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4"/>
  </p:notesMasterIdLst>
  <p:handoutMasterIdLst>
    <p:handoutMasterId r:id="rId15"/>
  </p:handoutMasterIdLst>
  <p:sldIdLst>
    <p:sldId id="256" r:id="rId4"/>
    <p:sldId id="330" r:id="rId5"/>
    <p:sldId id="349" r:id="rId6"/>
    <p:sldId id="348" r:id="rId7"/>
    <p:sldId id="353" r:id="rId8"/>
    <p:sldId id="352" r:id="rId9"/>
    <p:sldId id="350" r:id="rId10"/>
    <p:sldId id="354" r:id="rId11"/>
    <p:sldId id="346" r:id="rId12"/>
    <p:sldId id="34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89" autoAdjust="0"/>
    <p:restoredTop sz="99115" autoAdjust="0"/>
  </p:normalViewPr>
  <p:slideViewPr>
    <p:cSldViewPr>
      <p:cViewPr varScale="1">
        <p:scale>
          <a:sx n="165" d="100"/>
          <a:sy n="165" d="100"/>
        </p:scale>
        <p:origin x="-1208"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1" d="100"/>
        <a:sy n="201" d="100"/>
      </p:scale>
      <p:origin x="0" y="0"/>
    </p:cViewPr>
  </p:sorterViewPr>
  <p:notesViewPr>
    <p:cSldViewPr>
      <p:cViewPr varScale="1">
        <p:scale>
          <a:sx n="98" d="100"/>
          <a:sy n="98" d="100"/>
        </p:scale>
        <p:origin x="-2328" y="-5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dirty="0" smtClean="0"/>
              <a:t>doc.: IEEE 802.11-15/0375r0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smtClean="0"/>
              <a:t>Mar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John Son, WILUS Institute</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dirty="0" smtClean="0"/>
              <a:t>doc.: IEEE 802.11-15/0375r0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smtClean="0"/>
              <a:t>Mar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John Son, WILUS Institute</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dirty="0" smtClean="0"/>
              <a:t>doc.: IEEE 802.11-15/0375r0</a:t>
            </a:r>
            <a:endParaRPr lang="en-US" dirty="0"/>
          </a:p>
        </p:txBody>
      </p:sp>
      <p:sp>
        <p:nvSpPr>
          <p:cNvPr id="5" name="Rectangle 3"/>
          <p:cNvSpPr>
            <a:spLocks noGrp="1" noChangeArrowheads="1"/>
          </p:cNvSpPr>
          <p:nvPr>
            <p:ph type="dt"/>
          </p:nvPr>
        </p:nvSpPr>
        <p:spPr>
          <a:ln/>
        </p:spPr>
        <p:txBody>
          <a:bodyPr/>
          <a:lstStyle/>
          <a:p>
            <a:r>
              <a:rPr lang="en-US" altLang="ko-KR" dirty="0" smtClean="0"/>
              <a:t>Mar 2015</a:t>
            </a:r>
            <a:endParaRPr lang="en-US" dirty="0"/>
          </a:p>
        </p:txBody>
      </p:sp>
      <p:sp>
        <p:nvSpPr>
          <p:cNvPr id="6" name="Rectangle 6"/>
          <p:cNvSpPr>
            <a:spLocks noGrp="1" noChangeArrowheads="1"/>
          </p:cNvSpPr>
          <p:nvPr>
            <p:ph type="ftr"/>
          </p:nvPr>
        </p:nvSpPr>
        <p:spPr>
          <a:ln/>
        </p:spPr>
        <p:txBody>
          <a:bodyPr/>
          <a:lstStyle/>
          <a:p>
            <a:r>
              <a:rPr lang="en-US" dirty="0" smtClean="0"/>
              <a:t>John Son, WILUS Institute</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fi-FI" dirty="0" smtClean="0"/>
              <a:t>doc.: IEEE 802.11-15/0375r0</a:t>
            </a:r>
            <a:endParaRPr lang="en-US" dirty="0"/>
          </a:p>
        </p:txBody>
      </p:sp>
      <p:sp>
        <p:nvSpPr>
          <p:cNvPr id="5" name="Date Placeholder 4"/>
          <p:cNvSpPr>
            <a:spLocks noGrp="1"/>
          </p:cNvSpPr>
          <p:nvPr>
            <p:ph type="dt" idx="11"/>
          </p:nvPr>
        </p:nvSpPr>
        <p:spPr/>
        <p:txBody>
          <a:bodyPr/>
          <a:lstStyle/>
          <a:p>
            <a:r>
              <a:rPr lang="en-US" altLang="ko-KR" dirty="0" smtClean="0"/>
              <a:t>Mar 2015</a:t>
            </a:r>
            <a:endParaRPr lang="en-US" dirty="0"/>
          </a:p>
        </p:txBody>
      </p:sp>
      <p:sp>
        <p:nvSpPr>
          <p:cNvPr id="6" name="Footer Placeholder 5"/>
          <p:cNvSpPr>
            <a:spLocks noGrp="1"/>
          </p:cNvSpPr>
          <p:nvPr>
            <p:ph type="ftr" idx="12"/>
          </p:nvPr>
        </p:nvSpPr>
        <p:spPr/>
        <p:txBody>
          <a:bodyPr/>
          <a:lstStyle/>
          <a:p>
            <a:r>
              <a:rPr lang="en-US" dirty="0" smtClean="0"/>
              <a:t>John Son, WILUS Institute</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159483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fi-FI" dirty="0" smtClean="0"/>
              <a:t>doc.: IEEE 802.11-15/0375r0</a:t>
            </a:r>
            <a:endParaRPr lang="en-US" dirty="0"/>
          </a:p>
        </p:txBody>
      </p:sp>
      <p:sp>
        <p:nvSpPr>
          <p:cNvPr id="5" name="Date Placeholder 4"/>
          <p:cNvSpPr>
            <a:spLocks noGrp="1"/>
          </p:cNvSpPr>
          <p:nvPr>
            <p:ph type="dt" idx="11"/>
          </p:nvPr>
        </p:nvSpPr>
        <p:spPr/>
        <p:txBody>
          <a:bodyPr/>
          <a:lstStyle/>
          <a:p>
            <a:r>
              <a:rPr lang="en-US" altLang="ko-KR" dirty="0" smtClean="0"/>
              <a:t>Mar 2015</a:t>
            </a:r>
            <a:endParaRPr lang="en-US" dirty="0"/>
          </a:p>
        </p:txBody>
      </p:sp>
      <p:sp>
        <p:nvSpPr>
          <p:cNvPr id="6" name="Footer Placeholder 5"/>
          <p:cNvSpPr>
            <a:spLocks noGrp="1"/>
          </p:cNvSpPr>
          <p:nvPr>
            <p:ph type="ftr" idx="12"/>
          </p:nvPr>
        </p:nvSpPr>
        <p:spPr/>
        <p:txBody>
          <a:bodyPr/>
          <a:lstStyle/>
          <a:p>
            <a:r>
              <a:rPr lang="en-US" dirty="0" smtClean="0"/>
              <a:t>John Son, WILUS Institute</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57854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dirty="0" smtClean="0"/>
              <a:t>doc.: IEEE 802.11-15/0375r0</a:t>
            </a:r>
            <a:endParaRPr lang="en-US" dirty="0"/>
          </a:p>
        </p:txBody>
      </p:sp>
      <p:sp>
        <p:nvSpPr>
          <p:cNvPr id="5" name="Rectangle 3"/>
          <p:cNvSpPr>
            <a:spLocks noGrp="1" noChangeArrowheads="1"/>
          </p:cNvSpPr>
          <p:nvPr>
            <p:ph type="dt"/>
          </p:nvPr>
        </p:nvSpPr>
        <p:spPr>
          <a:ln/>
        </p:spPr>
        <p:txBody>
          <a:bodyPr/>
          <a:lstStyle/>
          <a:p>
            <a:r>
              <a:rPr lang="en-US" altLang="ko-KR" dirty="0" smtClean="0"/>
              <a:t>Mar 2015</a:t>
            </a:r>
            <a:endParaRPr lang="en-US" dirty="0"/>
          </a:p>
        </p:txBody>
      </p:sp>
      <p:sp>
        <p:nvSpPr>
          <p:cNvPr id="6" name="Rectangle 6"/>
          <p:cNvSpPr>
            <a:spLocks noGrp="1" noChangeArrowheads="1"/>
          </p:cNvSpPr>
          <p:nvPr>
            <p:ph type="ftr"/>
          </p:nvPr>
        </p:nvSpPr>
        <p:spPr>
          <a:ln/>
        </p:spPr>
        <p:txBody>
          <a:bodyPr/>
          <a:lstStyle/>
          <a:p>
            <a:r>
              <a:rPr lang="en-US" dirty="0" smtClean="0"/>
              <a:t>John Son, WILUS Institute</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endParaRPr lang="en-US" dirty="0" smtClean="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Son, WILUS Institute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John Son, WILUS Institute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Mar 2015</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John Son, WILUS Institute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Mar 2015</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Mar 2015</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John Son, WILUS Institute</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Mar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John Son, WILUS Institute</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Mar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John Son, WILUS Institute</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Mar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John Son, WILUS Institute</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Mar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John Son, WILUS Institute</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Son, WILUS Institute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Mar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Son, WILUS Institute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John Son, WILUS Institute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802.11-15/0375r</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dirty="0" smtClean="0">
                <a:solidFill>
                  <a:srgbClr val="000000"/>
                </a:solidFill>
                <a:latin typeface="Times New Roman" pitchFamily="16" charset="0"/>
                <a:ea typeface="MS Gothic" charset="-128"/>
                <a:cs typeface="Arial Unicode MS" charset="0"/>
              </a:rPr>
              <a:t>Mar 2015</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John Son, WILUS Institute</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802.11-15/0085r</a:t>
            </a:r>
            <a:r>
              <a:rPr kumimoji="0" lang="en-US" altLang="ko-KR"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dirty="0" smtClean="0">
                <a:solidFill>
                  <a:srgbClr val="000000"/>
                </a:solidFill>
              </a:rPr>
              <a:t>Mar 2015</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John Son, WILUS Institute</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802.11-15/0085r</a:t>
            </a:r>
            <a:r>
              <a:rPr kumimoji="0" lang="en-US" altLang="ko-KR"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ieee802.org/11/private/ETSI_documents/BRAN/05-CONTRIBUTIONS/2014/2014_06_23_OR_BRAN%2380/BRAN(14)000035_802_11ac-2013_Partial_Use_of_Bandwidth__Nominal_Channel_Band.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Mar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John Son, WILUS Institute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sz="2800" dirty="0" smtClean="0"/>
              <a:t>Minimum Resource Granularity in OFDMA</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2015-03-09</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834847391"/>
              </p:ext>
            </p:extLst>
          </p:nvPr>
        </p:nvGraphicFramePr>
        <p:xfrm>
          <a:off x="506413" y="2860377"/>
          <a:ext cx="8097837" cy="3736975"/>
        </p:xfrm>
        <a:graphic>
          <a:graphicData uri="http://schemas.openxmlformats.org/presentationml/2006/ole">
            <mc:AlternateContent xmlns:mc="http://schemas.openxmlformats.org/markup-compatibility/2006">
              <mc:Choice xmlns:v="urn:schemas-microsoft-com:vml" Requires="v">
                <p:oleObj spid="_x0000_s3660" name="Document" r:id="rId4" imgW="8255000" imgH="3962400" progId="Word.Document.8">
                  <p:embed/>
                </p:oleObj>
              </mc:Choice>
              <mc:Fallback>
                <p:oleObj name="Document" r:id="rId4" imgW="8255000" imgH="3962400" progId="Word.Document.8">
                  <p:embed/>
                  <p:pic>
                    <p:nvPicPr>
                      <p:cNvPr id="0" name=""/>
                      <p:cNvPicPr>
                        <a:picLocks noChangeAspect="1" noChangeArrowheads="1"/>
                      </p:cNvPicPr>
                      <p:nvPr/>
                    </p:nvPicPr>
                    <p:blipFill>
                      <a:blip r:embed="rId5"/>
                      <a:srcRect/>
                      <a:stretch>
                        <a:fillRect/>
                      </a:stretch>
                    </p:blipFill>
                    <p:spPr bwMode="auto">
                      <a:xfrm>
                        <a:off x="506413" y="2860377"/>
                        <a:ext cx="8097837" cy="3736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dirty="0" smtClean="0"/>
              <a:t>Mar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John Son, WILUS Institute</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11266" name="Rectangle 2"/>
          <p:cNvSpPr>
            <a:spLocks noGrp="1" noChangeArrowheads="1"/>
          </p:cNvSpPr>
          <p:nvPr>
            <p:ph type="body" idx="1"/>
          </p:nvPr>
        </p:nvSpPr>
        <p:spPr>
          <a:xfrm>
            <a:off x="685800" y="1628800"/>
            <a:ext cx="7772400" cy="4752528"/>
          </a:xfrm>
          <a:solidFill>
            <a:schemeClr val="bg1"/>
          </a:solidFill>
          <a:ln/>
        </p:spPr>
        <p:txBody>
          <a:bodyPr>
            <a:normAutofit fontScale="85000" lnSpcReduction="10000"/>
          </a:bodyPr>
          <a:lstStyle/>
          <a:p>
            <a:r>
              <a:rPr lang="en-GB" sz="1800" b="0" dirty="0" smtClean="0"/>
              <a:t>[1] 11-14/1227r3, </a:t>
            </a:r>
            <a:r>
              <a:rPr lang="en-US" sz="1800" b="0" dirty="0" smtClean="0"/>
              <a:t>OFDMA Performance Analysis</a:t>
            </a:r>
          </a:p>
          <a:p>
            <a:r>
              <a:rPr lang="en-US" sz="1800" b="0" dirty="0" smtClean="0"/>
              <a:t>[2] 11-14/1452r0, Frequency selective scheduling in OFDMA</a:t>
            </a:r>
            <a:endParaRPr lang="en-US" sz="1800" b="0" dirty="0"/>
          </a:p>
          <a:p>
            <a:r>
              <a:rPr lang="en-GB" sz="1800" b="0" dirty="0" smtClean="0"/>
              <a:t>[3] </a:t>
            </a:r>
            <a:r>
              <a:rPr lang="en-GB" sz="1800" b="0" dirty="0"/>
              <a:t>	ETSI EN 301 893, Harmonized European Standard, “Broadband Radio Access Networks (BRAN); 5 GHz high performance RLAN”</a:t>
            </a:r>
            <a:endParaRPr lang="en-US" sz="1800" b="0" dirty="0"/>
          </a:p>
          <a:p>
            <a:r>
              <a:rPr lang="en-GB" sz="1800" b="0" dirty="0" smtClean="0"/>
              <a:t>[4] </a:t>
            </a:r>
            <a:r>
              <a:rPr lang="en-GB" sz="1800" b="0" dirty="0"/>
              <a:t>	ETSI EN 302 502, Harmonized European Standard, “Broadband Radio Access Networks (BRAN); 5,8 GHz fixed broadband data transmitting systems”</a:t>
            </a:r>
            <a:endParaRPr lang="en-US" sz="1800" b="0" dirty="0"/>
          </a:p>
          <a:p>
            <a:r>
              <a:rPr lang="en-GB" sz="1800" b="0" dirty="0" smtClean="0"/>
              <a:t>[5] </a:t>
            </a:r>
            <a:r>
              <a:rPr lang="en-GB" sz="1800" b="0" dirty="0"/>
              <a:t>	ETSI EN 302 571, Harmonized European Standard, “Intelligent Transport Systems (ITS); Radio communications equipment operating in the 5 855 MHz to 5 925 MHz frequency band</a:t>
            </a:r>
            <a:r>
              <a:rPr lang="en-GB" sz="1800" b="0" dirty="0" smtClean="0"/>
              <a:t>”</a:t>
            </a:r>
          </a:p>
          <a:p>
            <a:r>
              <a:rPr lang="en-GB" sz="1800" b="0" dirty="0" smtClean="0"/>
              <a:t>[6] 11-</a:t>
            </a:r>
            <a:r>
              <a:rPr lang="en-GB" sz="1800" b="0" dirty="0"/>
              <a:t>15</a:t>
            </a:r>
            <a:r>
              <a:rPr lang="en-GB" sz="1800" b="0" dirty="0" smtClean="0"/>
              <a:t>/0149r0, </a:t>
            </a:r>
            <a:r>
              <a:rPr lang="en-GB" sz="1800" b="0" dirty="0"/>
              <a:t>Report from ETSI TC BRAN #</a:t>
            </a:r>
            <a:r>
              <a:rPr lang="en-GB" sz="1800" b="0" dirty="0" smtClean="0"/>
              <a:t>81</a:t>
            </a:r>
          </a:p>
          <a:p>
            <a:r>
              <a:rPr lang="en-GB" sz="1800" b="0" dirty="0" smtClean="0"/>
              <a:t>[7] 11-14/0511r0,  ETSI BRAN regulatory test for occupied channel bandwidth and 802.11ac-2013</a:t>
            </a:r>
          </a:p>
          <a:p>
            <a:r>
              <a:rPr lang="en-GB" sz="1800" b="0" dirty="0" smtClean="0"/>
              <a:t>[8] ETSI TC BRAN(14)0000035, 802.11ac-2013 Partial Use of Bandwidth, Nominal Channel Bandwidth and Mask</a:t>
            </a:r>
            <a:r>
              <a:rPr lang="en-GB" sz="1800" b="0" dirty="0" smtClean="0">
                <a:hlinkClick r:id="rId3"/>
              </a:rPr>
              <a:t>http</a:t>
            </a:r>
            <a:r>
              <a:rPr lang="en-GB" sz="1800" b="0" dirty="0">
                <a:hlinkClick r:id="rId3"/>
              </a:rPr>
              <a:t>://www.ieee802.org/11/private/ETSI_documents/BRAN/05-CONTRIBUTIONS/2014/2014_06_23_OR_BRAN%2380/BRAN(14)000035_802_11ac-</a:t>
            </a:r>
            <a:r>
              <a:rPr lang="en-GB" sz="1800" b="0" dirty="0" smtClean="0">
                <a:hlinkClick r:id="rId3"/>
              </a:rPr>
              <a:t>2013_Partial_Use_of_Bandwidth__Nominal_Channel_Band.doc</a:t>
            </a:r>
            <a:r>
              <a:rPr lang="en-GB" sz="1800" b="0" dirty="0" smtClean="0"/>
              <a:t> </a:t>
            </a:r>
          </a:p>
          <a:p>
            <a:r>
              <a:rPr lang="en-GB" sz="1800" b="0" dirty="0" smtClean="0"/>
              <a:t>[8] 11-14/1211r0, Ack Procedure for OFDMA</a:t>
            </a:r>
          </a:p>
          <a:p>
            <a:r>
              <a:rPr lang="en-GB" sz="1800" b="0" dirty="0" smtClean="0"/>
              <a:t>[9] 11-14/1436r0, Overhead Analysis for Simultaneous Downlink Transmissions</a:t>
            </a:r>
          </a:p>
        </p:txBody>
      </p:sp>
      <p:sp>
        <p:nvSpPr>
          <p:cNvPr id="9" name="Title 1"/>
          <p:cNvSpPr>
            <a:spLocks noGrp="1"/>
          </p:cNvSpPr>
          <p:nvPr>
            <p:ph type="title"/>
          </p:nvPr>
        </p:nvSpPr>
        <p:spPr>
          <a:xfrm>
            <a:off x="685800" y="685800"/>
            <a:ext cx="7770813" cy="1065213"/>
          </a:xfrm>
        </p:spPr>
        <p:txBody>
          <a:bodyPr/>
          <a:lstStyle/>
          <a:p>
            <a:r>
              <a:rPr lang="en-US" dirty="0" smtClean="0"/>
              <a:t>References</a:t>
            </a:r>
            <a:endParaRPr lang="en-US" dirty="0"/>
          </a:p>
        </p:txBody>
      </p:sp>
    </p:spTree>
    <p:extLst>
      <p:ext uri="{BB962C8B-B14F-4D97-AF65-F5344CB8AC3E}">
        <p14:creationId xmlns:p14="http://schemas.microsoft.com/office/powerpoint/2010/main" val="36089006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buFont typeface="Arial"/>
              <a:buChar char="•"/>
            </a:pPr>
            <a:r>
              <a:rPr lang="en-US" dirty="0" smtClean="0"/>
              <a:t>IEEE 802.11 signal has always occupied at least 20MHz bandwidth. However, 11ax OFDMA may </a:t>
            </a:r>
            <a:r>
              <a:rPr lang="en-US" dirty="0"/>
              <a:t>enable a STA to send </a:t>
            </a:r>
            <a:r>
              <a:rPr lang="en-US" dirty="0" smtClean="0"/>
              <a:t>a signal </a:t>
            </a:r>
            <a:r>
              <a:rPr lang="en-US" dirty="0"/>
              <a:t>occupying </a:t>
            </a:r>
            <a:r>
              <a:rPr lang="en-US" dirty="0" smtClean="0"/>
              <a:t>a sub-band smaller </a:t>
            </a:r>
            <a:r>
              <a:rPr lang="en-US" dirty="0"/>
              <a:t>than 20MHz.</a:t>
            </a:r>
          </a:p>
          <a:p>
            <a:pPr>
              <a:buFont typeface="Arial"/>
              <a:buChar char="•"/>
            </a:pPr>
            <a:endParaRPr lang="en-US" dirty="0" smtClean="0"/>
          </a:p>
          <a:p>
            <a:pPr>
              <a:buFont typeface="Arial"/>
              <a:buChar char="•"/>
            </a:pPr>
            <a:r>
              <a:rPr lang="en-US" dirty="0" smtClean="0"/>
              <a:t>For frequency selective scheduling gains, the optimal size </a:t>
            </a:r>
            <a:r>
              <a:rPr lang="en-US" dirty="0"/>
              <a:t>of </a:t>
            </a:r>
            <a:r>
              <a:rPr lang="en-US" dirty="0" smtClean="0"/>
              <a:t>sub-band depends on the coherence bandwidth of the channel models [1][2]. The 2.5MHz sub-band outperformed 5MHz in outdoor channel models [1]. </a:t>
            </a:r>
          </a:p>
          <a:p>
            <a:pPr>
              <a:buFont typeface="Arial"/>
              <a:buChar char="•"/>
            </a:pPr>
            <a:endParaRPr lang="en-US" dirty="0"/>
          </a:p>
          <a:p>
            <a:pPr>
              <a:buFont typeface="Arial"/>
              <a:buChar char="•"/>
            </a:pPr>
            <a:r>
              <a:rPr lang="en-US" dirty="0" smtClean="0"/>
              <a:t>In this contribution, we discuss European regulation issues that may conflict with the utilization of &lt; 5MHz sub-band.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Tree>
    <p:extLst>
      <p:ext uri="{BB962C8B-B14F-4D97-AF65-F5344CB8AC3E}">
        <p14:creationId xmlns:p14="http://schemas.microsoft.com/office/powerpoint/2010/main" val="11885348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European requirements on</a:t>
            </a:r>
            <a:br>
              <a:rPr lang="en-US" dirty="0" smtClean="0"/>
            </a:br>
            <a:r>
              <a:rPr lang="en-US" dirty="0" smtClean="0"/>
              <a:t> 5GHz unlicensed</a:t>
            </a:r>
            <a:endParaRPr lang="en-US" dirty="0"/>
          </a:p>
        </p:txBody>
      </p:sp>
      <p:sp>
        <p:nvSpPr>
          <p:cNvPr id="3" name="Content Placeholder 2"/>
          <p:cNvSpPr>
            <a:spLocks noGrp="1"/>
          </p:cNvSpPr>
          <p:nvPr>
            <p:ph idx="1"/>
          </p:nvPr>
        </p:nvSpPr>
        <p:spPr/>
        <p:txBody>
          <a:bodyPr>
            <a:normAutofit fontScale="85000" lnSpcReduction="10000"/>
          </a:bodyPr>
          <a:lstStyle/>
          <a:p>
            <a:pPr>
              <a:buFont typeface="Arial"/>
              <a:buChar char="•"/>
            </a:pPr>
            <a:r>
              <a:rPr lang="en-GB" dirty="0"/>
              <a:t>The European requirements on 5 GHz unlicensed </a:t>
            </a:r>
            <a:r>
              <a:rPr lang="en-GB" dirty="0" smtClean="0"/>
              <a:t>spectrum deployment </a:t>
            </a:r>
            <a:r>
              <a:rPr lang="en-GB" dirty="0"/>
              <a:t>are specified in three ETSI harmonized standards </a:t>
            </a:r>
            <a:r>
              <a:rPr lang="en-GB" dirty="0" smtClean="0"/>
              <a:t>[3][4][5]</a:t>
            </a:r>
            <a:r>
              <a:rPr lang="en-GB" dirty="0"/>
              <a:t>.</a:t>
            </a:r>
            <a:r>
              <a:rPr lang="en-US" dirty="0"/>
              <a:t> </a:t>
            </a:r>
            <a:endParaRPr lang="en-US" dirty="0" smtClean="0"/>
          </a:p>
          <a:p>
            <a:pPr lvl="1">
              <a:buFont typeface="Arial"/>
              <a:buChar char="•"/>
            </a:pPr>
            <a:endParaRPr lang="en-US" dirty="0" smtClean="0"/>
          </a:p>
          <a:p>
            <a:pPr>
              <a:buFont typeface="Arial"/>
              <a:buChar char="•"/>
            </a:pPr>
            <a:r>
              <a:rPr lang="en-US" dirty="0" smtClean="0"/>
              <a:t>EN 301 893 [3] applies to 5GHz RLAN equipment used in wireless local area networks in 5150~5350MHz and 5470~5725MHz. </a:t>
            </a:r>
          </a:p>
          <a:p>
            <a:pPr>
              <a:buFont typeface="Arial"/>
              <a:buChar char="•"/>
            </a:pPr>
            <a:r>
              <a:rPr lang="en-US" dirty="0" smtClean="0"/>
              <a:t>It describes spectrum access requirements to facilitate spectrum sharing with other equipment.</a:t>
            </a:r>
          </a:p>
          <a:p>
            <a:pPr lvl="1">
              <a:buFont typeface="Arial"/>
              <a:buChar char="•"/>
            </a:pPr>
            <a:endParaRPr lang="en-US" dirty="0" smtClean="0"/>
          </a:p>
          <a:p>
            <a:pPr>
              <a:buFont typeface="Arial"/>
              <a:buChar char="•"/>
            </a:pPr>
            <a:r>
              <a:rPr lang="en-US" dirty="0" smtClean="0"/>
              <a:t>EN 301 893(v1.7.1) was effective from June 2012, and the revised standard (currently draft v1.8.0) will be effective from June 2016 with mandatory compliance from June 2017 [6].</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Tree>
    <p:extLst>
      <p:ext uri="{BB962C8B-B14F-4D97-AF65-F5344CB8AC3E}">
        <p14:creationId xmlns:p14="http://schemas.microsoft.com/office/powerpoint/2010/main" val="3688761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sz="2400" dirty="0" smtClean="0"/>
              <a:t>Bandwidth Access Rules in EN 301 </a:t>
            </a:r>
            <a:r>
              <a:rPr lang="en-US" sz="2400" dirty="0"/>
              <a:t>893 (</a:t>
            </a:r>
            <a:r>
              <a:rPr lang="en-US" sz="2400" dirty="0" smtClean="0"/>
              <a:t>draft v1.8.0) [3]</a:t>
            </a:r>
            <a:endParaRPr lang="en-US" sz="2400" dirty="0"/>
          </a:p>
        </p:txBody>
      </p:sp>
      <p:sp>
        <p:nvSpPr>
          <p:cNvPr id="3" name="Content Placeholder 2"/>
          <p:cNvSpPr>
            <a:spLocks noGrp="1"/>
          </p:cNvSpPr>
          <p:nvPr>
            <p:ph idx="1"/>
          </p:nvPr>
        </p:nvSpPr>
        <p:spPr>
          <a:xfrm>
            <a:off x="297068" y="1556792"/>
            <a:ext cx="8552094" cy="3528392"/>
          </a:xfrm>
          <a:solidFill>
            <a:schemeClr val="bg1">
              <a:lumMod val="95000"/>
            </a:schemeClr>
          </a:solidFill>
          <a:ln>
            <a:solidFill>
              <a:schemeClr val="bg1">
                <a:lumMod val="85000"/>
              </a:schemeClr>
            </a:solidFill>
          </a:ln>
        </p:spPr>
        <p:txBody>
          <a:bodyPr>
            <a:noAutofit/>
          </a:bodyPr>
          <a:lstStyle/>
          <a:p>
            <a:r>
              <a:rPr lang="en-US" sz="1800" u="sng" dirty="0" smtClean="0"/>
              <a:t>4.3 </a:t>
            </a:r>
            <a:r>
              <a:rPr lang="en-US" sz="1800" u="sng" dirty="0"/>
              <a:t>Nominal Channel Bandwidth and Occupied Channel Bandwidth </a:t>
            </a:r>
          </a:p>
          <a:p>
            <a:r>
              <a:rPr lang="en-US" sz="1400" u="sng" dirty="0"/>
              <a:t>4.3.1 Definition </a:t>
            </a:r>
          </a:p>
          <a:p>
            <a:r>
              <a:rPr lang="en-US" sz="1400" dirty="0"/>
              <a:t>The </a:t>
            </a:r>
            <a:r>
              <a:rPr lang="en-US" sz="1400" u="sng" dirty="0">
                <a:solidFill>
                  <a:srgbClr val="0000FF"/>
                </a:solidFill>
              </a:rPr>
              <a:t>Nominal Channel Bandwidth</a:t>
            </a:r>
            <a:r>
              <a:rPr lang="en-US" sz="1400" dirty="0">
                <a:solidFill>
                  <a:srgbClr val="0000FF"/>
                </a:solidFill>
              </a:rPr>
              <a:t> is the widest band of frequencies, inclusive of guard bands, assigned to a single channel</a:t>
            </a:r>
            <a:r>
              <a:rPr lang="en-US" sz="1400" dirty="0"/>
              <a:t>. </a:t>
            </a:r>
          </a:p>
          <a:p>
            <a:r>
              <a:rPr lang="en-US" sz="1400" dirty="0"/>
              <a:t>The </a:t>
            </a:r>
            <a:r>
              <a:rPr lang="en-US" sz="1400" u="sng" dirty="0">
                <a:solidFill>
                  <a:srgbClr val="FF0000"/>
                </a:solidFill>
              </a:rPr>
              <a:t>Occupied Channel Bandwidth</a:t>
            </a:r>
            <a:r>
              <a:rPr lang="en-US" sz="1400" dirty="0">
                <a:solidFill>
                  <a:srgbClr val="FF0000"/>
                </a:solidFill>
              </a:rPr>
              <a:t> is the bandwidth containing 99 % of the power of the signal</a:t>
            </a:r>
            <a:r>
              <a:rPr lang="en-US" sz="1400" dirty="0"/>
              <a:t>.</a:t>
            </a:r>
            <a:br>
              <a:rPr lang="en-US" sz="1400" dirty="0"/>
            </a:br>
            <a:r>
              <a:rPr lang="en-US" sz="1400" dirty="0" smtClean="0"/>
              <a:t>...</a:t>
            </a:r>
            <a:endParaRPr lang="en-US" sz="1400" dirty="0"/>
          </a:p>
          <a:p>
            <a:r>
              <a:rPr lang="en-US" sz="1400" u="sng" dirty="0"/>
              <a:t>4.3.2 Limits </a:t>
            </a:r>
          </a:p>
          <a:p>
            <a:r>
              <a:rPr lang="en-US" sz="1400" dirty="0"/>
              <a:t>The </a:t>
            </a:r>
            <a:r>
              <a:rPr lang="en-US" sz="1400" dirty="0">
                <a:solidFill>
                  <a:srgbClr val="0000FF"/>
                </a:solidFill>
              </a:rPr>
              <a:t>Nominal Channel Bandwidth shall be at least 5 MHz </a:t>
            </a:r>
            <a:r>
              <a:rPr lang="en-US" sz="1400" dirty="0"/>
              <a:t>at all times. </a:t>
            </a:r>
          </a:p>
          <a:p>
            <a:r>
              <a:rPr lang="en-US" sz="1400" dirty="0"/>
              <a:t>The </a:t>
            </a:r>
            <a:r>
              <a:rPr lang="en-US" sz="1400" dirty="0">
                <a:solidFill>
                  <a:srgbClr val="FF0000"/>
                </a:solidFill>
              </a:rPr>
              <a:t>Occupied Channel Bandwidth shall be between 80 % and 100 % of the declared Nominal Channel Bandwidth</a:t>
            </a:r>
            <a:r>
              <a:rPr lang="en-US" sz="1400" dirty="0"/>
              <a:t>. In case of smart antenna systems (devices with multiple transmit chains) each of the transmit chains shall meet this requirement. </a:t>
            </a:r>
          </a:p>
          <a:p>
            <a:r>
              <a:rPr lang="en-US" sz="1400" dirty="0">
                <a:solidFill>
                  <a:srgbClr val="FF0000"/>
                </a:solidFill>
              </a:rPr>
              <a:t>During an established communication</a:t>
            </a:r>
            <a:r>
              <a:rPr lang="en-US" sz="1400" dirty="0"/>
              <a:t>, the device is allowed to operate </a:t>
            </a:r>
            <a:r>
              <a:rPr lang="en-US" sz="1400" dirty="0">
                <a:solidFill>
                  <a:srgbClr val="FF0000"/>
                </a:solidFill>
              </a:rPr>
              <a:t>temporarily</a:t>
            </a:r>
            <a:r>
              <a:rPr lang="en-US" sz="1400" dirty="0"/>
              <a:t> with an </a:t>
            </a:r>
            <a:r>
              <a:rPr lang="en-US" sz="1400" dirty="0">
                <a:solidFill>
                  <a:schemeClr val="accent4"/>
                </a:solidFill>
              </a:rPr>
              <a:t>Occupied Channel Bandwidth </a:t>
            </a:r>
            <a:r>
              <a:rPr lang="en-US" sz="1400" dirty="0"/>
              <a:t>below 80 % of its Nominal Channel Bandwidth </a:t>
            </a:r>
            <a:r>
              <a:rPr lang="en-US" sz="1400" u="sng" dirty="0">
                <a:solidFill>
                  <a:srgbClr val="FF0000"/>
                </a:solidFill>
              </a:rPr>
              <a:t>with a minimum of 4 MHz.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
        <p:nvSpPr>
          <p:cNvPr id="7" name="TextBox 6"/>
          <p:cNvSpPr txBox="1"/>
          <p:nvPr/>
        </p:nvSpPr>
        <p:spPr>
          <a:xfrm>
            <a:off x="508122" y="5445224"/>
            <a:ext cx="8096326" cy="738664"/>
          </a:xfrm>
          <a:prstGeom prst="rect">
            <a:avLst/>
          </a:prstGeom>
          <a:solidFill>
            <a:schemeClr val="accent6">
              <a:lumMod val="20000"/>
              <a:lumOff val="80000"/>
            </a:schemeClr>
          </a:solidFill>
        </p:spPr>
        <p:txBody>
          <a:bodyPr wrap="square" lIns="0" tIns="0" rIns="0" bIns="0" rtlCol="0">
            <a:spAutoFit/>
          </a:bodyPr>
          <a:lstStyle/>
          <a:p>
            <a:pPr marL="182563" indent="-182563">
              <a:buFont typeface="Arial"/>
              <a:buChar char="•"/>
            </a:pPr>
            <a:r>
              <a:rPr lang="en-US" sz="1600" b="1" dirty="0" smtClean="0">
                <a:solidFill>
                  <a:srgbClr val="0000FF"/>
                </a:solidFill>
                <a:sym typeface="Wingdings"/>
              </a:rPr>
              <a:t>Nominal CH BW</a:t>
            </a:r>
            <a:r>
              <a:rPr lang="en-US" sz="1600" dirty="0" smtClean="0">
                <a:solidFill>
                  <a:srgbClr val="000000"/>
                </a:solidFill>
                <a:sym typeface="Wingdings"/>
              </a:rPr>
              <a:t> a 802.11 STA’s operating CH BW (e.g. 20/40/80/160MHz in 11ac)</a:t>
            </a:r>
          </a:p>
          <a:p>
            <a:pPr marL="182563" indent="-182563">
              <a:buFont typeface="Arial"/>
              <a:buChar char="•"/>
            </a:pPr>
            <a:r>
              <a:rPr lang="en-US" sz="1600" b="1" dirty="0" smtClean="0">
                <a:solidFill>
                  <a:srgbClr val="FF0000"/>
                </a:solidFill>
                <a:sym typeface="Wingdings"/>
              </a:rPr>
              <a:t>Occupied CH BW</a:t>
            </a:r>
            <a:r>
              <a:rPr lang="en-US" sz="1600" dirty="0" smtClean="0">
                <a:solidFill>
                  <a:srgbClr val="000000"/>
                </a:solidFill>
                <a:sym typeface="Wingdings"/>
              </a:rPr>
              <a:t> a PPDU’s occupying CH BW </a:t>
            </a:r>
            <a:r>
              <a:rPr lang="en-US" sz="1600" b="1" dirty="0" smtClean="0">
                <a:solidFill>
                  <a:srgbClr val="FF0000"/>
                </a:solidFill>
                <a:sym typeface="Wingdings"/>
              </a:rPr>
              <a:t>&gt;=4MHz</a:t>
            </a:r>
            <a:r>
              <a:rPr lang="en-US" sz="1600" dirty="0" smtClean="0">
                <a:solidFill>
                  <a:srgbClr val="FF0000"/>
                </a:solidFill>
                <a:sym typeface="Wingdings"/>
              </a:rPr>
              <a:t> </a:t>
            </a:r>
          </a:p>
          <a:p>
            <a:r>
              <a:rPr lang="en-US" sz="1600" b="1" dirty="0" smtClean="0">
                <a:solidFill>
                  <a:schemeClr val="tx1"/>
                </a:solidFill>
                <a:sym typeface="Wingdings"/>
              </a:rPr>
              <a:t>   </a:t>
            </a:r>
            <a:r>
              <a:rPr lang="en-US" sz="1600" b="1" u="sng" dirty="0" smtClean="0">
                <a:solidFill>
                  <a:schemeClr val="tx1"/>
                </a:solidFill>
                <a:sym typeface="Wingdings"/>
              </a:rPr>
              <a:t> Therefore, a 802.11 STA shall not send a PPDU occupying less than 4MHz bandwidth.</a:t>
            </a:r>
            <a:endParaRPr lang="en-US" sz="1600" b="1" u="sng" dirty="0">
              <a:solidFill>
                <a:schemeClr val="tx1"/>
              </a:solidFill>
            </a:endParaRPr>
          </a:p>
        </p:txBody>
      </p:sp>
    </p:spTree>
    <p:extLst>
      <p:ext uri="{BB962C8B-B14F-4D97-AF65-F5344CB8AC3E}">
        <p14:creationId xmlns:p14="http://schemas.microsoft.com/office/powerpoint/2010/main" val="262307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options for utilization of </a:t>
            </a:r>
            <a:br>
              <a:rPr lang="en-US" dirty="0" smtClean="0"/>
            </a:br>
            <a:r>
              <a:rPr lang="en-US" dirty="0" smtClean="0"/>
              <a:t>&lt; 5MHz Sub-band</a:t>
            </a:r>
            <a:endParaRPr lang="en-US" dirty="0"/>
          </a:p>
        </p:txBody>
      </p:sp>
      <p:sp>
        <p:nvSpPr>
          <p:cNvPr id="3" name="Content Placeholder 2"/>
          <p:cNvSpPr>
            <a:spLocks noGrp="1"/>
          </p:cNvSpPr>
          <p:nvPr>
            <p:ph idx="1"/>
          </p:nvPr>
        </p:nvSpPr>
        <p:spPr/>
        <p:txBody>
          <a:bodyPr>
            <a:normAutofit fontScale="85000" lnSpcReduction="20000"/>
          </a:bodyPr>
          <a:lstStyle/>
          <a:p>
            <a:pPr>
              <a:buFont typeface="Arial"/>
              <a:buChar char="•"/>
            </a:pPr>
            <a:r>
              <a:rPr lang="en-US" dirty="0" smtClean="0"/>
              <a:t>If 11ax to utilize &lt;5MHz Sub-band for OFDMA, the following options can be considered.</a:t>
            </a:r>
          </a:p>
          <a:p>
            <a:pPr>
              <a:buFont typeface="Arial"/>
              <a:buChar char="•"/>
            </a:pPr>
            <a:endParaRPr lang="en-US" dirty="0" smtClean="0"/>
          </a:p>
          <a:p>
            <a:pPr>
              <a:buFont typeface="Arial"/>
              <a:buChar char="•"/>
            </a:pPr>
            <a:r>
              <a:rPr lang="en-US" dirty="0" smtClean="0"/>
              <a:t>A</a:t>
            </a:r>
            <a:r>
              <a:rPr lang="en-US" dirty="0" smtClean="0"/>
              <a:t>. Distributed OFDMA</a:t>
            </a:r>
          </a:p>
          <a:p>
            <a:pPr lvl="1">
              <a:buFont typeface="Arial"/>
              <a:buChar char="•"/>
            </a:pPr>
            <a:r>
              <a:rPr lang="en-US" dirty="0" smtClean="0"/>
              <a:t>Instead of localized subcarrier-based OFDMA, 11ax to adopt distributed subcarrier-based OFDMA.</a:t>
            </a:r>
          </a:p>
          <a:p>
            <a:pPr marL="457200" lvl="1" indent="0"/>
            <a:endParaRPr lang="en-US" dirty="0" smtClean="0"/>
          </a:p>
          <a:p>
            <a:pPr>
              <a:buFont typeface="Arial"/>
              <a:buChar char="•"/>
            </a:pPr>
            <a:r>
              <a:rPr lang="en-US" dirty="0" smtClean="0"/>
              <a:t>B. Asymmetric Downlink/Uplink design</a:t>
            </a:r>
          </a:p>
          <a:p>
            <a:pPr lvl="1">
              <a:buFont typeface="Arial"/>
              <a:buChar char="•"/>
            </a:pPr>
            <a:r>
              <a:rPr lang="en-US" dirty="0" smtClean="0"/>
              <a:t>Allow AP to utilize &lt; 5MHz sub-band for downlink, while non-AP STAs to utilize &gt;= 5MHz sub-band for uplink.</a:t>
            </a:r>
          </a:p>
          <a:p>
            <a:pPr lvl="1">
              <a:buFont typeface="Arial"/>
              <a:buChar char="•"/>
            </a:pPr>
            <a:endParaRPr lang="en-US" dirty="0" smtClean="0"/>
          </a:p>
          <a:p>
            <a:pPr>
              <a:buFont typeface="Arial"/>
              <a:buChar char="•"/>
            </a:pPr>
            <a:r>
              <a:rPr lang="en-US" dirty="0" smtClean="0"/>
              <a:t>C. ETSI </a:t>
            </a:r>
            <a:r>
              <a:rPr lang="en-US" dirty="0"/>
              <a:t>Regulation </a:t>
            </a:r>
            <a:r>
              <a:rPr lang="en-US" dirty="0" smtClean="0"/>
              <a:t>Modification</a:t>
            </a:r>
            <a:endParaRPr lang="en-US" dirty="0"/>
          </a:p>
          <a:p>
            <a:pPr lvl="1">
              <a:buFont typeface="Arial"/>
              <a:buChar char="•"/>
            </a:pPr>
            <a:r>
              <a:rPr lang="en-US" dirty="0" smtClean="0"/>
              <a:t>Request </a:t>
            </a:r>
            <a:r>
              <a:rPr lang="en-US" dirty="0"/>
              <a:t>ETSI TC BRAN to modify the EN 301 893 spec to allow operation </a:t>
            </a:r>
            <a:r>
              <a:rPr lang="en-US" dirty="0" smtClean="0"/>
              <a:t>with </a:t>
            </a:r>
            <a:r>
              <a:rPr lang="en-US" dirty="0"/>
              <a:t>smaller Occupied CH BW. </a:t>
            </a:r>
          </a:p>
          <a:p>
            <a:pPr marL="0" indent="0"/>
            <a:endParaRPr lang="en-US" dirty="0"/>
          </a:p>
          <a:p>
            <a:pPr>
              <a:buFont typeface="Arial"/>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Tree>
    <p:extLst>
      <p:ext uri="{BB962C8B-B14F-4D97-AF65-F5344CB8AC3E}">
        <p14:creationId xmlns:p14="http://schemas.microsoft.com/office/powerpoint/2010/main" val="200128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A. Distributed OFDMA</a:t>
            </a:r>
            <a:endParaRPr lang="en-US" dirty="0"/>
          </a:p>
        </p:txBody>
      </p:sp>
      <p:graphicFrame>
        <p:nvGraphicFramePr>
          <p:cNvPr id="119" name="Content Placeholder 118"/>
          <p:cNvGraphicFramePr>
            <a:graphicFrameLocks noGrp="1"/>
          </p:cNvGraphicFramePr>
          <p:nvPr>
            <p:ph idx="1"/>
            <p:extLst>
              <p:ext uri="{D42A27DB-BD31-4B8C-83A1-F6EECF244321}">
                <p14:modId xmlns:p14="http://schemas.microsoft.com/office/powerpoint/2010/main" val="4097307927"/>
              </p:ext>
            </p:extLst>
          </p:nvPr>
        </p:nvGraphicFramePr>
        <p:xfrm>
          <a:off x="971600" y="1625986"/>
          <a:ext cx="7128791" cy="2307070"/>
        </p:xfrm>
        <a:graphic>
          <a:graphicData uri="http://schemas.openxmlformats.org/drawingml/2006/table">
            <a:tbl>
              <a:tblPr firstRow="1" bandRow="1">
                <a:tableStyleId>{0505E3EF-67EA-436B-97B2-0124C06EBD24}</a:tableStyleId>
              </a:tblPr>
              <a:tblGrid>
                <a:gridCol w="1008112"/>
                <a:gridCol w="3041849"/>
                <a:gridCol w="3078830"/>
              </a:tblGrid>
              <a:tr h="271506">
                <a:tc>
                  <a:txBody>
                    <a:bodyPr/>
                    <a:lstStyle/>
                    <a:p>
                      <a:pPr algn="ctr"/>
                      <a:endParaRPr lang="en-US" sz="1200" dirty="0"/>
                    </a:p>
                  </a:txBody>
                  <a:tcPr anchor="ct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solidFill>
                      <a:srgbClr val="D9D9D9"/>
                    </a:solidFill>
                  </a:tcPr>
                </a:tc>
                <a:tc>
                  <a:txBody>
                    <a:bodyPr/>
                    <a:lstStyle/>
                    <a:p>
                      <a:pPr algn="ctr"/>
                      <a:r>
                        <a:rPr lang="en-US" sz="1200" dirty="0" smtClean="0"/>
                        <a:t>Localized OFDMA</a:t>
                      </a:r>
                    </a:p>
                  </a:txBody>
                  <a:tcP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solidFill>
                      <a:srgbClr val="D9D9D9"/>
                    </a:solidFill>
                  </a:tcPr>
                </a:tc>
                <a:tc>
                  <a:txBody>
                    <a:bodyPr/>
                    <a:lstStyle/>
                    <a:p>
                      <a:pPr algn="ctr"/>
                      <a:r>
                        <a:rPr lang="en-US" sz="1200" dirty="0" smtClean="0"/>
                        <a:t>Distributed OFDMA</a:t>
                      </a:r>
                    </a:p>
                  </a:txBody>
                  <a:tcP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solidFill>
                      <a:srgbClr val="D9D9D9"/>
                    </a:solidFill>
                  </a:tcPr>
                </a:tc>
              </a:tr>
              <a:tr h="565665">
                <a:tc>
                  <a:txBody>
                    <a:bodyPr/>
                    <a:lstStyle/>
                    <a:p>
                      <a:pPr algn="ctr"/>
                      <a:r>
                        <a:rPr lang="en-US" sz="1200" dirty="0" smtClean="0"/>
                        <a:t>DL OFDMA</a:t>
                      </a:r>
                      <a:r>
                        <a:rPr lang="en-US" sz="1200" baseline="0" dirty="0" smtClean="0"/>
                        <a:t> </a:t>
                      </a:r>
                      <a:r>
                        <a:rPr lang="en-US" sz="1200" dirty="0" smtClean="0"/>
                        <a:t>DATA TX</a:t>
                      </a:r>
                      <a:endParaRPr lang="en-US" sz="1200" dirty="0"/>
                    </a:p>
                  </a:txBody>
                  <a:tcPr anchor="ct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solidFill>
                      <a:schemeClr val="bg1">
                        <a:lumMod val="85000"/>
                      </a:schemeClr>
                    </a:solidFill>
                  </a:tcPr>
                </a:tc>
                <a:tc>
                  <a:txBody>
                    <a:bodyPr/>
                    <a:lstStyle/>
                    <a:p>
                      <a:endParaRPr lang="en-US" sz="1200" dirty="0"/>
                    </a:p>
                  </a:txBody>
                  <a:tcP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c>
                  <a:txBody>
                    <a:bodyPr/>
                    <a:lstStyle/>
                    <a:p>
                      <a:endParaRPr lang="en-US" sz="1200" dirty="0"/>
                    </a:p>
                  </a:txBody>
                  <a:tcP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r>
              <a:tr h="1467085">
                <a:tc>
                  <a:txBody>
                    <a:bodyPr/>
                    <a:lstStyle/>
                    <a:p>
                      <a:pPr algn="ctr"/>
                      <a:r>
                        <a:rPr lang="en-US" sz="1200" dirty="0" smtClean="0"/>
                        <a:t>UL OFDMA</a:t>
                      </a:r>
                      <a:r>
                        <a:rPr lang="en-US" sz="1200" baseline="0" dirty="0" smtClean="0"/>
                        <a:t> DATA TX</a:t>
                      </a:r>
                    </a:p>
                  </a:txBody>
                  <a:tcPr anchor="ct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solidFill>
                      <a:schemeClr val="bg1">
                        <a:lumMod val="85000"/>
                      </a:schemeClr>
                    </a:solidFill>
                  </a:tcPr>
                </a:tc>
                <a:tc>
                  <a:txBody>
                    <a:bodyPr/>
                    <a:lstStyle/>
                    <a:p>
                      <a:endParaRPr lang="en-US" sz="1200" dirty="0" smtClean="0"/>
                    </a:p>
                    <a:p>
                      <a:endParaRPr lang="en-US" sz="1200" dirty="0" smtClean="0"/>
                    </a:p>
                    <a:p>
                      <a:endParaRPr lang="en-US" sz="1200" dirty="0" smtClean="0"/>
                    </a:p>
                    <a:p>
                      <a:endParaRPr lang="en-US" sz="1200" dirty="0" smtClean="0"/>
                    </a:p>
                  </a:txBody>
                  <a:tcP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c>
                  <a:txBody>
                    <a:bodyPr/>
                    <a:lstStyle/>
                    <a:p>
                      <a:endParaRPr lang="en-US" sz="1200" dirty="0"/>
                    </a:p>
                  </a:txBody>
                  <a:tcPr>
                    <a:lnL w="3175" cap="flat" cmpd="sng" algn="ctr">
                      <a:solidFill>
                        <a:scrgbClr r="0" g="0" b="0"/>
                      </a:solidFill>
                      <a:prstDash val="solid"/>
                      <a:round/>
                      <a:headEnd type="none" w="med" len="med"/>
                      <a:tailEnd type="none" w="med" len="med"/>
                    </a:lnL>
                    <a:lnR w="3175" cap="flat" cmpd="sng" algn="ctr">
                      <a:solidFill>
                        <a:scrgbClr r="0" g="0" b="0"/>
                      </a:solidFill>
                      <a:prstDash val="solid"/>
                      <a:round/>
                      <a:headEnd type="none" w="med" len="med"/>
                      <a:tailEnd type="none" w="med" len="med"/>
                    </a:lnR>
                    <a:lnT w="3175" cap="flat" cmpd="sng" algn="ctr">
                      <a:solidFill>
                        <a:scrgbClr r="0" g="0" b="0"/>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r>
            </a:tbl>
          </a:graphicData>
        </a:graphic>
      </p:graphicFrame>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
        <p:nvSpPr>
          <p:cNvPr id="7" name="Round Same Side Corner Rectangle 6"/>
          <p:cNvSpPr/>
          <p:nvPr/>
        </p:nvSpPr>
        <p:spPr bwMode="auto">
          <a:xfrm>
            <a:off x="2559107" y="2133636"/>
            <a:ext cx="288014"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Round Same Side Corner Rectangle 7"/>
          <p:cNvSpPr/>
          <p:nvPr/>
        </p:nvSpPr>
        <p:spPr bwMode="auto">
          <a:xfrm>
            <a:off x="2846666" y="2133636"/>
            <a:ext cx="288014"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Round Same Side Corner Rectangle 8"/>
          <p:cNvSpPr/>
          <p:nvPr/>
        </p:nvSpPr>
        <p:spPr bwMode="auto">
          <a:xfrm>
            <a:off x="3134225" y="2133636"/>
            <a:ext cx="288014"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Round Same Side Corner Rectangle 9"/>
          <p:cNvSpPr/>
          <p:nvPr/>
        </p:nvSpPr>
        <p:spPr bwMode="auto">
          <a:xfrm>
            <a:off x="3421784" y="2133636"/>
            <a:ext cx="288014"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5" name="Round Same Side Corner Rectangle 14"/>
          <p:cNvSpPr/>
          <p:nvPr/>
        </p:nvSpPr>
        <p:spPr bwMode="auto">
          <a:xfrm>
            <a:off x="3709343" y="2133636"/>
            <a:ext cx="288014"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 name="Round Same Side Corner Rectangle 15"/>
          <p:cNvSpPr/>
          <p:nvPr/>
        </p:nvSpPr>
        <p:spPr bwMode="auto">
          <a:xfrm>
            <a:off x="3996902" y="2133636"/>
            <a:ext cx="288014"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7" name="Round Same Side Corner Rectangle 16"/>
          <p:cNvSpPr/>
          <p:nvPr/>
        </p:nvSpPr>
        <p:spPr bwMode="auto">
          <a:xfrm>
            <a:off x="4284461" y="2133636"/>
            <a:ext cx="288014"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Round Same Side Corner Rectangle 17"/>
          <p:cNvSpPr/>
          <p:nvPr/>
        </p:nvSpPr>
        <p:spPr bwMode="auto">
          <a:xfrm>
            <a:off x="4572018" y="2133636"/>
            <a:ext cx="288014"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Round Same Side Corner Rectangle 26"/>
          <p:cNvSpPr/>
          <p:nvPr/>
        </p:nvSpPr>
        <p:spPr bwMode="auto">
          <a:xfrm>
            <a:off x="5538869"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8" name="Round Same Side Corner Rectangle 27"/>
          <p:cNvSpPr/>
          <p:nvPr/>
        </p:nvSpPr>
        <p:spPr bwMode="auto">
          <a:xfrm>
            <a:off x="5574688"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9" name="Round Same Side Corner Rectangle 28"/>
          <p:cNvSpPr/>
          <p:nvPr/>
        </p:nvSpPr>
        <p:spPr bwMode="auto">
          <a:xfrm>
            <a:off x="5610507"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0" name="Round Same Side Corner Rectangle 29"/>
          <p:cNvSpPr/>
          <p:nvPr/>
        </p:nvSpPr>
        <p:spPr bwMode="auto">
          <a:xfrm>
            <a:off x="5646326"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1" name="Round Same Side Corner Rectangle 30"/>
          <p:cNvSpPr/>
          <p:nvPr/>
        </p:nvSpPr>
        <p:spPr bwMode="auto">
          <a:xfrm>
            <a:off x="5682145"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2" name="Round Same Side Corner Rectangle 31"/>
          <p:cNvSpPr/>
          <p:nvPr/>
        </p:nvSpPr>
        <p:spPr bwMode="auto">
          <a:xfrm>
            <a:off x="5717964"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3" name="Round Same Side Corner Rectangle 32"/>
          <p:cNvSpPr/>
          <p:nvPr/>
        </p:nvSpPr>
        <p:spPr bwMode="auto">
          <a:xfrm>
            <a:off x="5753783"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4" name="Round Same Side Corner Rectangle 33"/>
          <p:cNvSpPr/>
          <p:nvPr/>
        </p:nvSpPr>
        <p:spPr bwMode="auto">
          <a:xfrm>
            <a:off x="5789602"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5" name="Round Same Side Corner Rectangle 44"/>
          <p:cNvSpPr/>
          <p:nvPr/>
        </p:nvSpPr>
        <p:spPr bwMode="auto">
          <a:xfrm>
            <a:off x="5825421"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Round Same Side Corner Rectangle 45"/>
          <p:cNvSpPr/>
          <p:nvPr/>
        </p:nvSpPr>
        <p:spPr bwMode="auto">
          <a:xfrm>
            <a:off x="5861240"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7" name="Round Same Side Corner Rectangle 46"/>
          <p:cNvSpPr/>
          <p:nvPr/>
        </p:nvSpPr>
        <p:spPr bwMode="auto">
          <a:xfrm>
            <a:off x="5897059"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8" name="Round Same Side Corner Rectangle 47"/>
          <p:cNvSpPr/>
          <p:nvPr/>
        </p:nvSpPr>
        <p:spPr bwMode="auto">
          <a:xfrm>
            <a:off x="5932878"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9" name="Round Same Side Corner Rectangle 48"/>
          <p:cNvSpPr/>
          <p:nvPr/>
        </p:nvSpPr>
        <p:spPr bwMode="auto">
          <a:xfrm>
            <a:off x="5968697"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Round Same Side Corner Rectangle 49"/>
          <p:cNvSpPr/>
          <p:nvPr/>
        </p:nvSpPr>
        <p:spPr bwMode="auto">
          <a:xfrm>
            <a:off x="6004516"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1" name="Round Same Side Corner Rectangle 50"/>
          <p:cNvSpPr/>
          <p:nvPr/>
        </p:nvSpPr>
        <p:spPr bwMode="auto">
          <a:xfrm>
            <a:off x="6040335"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2" name="Round Same Side Corner Rectangle 51"/>
          <p:cNvSpPr/>
          <p:nvPr/>
        </p:nvSpPr>
        <p:spPr bwMode="auto">
          <a:xfrm>
            <a:off x="6076154"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3" name="Round Same Side Corner Rectangle 52"/>
          <p:cNvSpPr/>
          <p:nvPr/>
        </p:nvSpPr>
        <p:spPr bwMode="auto">
          <a:xfrm>
            <a:off x="6111973"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4" name="Round Same Side Corner Rectangle 53"/>
          <p:cNvSpPr/>
          <p:nvPr/>
        </p:nvSpPr>
        <p:spPr bwMode="auto">
          <a:xfrm>
            <a:off x="6147792"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5" name="Round Same Side Corner Rectangle 54"/>
          <p:cNvSpPr/>
          <p:nvPr/>
        </p:nvSpPr>
        <p:spPr bwMode="auto">
          <a:xfrm>
            <a:off x="6183611"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Round Same Side Corner Rectangle 55"/>
          <p:cNvSpPr/>
          <p:nvPr/>
        </p:nvSpPr>
        <p:spPr bwMode="auto">
          <a:xfrm>
            <a:off x="6219430"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7" name="Round Same Side Corner Rectangle 56"/>
          <p:cNvSpPr/>
          <p:nvPr/>
        </p:nvSpPr>
        <p:spPr bwMode="auto">
          <a:xfrm>
            <a:off x="6255249"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8" name="Round Same Side Corner Rectangle 57"/>
          <p:cNvSpPr/>
          <p:nvPr/>
        </p:nvSpPr>
        <p:spPr bwMode="auto">
          <a:xfrm>
            <a:off x="6291068"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9" name="Round Same Side Corner Rectangle 58"/>
          <p:cNvSpPr/>
          <p:nvPr/>
        </p:nvSpPr>
        <p:spPr bwMode="auto">
          <a:xfrm>
            <a:off x="6326887"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0" name="Round Same Side Corner Rectangle 59"/>
          <p:cNvSpPr/>
          <p:nvPr/>
        </p:nvSpPr>
        <p:spPr bwMode="auto">
          <a:xfrm>
            <a:off x="6362706"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1" name="Round Same Side Corner Rectangle 60"/>
          <p:cNvSpPr/>
          <p:nvPr/>
        </p:nvSpPr>
        <p:spPr bwMode="auto">
          <a:xfrm>
            <a:off x="6398525"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2" name="Round Same Side Corner Rectangle 61"/>
          <p:cNvSpPr/>
          <p:nvPr/>
        </p:nvSpPr>
        <p:spPr bwMode="auto">
          <a:xfrm>
            <a:off x="6434344"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3" name="Round Same Side Corner Rectangle 62"/>
          <p:cNvSpPr/>
          <p:nvPr/>
        </p:nvSpPr>
        <p:spPr bwMode="auto">
          <a:xfrm>
            <a:off x="6470163"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4" name="Round Same Side Corner Rectangle 63"/>
          <p:cNvSpPr/>
          <p:nvPr/>
        </p:nvSpPr>
        <p:spPr bwMode="auto">
          <a:xfrm>
            <a:off x="6505982"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Round Same Side Corner Rectangle 64"/>
          <p:cNvSpPr/>
          <p:nvPr/>
        </p:nvSpPr>
        <p:spPr bwMode="auto">
          <a:xfrm>
            <a:off x="6541801"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6" name="Round Same Side Corner Rectangle 65"/>
          <p:cNvSpPr/>
          <p:nvPr/>
        </p:nvSpPr>
        <p:spPr bwMode="auto">
          <a:xfrm>
            <a:off x="6577620"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7" name="Round Same Side Corner Rectangle 66"/>
          <p:cNvSpPr/>
          <p:nvPr/>
        </p:nvSpPr>
        <p:spPr bwMode="auto">
          <a:xfrm>
            <a:off x="6613439"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8" name="Round Same Side Corner Rectangle 67"/>
          <p:cNvSpPr/>
          <p:nvPr/>
        </p:nvSpPr>
        <p:spPr bwMode="auto">
          <a:xfrm>
            <a:off x="6649258"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5" name="Round Same Side Corner Rectangle 84"/>
          <p:cNvSpPr/>
          <p:nvPr/>
        </p:nvSpPr>
        <p:spPr bwMode="auto">
          <a:xfrm>
            <a:off x="6685077"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6" name="Round Same Side Corner Rectangle 85"/>
          <p:cNvSpPr/>
          <p:nvPr/>
        </p:nvSpPr>
        <p:spPr bwMode="auto">
          <a:xfrm>
            <a:off x="6720896"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7" name="Round Same Side Corner Rectangle 86"/>
          <p:cNvSpPr/>
          <p:nvPr/>
        </p:nvSpPr>
        <p:spPr bwMode="auto">
          <a:xfrm>
            <a:off x="6756715"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8" name="Round Same Side Corner Rectangle 87"/>
          <p:cNvSpPr/>
          <p:nvPr/>
        </p:nvSpPr>
        <p:spPr bwMode="auto">
          <a:xfrm>
            <a:off x="6792534"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9" name="Round Same Side Corner Rectangle 88"/>
          <p:cNvSpPr/>
          <p:nvPr/>
        </p:nvSpPr>
        <p:spPr bwMode="auto">
          <a:xfrm>
            <a:off x="6828353"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0" name="Round Same Side Corner Rectangle 89"/>
          <p:cNvSpPr/>
          <p:nvPr/>
        </p:nvSpPr>
        <p:spPr bwMode="auto">
          <a:xfrm>
            <a:off x="6864172"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Round Same Side Corner Rectangle 90"/>
          <p:cNvSpPr/>
          <p:nvPr/>
        </p:nvSpPr>
        <p:spPr bwMode="auto">
          <a:xfrm>
            <a:off x="6899991"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Round Same Side Corner Rectangle 91"/>
          <p:cNvSpPr/>
          <p:nvPr/>
        </p:nvSpPr>
        <p:spPr bwMode="auto">
          <a:xfrm>
            <a:off x="6935810"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3" name="Round Same Side Corner Rectangle 92"/>
          <p:cNvSpPr/>
          <p:nvPr/>
        </p:nvSpPr>
        <p:spPr bwMode="auto">
          <a:xfrm>
            <a:off x="6971629"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4" name="Round Same Side Corner Rectangle 93"/>
          <p:cNvSpPr/>
          <p:nvPr/>
        </p:nvSpPr>
        <p:spPr bwMode="auto">
          <a:xfrm>
            <a:off x="7007448"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5" name="Round Same Side Corner Rectangle 94"/>
          <p:cNvSpPr/>
          <p:nvPr/>
        </p:nvSpPr>
        <p:spPr bwMode="auto">
          <a:xfrm>
            <a:off x="7043267"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6" name="Round Same Side Corner Rectangle 95"/>
          <p:cNvSpPr/>
          <p:nvPr/>
        </p:nvSpPr>
        <p:spPr bwMode="auto">
          <a:xfrm>
            <a:off x="7079086"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7" name="Round Same Side Corner Rectangle 96"/>
          <p:cNvSpPr/>
          <p:nvPr/>
        </p:nvSpPr>
        <p:spPr bwMode="auto">
          <a:xfrm>
            <a:off x="7114905"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8" name="Round Same Side Corner Rectangle 97"/>
          <p:cNvSpPr/>
          <p:nvPr/>
        </p:nvSpPr>
        <p:spPr bwMode="auto">
          <a:xfrm>
            <a:off x="7150724"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9" name="Round Same Side Corner Rectangle 98"/>
          <p:cNvSpPr/>
          <p:nvPr/>
        </p:nvSpPr>
        <p:spPr bwMode="auto">
          <a:xfrm>
            <a:off x="7186543"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0" name="Round Same Side Corner Rectangle 99"/>
          <p:cNvSpPr/>
          <p:nvPr/>
        </p:nvSpPr>
        <p:spPr bwMode="auto">
          <a:xfrm>
            <a:off x="7222362"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1" name="Round Same Side Corner Rectangle 100"/>
          <p:cNvSpPr/>
          <p:nvPr/>
        </p:nvSpPr>
        <p:spPr bwMode="auto">
          <a:xfrm>
            <a:off x="7258181"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Round Same Side Corner Rectangle 101"/>
          <p:cNvSpPr/>
          <p:nvPr/>
        </p:nvSpPr>
        <p:spPr bwMode="auto">
          <a:xfrm>
            <a:off x="7294000"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3" name="Round Same Side Corner Rectangle 102"/>
          <p:cNvSpPr/>
          <p:nvPr/>
        </p:nvSpPr>
        <p:spPr bwMode="auto">
          <a:xfrm>
            <a:off x="7329819"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4" name="Round Same Side Corner Rectangle 103"/>
          <p:cNvSpPr/>
          <p:nvPr/>
        </p:nvSpPr>
        <p:spPr bwMode="auto">
          <a:xfrm>
            <a:off x="7365638"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5" name="Round Same Side Corner Rectangle 104"/>
          <p:cNvSpPr/>
          <p:nvPr/>
        </p:nvSpPr>
        <p:spPr bwMode="auto">
          <a:xfrm>
            <a:off x="7401457"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6" name="Round Same Side Corner Rectangle 105"/>
          <p:cNvSpPr/>
          <p:nvPr/>
        </p:nvSpPr>
        <p:spPr bwMode="auto">
          <a:xfrm>
            <a:off x="7437276"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7" name="Round Same Side Corner Rectangle 106"/>
          <p:cNvSpPr/>
          <p:nvPr/>
        </p:nvSpPr>
        <p:spPr bwMode="auto">
          <a:xfrm>
            <a:off x="7473095"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8" name="Round Same Side Corner Rectangle 107"/>
          <p:cNvSpPr/>
          <p:nvPr/>
        </p:nvSpPr>
        <p:spPr bwMode="auto">
          <a:xfrm>
            <a:off x="7508914"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9" name="Round Same Side Corner Rectangle 108"/>
          <p:cNvSpPr/>
          <p:nvPr/>
        </p:nvSpPr>
        <p:spPr bwMode="auto">
          <a:xfrm>
            <a:off x="7544733" y="2133636"/>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0" name="Round Same Side Corner Rectangle 109"/>
          <p:cNvSpPr/>
          <p:nvPr/>
        </p:nvSpPr>
        <p:spPr bwMode="auto">
          <a:xfrm>
            <a:off x="7580552" y="21336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1" name="Round Same Side Corner Rectangle 110"/>
          <p:cNvSpPr/>
          <p:nvPr/>
        </p:nvSpPr>
        <p:spPr bwMode="auto">
          <a:xfrm>
            <a:off x="7616371" y="2133636"/>
            <a:ext cx="36013" cy="215997"/>
          </a:xfrm>
          <a:prstGeom prst="round2SameRect">
            <a:avLst>
              <a:gd name="adj1" fmla="val 50000"/>
              <a:gd name="adj2" fmla="val 0"/>
            </a:avLst>
          </a:prstGeom>
          <a:solidFill>
            <a:srgbClr val="FF66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2" name="Round Same Side Corner Rectangle 111"/>
          <p:cNvSpPr/>
          <p:nvPr/>
        </p:nvSpPr>
        <p:spPr bwMode="auto">
          <a:xfrm>
            <a:off x="7652190" y="2133636"/>
            <a:ext cx="36013" cy="215997"/>
          </a:xfrm>
          <a:prstGeom prst="round2SameRect">
            <a:avLst>
              <a:gd name="adj1" fmla="val 50000"/>
              <a:gd name="adj2" fmla="val 0"/>
            </a:avLst>
          </a:prstGeom>
          <a:solidFill>
            <a:srgbClr val="FFFF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3" name="Round Same Side Corner Rectangle 112"/>
          <p:cNvSpPr/>
          <p:nvPr/>
        </p:nvSpPr>
        <p:spPr bwMode="auto">
          <a:xfrm>
            <a:off x="7688009" y="2133636"/>
            <a:ext cx="36013" cy="215997"/>
          </a:xfrm>
          <a:prstGeom prst="round2SameRect">
            <a:avLst>
              <a:gd name="adj1" fmla="val 50000"/>
              <a:gd name="adj2" fmla="val 0"/>
            </a:avLst>
          </a:prstGeom>
          <a:solidFill>
            <a:srgbClr val="CCFFCC"/>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4" name="Round Same Side Corner Rectangle 113"/>
          <p:cNvSpPr/>
          <p:nvPr/>
        </p:nvSpPr>
        <p:spPr bwMode="auto">
          <a:xfrm>
            <a:off x="7723828" y="2133636"/>
            <a:ext cx="36013" cy="215997"/>
          </a:xfrm>
          <a:prstGeom prst="round2SameRect">
            <a:avLst>
              <a:gd name="adj1" fmla="val 50000"/>
              <a:gd name="adj2" fmla="val 0"/>
            </a:avLst>
          </a:prstGeom>
          <a:solidFill>
            <a:srgbClr val="008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5" name="Round Same Side Corner Rectangle 114"/>
          <p:cNvSpPr/>
          <p:nvPr/>
        </p:nvSpPr>
        <p:spPr bwMode="auto">
          <a:xfrm>
            <a:off x="7759647" y="2133636"/>
            <a:ext cx="36013" cy="215997"/>
          </a:xfrm>
          <a:prstGeom prst="round2SameRect">
            <a:avLst>
              <a:gd name="adj1" fmla="val 50000"/>
              <a:gd name="adj2" fmla="val 0"/>
            </a:avLst>
          </a:prstGeom>
          <a:solidFill>
            <a:srgbClr val="3366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Round Same Side Corner Rectangle 115"/>
          <p:cNvSpPr/>
          <p:nvPr/>
        </p:nvSpPr>
        <p:spPr bwMode="auto">
          <a:xfrm>
            <a:off x="7795495" y="2133636"/>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8" name="Round Same Side Corner Rectangle 127"/>
          <p:cNvSpPr/>
          <p:nvPr/>
        </p:nvSpPr>
        <p:spPr bwMode="auto">
          <a:xfrm>
            <a:off x="2567016" y="2708515"/>
            <a:ext cx="288014"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9" name="Round Same Side Corner Rectangle 128"/>
          <p:cNvSpPr/>
          <p:nvPr/>
        </p:nvSpPr>
        <p:spPr bwMode="auto">
          <a:xfrm>
            <a:off x="2854575" y="3081116"/>
            <a:ext cx="288014"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35" name="Round Same Side Corner Rectangle 134"/>
          <p:cNvSpPr/>
          <p:nvPr/>
        </p:nvSpPr>
        <p:spPr bwMode="auto">
          <a:xfrm>
            <a:off x="4579927" y="3591964"/>
            <a:ext cx="288014"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36" name="Straight Arrow Connector 135"/>
          <p:cNvCxnSpPr/>
          <p:nvPr/>
        </p:nvCxnSpPr>
        <p:spPr bwMode="auto">
          <a:xfrm flipV="1">
            <a:off x="2440862" y="2352000"/>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37" name="Straight Arrow Connector 136"/>
          <p:cNvCxnSpPr/>
          <p:nvPr/>
        </p:nvCxnSpPr>
        <p:spPr bwMode="auto">
          <a:xfrm flipV="1">
            <a:off x="2440862" y="2927252"/>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38" name="Straight Arrow Connector 137"/>
          <p:cNvCxnSpPr/>
          <p:nvPr/>
        </p:nvCxnSpPr>
        <p:spPr bwMode="auto">
          <a:xfrm flipV="1">
            <a:off x="2440862" y="3300122"/>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44" name="Straight Arrow Connector 143"/>
          <p:cNvCxnSpPr/>
          <p:nvPr/>
        </p:nvCxnSpPr>
        <p:spPr bwMode="auto">
          <a:xfrm flipV="1">
            <a:off x="2440862" y="3814949"/>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45" name="Straight Arrow Connector 144"/>
          <p:cNvCxnSpPr/>
          <p:nvPr/>
        </p:nvCxnSpPr>
        <p:spPr bwMode="auto">
          <a:xfrm flipV="1">
            <a:off x="5436377" y="2350510"/>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46" name="Straight Arrow Connector 145"/>
          <p:cNvCxnSpPr/>
          <p:nvPr/>
        </p:nvCxnSpPr>
        <p:spPr bwMode="auto">
          <a:xfrm flipV="1">
            <a:off x="5436377" y="2929774"/>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47" name="Straight Arrow Connector 146"/>
          <p:cNvCxnSpPr/>
          <p:nvPr/>
        </p:nvCxnSpPr>
        <p:spPr bwMode="auto">
          <a:xfrm flipV="1">
            <a:off x="5436377" y="3303131"/>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cxnSp>
        <p:nvCxnSpPr>
          <p:cNvPr id="153" name="Straight Arrow Connector 152"/>
          <p:cNvCxnSpPr/>
          <p:nvPr/>
        </p:nvCxnSpPr>
        <p:spPr bwMode="auto">
          <a:xfrm flipV="1">
            <a:off x="5436377" y="3820883"/>
            <a:ext cx="2520000" cy="0"/>
          </a:xfrm>
          <a:prstGeom prst="straightConnector1">
            <a:avLst/>
          </a:prstGeom>
          <a:solidFill>
            <a:srgbClr val="00B8FF"/>
          </a:solidFill>
          <a:ln w="3175" cap="flat" cmpd="sng" algn="ctr">
            <a:solidFill>
              <a:schemeClr val="tx1"/>
            </a:solidFill>
            <a:prstDash val="solid"/>
            <a:round/>
            <a:headEnd type="none" w="sm" len="sm"/>
            <a:tailEnd type="none" w="sm" len="sm"/>
          </a:ln>
          <a:effectLst/>
        </p:spPr>
      </p:cxnSp>
      <p:sp>
        <p:nvSpPr>
          <p:cNvPr id="154" name="Round Same Side Corner Rectangle 153"/>
          <p:cNvSpPr/>
          <p:nvPr/>
        </p:nvSpPr>
        <p:spPr bwMode="auto">
          <a:xfrm>
            <a:off x="5539406"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55" name="Round Same Side Corner Rectangle 154"/>
          <p:cNvSpPr/>
          <p:nvPr/>
        </p:nvSpPr>
        <p:spPr bwMode="auto">
          <a:xfrm>
            <a:off x="5575225"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1" name="Round Same Side Corner Rectangle 160"/>
          <p:cNvSpPr/>
          <p:nvPr/>
        </p:nvSpPr>
        <p:spPr bwMode="auto">
          <a:xfrm>
            <a:off x="5790139"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2" name="Round Same Side Corner Rectangle 161"/>
          <p:cNvSpPr/>
          <p:nvPr/>
        </p:nvSpPr>
        <p:spPr bwMode="auto">
          <a:xfrm>
            <a:off x="5825958"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3" name="Round Same Side Corner Rectangle 162"/>
          <p:cNvSpPr/>
          <p:nvPr/>
        </p:nvSpPr>
        <p:spPr bwMode="auto">
          <a:xfrm>
            <a:off x="5861777"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9" name="Round Same Side Corner Rectangle 168"/>
          <p:cNvSpPr/>
          <p:nvPr/>
        </p:nvSpPr>
        <p:spPr bwMode="auto">
          <a:xfrm>
            <a:off x="6076691"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70" name="Round Same Side Corner Rectangle 169"/>
          <p:cNvSpPr/>
          <p:nvPr/>
        </p:nvSpPr>
        <p:spPr bwMode="auto">
          <a:xfrm>
            <a:off x="6112510"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71" name="Round Same Side Corner Rectangle 170"/>
          <p:cNvSpPr/>
          <p:nvPr/>
        </p:nvSpPr>
        <p:spPr bwMode="auto">
          <a:xfrm>
            <a:off x="6148329"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77" name="Round Same Side Corner Rectangle 176"/>
          <p:cNvSpPr/>
          <p:nvPr/>
        </p:nvSpPr>
        <p:spPr bwMode="auto">
          <a:xfrm>
            <a:off x="6363243"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78" name="Round Same Side Corner Rectangle 177"/>
          <p:cNvSpPr/>
          <p:nvPr/>
        </p:nvSpPr>
        <p:spPr bwMode="auto">
          <a:xfrm>
            <a:off x="6399062"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79" name="Round Same Side Corner Rectangle 178"/>
          <p:cNvSpPr/>
          <p:nvPr/>
        </p:nvSpPr>
        <p:spPr bwMode="auto">
          <a:xfrm>
            <a:off x="6434881"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5" name="Round Same Side Corner Rectangle 184"/>
          <p:cNvSpPr/>
          <p:nvPr/>
        </p:nvSpPr>
        <p:spPr bwMode="auto">
          <a:xfrm>
            <a:off x="6649795"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6" name="Round Same Side Corner Rectangle 185"/>
          <p:cNvSpPr/>
          <p:nvPr/>
        </p:nvSpPr>
        <p:spPr bwMode="auto">
          <a:xfrm>
            <a:off x="6685614"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7" name="Round Same Side Corner Rectangle 186"/>
          <p:cNvSpPr/>
          <p:nvPr/>
        </p:nvSpPr>
        <p:spPr bwMode="auto">
          <a:xfrm>
            <a:off x="6721433"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3" name="Round Same Side Corner Rectangle 192"/>
          <p:cNvSpPr/>
          <p:nvPr/>
        </p:nvSpPr>
        <p:spPr bwMode="auto">
          <a:xfrm>
            <a:off x="6936347"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4" name="Round Same Side Corner Rectangle 193"/>
          <p:cNvSpPr/>
          <p:nvPr/>
        </p:nvSpPr>
        <p:spPr bwMode="auto">
          <a:xfrm>
            <a:off x="6972166"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5" name="Round Same Side Corner Rectangle 194"/>
          <p:cNvSpPr/>
          <p:nvPr/>
        </p:nvSpPr>
        <p:spPr bwMode="auto">
          <a:xfrm>
            <a:off x="7007985"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01" name="Round Same Side Corner Rectangle 200"/>
          <p:cNvSpPr/>
          <p:nvPr/>
        </p:nvSpPr>
        <p:spPr bwMode="auto">
          <a:xfrm>
            <a:off x="7222899"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02" name="Round Same Side Corner Rectangle 201"/>
          <p:cNvSpPr/>
          <p:nvPr/>
        </p:nvSpPr>
        <p:spPr bwMode="auto">
          <a:xfrm>
            <a:off x="7258718"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03" name="Round Same Side Corner Rectangle 202"/>
          <p:cNvSpPr/>
          <p:nvPr/>
        </p:nvSpPr>
        <p:spPr bwMode="auto">
          <a:xfrm>
            <a:off x="7294537"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09" name="Round Same Side Corner Rectangle 208"/>
          <p:cNvSpPr/>
          <p:nvPr/>
        </p:nvSpPr>
        <p:spPr bwMode="auto">
          <a:xfrm>
            <a:off x="7509451"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10" name="Round Same Side Corner Rectangle 209"/>
          <p:cNvSpPr/>
          <p:nvPr/>
        </p:nvSpPr>
        <p:spPr bwMode="auto">
          <a:xfrm>
            <a:off x="7545270" y="2711255"/>
            <a:ext cx="36013" cy="215997"/>
          </a:xfrm>
          <a:prstGeom prst="round2SameRect">
            <a:avLst>
              <a:gd name="adj1" fmla="val 50000"/>
              <a:gd name="adj2" fmla="val 0"/>
            </a:avLst>
          </a:prstGeom>
          <a:solidFill>
            <a:srgbClr val="80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11" name="Round Same Side Corner Rectangle 210"/>
          <p:cNvSpPr/>
          <p:nvPr/>
        </p:nvSpPr>
        <p:spPr bwMode="auto">
          <a:xfrm>
            <a:off x="7581089" y="3083136"/>
            <a:ext cx="36013" cy="215997"/>
          </a:xfrm>
          <a:prstGeom prst="round2SameRect">
            <a:avLst>
              <a:gd name="adj1" fmla="val 50000"/>
              <a:gd name="adj2" fmla="val 0"/>
            </a:avLst>
          </a:prstGeom>
          <a:solidFill>
            <a:srgbClr val="FF000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17" name="Round Same Side Corner Rectangle 216"/>
          <p:cNvSpPr/>
          <p:nvPr/>
        </p:nvSpPr>
        <p:spPr bwMode="auto">
          <a:xfrm>
            <a:off x="7796032" y="3593018"/>
            <a:ext cx="36013" cy="215997"/>
          </a:xfrm>
          <a:prstGeom prst="round2SameRect">
            <a:avLst>
              <a:gd name="adj1" fmla="val 50000"/>
              <a:gd name="adj2" fmla="val 0"/>
            </a:avLst>
          </a:prstGeom>
          <a:solidFill>
            <a:srgbClr val="0000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18" name="Oval 217"/>
          <p:cNvSpPr/>
          <p:nvPr/>
        </p:nvSpPr>
        <p:spPr bwMode="auto">
          <a:xfrm>
            <a:off x="2153429" y="2711229"/>
            <a:ext cx="215999" cy="216037"/>
          </a:xfrm>
          <a:prstGeom prst="ellipse">
            <a:avLst/>
          </a:prstGeom>
          <a:solidFill>
            <a:srgbClr val="FFFFFF"/>
          </a:solidFill>
          <a:ln w="19050" cap="flat" cmpd="sng" algn="ctr">
            <a:solidFill>
              <a:srgbClr val="80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rgbClr val="000000"/>
                </a:solidFill>
              </a:rPr>
              <a:t>STA1</a:t>
            </a:r>
            <a:endParaRPr kumimoji="0" lang="en-US" sz="600" b="0" i="0" u="none" strike="noStrike" cap="none" normalizeH="0" baseline="0" dirty="0" smtClean="0">
              <a:ln>
                <a:noFill/>
              </a:ln>
              <a:solidFill>
                <a:srgbClr val="000000"/>
              </a:solidFill>
              <a:effectLst/>
            </a:endParaRPr>
          </a:p>
        </p:txBody>
      </p:sp>
      <p:sp>
        <p:nvSpPr>
          <p:cNvPr id="219" name="Rectangle 218"/>
          <p:cNvSpPr/>
          <p:nvPr/>
        </p:nvSpPr>
        <p:spPr bwMode="auto">
          <a:xfrm>
            <a:off x="2153429" y="2133687"/>
            <a:ext cx="215999" cy="216037"/>
          </a:xfrm>
          <a:prstGeom prst="rect">
            <a:avLst/>
          </a:prstGeom>
          <a:solidFill>
            <a:srgbClr val="FFFFFF"/>
          </a:solidFill>
          <a:ln w="19050" cmpd="sng">
            <a:solidFill>
              <a:srgbClr val="0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chemeClr val="tx1"/>
                </a:solidFill>
                <a:latin typeface="Times New Roman" pitchFamily="16" charset="0"/>
                <a:ea typeface="MS Gothic" charset="-128"/>
              </a:rPr>
              <a:t>AP</a:t>
            </a:r>
            <a:endParaRPr kumimoji="0" lang="en-US" sz="6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20" name="Oval 219"/>
          <p:cNvSpPr/>
          <p:nvPr/>
        </p:nvSpPr>
        <p:spPr bwMode="auto">
          <a:xfrm>
            <a:off x="2153429" y="3091843"/>
            <a:ext cx="215999" cy="216037"/>
          </a:xfrm>
          <a:prstGeom prst="ellipse">
            <a:avLst/>
          </a:prstGeom>
          <a:solidFill>
            <a:srgbClr val="FFFFFF"/>
          </a:solidFill>
          <a:ln w="1905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rgbClr val="000000"/>
                </a:solidFill>
              </a:rPr>
              <a:t>STA2</a:t>
            </a:r>
            <a:endParaRPr kumimoji="0" lang="en-US" sz="600" b="0" i="0" u="none" strike="noStrike" cap="none" normalizeH="0" baseline="0" dirty="0" smtClean="0">
              <a:ln>
                <a:noFill/>
              </a:ln>
              <a:solidFill>
                <a:srgbClr val="000000"/>
              </a:solidFill>
              <a:effectLst/>
            </a:endParaRPr>
          </a:p>
        </p:txBody>
      </p:sp>
      <p:sp>
        <p:nvSpPr>
          <p:cNvPr id="226" name="Oval 225"/>
          <p:cNvSpPr/>
          <p:nvPr/>
        </p:nvSpPr>
        <p:spPr bwMode="auto">
          <a:xfrm>
            <a:off x="2153429" y="3653131"/>
            <a:ext cx="215999" cy="216037"/>
          </a:xfrm>
          <a:prstGeom prst="ellipse">
            <a:avLst/>
          </a:prstGeom>
          <a:solidFill>
            <a:srgbClr val="FFFFFF"/>
          </a:solidFill>
          <a:ln w="19050" cap="flat" cmpd="sng" algn="ctr">
            <a:solidFill>
              <a:srgbClr val="0000FF"/>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rgbClr val="000000"/>
                </a:solidFill>
              </a:rPr>
              <a:t>STA8</a:t>
            </a:r>
            <a:endParaRPr kumimoji="0" lang="en-US" sz="600" b="0" i="0" u="none" strike="noStrike" cap="none" normalizeH="0" baseline="0" dirty="0" smtClean="0">
              <a:ln>
                <a:noFill/>
              </a:ln>
              <a:solidFill>
                <a:srgbClr val="000000"/>
              </a:solidFill>
              <a:effectLst/>
            </a:endParaRPr>
          </a:p>
        </p:txBody>
      </p:sp>
      <p:sp>
        <p:nvSpPr>
          <p:cNvPr id="227" name="Oval 226"/>
          <p:cNvSpPr/>
          <p:nvPr/>
        </p:nvSpPr>
        <p:spPr bwMode="auto">
          <a:xfrm>
            <a:off x="5148090" y="2712028"/>
            <a:ext cx="215999" cy="216037"/>
          </a:xfrm>
          <a:prstGeom prst="ellipse">
            <a:avLst/>
          </a:prstGeom>
          <a:solidFill>
            <a:srgbClr val="FFFFFF"/>
          </a:solidFill>
          <a:ln w="19050" cap="flat" cmpd="sng" algn="ctr">
            <a:solidFill>
              <a:srgbClr val="80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rgbClr val="000000"/>
                </a:solidFill>
              </a:rPr>
              <a:t>STA1</a:t>
            </a:r>
            <a:endParaRPr kumimoji="0" lang="en-US" sz="600" b="0" i="0" u="none" strike="noStrike" cap="none" normalizeH="0" baseline="0" dirty="0" smtClean="0">
              <a:ln>
                <a:noFill/>
              </a:ln>
              <a:solidFill>
                <a:srgbClr val="000000"/>
              </a:solidFill>
              <a:effectLst/>
            </a:endParaRPr>
          </a:p>
        </p:txBody>
      </p:sp>
      <p:sp>
        <p:nvSpPr>
          <p:cNvPr id="228" name="Rectangle 227"/>
          <p:cNvSpPr/>
          <p:nvPr/>
        </p:nvSpPr>
        <p:spPr bwMode="auto">
          <a:xfrm>
            <a:off x="5148090" y="2134486"/>
            <a:ext cx="215999" cy="216037"/>
          </a:xfrm>
          <a:prstGeom prst="rect">
            <a:avLst/>
          </a:prstGeom>
          <a:solidFill>
            <a:srgbClr val="FFFFFF"/>
          </a:solidFill>
          <a:ln w="19050" cmpd="sng">
            <a:solidFill>
              <a:srgbClr val="0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chemeClr val="tx1"/>
                </a:solidFill>
                <a:latin typeface="Times New Roman" pitchFamily="16" charset="0"/>
                <a:ea typeface="MS Gothic" charset="-128"/>
              </a:rPr>
              <a:t>AP</a:t>
            </a:r>
            <a:endParaRPr kumimoji="0" lang="en-US" sz="6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29" name="Oval 228"/>
          <p:cNvSpPr/>
          <p:nvPr/>
        </p:nvSpPr>
        <p:spPr bwMode="auto">
          <a:xfrm>
            <a:off x="5148090" y="3092642"/>
            <a:ext cx="215999" cy="216037"/>
          </a:xfrm>
          <a:prstGeom prst="ellipse">
            <a:avLst/>
          </a:prstGeom>
          <a:solidFill>
            <a:srgbClr val="FFFFFF"/>
          </a:solidFill>
          <a:ln w="1905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rgbClr val="000000"/>
                </a:solidFill>
              </a:rPr>
              <a:t>STA2</a:t>
            </a:r>
            <a:endParaRPr kumimoji="0" lang="en-US" sz="600" b="0" i="0" u="none" strike="noStrike" cap="none" normalizeH="0" baseline="0" dirty="0" smtClean="0">
              <a:ln>
                <a:noFill/>
              </a:ln>
              <a:solidFill>
                <a:srgbClr val="000000"/>
              </a:solidFill>
              <a:effectLst/>
            </a:endParaRPr>
          </a:p>
        </p:txBody>
      </p:sp>
      <p:sp>
        <p:nvSpPr>
          <p:cNvPr id="235" name="Oval 234"/>
          <p:cNvSpPr/>
          <p:nvPr/>
        </p:nvSpPr>
        <p:spPr bwMode="auto">
          <a:xfrm>
            <a:off x="5148090" y="3653930"/>
            <a:ext cx="215999" cy="216037"/>
          </a:xfrm>
          <a:prstGeom prst="ellipse">
            <a:avLst/>
          </a:prstGeom>
          <a:solidFill>
            <a:srgbClr val="FFFFFF"/>
          </a:solidFill>
          <a:ln w="19050" cap="flat" cmpd="sng" algn="ctr">
            <a:solidFill>
              <a:srgbClr val="0000FF"/>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600" dirty="0" smtClean="0">
                <a:solidFill>
                  <a:srgbClr val="000000"/>
                </a:solidFill>
              </a:rPr>
              <a:t>STA8</a:t>
            </a:r>
            <a:endParaRPr kumimoji="0" lang="en-US" sz="600" b="0" i="0" u="none" strike="noStrike" cap="none" normalizeH="0" baseline="0" dirty="0" smtClean="0">
              <a:ln>
                <a:noFill/>
              </a:ln>
              <a:solidFill>
                <a:srgbClr val="000000"/>
              </a:solidFill>
              <a:effectLst/>
            </a:endParaRPr>
          </a:p>
        </p:txBody>
      </p:sp>
      <p:cxnSp>
        <p:nvCxnSpPr>
          <p:cNvPr id="238" name="Straight Arrow Connector 237"/>
          <p:cNvCxnSpPr/>
          <p:nvPr/>
        </p:nvCxnSpPr>
        <p:spPr bwMode="auto">
          <a:xfrm flipV="1">
            <a:off x="2542027" y="2674824"/>
            <a:ext cx="328735"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sp>
        <p:nvSpPr>
          <p:cNvPr id="239" name="Rectangle 238"/>
          <p:cNvSpPr/>
          <p:nvPr/>
        </p:nvSpPr>
        <p:spPr bwMode="auto">
          <a:xfrm>
            <a:off x="2195736" y="2484148"/>
            <a:ext cx="2664296" cy="152764"/>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STA’s Occupied CH BW=</a:t>
            </a:r>
            <a:r>
              <a:rPr lang="en-US" sz="1000" dirty="0">
                <a:solidFill>
                  <a:schemeClr val="tx1"/>
                </a:solidFill>
                <a:latin typeface="Times New Roman" pitchFamily="16" charset="0"/>
                <a:ea typeface="MS Gothic" charset="-128"/>
              </a:rPr>
              <a:t>&lt;</a:t>
            </a:r>
            <a:r>
              <a:rPr lang="en-US" sz="1000" dirty="0" smtClean="0">
                <a:solidFill>
                  <a:schemeClr val="tx1"/>
                </a:solidFill>
                <a:latin typeface="Times New Roman" pitchFamily="16" charset="0"/>
                <a:ea typeface="MS Gothic" charset="-128"/>
              </a:rPr>
              <a:t>5MHz (</a:t>
            </a:r>
            <a:r>
              <a:rPr lang="en-US" sz="1000" dirty="0">
                <a:solidFill>
                  <a:schemeClr val="tx1"/>
                </a:solidFill>
                <a:latin typeface="Times New Roman" pitchFamily="16" charset="0"/>
                <a:ea typeface="MS Gothic" charset="-128"/>
              </a:rPr>
              <a:t>e</a:t>
            </a:r>
            <a:r>
              <a:rPr lang="en-US" sz="1000" dirty="0" smtClean="0">
                <a:solidFill>
                  <a:schemeClr val="tx1"/>
                </a:solidFill>
                <a:latin typeface="Times New Roman" pitchFamily="16" charset="0"/>
                <a:ea typeface="MS Gothic" charset="-128"/>
              </a:rPr>
              <a:t>.g., 2.5MHz)</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40" name="Straight Arrow Connector 239"/>
          <p:cNvCxnSpPr/>
          <p:nvPr/>
        </p:nvCxnSpPr>
        <p:spPr bwMode="auto">
          <a:xfrm flipV="1">
            <a:off x="2529219" y="2086904"/>
            <a:ext cx="2340000"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sp>
        <p:nvSpPr>
          <p:cNvPr id="241" name="Rectangle 240"/>
          <p:cNvSpPr/>
          <p:nvPr/>
        </p:nvSpPr>
        <p:spPr bwMode="auto">
          <a:xfrm>
            <a:off x="2755279" y="1919952"/>
            <a:ext cx="1785933" cy="164728"/>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AP’s Occupied CH BW=20MHz</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42" name="Straight Arrow Connector 241"/>
          <p:cNvCxnSpPr/>
          <p:nvPr/>
        </p:nvCxnSpPr>
        <p:spPr bwMode="auto">
          <a:xfrm>
            <a:off x="5479541" y="2674824"/>
            <a:ext cx="2122681"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sp>
        <p:nvSpPr>
          <p:cNvPr id="243" name="Rectangle 242"/>
          <p:cNvSpPr/>
          <p:nvPr/>
        </p:nvSpPr>
        <p:spPr bwMode="auto">
          <a:xfrm>
            <a:off x="5724129" y="2475304"/>
            <a:ext cx="1947624" cy="164728"/>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STA’s Occupied CH BW≈20MHz</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5" name="Rectangle 244"/>
          <p:cNvSpPr/>
          <p:nvPr/>
        </p:nvSpPr>
        <p:spPr bwMode="auto">
          <a:xfrm>
            <a:off x="3419873" y="3317979"/>
            <a:ext cx="441608" cy="164728"/>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smtClean="0">
                <a:solidFill>
                  <a:schemeClr val="tx1"/>
                </a:solidFill>
                <a:latin typeface="Times New Roman" pitchFamily="16" charset="0"/>
                <a:ea typeface="MS Gothic" charset="-128"/>
              </a:rPr>
              <a:t>. . .</a:t>
            </a: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6" name="Rectangle 245"/>
          <p:cNvSpPr/>
          <p:nvPr/>
        </p:nvSpPr>
        <p:spPr bwMode="auto">
          <a:xfrm>
            <a:off x="6516217" y="3317979"/>
            <a:ext cx="441608" cy="164728"/>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smtClean="0">
                <a:solidFill>
                  <a:schemeClr val="tx1"/>
                </a:solidFill>
                <a:latin typeface="Times New Roman" pitchFamily="16" charset="0"/>
                <a:ea typeface="MS Gothic" charset="-128"/>
              </a:rPr>
              <a:t>. . .</a:t>
            </a: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47" name="Straight Arrow Connector 246"/>
          <p:cNvCxnSpPr/>
          <p:nvPr/>
        </p:nvCxnSpPr>
        <p:spPr bwMode="auto">
          <a:xfrm flipV="1">
            <a:off x="5502170" y="2080970"/>
            <a:ext cx="2340000"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sp>
        <p:nvSpPr>
          <p:cNvPr id="248" name="Rectangle 247"/>
          <p:cNvSpPr/>
          <p:nvPr/>
        </p:nvSpPr>
        <p:spPr bwMode="auto">
          <a:xfrm>
            <a:off x="5689478" y="1914018"/>
            <a:ext cx="1785933" cy="164728"/>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AP’s Occupied CH BW=20MHz</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49" name="Straight Arrow Connector 248"/>
          <p:cNvCxnSpPr/>
          <p:nvPr/>
        </p:nvCxnSpPr>
        <p:spPr bwMode="auto">
          <a:xfrm flipV="1">
            <a:off x="2836044" y="3053478"/>
            <a:ext cx="328735"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cxnSp>
        <p:nvCxnSpPr>
          <p:cNvPr id="250" name="Straight Arrow Connector 249"/>
          <p:cNvCxnSpPr/>
          <p:nvPr/>
        </p:nvCxnSpPr>
        <p:spPr bwMode="auto">
          <a:xfrm>
            <a:off x="5531961" y="3053478"/>
            <a:ext cx="2122681"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cxnSp>
        <p:nvCxnSpPr>
          <p:cNvPr id="251" name="Straight Arrow Connector 250"/>
          <p:cNvCxnSpPr/>
          <p:nvPr/>
        </p:nvCxnSpPr>
        <p:spPr bwMode="auto">
          <a:xfrm flipV="1">
            <a:off x="4558605" y="3569897"/>
            <a:ext cx="328735"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cxnSp>
        <p:nvCxnSpPr>
          <p:cNvPr id="252" name="Straight Arrow Connector 251"/>
          <p:cNvCxnSpPr/>
          <p:nvPr/>
        </p:nvCxnSpPr>
        <p:spPr bwMode="auto">
          <a:xfrm>
            <a:off x="5742186" y="3569897"/>
            <a:ext cx="2122681" cy="0"/>
          </a:xfrm>
          <a:prstGeom prst="straightConnector1">
            <a:avLst/>
          </a:prstGeom>
          <a:solidFill>
            <a:srgbClr val="00B8FF"/>
          </a:solidFill>
          <a:ln w="3175" cap="flat" cmpd="sng" algn="ctr">
            <a:solidFill>
              <a:schemeClr val="tx1"/>
            </a:solidFill>
            <a:prstDash val="dash"/>
            <a:round/>
            <a:headEnd type="triangle" w="sm" len="sm"/>
            <a:tailEnd type="triangle" w="sm" len="sm"/>
          </a:ln>
          <a:effectLst/>
        </p:spPr>
      </p:cxnSp>
      <p:sp>
        <p:nvSpPr>
          <p:cNvPr id="139" name="Content Placeholder 2"/>
          <p:cNvSpPr txBox="1">
            <a:spLocks/>
          </p:cNvSpPr>
          <p:nvPr/>
        </p:nvSpPr>
        <p:spPr bwMode="auto">
          <a:xfrm>
            <a:off x="685800" y="3982021"/>
            <a:ext cx="7770813" cy="24713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a:buChar char="•"/>
            </a:pPr>
            <a:r>
              <a:rPr lang="en-US" sz="2000" dirty="0" smtClean="0"/>
              <a:t>While Localized OFDMA assigns contiguous subcarriers to each STA, Distributed OFDMA assigns a set of distributed subcarriers to each STA.</a:t>
            </a:r>
          </a:p>
          <a:p>
            <a:pPr>
              <a:buFont typeface="Arial"/>
              <a:buChar char="•"/>
            </a:pPr>
            <a:r>
              <a:rPr lang="en-US" sz="2000" dirty="0" smtClean="0"/>
              <a:t>11ax may choose the distributed OFDMA so that each STA’s Occupied CH BW spans the Nominal CH BW.</a:t>
            </a:r>
          </a:p>
          <a:p>
            <a:pPr>
              <a:buFont typeface="Arial"/>
              <a:buChar char="•"/>
            </a:pPr>
            <a:r>
              <a:rPr lang="en-US" sz="2000" dirty="0" smtClean="0"/>
              <a:t>However, we need detailed analysis between two methods in terms of frequency selectivity/diversity gain and scheduling gain, etc.</a:t>
            </a:r>
          </a:p>
          <a:p>
            <a:pPr>
              <a:buFont typeface="Arial"/>
              <a:buChar char="•"/>
            </a:pPr>
            <a:endParaRPr lang="en-US" sz="2000" dirty="0" smtClean="0"/>
          </a:p>
        </p:txBody>
      </p:sp>
    </p:spTree>
    <p:extLst>
      <p:ext uri="{BB962C8B-B14F-4D97-AF65-F5344CB8AC3E}">
        <p14:creationId xmlns:p14="http://schemas.microsoft.com/office/powerpoint/2010/main" val="1300972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p:nvPr/>
        </p:nvSpPr>
        <p:spPr bwMode="auto">
          <a:xfrm>
            <a:off x="4714799" y="1650803"/>
            <a:ext cx="3310927" cy="2160240"/>
          </a:xfrm>
          <a:prstGeom prst="ellipse">
            <a:avLst/>
          </a:prstGeom>
          <a:solidFill>
            <a:schemeClr val="bg1">
              <a:lumMod val="95000"/>
            </a:scheme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2" name="Oval 31"/>
          <p:cNvSpPr/>
          <p:nvPr/>
        </p:nvSpPr>
        <p:spPr bwMode="auto">
          <a:xfrm>
            <a:off x="1115616" y="1628800"/>
            <a:ext cx="3310927" cy="2160240"/>
          </a:xfrm>
          <a:prstGeom prst="ellipse">
            <a:avLst/>
          </a:prstGeom>
          <a:solidFill>
            <a:schemeClr val="bg1">
              <a:lumMod val="95000"/>
            </a:schemeClr>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130135" y="620688"/>
            <a:ext cx="9402683" cy="1065213"/>
          </a:xfrm>
        </p:spPr>
        <p:txBody>
          <a:bodyPr/>
          <a:lstStyle/>
          <a:p>
            <a:r>
              <a:rPr lang="en-US" dirty="0" smtClean="0"/>
              <a:t>Option B. Asymmetric Downlink/Uplink design</a:t>
            </a:r>
            <a:endParaRPr lang="en-US" dirty="0"/>
          </a:p>
        </p:txBody>
      </p:sp>
      <p:sp>
        <p:nvSpPr>
          <p:cNvPr id="3" name="Content Placeholder 2"/>
          <p:cNvSpPr>
            <a:spLocks noGrp="1"/>
          </p:cNvSpPr>
          <p:nvPr>
            <p:ph idx="1"/>
          </p:nvPr>
        </p:nvSpPr>
        <p:spPr>
          <a:xfrm>
            <a:off x="685800" y="3861048"/>
            <a:ext cx="8134672" cy="2520280"/>
          </a:xfrm>
        </p:spPr>
        <p:txBody>
          <a:bodyPr>
            <a:normAutofit fontScale="92500" lnSpcReduction="20000"/>
          </a:bodyPr>
          <a:lstStyle/>
          <a:p>
            <a:pPr>
              <a:buFont typeface="Arial"/>
              <a:buChar char="•"/>
            </a:pPr>
            <a:r>
              <a:rPr lang="en-US" dirty="0" smtClean="0"/>
              <a:t>Downlink </a:t>
            </a:r>
            <a:r>
              <a:rPr lang="en-US" sz="1900" b="0" dirty="0" smtClean="0"/>
              <a:t>(DL-OFDMA’s Data or UL-OFDMA’s Ack)</a:t>
            </a:r>
          </a:p>
          <a:p>
            <a:pPr lvl="1">
              <a:buFont typeface="Arial"/>
              <a:buChar char="•"/>
            </a:pPr>
            <a:r>
              <a:rPr lang="en-US" dirty="0" smtClean="0"/>
              <a:t>AP can utilize &lt; 5MHz sub-band for Data or Ack transmissions because the multiplexed sub-bands will occupy more than 4MHz</a:t>
            </a:r>
          </a:p>
          <a:p>
            <a:pPr>
              <a:buFont typeface="Arial"/>
              <a:buChar char="•"/>
            </a:pPr>
            <a:endParaRPr lang="en-US" dirty="0" smtClean="0"/>
          </a:p>
          <a:p>
            <a:pPr>
              <a:buFont typeface="Arial"/>
              <a:buChar char="•"/>
            </a:pPr>
            <a:r>
              <a:rPr lang="en-US" dirty="0" smtClean="0"/>
              <a:t>Uplink </a:t>
            </a:r>
            <a:r>
              <a:rPr lang="en-US" sz="1900" b="0" dirty="0"/>
              <a:t>(</a:t>
            </a:r>
            <a:r>
              <a:rPr lang="en-US" sz="1900" b="0" dirty="0" smtClean="0"/>
              <a:t>DL-OFDMA’s Ack</a:t>
            </a:r>
            <a:r>
              <a:rPr lang="en-US" sz="1900" b="0" dirty="0"/>
              <a:t> </a:t>
            </a:r>
            <a:r>
              <a:rPr lang="en-US" sz="1900" b="0" dirty="0" smtClean="0"/>
              <a:t>or UL-OFDMA’s Data)</a:t>
            </a:r>
          </a:p>
          <a:p>
            <a:pPr lvl="1">
              <a:buFont typeface="Arial"/>
              <a:buChar char="•"/>
            </a:pPr>
            <a:r>
              <a:rPr lang="en-US" dirty="0" smtClean="0"/>
              <a:t>STAs should not use sub-band based Ack with &lt; 5MHz sub-band among various Ack methods for DL-OFDMA [8][9].</a:t>
            </a:r>
          </a:p>
          <a:p>
            <a:pPr lvl="1">
              <a:buFont typeface="Arial"/>
              <a:buChar char="•"/>
            </a:pPr>
            <a:r>
              <a:rPr lang="en-US" dirty="0" smtClean="0"/>
              <a:t>STAs should use sub-band size of &gt;=4MHz for UL-OFDMA’s Data.</a:t>
            </a:r>
          </a:p>
          <a:p>
            <a:pPr lvl="1">
              <a:buFont typeface="Arial"/>
              <a:buChar char="•"/>
            </a:pP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
        <p:nvSpPr>
          <p:cNvPr id="7" name="Oval 6"/>
          <p:cNvSpPr/>
          <p:nvPr/>
        </p:nvSpPr>
        <p:spPr bwMode="auto">
          <a:xfrm>
            <a:off x="2056983" y="3212961"/>
            <a:ext cx="288000" cy="288039"/>
          </a:xfrm>
          <a:prstGeom prst="ellipse">
            <a:avLst/>
          </a:prstGeom>
          <a:solidFill>
            <a:srgbClr val="FFFFFF"/>
          </a:solidFill>
          <a:ln w="19050" cap="flat" cmpd="sng" algn="ctr">
            <a:solidFill>
              <a:srgbClr val="0000FF"/>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smtClean="0">
                <a:solidFill>
                  <a:srgbClr val="000000"/>
                </a:solidFill>
              </a:rPr>
              <a:t>STA1</a:t>
            </a:r>
            <a:endParaRPr kumimoji="0" lang="en-US" sz="800" b="0" i="0" u="none" strike="noStrike" cap="none" normalizeH="0" baseline="0" dirty="0" smtClean="0">
              <a:ln>
                <a:noFill/>
              </a:ln>
              <a:solidFill>
                <a:srgbClr val="000000"/>
              </a:solidFill>
              <a:effectLst/>
            </a:endParaRPr>
          </a:p>
        </p:txBody>
      </p:sp>
      <p:sp>
        <p:nvSpPr>
          <p:cNvPr id="8" name="Rectangle 7"/>
          <p:cNvSpPr/>
          <p:nvPr/>
        </p:nvSpPr>
        <p:spPr bwMode="auto">
          <a:xfrm>
            <a:off x="2591039" y="1844824"/>
            <a:ext cx="288000" cy="288039"/>
          </a:xfrm>
          <a:prstGeom prst="rect">
            <a:avLst/>
          </a:prstGeom>
          <a:solidFill>
            <a:srgbClr val="FFFFFF"/>
          </a:solidFill>
          <a:ln w="19050" cmpd="sng">
            <a:solidFill>
              <a:srgbClr val="0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AP</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Oval 8"/>
          <p:cNvSpPr/>
          <p:nvPr/>
        </p:nvSpPr>
        <p:spPr bwMode="auto">
          <a:xfrm>
            <a:off x="3137103" y="3212969"/>
            <a:ext cx="288000" cy="288039"/>
          </a:xfrm>
          <a:prstGeom prst="ellipse">
            <a:avLst/>
          </a:prstGeom>
          <a:solidFill>
            <a:srgbClr val="FFFFFF"/>
          </a:solidFill>
          <a:ln w="1905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smtClean="0">
                <a:solidFill>
                  <a:srgbClr val="000000"/>
                </a:solidFill>
              </a:rPr>
              <a:t>STAn</a:t>
            </a:r>
            <a:endParaRPr kumimoji="0" lang="en-US" sz="800" b="0" i="0" u="none" strike="noStrike" cap="none" normalizeH="0" baseline="0" dirty="0" smtClean="0">
              <a:ln>
                <a:noFill/>
              </a:ln>
              <a:solidFill>
                <a:srgbClr val="000000"/>
              </a:solidFill>
              <a:effectLst/>
            </a:endParaRPr>
          </a:p>
        </p:txBody>
      </p:sp>
      <p:sp>
        <p:nvSpPr>
          <p:cNvPr id="10" name="Rectangle 9"/>
          <p:cNvSpPr/>
          <p:nvPr/>
        </p:nvSpPr>
        <p:spPr bwMode="auto">
          <a:xfrm>
            <a:off x="2559031" y="2224866"/>
            <a:ext cx="360000" cy="540038"/>
          </a:xfrm>
          <a:prstGeom prst="rect">
            <a:avLst/>
          </a:prstGeom>
          <a:solidFill>
            <a:srgbClr val="FFFFFF"/>
          </a:solidFill>
          <a:ln w="3175" cmpd="sng">
            <a:solidFill>
              <a:srgbClr val="0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smtClean="0">
                <a:ln>
                  <a:noFill/>
                </a:ln>
                <a:solidFill>
                  <a:schemeClr val="tx1"/>
                </a:solidFill>
                <a:effectLst/>
                <a:latin typeface="Times New Roman" pitchFamily="16" charset="0"/>
                <a:ea typeface="MS Gothic" charset="-128"/>
              </a:rPr>
              <a:t>...</a:t>
            </a:r>
          </a:p>
        </p:txBody>
      </p:sp>
      <p:sp>
        <p:nvSpPr>
          <p:cNvPr id="11" name="Rectangle 10"/>
          <p:cNvSpPr/>
          <p:nvPr/>
        </p:nvSpPr>
        <p:spPr bwMode="auto">
          <a:xfrm>
            <a:off x="2561039" y="2224866"/>
            <a:ext cx="72000" cy="540038"/>
          </a:xfrm>
          <a:prstGeom prst="rect">
            <a:avLst/>
          </a:prstGeom>
          <a:solidFill>
            <a:srgbClr val="FFFFFF"/>
          </a:solidFill>
          <a:ln w="19050" cmpd="sng">
            <a:solidFill>
              <a:srgbClr val="0000FF"/>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Rectangle 11"/>
          <p:cNvSpPr/>
          <p:nvPr/>
        </p:nvSpPr>
        <p:spPr bwMode="auto">
          <a:xfrm>
            <a:off x="2849079" y="2224866"/>
            <a:ext cx="72000" cy="540038"/>
          </a:xfrm>
          <a:prstGeom prst="rect">
            <a:avLst/>
          </a:prstGeom>
          <a:solidFill>
            <a:srgbClr val="FFFFFF"/>
          </a:solidFill>
          <a:ln w="19050" cmpd="sng">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Oval 12"/>
          <p:cNvSpPr/>
          <p:nvPr/>
        </p:nvSpPr>
        <p:spPr bwMode="auto">
          <a:xfrm>
            <a:off x="2549379" y="3140968"/>
            <a:ext cx="383328" cy="288039"/>
          </a:xfrm>
          <a:prstGeom prst="ellipse">
            <a:avLst/>
          </a:prstGeom>
          <a:no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a:t>
            </a:r>
            <a:endParaRPr kumimoji="0" lang="en-US" sz="2000" b="0" i="0" u="none" strike="noStrike" cap="none" normalizeH="0" baseline="0" dirty="0" smtClean="0">
              <a:ln>
                <a:noFill/>
              </a:ln>
              <a:solidFill>
                <a:srgbClr val="000000"/>
              </a:solidFill>
              <a:effectLst/>
            </a:endParaRPr>
          </a:p>
        </p:txBody>
      </p:sp>
      <p:sp>
        <p:nvSpPr>
          <p:cNvPr id="14" name="Oval 13"/>
          <p:cNvSpPr/>
          <p:nvPr/>
        </p:nvSpPr>
        <p:spPr bwMode="auto">
          <a:xfrm>
            <a:off x="5729391" y="3212961"/>
            <a:ext cx="288000" cy="288039"/>
          </a:xfrm>
          <a:prstGeom prst="ellipse">
            <a:avLst/>
          </a:prstGeom>
          <a:solidFill>
            <a:srgbClr val="FFFFFF"/>
          </a:solidFill>
          <a:ln w="19050" cap="flat" cmpd="sng" algn="ctr">
            <a:solidFill>
              <a:srgbClr val="0000FF"/>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smtClean="0">
                <a:solidFill>
                  <a:srgbClr val="000000"/>
                </a:solidFill>
              </a:rPr>
              <a:t>STA1</a:t>
            </a:r>
            <a:endParaRPr kumimoji="0" lang="en-US" sz="800" b="0" i="0" u="none" strike="noStrike" cap="none" normalizeH="0" baseline="0" dirty="0" smtClean="0">
              <a:ln>
                <a:noFill/>
              </a:ln>
              <a:solidFill>
                <a:srgbClr val="000000"/>
              </a:solidFill>
              <a:effectLst/>
            </a:endParaRPr>
          </a:p>
        </p:txBody>
      </p:sp>
      <p:sp>
        <p:nvSpPr>
          <p:cNvPr id="15" name="Rectangle 14"/>
          <p:cNvSpPr/>
          <p:nvPr/>
        </p:nvSpPr>
        <p:spPr bwMode="auto">
          <a:xfrm>
            <a:off x="6221439" y="1844824"/>
            <a:ext cx="288000" cy="288039"/>
          </a:xfrm>
          <a:prstGeom prst="rect">
            <a:avLst/>
          </a:prstGeom>
          <a:solidFill>
            <a:srgbClr val="FFFFFF"/>
          </a:solidFill>
          <a:ln w="19050" cmpd="sng">
            <a:solidFill>
              <a:srgbClr val="00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AP</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6" name="Oval 15"/>
          <p:cNvSpPr/>
          <p:nvPr/>
        </p:nvSpPr>
        <p:spPr bwMode="auto">
          <a:xfrm>
            <a:off x="6809511" y="3212969"/>
            <a:ext cx="288000" cy="288039"/>
          </a:xfrm>
          <a:prstGeom prst="ellipse">
            <a:avLst/>
          </a:prstGeom>
          <a:solidFill>
            <a:srgbClr val="FFFFFF"/>
          </a:solidFill>
          <a:ln w="1905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smtClean="0">
                <a:solidFill>
                  <a:srgbClr val="000000"/>
                </a:solidFill>
              </a:rPr>
              <a:t>STAn</a:t>
            </a:r>
            <a:endParaRPr kumimoji="0" lang="en-US" sz="800" b="0" i="0" u="none" strike="noStrike" cap="none" normalizeH="0" baseline="0" dirty="0" smtClean="0">
              <a:ln>
                <a:noFill/>
              </a:ln>
              <a:solidFill>
                <a:srgbClr val="000000"/>
              </a:solidFill>
              <a:effectLst/>
            </a:endParaRPr>
          </a:p>
        </p:txBody>
      </p:sp>
      <p:sp>
        <p:nvSpPr>
          <p:cNvPr id="19" name="Rectangle 18"/>
          <p:cNvSpPr/>
          <p:nvPr/>
        </p:nvSpPr>
        <p:spPr bwMode="auto">
          <a:xfrm rot="20400000">
            <a:off x="6739338" y="2634904"/>
            <a:ext cx="72000" cy="540038"/>
          </a:xfrm>
          <a:prstGeom prst="rect">
            <a:avLst/>
          </a:prstGeom>
          <a:solidFill>
            <a:srgbClr val="FFFFFF"/>
          </a:solidFill>
          <a:ln w="19050" cmpd="sng">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 name="Oval 19"/>
          <p:cNvSpPr/>
          <p:nvPr/>
        </p:nvSpPr>
        <p:spPr bwMode="auto">
          <a:xfrm>
            <a:off x="6221787" y="3140968"/>
            <a:ext cx="383328" cy="288039"/>
          </a:xfrm>
          <a:prstGeom prst="ellipse">
            <a:avLst/>
          </a:prstGeom>
          <a:noFill/>
          <a:ln w="1905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a:t>
            </a:r>
            <a:endParaRPr kumimoji="0" lang="en-US" sz="2000" b="0" i="0" u="none" strike="noStrike" cap="none" normalizeH="0" baseline="0" dirty="0" smtClean="0">
              <a:ln>
                <a:noFill/>
              </a:ln>
              <a:solidFill>
                <a:srgbClr val="000000"/>
              </a:solidFill>
              <a:effectLst/>
            </a:endParaRPr>
          </a:p>
        </p:txBody>
      </p:sp>
      <p:sp>
        <p:nvSpPr>
          <p:cNvPr id="21" name="Rectangle 20"/>
          <p:cNvSpPr/>
          <p:nvPr/>
        </p:nvSpPr>
        <p:spPr bwMode="auto">
          <a:xfrm rot="1200000">
            <a:off x="5983588" y="2634904"/>
            <a:ext cx="72000" cy="540038"/>
          </a:xfrm>
          <a:prstGeom prst="rect">
            <a:avLst/>
          </a:prstGeom>
          <a:solidFill>
            <a:srgbClr val="FFFFFF"/>
          </a:solidFill>
          <a:ln w="19050" cmpd="sng">
            <a:solidFill>
              <a:srgbClr val="0000FF"/>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2" name="Straight Arrow Connector 21"/>
          <p:cNvCxnSpPr/>
          <p:nvPr/>
        </p:nvCxnSpPr>
        <p:spPr bwMode="auto">
          <a:xfrm flipV="1">
            <a:off x="2541039" y="2828912"/>
            <a:ext cx="153358" cy="0"/>
          </a:xfrm>
          <a:prstGeom prst="straightConnector1">
            <a:avLst/>
          </a:prstGeom>
          <a:solidFill>
            <a:srgbClr val="00B8FF"/>
          </a:solidFill>
          <a:ln w="3175" cap="flat" cmpd="sng" algn="ctr">
            <a:solidFill>
              <a:schemeClr val="tx1"/>
            </a:solidFill>
            <a:prstDash val="solid"/>
            <a:round/>
            <a:headEnd type="triangle" w="sm" len="sm"/>
            <a:tailEnd type="triangle" w="sm" len="sm"/>
          </a:ln>
          <a:effectLst/>
        </p:spPr>
      </p:cxnSp>
      <p:sp>
        <p:nvSpPr>
          <p:cNvPr id="23" name="Rectangle 22"/>
          <p:cNvSpPr/>
          <p:nvPr/>
        </p:nvSpPr>
        <p:spPr bwMode="auto">
          <a:xfrm>
            <a:off x="2056983" y="2733007"/>
            <a:ext cx="510210" cy="147810"/>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sub-band</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4" name="Straight Arrow Connector 23"/>
          <p:cNvCxnSpPr/>
          <p:nvPr/>
        </p:nvCxnSpPr>
        <p:spPr bwMode="auto">
          <a:xfrm flipV="1">
            <a:off x="2567826" y="2898236"/>
            <a:ext cx="397770" cy="0"/>
          </a:xfrm>
          <a:prstGeom prst="straightConnector1">
            <a:avLst/>
          </a:prstGeom>
          <a:solidFill>
            <a:srgbClr val="00B8FF"/>
          </a:solidFill>
          <a:ln w="3175" cap="flat" cmpd="sng" algn="ctr">
            <a:solidFill>
              <a:schemeClr val="tx1"/>
            </a:solidFill>
            <a:prstDash val="solid"/>
            <a:round/>
            <a:headEnd type="triangle" w="sm" len="sm"/>
            <a:tailEnd type="triangle" w="sm" len="sm"/>
          </a:ln>
          <a:effectLst/>
        </p:spPr>
      </p:cxnSp>
      <p:sp>
        <p:nvSpPr>
          <p:cNvPr id="25" name="Rectangle 24"/>
          <p:cNvSpPr/>
          <p:nvPr/>
        </p:nvSpPr>
        <p:spPr bwMode="auto">
          <a:xfrm>
            <a:off x="2903869" y="2812716"/>
            <a:ext cx="1323354" cy="147810"/>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Occupied BW&gt;=4MHz</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6" name="Straight Arrow Connector 25"/>
          <p:cNvCxnSpPr/>
          <p:nvPr/>
        </p:nvCxnSpPr>
        <p:spPr bwMode="auto">
          <a:xfrm flipV="1">
            <a:off x="6589641" y="2536795"/>
            <a:ext cx="153358" cy="72000"/>
          </a:xfrm>
          <a:prstGeom prst="straightConnector1">
            <a:avLst/>
          </a:prstGeom>
          <a:solidFill>
            <a:srgbClr val="00B8FF"/>
          </a:solidFill>
          <a:ln w="3175" cap="flat" cmpd="sng" algn="ctr">
            <a:solidFill>
              <a:schemeClr val="tx1"/>
            </a:solidFill>
            <a:prstDash val="solid"/>
            <a:round/>
            <a:headEnd type="triangle" w="sm" len="sm"/>
            <a:tailEnd type="triangle" w="sm" len="sm"/>
          </a:ln>
          <a:effectLst/>
        </p:spPr>
      </p:cxnSp>
      <p:sp>
        <p:nvSpPr>
          <p:cNvPr id="27" name="Rectangle 26"/>
          <p:cNvSpPr/>
          <p:nvPr/>
        </p:nvSpPr>
        <p:spPr bwMode="auto">
          <a:xfrm>
            <a:off x="6660181" y="2450891"/>
            <a:ext cx="1937522" cy="147810"/>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sub-band=Occupied BW&gt;=4MHz</a:t>
            </a: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9" name="Rectangle 28"/>
          <p:cNvSpPr/>
          <p:nvPr/>
        </p:nvSpPr>
        <p:spPr bwMode="auto">
          <a:xfrm>
            <a:off x="1338120" y="1916832"/>
            <a:ext cx="746998" cy="147810"/>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b="1" dirty="0" smtClean="0">
                <a:solidFill>
                  <a:schemeClr val="tx1"/>
                </a:solidFill>
                <a:latin typeface="Times New Roman" pitchFamily="16" charset="0"/>
                <a:ea typeface="MS Gothic" charset="-128"/>
              </a:rPr>
              <a:t>Downlink</a:t>
            </a:r>
            <a:endParaRPr kumimoji="0" lang="en-US" sz="1400" b="1" u="none" strike="noStrike" cap="none" normalizeH="0" baseline="0" dirty="0" smtClean="0">
              <a:ln>
                <a:noFill/>
              </a:ln>
              <a:solidFill>
                <a:schemeClr val="tx1"/>
              </a:solidFill>
              <a:effectLst/>
              <a:latin typeface="Times New Roman" pitchFamily="16" charset="0"/>
              <a:ea typeface="MS Gothic" charset="-128"/>
            </a:endParaRPr>
          </a:p>
        </p:txBody>
      </p:sp>
      <p:sp>
        <p:nvSpPr>
          <p:cNvPr id="34" name="Rectangle 33"/>
          <p:cNvSpPr/>
          <p:nvPr/>
        </p:nvSpPr>
        <p:spPr bwMode="auto">
          <a:xfrm>
            <a:off x="2955538" y="2331091"/>
            <a:ext cx="1203049" cy="316845"/>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DL-OFDMA’s Data or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u="none" strike="noStrike" cap="none" normalizeH="0" baseline="0" dirty="0" smtClean="0">
                <a:ln>
                  <a:noFill/>
                </a:ln>
                <a:solidFill>
                  <a:schemeClr val="tx1"/>
                </a:solidFill>
                <a:effectLst/>
                <a:latin typeface="Times New Roman" pitchFamily="16" charset="0"/>
                <a:ea typeface="MS Gothic" charset="-128"/>
              </a:rPr>
              <a:t>UL-OFDMA’s Ack</a:t>
            </a:r>
          </a:p>
        </p:txBody>
      </p:sp>
      <p:sp>
        <p:nvSpPr>
          <p:cNvPr id="36" name="Rectangle 35"/>
          <p:cNvSpPr/>
          <p:nvPr/>
        </p:nvSpPr>
        <p:spPr bwMode="auto">
          <a:xfrm>
            <a:off x="6825335" y="2730264"/>
            <a:ext cx="1203049" cy="316845"/>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UL-OFDMA’s Data or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D</a:t>
            </a:r>
            <a:r>
              <a:rPr kumimoji="0" lang="en-US" sz="1000" u="none" strike="noStrike" cap="none" normalizeH="0" baseline="0" dirty="0" smtClean="0">
                <a:ln>
                  <a:noFill/>
                </a:ln>
                <a:solidFill>
                  <a:schemeClr val="tx1"/>
                </a:solidFill>
                <a:effectLst/>
                <a:latin typeface="Times New Roman" pitchFamily="16" charset="0"/>
                <a:ea typeface="MS Gothic" charset="-128"/>
              </a:rPr>
              <a:t>L-OFDMA’s Ack</a:t>
            </a:r>
          </a:p>
        </p:txBody>
      </p:sp>
      <p:sp>
        <p:nvSpPr>
          <p:cNvPr id="37" name="Rectangle 36"/>
          <p:cNvSpPr/>
          <p:nvPr/>
        </p:nvSpPr>
        <p:spPr bwMode="auto">
          <a:xfrm>
            <a:off x="5076056" y="1916832"/>
            <a:ext cx="746998" cy="147810"/>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b="1" dirty="0" smtClean="0">
                <a:solidFill>
                  <a:schemeClr val="tx1"/>
                </a:solidFill>
                <a:latin typeface="Times New Roman" pitchFamily="16" charset="0"/>
                <a:ea typeface="MS Gothic" charset="-128"/>
              </a:rPr>
              <a:t>Uplink</a:t>
            </a:r>
            <a:endParaRPr kumimoji="0" lang="en-US" sz="1400" b="1" u="none" strike="noStrike" cap="none" normalizeH="0" baseline="0" dirty="0" smtClean="0">
              <a:ln>
                <a:noFill/>
              </a:ln>
              <a:solidFill>
                <a:schemeClr val="tx1"/>
              </a:solidFill>
              <a:effectLst/>
              <a:latin typeface="Times New Roman" pitchFamily="16" charset="0"/>
              <a:ea typeface="MS Gothic" charset="-128"/>
            </a:endParaRPr>
          </a:p>
        </p:txBody>
      </p:sp>
      <p:sp>
        <p:nvSpPr>
          <p:cNvPr id="38" name="Rectangle 37"/>
          <p:cNvSpPr/>
          <p:nvPr/>
        </p:nvSpPr>
        <p:spPr bwMode="auto">
          <a:xfrm>
            <a:off x="4744976" y="2727118"/>
            <a:ext cx="1203049" cy="316845"/>
          </a:xfrm>
          <a:prstGeom prst="rect">
            <a:avLst/>
          </a:prstGeom>
          <a:noFill/>
          <a:ln w="1905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UL-OFDMA’s Data or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smtClean="0">
                <a:solidFill>
                  <a:schemeClr val="tx1"/>
                </a:solidFill>
                <a:latin typeface="Times New Roman" pitchFamily="16" charset="0"/>
                <a:ea typeface="MS Gothic" charset="-128"/>
              </a:rPr>
              <a:t>D</a:t>
            </a:r>
            <a:r>
              <a:rPr kumimoji="0" lang="en-US" sz="1000" u="none" strike="noStrike" cap="none" normalizeH="0" baseline="0" dirty="0" smtClean="0">
                <a:ln>
                  <a:noFill/>
                </a:ln>
                <a:solidFill>
                  <a:schemeClr val="tx1"/>
                </a:solidFill>
                <a:effectLst/>
                <a:latin typeface="Times New Roman" pitchFamily="16" charset="0"/>
                <a:ea typeface="MS Gothic" charset="-128"/>
              </a:rPr>
              <a:t>L-OFDMA’s Ack</a:t>
            </a:r>
          </a:p>
        </p:txBody>
      </p:sp>
    </p:spTree>
    <p:extLst>
      <p:ext uri="{BB962C8B-B14F-4D97-AF65-F5344CB8AC3E}">
        <p14:creationId xmlns:p14="http://schemas.microsoft.com/office/powerpoint/2010/main" val="813827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259" y="685800"/>
            <a:ext cx="8547894" cy="1065213"/>
          </a:xfrm>
        </p:spPr>
        <p:txBody>
          <a:bodyPr/>
          <a:lstStyle/>
          <a:p>
            <a:r>
              <a:rPr lang="en-US" dirty="0" smtClean="0"/>
              <a:t>Option C. ETSI Regulation Modification</a:t>
            </a:r>
            <a:endParaRPr lang="en-US" dirty="0"/>
          </a:p>
        </p:txBody>
      </p:sp>
      <p:sp>
        <p:nvSpPr>
          <p:cNvPr id="3" name="Content Placeholder 2"/>
          <p:cNvSpPr>
            <a:spLocks noGrp="1"/>
          </p:cNvSpPr>
          <p:nvPr>
            <p:ph idx="1"/>
          </p:nvPr>
        </p:nvSpPr>
        <p:spPr/>
        <p:txBody>
          <a:bodyPr>
            <a:normAutofit fontScale="92500" lnSpcReduction="10000"/>
          </a:bodyPr>
          <a:lstStyle/>
          <a:p>
            <a:pPr>
              <a:buFont typeface="Arial"/>
              <a:buChar char="•"/>
            </a:pPr>
            <a:r>
              <a:rPr lang="en-US" dirty="0" smtClean="0"/>
              <a:t>In last year, 802.11 </a:t>
            </a:r>
            <a:r>
              <a:rPr lang="en-US" dirty="0" smtClean="0"/>
              <a:t>REG SC requested ETSI TC BRAN to modify the minimum size of the Occupied CH BW to accommodate 11ac’s 160MHz operations that may utilize 20MHz only. It is reflected in the current draft [6][7].</a:t>
            </a:r>
          </a:p>
          <a:p>
            <a:pPr>
              <a:buFont typeface="Arial"/>
              <a:buChar char="•"/>
            </a:pPr>
            <a:endParaRPr lang="en-US" dirty="0" smtClean="0"/>
          </a:p>
          <a:p>
            <a:pPr>
              <a:buFont typeface="Arial"/>
              <a:buChar char="•"/>
            </a:pPr>
            <a:r>
              <a:rPr lang="en-US" dirty="0" smtClean="0"/>
              <a:t>11ax should first decide the size of OFDMA sub-band. If the &lt; 5MHz sub-band is adopted, 11ax need to propose a new work item (or modification request</a:t>
            </a:r>
            <a:r>
              <a:rPr lang="en-US" dirty="0" smtClean="0"/>
              <a:t>) to ETSI. </a:t>
            </a:r>
            <a:endParaRPr lang="en-US" dirty="0" smtClean="0"/>
          </a:p>
          <a:p>
            <a:pPr>
              <a:buFont typeface="Arial"/>
              <a:buChar char="•"/>
            </a:pPr>
            <a:endParaRPr lang="en-US" dirty="0"/>
          </a:p>
          <a:p>
            <a:pPr>
              <a:buFont typeface="Arial"/>
              <a:buChar char="•"/>
            </a:pPr>
            <a:r>
              <a:rPr lang="en-US" dirty="0" smtClean="0"/>
              <a:t>However, ETSI TC BRAN is under national voting for the final draft (v1.8.0) </a:t>
            </a:r>
            <a:r>
              <a:rPr lang="en-US" dirty="0" smtClean="0"/>
              <a:t>with </a:t>
            </a:r>
            <a:r>
              <a:rPr lang="en-US" dirty="0" smtClean="0"/>
              <a:t>the only remaining WI for </a:t>
            </a:r>
            <a:r>
              <a:rPr lang="en-US" dirty="0" smtClean="0"/>
              <a:t>LBT section harmonization [</a:t>
            </a:r>
            <a:r>
              <a:rPr lang="en-US" dirty="0" smtClean="0"/>
              <a:t>6].</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Tree>
    <p:extLst>
      <p:ext uri="{BB962C8B-B14F-4D97-AF65-F5344CB8AC3E}">
        <p14:creationId xmlns:p14="http://schemas.microsoft.com/office/powerpoint/2010/main" val="766386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755576" y="1628800"/>
            <a:ext cx="7770813" cy="4536505"/>
          </a:xfrm>
        </p:spPr>
        <p:txBody>
          <a:bodyPr>
            <a:normAutofit/>
          </a:bodyPr>
          <a:lstStyle/>
          <a:p>
            <a:pPr>
              <a:buFont typeface="Arial"/>
              <a:buChar char="•"/>
            </a:pPr>
            <a:r>
              <a:rPr lang="en-US" dirty="0" smtClean="0"/>
              <a:t>While minimum resource granularity with &lt; 5MHz will provide higher scheduling gains in certain environments, less than 5MHz sub-band </a:t>
            </a:r>
            <a:r>
              <a:rPr lang="en-US" dirty="0" smtClean="0"/>
              <a:t>can </a:t>
            </a:r>
            <a:r>
              <a:rPr lang="en-US" dirty="0" smtClean="0"/>
              <a:t>not meet the </a:t>
            </a:r>
            <a:r>
              <a:rPr lang="en-US" dirty="0"/>
              <a:t>current EU </a:t>
            </a:r>
            <a:r>
              <a:rPr lang="en-US" dirty="0" smtClean="0"/>
              <a:t>regulations on 5GHz unlicensed spectrums.</a:t>
            </a:r>
          </a:p>
          <a:p>
            <a:pPr>
              <a:buFont typeface="Arial"/>
              <a:buChar char="•"/>
            </a:pPr>
            <a:endParaRPr lang="en-US" dirty="0"/>
          </a:p>
          <a:p>
            <a:pPr>
              <a:buFont typeface="Arial"/>
              <a:buChar char="•"/>
            </a:pPr>
            <a:r>
              <a:rPr lang="en-US" dirty="0" smtClean="0"/>
              <a:t>We briefly discussed possible options to utilize &lt; 5MHz sub-band, </a:t>
            </a:r>
            <a:r>
              <a:rPr lang="en-US" dirty="0" smtClean="0"/>
              <a:t>and</a:t>
            </a:r>
            <a:r>
              <a:rPr lang="en-US" dirty="0" smtClean="0"/>
              <a:t> </a:t>
            </a:r>
            <a:r>
              <a:rPr lang="en-US" dirty="0" smtClean="0"/>
              <a:t>those options require further discussions in 11ax. </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John Son, WILUS Institute</a:t>
            </a:r>
            <a:endParaRPr lang="en-GB" dirty="0"/>
          </a:p>
        </p:txBody>
      </p:sp>
      <p:sp>
        <p:nvSpPr>
          <p:cNvPr id="6" name="Date Placeholder 5"/>
          <p:cNvSpPr>
            <a:spLocks noGrp="1"/>
          </p:cNvSpPr>
          <p:nvPr>
            <p:ph type="dt" idx="15"/>
          </p:nvPr>
        </p:nvSpPr>
        <p:spPr/>
        <p:txBody>
          <a:bodyPr/>
          <a:lstStyle/>
          <a:p>
            <a:r>
              <a:rPr lang="en-US" altLang="ko-KR" dirty="0" smtClean="0"/>
              <a:t>Mar 2015</a:t>
            </a:r>
            <a:endParaRPr lang="en-GB" dirty="0"/>
          </a:p>
        </p:txBody>
      </p:sp>
    </p:spTree>
    <p:extLst>
      <p:ext uri="{BB962C8B-B14F-4D97-AF65-F5344CB8AC3E}">
        <p14:creationId xmlns:p14="http://schemas.microsoft.com/office/powerpoint/2010/main" val="14434357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27788</TotalTime>
  <Words>1097</Words>
  <Application>Microsoft Macintosh PowerPoint</Application>
  <PresentationFormat>On-screen Show (4:3)</PresentationFormat>
  <Paragraphs>157</Paragraphs>
  <Slides>10</Slides>
  <Notes>4</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10</vt:i4>
      </vt:variant>
    </vt:vector>
  </HeadingPairs>
  <TitlesOfParts>
    <vt:vector size="14" baseType="lpstr">
      <vt:lpstr>Office Theme</vt:lpstr>
      <vt:lpstr>6_802-11-Submission</vt:lpstr>
      <vt:lpstr>7_802-11-Submission</vt:lpstr>
      <vt:lpstr>Document</vt:lpstr>
      <vt:lpstr>Minimum Resource Granularity in OFDMA</vt:lpstr>
      <vt:lpstr>Introduction</vt:lpstr>
      <vt:lpstr>European requirements on  5GHz unlicensed</vt:lpstr>
      <vt:lpstr>Bandwidth Access Rules in EN 301 893 (draft v1.8.0) [3]</vt:lpstr>
      <vt:lpstr>Possible options for utilization of  &lt; 5MHz Sub-band</vt:lpstr>
      <vt:lpstr>Option A. Distributed OFDMA</vt:lpstr>
      <vt:lpstr>Option B. Asymmetric Downlink/Uplink design</vt:lpstr>
      <vt:lpstr>Option C. ETSI Regulation Modification</vt:lpstr>
      <vt:lpstr>Conclusions</vt:lpstr>
      <vt:lpstr>References</vt:lpstr>
    </vt:vector>
  </TitlesOfParts>
  <Company>WILUS Institute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John Son</cp:lastModifiedBy>
  <cp:revision>740</cp:revision>
  <cp:lastPrinted>2015-01-10T02:17:48Z</cp:lastPrinted>
  <dcterms:created xsi:type="dcterms:W3CDTF">2014-04-14T10:59:07Z</dcterms:created>
  <dcterms:modified xsi:type="dcterms:W3CDTF">2015-03-09T05:48:54Z</dcterms:modified>
</cp:coreProperties>
</file>