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3"/>
  </p:notesMasterIdLst>
  <p:handoutMasterIdLst>
    <p:handoutMasterId r:id="rId14"/>
  </p:handoutMasterIdLst>
  <p:sldIdLst>
    <p:sldId id="256" r:id="rId4"/>
    <p:sldId id="330" r:id="rId5"/>
    <p:sldId id="389" r:id="rId6"/>
    <p:sldId id="360" r:id="rId7"/>
    <p:sldId id="370" r:id="rId8"/>
    <p:sldId id="365" r:id="rId9"/>
    <p:sldId id="390" r:id="rId10"/>
    <p:sldId id="346" r:id="rId11"/>
    <p:sldId id="34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3" autoAdjust="0"/>
    <p:restoredTop sz="99115" autoAdjust="0"/>
  </p:normalViewPr>
  <p:slideViewPr>
    <p:cSldViewPr>
      <p:cViewPr varScale="1">
        <p:scale>
          <a:sx n="153" d="100"/>
          <a:sy n="153" d="100"/>
        </p:scale>
        <p:origin x="-120" y="-3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dirty="0" smtClean="0"/>
              <a:t>doc.: IEEE 802.11-15/0374r1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doc.: IEEE 802.11-15/0374r1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802.11-15/0374r1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802.11-15/0374r1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802.11-15/0374r1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802.11-15/0374r1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0374r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802.11-15/0085r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802.11-15/0085r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 Further Considerations on</a:t>
            </a:r>
            <a:br>
              <a:rPr lang="en-US" sz="2800" dirty="0" smtClean="0"/>
            </a:br>
            <a:r>
              <a:rPr lang="en-US" sz="2800" dirty="0" smtClean="0"/>
              <a:t>Legacy Fairness with Enhanced </a:t>
            </a:r>
            <a:r>
              <a:rPr lang="en-US" sz="2800" dirty="0"/>
              <a:t>CCA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</a:t>
            </a:r>
            <a:r>
              <a:rPr lang="en-GB" sz="2000" b="0" dirty="0" smtClean="0"/>
              <a:t>-</a:t>
            </a:r>
            <a:r>
              <a:rPr lang="en-GB" sz="2000" b="0" dirty="0" smtClean="0"/>
              <a:t>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71499"/>
              </p:ext>
            </p:extLst>
          </p:nvPr>
        </p:nvGraphicFramePr>
        <p:xfrm>
          <a:off x="506413" y="3001963"/>
          <a:ext cx="8097837" cy="284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" name="Document" r:id="rId4" imgW="8255000" imgH="3009900" progId="Word.Document.8">
                  <p:embed/>
                </p:oleObj>
              </mc:Choice>
              <mc:Fallback>
                <p:oleObj name="Document" r:id="rId4" imgW="8255000" imgH="3009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01963"/>
                        <a:ext cx="8097837" cy="284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In [1], we investigated legacy fairness issues of enhanced CCA. </a:t>
            </a:r>
          </a:p>
          <a:p>
            <a:pPr>
              <a:buFont typeface="Arial"/>
              <a:buChar char="•"/>
            </a:pPr>
            <a:r>
              <a:rPr lang="en-US" dirty="0" smtClean="0"/>
              <a:t>Legacy STA’s throughput can be starved from HE STA’s increased CCA threshold and continuous channel occupation.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 this contribution, we evaluate two fairness methods: </a:t>
            </a:r>
          </a:p>
          <a:p>
            <a:pPr lvl="1">
              <a:buFont typeface="Arial"/>
              <a:buChar char="•"/>
            </a:pPr>
            <a:r>
              <a:rPr lang="en-US" b="1" i="1" dirty="0" smtClean="0"/>
              <a:t>Legacy Frame Protection </a:t>
            </a:r>
            <a:r>
              <a:rPr lang="en-US" b="1" dirty="0" smtClean="0"/>
              <a:t>[2]</a:t>
            </a:r>
            <a:r>
              <a:rPr lang="en-US" b="1" i="1" dirty="0" smtClean="0"/>
              <a:t> </a:t>
            </a:r>
            <a:r>
              <a:rPr lang="en-US" dirty="0" smtClean="0"/>
              <a:t>where HE STA does not apply increased CCA threshold on legacy frames;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b="1" i="1" dirty="0" smtClean="0"/>
              <a:t>PPDU Size Reduction </a:t>
            </a:r>
            <a:r>
              <a:rPr lang="en-US" dirty="0" smtClean="0"/>
              <a:t>where HE STA limits its PPDU sizes (or TXOP duration [3]) when they obtain a channel with increased CCA threshold.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From simulation studies, we show that the above methods effectively mitigate legacy starvations up to moderate CCA threshold levels.</a:t>
            </a:r>
          </a:p>
          <a:p>
            <a:pPr>
              <a:buFont typeface="Arial"/>
              <a:buChar char="•"/>
            </a:pPr>
            <a:r>
              <a:rPr lang="en-US" dirty="0" smtClean="0"/>
              <a:t>Also, we report a new contention unfairness that may </a:t>
            </a:r>
            <a:r>
              <a:rPr lang="en-US" dirty="0" smtClean="0"/>
              <a:t>become severe </a:t>
            </a:r>
            <a:r>
              <a:rPr lang="en-US" dirty="0" smtClean="0"/>
              <a:t>when there are multiple HE STAs around Leg STAs.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3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Legacy </a:t>
            </a:r>
            <a:r>
              <a:rPr lang="en-US" dirty="0"/>
              <a:t>Fairness </a:t>
            </a:r>
            <a:r>
              <a:rPr lang="en-US" dirty="0" smtClean="0"/>
              <a:t>Issues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23" name="Oval 22"/>
          <p:cNvSpPr/>
          <p:nvPr/>
        </p:nvSpPr>
        <p:spPr bwMode="auto">
          <a:xfrm>
            <a:off x="5882295" y="2858500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378217" y="2354422"/>
            <a:ext cx="1260195" cy="1260195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650012" y="2866704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876031" y="2092723"/>
            <a:ext cx="1800000" cy="1800000"/>
          </a:xfrm>
          <a:prstGeom prst="ellips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77208" y="2189223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773130" y="1685145"/>
            <a:ext cx="1260195" cy="126019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1759852" y="2811162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1255774" y="2307084"/>
            <a:ext cx="1260195" cy="1260195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527569" y="2819366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1753588" y="2045385"/>
            <a:ext cx="1800000" cy="1800000"/>
          </a:xfrm>
          <a:prstGeom prst="ellips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1109050" y="4176963"/>
            <a:ext cx="85155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804834" y="4394658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Rectangle 11"/>
          <p:cNvSpPr>
            <a:spLocks noChangeArrowheads="1"/>
          </p:cNvSpPr>
          <p:nvPr/>
        </p:nvSpPr>
        <p:spPr bwMode="auto">
          <a:xfrm>
            <a:off x="2417732" y="4498226"/>
            <a:ext cx="1002140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821020" y="4715672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Rectangle 11"/>
          <p:cNvSpPr>
            <a:spLocks noChangeArrowheads="1"/>
          </p:cNvSpPr>
          <p:nvPr/>
        </p:nvSpPr>
        <p:spPr bwMode="auto">
          <a:xfrm>
            <a:off x="2592412" y="4176963"/>
            <a:ext cx="1475532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7" name="Straight Arrow Connector 126"/>
          <p:cNvCxnSpPr/>
          <p:nvPr/>
        </p:nvCxnSpPr>
        <p:spPr bwMode="auto">
          <a:xfrm>
            <a:off x="1095404" y="4586544"/>
            <a:ext cx="8624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28" name="Rectangle 127"/>
          <p:cNvSpPr/>
          <p:nvPr/>
        </p:nvSpPr>
        <p:spPr bwMode="auto">
          <a:xfrm>
            <a:off x="1243468" y="4596871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9" name="Straight Arrow Connector 128"/>
          <p:cNvCxnSpPr/>
          <p:nvPr/>
        </p:nvCxnSpPr>
        <p:spPr bwMode="auto">
          <a:xfrm>
            <a:off x="1959133" y="4586544"/>
            <a:ext cx="44259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0" name="Rectangle 129"/>
          <p:cNvSpPr/>
          <p:nvPr/>
        </p:nvSpPr>
        <p:spPr bwMode="auto">
          <a:xfrm>
            <a:off x="1900738" y="4596871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1" name="Straight Arrow Connector 130"/>
          <p:cNvCxnSpPr>
            <a:stCxn id="46" idx="3"/>
            <a:endCxn id="125" idx="1"/>
          </p:cNvCxnSpPr>
          <p:nvPr/>
        </p:nvCxnSpPr>
        <p:spPr bwMode="auto">
          <a:xfrm>
            <a:off x="1960608" y="4284962"/>
            <a:ext cx="6318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2" name="Rectangle 131"/>
          <p:cNvSpPr/>
          <p:nvPr/>
        </p:nvSpPr>
        <p:spPr bwMode="auto">
          <a:xfrm>
            <a:off x="1963085" y="4281144"/>
            <a:ext cx="589089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Oval 132"/>
          <p:cNvSpPr/>
          <p:nvPr/>
        </p:nvSpPr>
        <p:spPr bwMode="auto">
          <a:xfrm>
            <a:off x="556957" y="4131189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560032" y="4448813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35" name="Rectangle 11"/>
          <p:cNvSpPr>
            <a:spLocks noChangeArrowheads="1"/>
          </p:cNvSpPr>
          <p:nvPr/>
        </p:nvSpPr>
        <p:spPr bwMode="auto">
          <a:xfrm>
            <a:off x="5940152" y="4214988"/>
            <a:ext cx="100897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5009704" y="4432434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5025890" y="4738594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7452320" y="4214988"/>
            <a:ext cx="877191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40" name="Straight Arrow Connector 139"/>
          <p:cNvCxnSpPr/>
          <p:nvPr/>
        </p:nvCxnSpPr>
        <p:spPr bwMode="auto">
          <a:xfrm>
            <a:off x="5213106" y="4609466"/>
            <a:ext cx="32752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1" name="Rectangle 140"/>
          <p:cNvSpPr/>
          <p:nvPr/>
        </p:nvSpPr>
        <p:spPr bwMode="auto">
          <a:xfrm>
            <a:off x="6581258" y="4597512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/>
          <p:cNvCxnSpPr>
            <a:stCxn id="135" idx="3"/>
            <a:endCxn id="139" idx="1"/>
          </p:cNvCxnSpPr>
          <p:nvPr/>
        </p:nvCxnSpPr>
        <p:spPr bwMode="auto">
          <a:xfrm>
            <a:off x="6949130" y="4322987"/>
            <a:ext cx="5031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5" name="Rectangle 144"/>
          <p:cNvSpPr/>
          <p:nvPr/>
        </p:nvSpPr>
        <p:spPr bwMode="auto">
          <a:xfrm>
            <a:off x="6935806" y="4344536"/>
            <a:ext cx="535535" cy="57352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4761827" y="4169214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4764902" y="4471735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48" name="Rectangle 11"/>
          <p:cNvSpPr>
            <a:spLocks noChangeArrowheads="1"/>
          </p:cNvSpPr>
          <p:nvPr/>
        </p:nvSpPr>
        <p:spPr bwMode="auto">
          <a:xfrm>
            <a:off x="5318297" y="3909693"/>
            <a:ext cx="85155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49" name="Straight Connector 148"/>
          <p:cNvCxnSpPr/>
          <p:nvPr/>
        </p:nvCxnSpPr>
        <p:spPr bwMode="auto">
          <a:xfrm>
            <a:off x="5014081" y="4127388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0" name="Rectangle 11"/>
          <p:cNvSpPr>
            <a:spLocks noChangeArrowheads="1"/>
          </p:cNvSpPr>
          <p:nvPr/>
        </p:nvSpPr>
        <p:spPr bwMode="auto">
          <a:xfrm>
            <a:off x="6745036" y="3909693"/>
            <a:ext cx="1252541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51" name="Straight Arrow Connector 150"/>
          <p:cNvCxnSpPr>
            <a:stCxn id="148" idx="3"/>
            <a:endCxn id="150" idx="1"/>
          </p:cNvCxnSpPr>
          <p:nvPr/>
        </p:nvCxnSpPr>
        <p:spPr bwMode="auto">
          <a:xfrm>
            <a:off x="6169855" y="4017692"/>
            <a:ext cx="57518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52" name="Rectangle 151"/>
          <p:cNvSpPr/>
          <p:nvPr/>
        </p:nvSpPr>
        <p:spPr bwMode="auto">
          <a:xfrm>
            <a:off x="6199109" y="3999020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4766204" y="3863919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FF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579984" y="1627991"/>
            <a:ext cx="3602822" cy="263534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b="1" u="sng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1. CCA threshold unfairness</a:t>
            </a:r>
            <a:endParaRPr kumimoji="0" lang="en-US" sz="18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4978837" y="1627991"/>
            <a:ext cx="2977539" cy="263534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b="1" u="sng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2. Airtime unfairness</a:t>
            </a:r>
            <a:endParaRPr kumimoji="0" lang="en-US" sz="18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251520" y="4905701"/>
            <a:ext cx="4359414" cy="1331611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92075" marR="0" indent="-92075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HE STA applies increased CCA threshold on Legacy frames</a:t>
            </a:r>
          </a:p>
          <a:p>
            <a:pPr marL="92075" marR="0" indent="-92075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HE </a:t>
            </a:r>
            <a:r>
              <a:rPr lang="en-US" sz="14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STA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can continuously access </a:t>
            </a:r>
            <a:r>
              <a:rPr lang="en-US" sz="14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the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channel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thus unfair to Legacy STA</a:t>
            </a:r>
            <a:endParaRPr lang="en-US" sz="1400" b="1" u="sng" dirty="0" smtClean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endParaRPr lang="en-US" sz="1400" b="1" u="sng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sym typeface="Wingdings"/>
            </a:endParaRPr>
          </a:p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sym typeface="Wingdings"/>
              </a:rPr>
              <a:t>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(Solution) </a:t>
            </a:r>
            <a:r>
              <a:rPr lang="en-US" sz="1400" b="1" i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Legacy Frame Protection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668169" y="4890399"/>
            <a:ext cx="4359414" cy="1418921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92075" marR="0" indent="-92075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Two HE STAs apply increased CCA threshold on mutual HE frames </a:t>
            </a:r>
          </a:p>
          <a:p>
            <a:pPr marL="92075" marR="0" indent="-92075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HE </a:t>
            </a:r>
            <a:r>
              <a:rPr lang="en-US" sz="14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STAs can continuously occupy the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channel thus unfair to Legacy STA</a:t>
            </a:r>
            <a:endParaRPr kumimoji="0" lang="en-US" sz="1400" b="1" i="0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endParaRPr lang="en-US" sz="1400" b="1" u="sng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sym typeface="Wingdings"/>
            </a:endParaRPr>
          </a:p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sym typeface="Wingdings"/>
              </a:rPr>
              <a:t>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(Solution) </a:t>
            </a:r>
            <a:r>
              <a:rPr lang="en-US" sz="1400" b="1" i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PPDU Size Reduction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8551" y="2328424"/>
            <a:ext cx="811789" cy="246221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CCA (e.g. -62dBm) range of </a:t>
            </a:r>
            <a:r>
              <a:rPr lang="en-US" sz="800" i="1" dirty="0" smtClean="0">
                <a:solidFill>
                  <a:schemeClr val="tx1"/>
                </a:solidFill>
              </a:rPr>
              <a:t>HE </a:t>
            </a:r>
            <a:r>
              <a:rPr lang="en-US" sz="800" i="1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1176708" y="2459567"/>
            <a:ext cx="146170" cy="14400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sm" len="sm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556922" y="2261209"/>
            <a:ext cx="811789" cy="369332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CCA (e.g. -82dBm) range of Legacy STA</a:t>
            </a:r>
          </a:p>
        </p:txBody>
      </p:sp>
      <p:cxnSp>
        <p:nvCxnSpPr>
          <p:cNvPr id="59" name="Straight Arrow Connector 58"/>
          <p:cNvCxnSpPr>
            <a:stCxn id="58" idx="1"/>
          </p:cNvCxnSpPr>
          <p:nvPr/>
        </p:nvCxnSpPr>
        <p:spPr bwMode="auto">
          <a:xfrm flipH="1">
            <a:off x="3412906" y="2445875"/>
            <a:ext cx="144016" cy="31358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sm" len="sm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3427152" y="4588825"/>
            <a:ext cx="68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475795" y="4599152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5339188" y="4320941"/>
            <a:ext cx="608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5429517" y="4342490"/>
            <a:ext cx="535535" cy="57352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54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 bwMode="auto">
          <a:xfrm>
            <a:off x="4716016" y="2204864"/>
            <a:ext cx="3960440" cy="10473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5195"/>
          </a:xfrm>
        </p:spPr>
        <p:txBody>
          <a:bodyPr/>
          <a:lstStyle/>
          <a:p>
            <a:r>
              <a:rPr lang="en-US" dirty="0" smtClean="0"/>
              <a:t>Fairness Provisioning Methods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/>
          <a:lstStyle/>
          <a:p>
            <a:pPr marL="180975" indent="-180975">
              <a:buFont typeface="Arial"/>
              <a:buChar char="•"/>
            </a:pPr>
            <a:r>
              <a:rPr lang="en-US" sz="2000" i="1" u="sng" dirty="0" smtClean="0"/>
              <a:t>Legacy Frame Protection</a:t>
            </a:r>
            <a:endParaRPr lang="en-US" sz="2000" i="1" u="sng" dirty="0"/>
          </a:p>
        </p:txBody>
      </p:sp>
      <p:sp>
        <p:nvSpPr>
          <p:cNvPr id="63" name="Content Placeholder 2"/>
          <p:cNvSpPr>
            <a:spLocks noGrp="1"/>
          </p:cNvSpPr>
          <p:nvPr>
            <p:ph sz="half" idx="2"/>
          </p:nvPr>
        </p:nvSpPr>
        <p:spPr>
          <a:xfrm>
            <a:off x="323528" y="4260229"/>
            <a:ext cx="4040188" cy="1617043"/>
          </a:xfrm>
        </p:spPr>
        <p:txBody>
          <a:bodyPr>
            <a:normAutofit fontScale="92500" lnSpcReduction="10000"/>
          </a:bodyPr>
          <a:lstStyle/>
          <a:p>
            <a:pPr marL="176213" indent="-176213">
              <a:buFont typeface="Arial"/>
              <a:buChar char="•"/>
            </a:pPr>
            <a:r>
              <a:rPr lang="en-US" sz="1800" dirty="0" smtClean="0"/>
              <a:t>HE STA applies increased CCA threshold </a:t>
            </a:r>
            <a:r>
              <a:rPr lang="en-US" sz="1800" dirty="0" smtClean="0"/>
              <a:t>when </a:t>
            </a:r>
            <a:r>
              <a:rPr lang="en-US" sz="1800" dirty="0" smtClean="0"/>
              <a:t>OBSS HE </a:t>
            </a:r>
            <a:r>
              <a:rPr lang="en-US" sz="1800" dirty="0" smtClean="0"/>
              <a:t>frame </a:t>
            </a:r>
            <a:r>
              <a:rPr lang="en-US" sz="1800" dirty="0" smtClean="0"/>
              <a:t>is </a:t>
            </a:r>
            <a:r>
              <a:rPr lang="en-US" sz="1800" dirty="0" smtClean="0"/>
              <a:t>observed</a:t>
            </a:r>
          </a:p>
          <a:p>
            <a:pPr marL="176213" indent="-176213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HES STA applies the legacy CCA threshold when non-HE frame is observed</a:t>
            </a:r>
            <a:endParaRPr lang="en-US" sz="1800" dirty="0" smtClean="0">
              <a:solidFill>
                <a:srgbClr val="0000FF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/>
          <a:lstStyle/>
          <a:p>
            <a:pPr marL="180975" indent="-180975">
              <a:buFont typeface="Arial"/>
              <a:buChar char="•"/>
            </a:pPr>
            <a:r>
              <a:rPr lang="en-US" sz="2000" i="1" u="sng" dirty="0" smtClean="0"/>
              <a:t>PPDU(TXOP) </a:t>
            </a:r>
            <a:r>
              <a:rPr lang="en-US" sz="2000" i="1" u="sng" dirty="0" smtClean="0"/>
              <a:t>Size Reduction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3284984"/>
            <a:ext cx="4041775" cy="728002"/>
          </a:xfrm>
        </p:spPr>
        <p:txBody>
          <a:bodyPr/>
          <a:lstStyle/>
          <a:p>
            <a:pPr marL="176213" indent="-176213">
              <a:buFont typeface="Arial"/>
              <a:buChar char="•"/>
            </a:pPr>
            <a:r>
              <a:rPr lang="en-US" sz="1600" dirty="0" smtClean="0"/>
              <a:t>For PPDU transmission, HE </a:t>
            </a:r>
            <a:r>
              <a:rPr lang="en-US" sz="1600" dirty="0"/>
              <a:t>STA </a:t>
            </a:r>
            <a:r>
              <a:rPr lang="en-US" sz="1600" dirty="0" smtClean="0"/>
              <a:t>limits its PPDU size to </a:t>
            </a:r>
            <a:r>
              <a:rPr lang="en-US" sz="1600" dirty="0" smtClean="0"/>
              <a:t>the OBSS HE PPDU </a:t>
            </a:r>
            <a:r>
              <a:rPr lang="en-US" sz="1200" i="1" dirty="0" smtClean="0"/>
              <a:t>(e.g. limiting </a:t>
            </a:r>
            <a:r>
              <a:rPr lang="en-US" sz="1200" i="1" dirty="0" smtClean="0"/>
              <a:t>the # of MPDUs in A-</a:t>
            </a:r>
            <a:r>
              <a:rPr lang="en-US" sz="1200" i="1" dirty="0" smtClean="0"/>
              <a:t>MPDU)</a:t>
            </a:r>
            <a:endParaRPr lang="en-US" sz="1600" i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5" name="Rectangle 11"/>
          <p:cNvSpPr>
            <a:spLocks noChangeArrowheads="1"/>
          </p:cNvSpPr>
          <p:nvPr/>
        </p:nvSpPr>
        <p:spPr bwMode="auto">
          <a:xfrm>
            <a:off x="5804195" y="2631692"/>
            <a:ext cx="458233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5107909" y="2849138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5124095" y="3155298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Rectangle 11"/>
          <p:cNvSpPr>
            <a:spLocks noChangeArrowheads="1"/>
          </p:cNvSpPr>
          <p:nvPr/>
        </p:nvSpPr>
        <p:spPr bwMode="auto">
          <a:xfrm>
            <a:off x="6724813" y="2631692"/>
            <a:ext cx="797446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6277911" y="3026170"/>
            <a:ext cx="44259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6216724" y="3021643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6250465" y="2739691"/>
            <a:ext cx="4641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6228184" y="2728446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4860032" y="2585918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4863107" y="2888439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85" name="Rectangle 11"/>
          <p:cNvSpPr>
            <a:spLocks noChangeArrowheads="1"/>
          </p:cNvSpPr>
          <p:nvPr/>
        </p:nvSpPr>
        <p:spPr bwMode="auto">
          <a:xfrm>
            <a:off x="5416502" y="2326397"/>
            <a:ext cx="85155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5112286" y="2544092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Rectangle 11"/>
          <p:cNvSpPr>
            <a:spLocks noChangeArrowheads="1"/>
          </p:cNvSpPr>
          <p:nvPr/>
        </p:nvSpPr>
        <p:spPr bwMode="auto">
          <a:xfrm>
            <a:off x="7020272" y="2326397"/>
            <a:ext cx="503595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88" name="Straight Arrow Connector 87"/>
          <p:cNvCxnSpPr>
            <a:stCxn id="85" idx="3"/>
            <a:endCxn id="87" idx="1"/>
          </p:cNvCxnSpPr>
          <p:nvPr/>
        </p:nvCxnSpPr>
        <p:spPr bwMode="auto">
          <a:xfrm>
            <a:off x="6268060" y="2434396"/>
            <a:ext cx="7522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89" name="Rectangle 88"/>
          <p:cNvSpPr/>
          <p:nvPr/>
        </p:nvSpPr>
        <p:spPr bwMode="auto">
          <a:xfrm>
            <a:off x="6405302" y="2423151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4864409" y="2280623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FF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7" name="Rectangle 11"/>
          <p:cNvSpPr>
            <a:spLocks noChangeArrowheads="1"/>
          </p:cNvSpPr>
          <p:nvPr/>
        </p:nvSpPr>
        <p:spPr bwMode="auto">
          <a:xfrm>
            <a:off x="7812360" y="2939274"/>
            <a:ext cx="648072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>
            <a:off x="7788266" y="2736904"/>
            <a:ext cx="67959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7884368" y="2725659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0" name="Straight Arrow Connector 109"/>
          <p:cNvCxnSpPr/>
          <p:nvPr/>
        </p:nvCxnSpPr>
        <p:spPr bwMode="auto">
          <a:xfrm>
            <a:off x="7795700" y="2431609"/>
            <a:ext cx="664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11" name="Rectangle 110"/>
          <p:cNvSpPr/>
          <p:nvPr/>
        </p:nvSpPr>
        <p:spPr bwMode="auto">
          <a:xfrm>
            <a:off x="7836852" y="2412937"/>
            <a:ext cx="535535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2" name="Straight Arrow Connector 111"/>
          <p:cNvCxnSpPr/>
          <p:nvPr/>
        </p:nvCxnSpPr>
        <p:spPr bwMode="auto">
          <a:xfrm>
            <a:off x="7517230" y="3023236"/>
            <a:ext cx="3022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7452320" y="3083290"/>
            <a:ext cx="442591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remaining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>
            <a:off x="7526146" y="2740513"/>
            <a:ext cx="2882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7510571" y="2435218"/>
            <a:ext cx="3190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93" name="Rectangle 92"/>
          <p:cNvSpPr/>
          <p:nvPr/>
        </p:nvSpPr>
        <p:spPr bwMode="auto">
          <a:xfrm>
            <a:off x="7508448" y="2419159"/>
            <a:ext cx="365777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7514639" y="2729472"/>
            <a:ext cx="365777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Content Placeholder 9"/>
          <p:cNvSpPr txBox="1">
            <a:spLocks/>
          </p:cNvSpPr>
          <p:nvPr/>
        </p:nvSpPr>
        <p:spPr>
          <a:xfrm>
            <a:off x="323528" y="2136867"/>
            <a:ext cx="3993171" cy="1868197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60363" indent="-360363"/>
            <a:r>
              <a:rPr lang="en-US" sz="1400" dirty="0"/>
              <a:t>If RSSI&gt;=“CCA-SD”,</a:t>
            </a:r>
          </a:p>
          <a:p>
            <a:pPr marL="360363" indent="-360363"/>
            <a:r>
              <a:rPr lang="en-US" sz="1400" dirty="0"/>
              <a:t>   If preamble passes,</a:t>
            </a:r>
          </a:p>
          <a:p>
            <a:pPr marL="360363" indent="-360363"/>
            <a:r>
              <a:rPr lang="en-US" sz="1400" dirty="0"/>
              <a:t>      If MYDATA, receive the packet.</a:t>
            </a:r>
          </a:p>
          <a:p>
            <a:pPr marL="360363" indent="-360363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400" dirty="0"/>
              <a:t>      If </a:t>
            </a:r>
            <a:r>
              <a:rPr lang="en-US" sz="1400" dirty="0" smtClean="0"/>
              <a:t>OBSS HE PPDU, </a:t>
            </a:r>
            <a:r>
              <a:rPr lang="en-US" sz="1400" dirty="0"/>
              <a:t>apply </a:t>
            </a:r>
            <a:r>
              <a:rPr lang="en-US" sz="1400" dirty="0">
                <a:solidFill>
                  <a:schemeClr val="tx1"/>
                </a:solidFill>
              </a:rPr>
              <a:t>“CCA-</a:t>
            </a:r>
            <a:r>
              <a:rPr lang="en-US" sz="1400" dirty="0" smtClean="0">
                <a:solidFill>
                  <a:schemeClr val="tx1"/>
                </a:solidFill>
              </a:rPr>
              <a:t>SD-HE”</a:t>
            </a:r>
            <a:endParaRPr lang="en-US" sz="1400" dirty="0">
              <a:solidFill>
                <a:schemeClr val="tx1"/>
              </a:solidFill>
            </a:endParaRPr>
          </a:p>
          <a:p>
            <a:pPr marL="360363" indent="-360363"/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   If </a:t>
            </a:r>
            <a:r>
              <a:rPr lang="en-US" sz="1400" dirty="0" smtClean="0">
                <a:solidFill>
                  <a:schemeClr val="tx1"/>
                </a:solidFill>
              </a:rPr>
              <a:t>MYBSS HE PPDU, </a:t>
            </a:r>
            <a:r>
              <a:rPr lang="en-US" sz="1400" dirty="0">
                <a:solidFill>
                  <a:schemeClr val="tx1"/>
                </a:solidFill>
              </a:rPr>
              <a:t>apply “CCA-SD</a:t>
            </a:r>
            <a:r>
              <a:rPr lang="en-US" sz="1400" dirty="0" smtClean="0">
                <a:solidFill>
                  <a:schemeClr val="tx1"/>
                </a:solidFill>
              </a:rPr>
              <a:t>”</a:t>
            </a:r>
          </a:p>
          <a:p>
            <a:pPr marL="360363" indent="-360363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If </a:t>
            </a:r>
            <a:r>
              <a:rPr lang="en-US" sz="1400" dirty="0" smtClean="0">
                <a:solidFill>
                  <a:srgbClr val="0000FF"/>
                </a:solidFill>
              </a:rPr>
              <a:t>non-HE PPDU, </a:t>
            </a:r>
            <a:r>
              <a:rPr lang="en-US" sz="1400" dirty="0">
                <a:solidFill>
                  <a:srgbClr val="0000FF"/>
                </a:solidFill>
              </a:rPr>
              <a:t>apply “CCA-SD” </a:t>
            </a:r>
          </a:p>
          <a:p>
            <a:pPr marL="360363" indent="-360363"/>
            <a:r>
              <a:rPr lang="en-US" sz="1400" dirty="0" smtClean="0"/>
              <a:t>   If </a:t>
            </a:r>
            <a:r>
              <a:rPr lang="en-US" sz="1400" dirty="0"/>
              <a:t>preamble fails, apply “CCA-ED”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4716016" y="4293096"/>
            <a:ext cx="3960440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ectangle 11"/>
          <p:cNvSpPr>
            <a:spLocks noChangeArrowheads="1"/>
          </p:cNvSpPr>
          <p:nvPr/>
        </p:nvSpPr>
        <p:spPr bwMode="auto">
          <a:xfrm>
            <a:off x="5652120" y="4819701"/>
            <a:ext cx="458233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5107909" y="5037147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>
            <a:off x="5124095" y="5343307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Rectangle 11"/>
          <p:cNvSpPr>
            <a:spLocks noChangeArrowheads="1"/>
          </p:cNvSpPr>
          <p:nvPr/>
        </p:nvSpPr>
        <p:spPr bwMode="auto">
          <a:xfrm>
            <a:off x="6292495" y="4819701"/>
            <a:ext cx="495151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7662607" y="5276102"/>
            <a:ext cx="365777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Oval 115"/>
          <p:cNvSpPr/>
          <p:nvPr/>
        </p:nvSpPr>
        <p:spPr bwMode="auto">
          <a:xfrm>
            <a:off x="4860032" y="4773927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4863107" y="5076448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>
            <a:off x="5112286" y="4665055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Rectangle 11"/>
          <p:cNvSpPr>
            <a:spLocks noChangeArrowheads="1"/>
          </p:cNvSpPr>
          <p:nvPr/>
        </p:nvSpPr>
        <p:spPr bwMode="auto">
          <a:xfrm>
            <a:off x="6459602" y="4447360"/>
            <a:ext cx="503595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0" name="Straight Arrow Connector 119"/>
          <p:cNvCxnSpPr/>
          <p:nvPr/>
        </p:nvCxnSpPr>
        <p:spPr bwMode="auto">
          <a:xfrm>
            <a:off x="6274366" y="4555359"/>
            <a:ext cx="1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21" name="Oval 120"/>
          <p:cNvSpPr/>
          <p:nvPr/>
        </p:nvSpPr>
        <p:spPr bwMode="auto">
          <a:xfrm>
            <a:off x="4864409" y="4401586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FF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2" name="Rectangle 11"/>
          <p:cNvSpPr>
            <a:spLocks noChangeArrowheads="1"/>
          </p:cNvSpPr>
          <p:nvPr/>
        </p:nvSpPr>
        <p:spPr bwMode="auto">
          <a:xfrm>
            <a:off x="7973753" y="5127283"/>
            <a:ext cx="535596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3" name="Straight Arrow Connector 122"/>
          <p:cNvCxnSpPr/>
          <p:nvPr/>
        </p:nvCxnSpPr>
        <p:spPr bwMode="auto">
          <a:xfrm>
            <a:off x="7740991" y="5211245"/>
            <a:ext cx="2271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>
            <a:off x="6966206" y="4555543"/>
            <a:ext cx="1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6109994" y="4936022"/>
            <a:ext cx="1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6794137" y="4936206"/>
            <a:ext cx="1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27" name="Rectangle 11"/>
          <p:cNvSpPr>
            <a:spLocks noChangeArrowheads="1"/>
          </p:cNvSpPr>
          <p:nvPr/>
        </p:nvSpPr>
        <p:spPr bwMode="auto">
          <a:xfrm>
            <a:off x="6994474" y="4822978"/>
            <a:ext cx="659046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 rot="16200000">
            <a:off x="5233006" y="4483682"/>
            <a:ext cx="3599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rot="16200000">
            <a:off x="7552656" y="4491224"/>
            <a:ext cx="3599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 rot="16200000">
            <a:off x="7475687" y="4789867"/>
            <a:ext cx="3599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 rot="16200000">
            <a:off x="5472121" y="4791957"/>
            <a:ext cx="3599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2" name="Rectangle 11"/>
          <p:cNvSpPr>
            <a:spLocks noChangeArrowheads="1"/>
          </p:cNvSpPr>
          <p:nvPr/>
        </p:nvSpPr>
        <p:spPr bwMode="auto">
          <a:xfrm>
            <a:off x="5416502" y="4447360"/>
            <a:ext cx="85155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33" name="Rectangle 11"/>
          <p:cNvSpPr>
            <a:spLocks noChangeArrowheads="1"/>
          </p:cNvSpPr>
          <p:nvPr/>
        </p:nvSpPr>
        <p:spPr bwMode="auto">
          <a:xfrm>
            <a:off x="7148894" y="4447544"/>
            <a:ext cx="581625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>
            <a:off x="7413776" y="5025012"/>
            <a:ext cx="63775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5402681" y="4365104"/>
            <a:ext cx="234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36" name="Rectangle 135"/>
          <p:cNvSpPr/>
          <p:nvPr/>
        </p:nvSpPr>
        <p:spPr bwMode="auto">
          <a:xfrm>
            <a:off x="6367238" y="4293096"/>
            <a:ext cx="365777" cy="122940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TXOP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7" name="Straight Arrow Connector 136"/>
          <p:cNvCxnSpPr/>
          <p:nvPr/>
        </p:nvCxnSpPr>
        <p:spPr bwMode="auto">
          <a:xfrm>
            <a:off x="5662551" y="4746220"/>
            <a:ext cx="198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6519638" y="4674212"/>
            <a:ext cx="365777" cy="122940"/>
          </a:xfrm>
          <a:prstGeom prst="rect">
            <a:avLst/>
          </a:prstGeom>
          <a:solidFill>
            <a:srgbClr val="FFFFFF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TXOP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Content Placeholder 7"/>
          <p:cNvSpPr txBox="1">
            <a:spLocks/>
          </p:cNvSpPr>
          <p:nvPr/>
        </p:nvSpPr>
        <p:spPr bwMode="auto">
          <a:xfrm>
            <a:off x="4644008" y="5437302"/>
            <a:ext cx="4041775" cy="7280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6213" indent="-176213">
              <a:buFont typeface="Arial"/>
              <a:buChar char="•"/>
            </a:pPr>
            <a:r>
              <a:rPr lang="en-US" sz="1600" dirty="0" smtClean="0"/>
              <a:t>For TXOP-based transmission, </a:t>
            </a:r>
            <a:r>
              <a:rPr lang="en-US" sz="1600" dirty="0" smtClean="0"/>
              <a:t>HE </a:t>
            </a:r>
            <a:r>
              <a:rPr lang="en-US" sz="1600" dirty="0" smtClean="0"/>
              <a:t>STA limits its TXOP duration to </a:t>
            </a:r>
            <a:r>
              <a:rPr lang="en-US" sz="1600" dirty="0" smtClean="0"/>
              <a:t>the OBSS HE </a:t>
            </a:r>
            <a:r>
              <a:rPr lang="en-US" sz="1600" dirty="0" smtClean="0"/>
              <a:t>STA’s TXOP duration [3</a:t>
            </a:r>
            <a:r>
              <a:rPr lang="en-US" sz="1600" dirty="0" smtClean="0"/>
              <a:t>][7]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6700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Topography</a:t>
            </a:r>
            <a:r>
              <a:rPr lang="en-US" dirty="0"/>
              <a:t>/Channel </a:t>
            </a:r>
            <a:r>
              <a:rPr lang="en-US" dirty="0" smtClean="0"/>
              <a:t>Model [4][5]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1 floor, 1x2 </a:t>
            </a:r>
            <a:r>
              <a:rPr lang="en-US" dirty="0" smtClean="0"/>
              <a:t>apartments </a:t>
            </a:r>
            <a:r>
              <a:rPr lang="en-US" dirty="0"/>
              <a:t>per floor, each apt. is 10m x 10m x 3m</a:t>
            </a:r>
          </a:p>
          <a:p>
            <a:pPr lvl="1">
              <a:buFont typeface="Arial"/>
              <a:buChar char="•"/>
            </a:pPr>
            <a:r>
              <a:rPr lang="en-US" dirty="0"/>
              <a:t>1 AP, </a:t>
            </a:r>
            <a:r>
              <a:rPr lang="en-US" dirty="0" smtClean="0"/>
              <a:t>4 STAs </a:t>
            </a:r>
            <a:r>
              <a:rPr lang="en-US" dirty="0"/>
              <a:t>per apt</a:t>
            </a:r>
            <a:r>
              <a:rPr lang="en-US" dirty="0" smtClean="0"/>
              <a:t>. (1 HE STA, 3 Legacy STAs)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AP/STA </a:t>
            </a:r>
            <a:r>
              <a:rPr lang="en-US" dirty="0"/>
              <a:t>at random (x,y) locations, all with z=1.5</a:t>
            </a:r>
          </a:p>
          <a:p>
            <a:pPr lvl="1">
              <a:buFont typeface="Arial"/>
              <a:buChar char="•"/>
            </a:pPr>
            <a:r>
              <a:rPr lang="en-US" dirty="0"/>
              <a:t>5GHz, all BSS has the same 80MHz channel (Reuse 1)</a:t>
            </a:r>
          </a:p>
          <a:p>
            <a:pPr lvl="1">
              <a:buFont typeface="Arial"/>
              <a:buChar char="•"/>
            </a:pPr>
            <a:r>
              <a:rPr lang="en-US" dirty="0"/>
              <a:t>Pathloss model with Wall/Floor penetration loss, 5dB std log-normal shadowing, no </a:t>
            </a:r>
            <a:r>
              <a:rPr lang="en-US" dirty="0" smtClean="0"/>
              <a:t>multipath fading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Traffic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DL+UL full </a:t>
            </a:r>
            <a:r>
              <a:rPr lang="en-US" dirty="0" smtClean="0"/>
              <a:t>buffer 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Packet size: 1500 Byte, </a:t>
            </a:r>
            <a:r>
              <a:rPr lang="en-US" dirty="0" smtClean="0"/>
              <a:t>Max # of MPDUs in A</a:t>
            </a:r>
            <a:r>
              <a:rPr lang="en-US" dirty="0" smtClean="0"/>
              <a:t>-MPDU</a:t>
            </a:r>
            <a:r>
              <a:rPr lang="en-US" dirty="0"/>
              <a:t>=8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MCS: </a:t>
            </a:r>
            <a:r>
              <a:rPr lang="en-US" dirty="0" smtClean="0"/>
              <a:t>Fixed MCS 0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CCA </a:t>
            </a:r>
            <a:r>
              <a:rPr lang="en-US" dirty="0"/>
              <a:t>threshold</a:t>
            </a:r>
          </a:p>
          <a:p>
            <a:pPr lvl="1">
              <a:buFont typeface="Arial"/>
              <a:buChar char="•"/>
            </a:pPr>
            <a:r>
              <a:rPr lang="en-US" dirty="0"/>
              <a:t>CCA-SD: -</a:t>
            </a:r>
            <a:r>
              <a:rPr lang="en-US" dirty="0" smtClean="0"/>
              <a:t>82dBm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CCA</a:t>
            </a:r>
            <a:r>
              <a:rPr lang="en-US" dirty="0"/>
              <a:t>-</a:t>
            </a:r>
            <a:r>
              <a:rPr lang="en-US" dirty="0" smtClean="0"/>
              <a:t>SD-HE: </a:t>
            </a:r>
            <a:r>
              <a:rPr lang="en-US" dirty="0"/>
              <a:t>-82, -72, -62, -52 </a:t>
            </a:r>
            <a:r>
              <a:rPr lang="en-US" dirty="0" smtClean="0"/>
              <a:t>dBm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804488" y="2132976"/>
            <a:ext cx="1080000" cy="1080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896732" y="2910728"/>
            <a:ext cx="216039" cy="216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574520" y="2231449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236490" y="2569995"/>
            <a:ext cx="215996" cy="216039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7452680" y="2420888"/>
            <a:ext cx="153478" cy="148208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2" name="Straight Arrow Connector 11"/>
          <p:cNvCxnSpPr>
            <a:endCxn id="8" idx="7"/>
          </p:cNvCxnSpPr>
          <p:nvPr/>
        </p:nvCxnSpPr>
        <p:spPr bwMode="auto">
          <a:xfrm flipH="1">
            <a:off x="7081133" y="2785120"/>
            <a:ext cx="155523" cy="1572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7884488" y="2132976"/>
            <a:ext cx="1080000" cy="1080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7976732" y="2910728"/>
            <a:ext cx="216039" cy="21603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8654520" y="2231449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316490" y="2569995"/>
            <a:ext cx="215996" cy="21603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8532800" y="2420888"/>
            <a:ext cx="153358" cy="148208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8" name="Straight Arrow Connector 17"/>
          <p:cNvCxnSpPr>
            <a:endCxn id="14" idx="7"/>
          </p:cNvCxnSpPr>
          <p:nvPr/>
        </p:nvCxnSpPr>
        <p:spPr bwMode="auto">
          <a:xfrm flipH="1">
            <a:off x="8161133" y="2785120"/>
            <a:ext cx="155643" cy="1572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6899493" y="2235809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 flipV="1">
            <a:off x="7083894" y="2425248"/>
            <a:ext cx="146786" cy="14481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7973448" y="2240002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 flipV="1">
            <a:off x="8157849" y="2429441"/>
            <a:ext cx="146786" cy="14481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7581062" y="2906996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 flipV="1">
            <a:off x="7457367" y="2792985"/>
            <a:ext cx="146786" cy="14481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8669191" y="2914708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 flipV="1">
            <a:off x="8545184" y="2793783"/>
            <a:ext cx="146786" cy="14481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954035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0813" cy="661414"/>
          </a:xfrm>
        </p:spPr>
        <p:txBody>
          <a:bodyPr/>
          <a:lstStyle/>
          <a:p>
            <a:r>
              <a:rPr lang="en-US" dirty="0" smtClean="0"/>
              <a:t>Throughput &amp; Fairness</a:t>
            </a:r>
            <a:endParaRPr lang="en-US" sz="2000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611560" y="4797152"/>
            <a:ext cx="7842821" cy="1584176"/>
          </a:xfrm>
        </p:spPr>
        <p:txBody>
          <a:bodyPr>
            <a:normAutofit fontScale="6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Without fairness method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large unfairness between HE STA vs. Leg STA </a:t>
            </a:r>
            <a:r>
              <a:rPr lang="en-US" dirty="0"/>
              <a:t>(</a:t>
            </a:r>
            <a:r>
              <a:rPr lang="en-US" dirty="0" smtClean="0"/>
              <a:t>starvation of Leg STA) as CCA threshold increases. </a:t>
            </a:r>
          </a:p>
          <a:p>
            <a:pPr>
              <a:buFont typeface="Arial"/>
              <a:buChar char="•"/>
            </a:pPr>
            <a:r>
              <a:rPr lang="en-US" dirty="0" smtClean="0"/>
              <a:t>LFP </a:t>
            </a:r>
            <a:r>
              <a:rPr lang="en-US" sz="1900" dirty="0" smtClean="0"/>
              <a:t>(Legacy Frame Protection)</a:t>
            </a:r>
            <a:r>
              <a:rPr lang="en-US" dirty="0" smtClean="0"/>
              <a:t> only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prevent legacy starvation up to moderate CCA threshold (-72dBm).</a:t>
            </a:r>
          </a:p>
          <a:p>
            <a:pPr>
              <a:buFont typeface="Arial"/>
              <a:buChar char="•"/>
            </a:pPr>
            <a:r>
              <a:rPr lang="en-US" dirty="0" smtClean="0"/>
              <a:t>LFP+PSR </a:t>
            </a:r>
            <a:r>
              <a:rPr lang="en-US" sz="1900" dirty="0" smtClean="0"/>
              <a:t>(PPDU Size Reduction)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prevent legacy starvation up to high CCA threshold (-62dBm).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6" y="1484784"/>
            <a:ext cx="4644008" cy="31483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1945" y="1484784"/>
            <a:ext cx="3764511" cy="3168352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 bwMode="auto">
          <a:xfrm>
            <a:off x="6568380" y="1870147"/>
            <a:ext cx="0" cy="308672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0000FF"/>
            </a:solidFill>
            <a:prstDash val="sysDash"/>
            <a:round/>
            <a:headEnd type="triangle" w="sm" len="sm"/>
            <a:tailEnd type="none" w="sm" len="sm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7378097" y="2093932"/>
            <a:ext cx="0" cy="661665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FF0000"/>
            </a:solidFill>
            <a:prstDash val="sysDash"/>
            <a:round/>
            <a:headEnd type="triangle" w="sm" len="sm"/>
            <a:tailEnd type="none" w="sm" len="sm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8180647" y="2911730"/>
            <a:ext cx="0" cy="727832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FF0000"/>
            </a:solidFill>
            <a:prstDash val="sysDash"/>
            <a:round/>
            <a:headEnd type="triangle" w="sm" len="sm"/>
            <a:tailEnd type="none" w="sm" len="sm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7370390" y="2849019"/>
            <a:ext cx="0" cy="546831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rgbClr val="0000FF"/>
            </a:solidFill>
            <a:prstDash val="sysDash"/>
            <a:round/>
            <a:headEnd type="triangl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89380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Oval 192"/>
          <p:cNvSpPr/>
          <p:nvPr/>
        </p:nvSpPr>
        <p:spPr bwMode="auto">
          <a:xfrm>
            <a:off x="6733522" y="3132986"/>
            <a:ext cx="500559" cy="127361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92" name="Oval 191"/>
          <p:cNvSpPr/>
          <p:nvPr/>
        </p:nvSpPr>
        <p:spPr bwMode="auto">
          <a:xfrm>
            <a:off x="5438085" y="3132986"/>
            <a:ext cx="500559" cy="134562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r>
              <a:rPr lang="en-US" dirty="0" smtClean="0"/>
              <a:t>Contention unfairness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53136"/>
            <a:ext cx="7990656" cy="1584176"/>
          </a:xfrm>
        </p:spPr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Contention </a:t>
            </a:r>
            <a:r>
              <a:rPr lang="en-US" dirty="0" smtClean="0"/>
              <a:t>unfairness 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HE STA can decrement its </a:t>
            </a:r>
            <a:r>
              <a:rPr lang="en-US" dirty="0"/>
              <a:t>C</a:t>
            </a:r>
            <a:r>
              <a:rPr lang="en-US" dirty="0" smtClean="0"/>
              <a:t>ontention </a:t>
            </a:r>
            <a:r>
              <a:rPr lang="en-US" dirty="0" smtClean="0"/>
              <a:t>W</a:t>
            </a:r>
            <a:r>
              <a:rPr lang="en-US" dirty="0" smtClean="0"/>
              <a:t>indow value</a:t>
            </a:r>
            <a:r>
              <a:rPr lang="en-US" dirty="0" smtClean="0"/>
              <a:t> sensing “idle channel” with increased CCA threshold.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Leg STA cannot decrement its Contention Window value sensing “</a:t>
            </a:r>
            <a:r>
              <a:rPr lang="en-US" dirty="0" smtClean="0"/>
              <a:t>busy channel” with legacy CCA threshold.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It becomes </a:t>
            </a:r>
            <a:r>
              <a:rPr lang="en-US" dirty="0" smtClean="0"/>
              <a:t>severe </a:t>
            </a:r>
            <a:r>
              <a:rPr lang="en-US" dirty="0" smtClean="0"/>
              <a:t>when Leg STA is with many </a:t>
            </a:r>
            <a:r>
              <a:rPr lang="en-US" dirty="0" smtClean="0"/>
              <a:t>HE </a:t>
            </a:r>
            <a:r>
              <a:rPr lang="en-US" dirty="0" smtClean="0"/>
              <a:t>STAs in a </a:t>
            </a:r>
            <a:r>
              <a:rPr lang="en-US" dirty="0" smtClean="0"/>
              <a:t>BSS.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5652240" y="1598412"/>
            <a:ext cx="1080000" cy="1080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5744484" y="2371126"/>
            <a:ext cx="216039" cy="216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2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6422272" y="1696885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Leg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X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6084242" y="2030393"/>
            <a:ext cx="215996" cy="216039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6732240" y="1598412"/>
            <a:ext cx="1080000" cy="1080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6824484" y="2371126"/>
            <a:ext cx="216039" cy="216039"/>
          </a:xfrm>
          <a:prstGeom prst="ellipse">
            <a:avLst/>
          </a:prstGeom>
          <a:solidFill>
            <a:schemeClr val="bg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7502272" y="1696885"/>
            <a:ext cx="216039" cy="21603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rgbClr val="000000"/>
                </a:solidFill>
              </a:rPr>
              <a:t>Leg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7164242" y="2030393"/>
            <a:ext cx="215996" cy="21603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</a:t>
            </a:r>
          </a:p>
        </p:txBody>
      </p:sp>
      <p:sp>
        <p:nvSpPr>
          <p:cNvPr id="109" name="Oval 108"/>
          <p:cNvSpPr/>
          <p:nvPr/>
        </p:nvSpPr>
        <p:spPr bwMode="auto">
          <a:xfrm>
            <a:off x="6420446" y="2370054"/>
            <a:ext cx="216039" cy="216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7506262" y="2372092"/>
            <a:ext cx="216039" cy="21603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5748869" y="1695161"/>
            <a:ext cx="216039" cy="216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HE1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820742" y="1701193"/>
            <a:ext cx="216039" cy="216039"/>
          </a:xfrm>
          <a:prstGeom prst="ellipse">
            <a:avLst/>
          </a:prstGeom>
          <a:solidFill>
            <a:schemeClr val="bg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HE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8" name="Rectangle 11"/>
          <p:cNvSpPr>
            <a:spLocks noChangeArrowheads="1"/>
          </p:cNvSpPr>
          <p:nvPr/>
        </p:nvSpPr>
        <p:spPr bwMode="auto">
          <a:xfrm>
            <a:off x="5876203" y="3245505"/>
            <a:ext cx="856037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>
            <a:off x="5179917" y="3462951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>
            <a:off x="5196103" y="4381680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Oval 125"/>
          <p:cNvSpPr/>
          <p:nvPr/>
        </p:nvSpPr>
        <p:spPr bwMode="auto">
          <a:xfrm>
            <a:off x="4932040" y="3199731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4935115" y="4114821"/>
            <a:ext cx="252039" cy="2520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Leg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X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28" name="Rectangle 11"/>
          <p:cNvSpPr>
            <a:spLocks noChangeArrowheads="1"/>
          </p:cNvSpPr>
          <p:nvPr/>
        </p:nvSpPr>
        <p:spPr bwMode="auto">
          <a:xfrm>
            <a:off x="5488510" y="2940210"/>
            <a:ext cx="1243730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5184294" y="3157905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Rectangle 11"/>
          <p:cNvSpPr>
            <a:spLocks noChangeArrowheads="1"/>
          </p:cNvSpPr>
          <p:nvPr/>
        </p:nvSpPr>
        <p:spPr bwMode="auto">
          <a:xfrm>
            <a:off x="7524328" y="2940210"/>
            <a:ext cx="936104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131" name="Straight Arrow Connector 130"/>
          <p:cNvCxnSpPr>
            <a:endCxn id="130" idx="1"/>
          </p:cNvCxnSpPr>
          <p:nvPr/>
        </p:nvCxnSpPr>
        <p:spPr bwMode="auto">
          <a:xfrm>
            <a:off x="6715746" y="3048209"/>
            <a:ext cx="8085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32" name="Rectangle 131"/>
          <p:cNvSpPr/>
          <p:nvPr/>
        </p:nvSpPr>
        <p:spPr bwMode="auto">
          <a:xfrm>
            <a:off x="6851515" y="3066891"/>
            <a:ext cx="535535" cy="63087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Oval 132"/>
          <p:cNvSpPr/>
          <p:nvPr/>
        </p:nvSpPr>
        <p:spPr bwMode="auto">
          <a:xfrm>
            <a:off x="4936417" y="2894436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FF0000"/>
                </a:solidFill>
              </a:rPr>
              <a:t>HE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139" name="Straight Arrow Connector 138"/>
          <p:cNvCxnSpPr/>
          <p:nvPr/>
        </p:nvCxnSpPr>
        <p:spPr bwMode="auto">
          <a:xfrm>
            <a:off x="5508298" y="4249618"/>
            <a:ext cx="12514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6746952" y="3354326"/>
            <a:ext cx="4641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6796149" y="3343285"/>
            <a:ext cx="365777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>
            <a:off x="5179917" y="3762957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Rectangle 11"/>
          <p:cNvSpPr>
            <a:spLocks noChangeArrowheads="1"/>
          </p:cNvSpPr>
          <p:nvPr/>
        </p:nvSpPr>
        <p:spPr bwMode="auto">
          <a:xfrm>
            <a:off x="7239184" y="3545511"/>
            <a:ext cx="1221248" cy="215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Data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4932040" y="3499737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2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6723743" y="3654332"/>
            <a:ext cx="5105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54" name="Rectangle 153"/>
          <p:cNvSpPr/>
          <p:nvPr/>
        </p:nvSpPr>
        <p:spPr bwMode="auto">
          <a:xfrm>
            <a:off x="6757742" y="3577777"/>
            <a:ext cx="442591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remaining 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5177702" y="4039539"/>
            <a:ext cx="341999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Oval 159"/>
          <p:cNvSpPr/>
          <p:nvPr/>
        </p:nvSpPr>
        <p:spPr bwMode="auto">
          <a:xfrm>
            <a:off x="4929825" y="3776319"/>
            <a:ext cx="252039" cy="252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HE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solidFill>
                  <a:srgbClr val="000000"/>
                </a:solidFill>
              </a:rPr>
              <a:t>3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165" name="Straight Arrow Connector 164"/>
          <p:cNvCxnSpPr/>
          <p:nvPr/>
        </p:nvCxnSpPr>
        <p:spPr bwMode="auto">
          <a:xfrm>
            <a:off x="5494854" y="3355054"/>
            <a:ext cx="3836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66" name="Rectangle 165"/>
          <p:cNvSpPr/>
          <p:nvPr/>
        </p:nvSpPr>
        <p:spPr bwMode="auto">
          <a:xfrm>
            <a:off x="5443235" y="3343809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7" name="Straight Arrow Connector 166"/>
          <p:cNvCxnSpPr/>
          <p:nvPr/>
        </p:nvCxnSpPr>
        <p:spPr bwMode="auto">
          <a:xfrm>
            <a:off x="5494854" y="3646751"/>
            <a:ext cx="3836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68" name="Rectangle 167"/>
          <p:cNvSpPr/>
          <p:nvPr/>
        </p:nvSpPr>
        <p:spPr bwMode="auto">
          <a:xfrm>
            <a:off x="5443235" y="3635506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9" name="Straight Arrow Connector 168"/>
          <p:cNvCxnSpPr/>
          <p:nvPr/>
        </p:nvCxnSpPr>
        <p:spPr bwMode="auto">
          <a:xfrm>
            <a:off x="5494854" y="3916839"/>
            <a:ext cx="3836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70" name="Rectangle 169"/>
          <p:cNvSpPr/>
          <p:nvPr/>
        </p:nvSpPr>
        <p:spPr bwMode="auto">
          <a:xfrm>
            <a:off x="5443235" y="3905594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1" name="Straight Arrow Connector 170"/>
          <p:cNvCxnSpPr/>
          <p:nvPr/>
        </p:nvCxnSpPr>
        <p:spPr bwMode="auto">
          <a:xfrm>
            <a:off x="5868145" y="3652783"/>
            <a:ext cx="87289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72" name="Rectangle 171"/>
          <p:cNvSpPr/>
          <p:nvPr/>
        </p:nvSpPr>
        <p:spPr bwMode="auto">
          <a:xfrm>
            <a:off x="6084168" y="3633291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3" name="Straight Arrow Connector 172"/>
          <p:cNvCxnSpPr/>
          <p:nvPr/>
        </p:nvCxnSpPr>
        <p:spPr bwMode="auto">
          <a:xfrm>
            <a:off x="5868145" y="3922871"/>
            <a:ext cx="87289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74" name="Rectangle 173"/>
          <p:cNvSpPr/>
          <p:nvPr/>
        </p:nvSpPr>
        <p:spPr bwMode="auto">
          <a:xfrm>
            <a:off x="6084168" y="3903379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6723743" y="3924420"/>
            <a:ext cx="5105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78" name="Rectangle 177"/>
          <p:cNvSpPr/>
          <p:nvPr/>
        </p:nvSpPr>
        <p:spPr bwMode="auto">
          <a:xfrm>
            <a:off x="6757742" y="3847865"/>
            <a:ext cx="442591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FF"/>
                </a:solidFill>
                <a:latin typeface="Times New Roman" pitchFamily="16" charset="0"/>
                <a:ea typeface="MS Gothic" charset="-128"/>
              </a:rPr>
              <a:t>remaining 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9" name="Straight Arrow Connector 178"/>
          <p:cNvCxnSpPr/>
          <p:nvPr/>
        </p:nvCxnSpPr>
        <p:spPr bwMode="auto">
          <a:xfrm>
            <a:off x="7227496" y="3926536"/>
            <a:ext cx="122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80" name="Rectangle 179"/>
          <p:cNvSpPr/>
          <p:nvPr/>
        </p:nvSpPr>
        <p:spPr bwMode="auto">
          <a:xfrm>
            <a:off x="7606958" y="3907044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Straight Arrow Connector 180"/>
          <p:cNvCxnSpPr/>
          <p:nvPr/>
        </p:nvCxnSpPr>
        <p:spPr bwMode="auto">
          <a:xfrm>
            <a:off x="7229693" y="3358719"/>
            <a:ext cx="122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82" name="Rectangle 181"/>
          <p:cNvSpPr/>
          <p:nvPr/>
        </p:nvSpPr>
        <p:spPr bwMode="auto">
          <a:xfrm>
            <a:off x="7602665" y="3339227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3" name="Straight Arrow Connector 182"/>
          <p:cNvCxnSpPr/>
          <p:nvPr/>
        </p:nvCxnSpPr>
        <p:spPr bwMode="auto">
          <a:xfrm>
            <a:off x="6746751" y="4248705"/>
            <a:ext cx="4735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84" name="Rectangle 183"/>
          <p:cNvSpPr/>
          <p:nvPr/>
        </p:nvSpPr>
        <p:spPr bwMode="auto">
          <a:xfrm>
            <a:off x="6820457" y="4260966"/>
            <a:ext cx="365777" cy="76336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5" name="Straight Arrow Connector 184"/>
          <p:cNvCxnSpPr/>
          <p:nvPr/>
        </p:nvCxnSpPr>
        <p:spPr bwMode="auto">
          <a:xfrm>
            <a:off x="7224158" y="4248909"/>
            <a:ext cx="122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86" name="Rectangle 185"/>
          <p:cNvSpPr/>
          <p:nvPr/>
        </p:nvSpPr>
        <p:spPr bwMode="auto">
          <a:xfrm>
            <a:off x="7613542" y="4229417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5868144" y="4237664"/>
            <a:ext cx="486850" cy="122940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defer</a:t>
            </a:r>
            <a:endParaRPr kumimoji="0" 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6" name="Straight Arrow Connector 195"/>
          <p:cNvCxnSpPr/>
          <p:nvPr/>
        </p:nvCxnSpPr>
        <p:spPr bwMode="auto">
          <a:xfrm>
            <a:off x="7388559" y="2252396"/>
            <a:ext cx="152966" cy="15108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97" name="TextBox 196"/>
          <p:cNvSpPr txBox="1"/>
          <p:nvPr/>
        </p:nvSpPr>
        <p:spPr>
          <a:xfrm>
            <a:off x="4788024" y="1928135"/>
            <a:ext cx="811789" cy="246221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3HE-1Leg </a:t>
            </a:r>
            <a:r>
              <a:rPr lang="en-US" sz="800" i="1" dirty="0" smtClean="0">
                <a:solidFill>
                  <a:schemeClr val="tx1"/>
                </a:solidFill>
              </a:rPr>
              <a:t>Case </a:t>
            </a:r>
          </a:p>
          <a:p>
            <a:pPr algn="ctr"/>
            <a:r>
              <a:rPr lang="en-US" sz="800" i="1" dirty="0" smtClean="0">
                <a:solidFill>
                  <a:schemeClr val="tx1"/>
                </a:solidFill>
              </a:rPr>
              <a:t>Example</a:t>
            </a:r>
            <a:endParaRPr lang="en-US" sz="800" i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556792"/>
            <a:ext cx="3456384" cy="2909021"/>
          </a:xfrm>
          <a:prstGeom prst="rect">
            <a:avLst/>
          </a:prstGeom>
        </p:spPr>
      </p:pic>
      <p:cxnSp>
        <p:nvCxnSpPr>
          <p:cNvPr id="198" name="Straight Arrow Connector 197"/>
          <p:cNvCxnSpPr/>
          <p:nvPr/>
        </p:nvCxnSpPr>
        <p:spPr bwMode="auto">
          <a:xfrm rot="900000" flipH="1">
            <a:off x="4172683" y="2014865"/>
            <a:ext cx="654618" cy="339134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65786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4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altLang="ko-KR" dirty="0" smtClean="0"/>
              <a:t>Legacy fairness is an important requirement when 11ax designs </a:t>
            </a:r>
            <a:r>
              <a:rPr lang="en-US" altLang="ko-KR" dirty="0" smtClean="0"/>
              <a:t>spatial </a:t>
            </a:r>
            <a:r>
              <a:rPr lang="en-US" altLang="ko-KR" dirty="0" smtClean="0"/>
              <a:t>reuse </a:t>
            </a:r>
            <a:r>
              <a:rPr lang="en-US" altLang="ko-KR" dirty="0" smtClean="0"/>
              <a:t>technologies.</a:t>
            </a:r>
            <a:endParaRPr lang="en-US" altLang="ko-KR" dirty="0" smtClean="0"/>
          </a:p>
          <a:p>
            <a:pPr lvl="1">
              <a:buFont typeface="Arial"/>
              <a:buChar char="•"/>
            </a:pPr>
            <a:endParaRPr lang="en-US" altLang="ko-KR" dirty="0"/>
          </a:p>
          <a:p>
            <a:pPr>
              <a:buFont typeface="Arial"/>
              <a:buChar char="•"/>
            </a:pPr>
            <a:r>
              <a:rPr lang="en-US" altLang="ko-KR" dirty="0"/>
              <a:t>In this contribution, we demonstrated </a:t>
            </a:r>
            <a:r>
              <a:rPr lang="en-US" altLang="ko-KR" dirty="0" smtClean="0"/>
              <a:t>that previously discussed two fairness methods can preserve legacy fairness. </a:t>
            </a:r>
          </a:p>
          <a:p>
            <a:pPr>
              <a:buFont typeface="Arial"/>
              <a:buChar char="•"/>
            </a:pPr>
            <a:endParaRPr lang="en-US" altLang="ko-KR" dirty="0"/>
          </a:p>
          <a:p>
            <a:pPr>
              <a:buFont typeface="Arial"/>
              <a:buChar char="•"/>
            </a:pPr>
            <a:r>
              <a:rPr lang="en-US" altLang="ko-KR" dirty="0" smtClean="0"/>
              <a:t>We also identified the Contention unfairness issue that needs further discussions in 11ax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Font typeface="Arial"/>
              <a:buChar char="•"/>
            </a:pP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3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/>
              <a:t>[1] 11-</a:t>
            </a:r>
            <a:r>
              <a:rPr lang="en-US" altLang="ko-KR" dirty="0" smtClean="0"/>
              <a:t>15/0085r1, Legacy Fairness Issues of Enhanced CCA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11-14/</a:t>
            </a:r>
            <a:r>
              <a:rPr lang="en-US" altLang="ko-KR" dirty="0" smtClean="0"/>
              <a:t>0629r0, </a:t>
            </a:r>
            <a:r>
              <a:rPr lang="en-US" altLang="ko-KR" dirty="0"/>
              <a:t>Further discussions on Enhanced CCA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</a:t>
            </a:r>
            <a:r>
              <a:rPr lang="en-US" altLang="ko-KR" dirty="0"/>
              <a:t>11-14/</a:t>
            </a:r>
            <a:r>
              <a:rPr lang="en-US" altLang="ko-KR" dirty="0" smtClean="0"/>
              <a:t>0637r0, </a:t>
            </a:r>
            <a:r>
              <a:rPr lang="en-US" altLang="ko-KR" dirty="0"/>
              <a:t>Spatial Reuse and Coexistence with Legacy </a:t>
            </a:r>
            <a:r>
              <a:rPr lang="en-US" altLang="ko-KR" dirty="0" smtClean="0"/>
              <a:t>Devices</a:t>
            </a:r>
            <a:endParaRPr lang="en-US" altLang="ko-KR" dirty="0" smtClean="0"/>
          </a:p>
          <a:p>
            <a:pPr marL="0" indent="0"/>
            <a:r>
              <a:rPr lang="en-US" altLang="ko-KR" sz="2000" b="0" dirty="0" smtClean="0"/>
              <a:t>[4] </a:t>
            </a:r>
            <a:r>
              <a:rPr lang="en-US" altLang="ko-KR" sz="2000" b="0" dirty="0" smtClean="0"/>
              <a:t>11-14/0980r6, Simulation Scenarios</a:t>
            </a:r>
          </a:p>
          <a:p>
            <a:pPr marL="0" indent="0"/>
            <a:r>
              <a:rPr lang="en-US" sz="2000" b="0" dirty="0" smtClean="0"/>
              <a:t>[5] </a:t>
            </a:r>
            <a:r>
              <a:rPr lang="en-US" sz="2000" b="0" dirty="0"/>
              <a:t>11-14/</a:t>
            </a:r>
            <a:r>
              <a:rPr lang="en-US" sz="2000" b="0" dirty="0" smtClean="0"/>
              <a:t>0571r7, </a:t>
            </a:r>
            <a:r>
              <a:rPr lang="en-US" sz="2000" b="0" dirty="0"/>
              <a:t>Evaluation </a:t>
            </a:r>
            <a:r>
              <a:rPr lang="en-US" sz="2000" b="0" dirty="0" smtClean="0"/>
              <a:t>Methodology</a:t>
            </a:r>
          </a:p>
          <a:p>
            <a:pPr marL="0" indent="0"/>
            <a:r>
              <a:rPr lang="en-US" sz="2000" b="0" dirty="0"/>
              <a:t>[6] Jain, R.; Chiu, D.M.; Hawe, W. (1984). "A Quantitative Measure of Fairness and Discrimination for Resource Allocation in Shared Computer Systems". DEC Research Report TR-301</a:t>
            </a:r>
            <a:r>
              <a:rPr lang="en-US" sz="2000" b="0" dirty="0" smtClean="0"/>
              <a:t>.</a:t>
            </a:r>
          </a:p>
          <a:p>
            <a:pPr marL="0" indent="0"/>
            <a:r>
              <a:rPr lang="en-US" sz="2000" b="0" dirty="0" smtClean="0"/>
              <a:t>[7] IEEE 802.11ah D4.0, 9.50.4 TXOP-based sectorization operation </a:t>
            </a:r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27681</TotalTime>
  <Words>1113</Words>
  <Application>Microsoft Macintosh PowerPoint</Application>
  <PresentationFormat>On-screen Show (4:3)</PresentationFormat>
  <Paragraphs>233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Office Theme</vt:lpstr>
      <vt:lpstr>6_802-11-Submission</vt:lpstr>
      <vt:lpstr>7_802-11-Submission</vt:lpstr>
      <vt:lpstr>Document</vt:lpstr>
      <vt:lpstr> Further Considerations on Legacy Fairness with Enhanced CCA</vt:lpstr>
      <vt:lpstr>Abstract</vt:lpstr>
      <vt:lpstr>Recap: Legacy Fairness Issues [1]</vt:lpstr>
      <vt:lpstr>Fairness Provisioning Methods</vt:lpstr>
      <vt:lpstr>Simulation Settings</vt:lpstr>
      <vt:lpstr>Throughput &amp; Fairness</vt:lpstr>
      <vt:lpstr>Contention unfairness</vt:lpstr>
      <vt:lpstr>Summary</vt:lpstr>
      <vt:lpstr>References</vt:lpstr>
    </vt:vector>
  </TitlesOfParts>
  <Company>WILUS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 Son</cp:lastModifiedBy>
  <cp:revision>714</cp:revision>
  <cp:lastPrinted>2015-03-07T07:34:46Z</cp:lastPrinted>
  <dcterms:created xsi:type="dcterms:W3CDTF">2014-04-14T10:59:07Z</dcterms:created>
  <dcterms:modified xsi:type="dcterms:W3CDTF">2015-03-10T08:29:55Z</dcterms:modified>
</cp:coreProperties>
</file>