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36" r:id="rId2"/>
    <p:sldMasterId id="2147483748" r:id="rId3"/>
  </p:sldMasterIdLst>
  <p:notesMasterIdLst>
    <p:notesMasterId r:id="rId13"/>
  </p:notesMasterIdLst>
  <p:handoutMasterIdLst>
    <p:handoutMasterId r:id="rId14"/>
  </p:handoutMasterIdLst>
  <p:sldIdLst>
    <p:sldId id="256" r:id="rId4"/>
    <p:sldId id="330" r:id="rId5"/>
    <p:sldId id="389" r:id="rId6"/>
    <p:sldId id="360" r:id="rId7"/>
    <p:sldId id="370" r:id="rId8"/>
    <p:sldId id="365" r:id="rId9"/>
    <p:sldId id="390" r:id="rId10"/>
    <p:sldId id="346" r:id="rId11"/>
    <p:sldId id="347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FFFF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13" autoAdjust="0"/>
    <p:restoredTop sz="99115" autoAdjust="0"/>
  </p:normalViewPr>
  <p:slideViewPr>
    <p:cSldViewPr>
      <p:cViewPr varScale="1">
        <p:scale>
          <a:sx n="165" d="100"/>
          <a:sy n="165" d="100"/>
        </p:scale>
        <p:origin x="-1672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1" d="100"/>
        <a:sy n="201" d="100"/>
      </p:scale>
      <p:origin x="0" y="0"/>
    </p:cViewPr>
  </p:sorterViewPr>
  <p:notesViewPr>
    <p:cSldViewPr>
      <p:cViewPr varScale="1">
        <p:scale>
          <a:sx n="124" d="100"/>
          <a:sy n="124" d="100"/>
        </p:scale>
        <p:origin x="-4808" y="-6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i-FI" smtClean="0"/>
              <a:t>doc.: IEEE 802.11-15/0374r0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Mar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smtClean="0"/>
              <a:t>doc.: IEEE 802.11-15/0374r0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dirty="0" smtClean="0"/>
              <a:t>doc.: IEEE 802.11-15/0374r0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dirty="0" smtClean="0"/>
              <a:t>Mar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802.11-15/0374r0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483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dirty="0" smtClean="0"/>
              <a:t>doc.: IEEE 802.11-15/0374r0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dirty="0" smtClean="0"/>
              <a:t>Mar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854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802.11-15/0374r0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Mar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923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313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443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828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914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599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641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305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545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66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 2015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3704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793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0681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6305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393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2779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5315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9292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0521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86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2043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16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8.xml"/><Relationship Id="rId9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802.11-15/0374r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John Son, WILUS Institute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802.11-15/0085r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39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John Son, WILUS Institute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802.11-15/0085r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08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6712"/>
            <a:ext cx="7772400" cy="1066800"/>
          </a:xfrm>
          <a:ln/>
        </p:spPr>
        <p:txBody>
          <a:bodyPr/>
          <a:lstStyle/>
          <a:p>
            <a:r>
              <a:rPr lang="en-US" sz="2800" dirty="0" smtClean="0"/>
              <a:t> Further Considerations on</a:t>
            </a:r>
            <a:br>
              <a:rPr lang="en-US" sz="2800" dirty="0" smtClean="0"/>
            </a:br>
            <a:r>
              <a:rPr lang="en-US" sz="2800" dirty="0" smtClean="0"/>
              <a:t>Legacy Fairness with Enhanced </a:t>
            </a:r>
            <a:r>
              <a:rPr lang="en-US" sz="2800" dirty="0"/>
              <a:t>CCA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2015-03-09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371499"/>
              </p:ext>
            </p:extLst>
          </p:nvPr>
        </p:nvGraphicFramePr>
        <p:xfrm>
          <a:off x="506413" y="3001963"/>
          <a:ext cx="8097837" cy="284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8" name="Document" r:id="rId4" imgW="8255000" imgH="3009900" progId="Word.Document.8">
                  <p:embed/>
                </p:oleObj>
              </mc:Choice>
              <mc:Fallback>
                <p:oleObj name="Document" r:id="rId4" imgW="8255000" imgH="30099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3001963"/>
                        <a:ext cx="8097837" cy="2840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In [1], we investigated legacy fairness issues of enhanced CCA. </a:t>
            </a:r>
          </a:p>
          <a:p>
            <a:pPr>
              <a:buFont typeface="Arial"/>
              <a:buChar char="•"/>
            </a:pPr>
            <a:r>
              <a:rPr lang="en-US" dirty="0" smtClean="0"/>
              <a:t>Legacy STA’s throughput can be starved from HE STA’s increased CCA threshold and continuous channel occupation.</a:t>
            </a:r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In this contribution, we evaluate two fairness methods: </a:t>
            </a:r>
          </a:p>
          <a:p>
            <a:pPr lvl="1">
              <a:buFont typeface="Arial"/>
              <a:buChar char="•"/>
            </a:pPr>
            <a:r>
              <a:rPr lang="en-US" b="1" i="1" dirty="0" smtClean="0"/>
              <a:t>Legacy Frame Protection </a:t>
            </a:r>
            <a:r>
              <a:rPr lang="en-US" b="1" dirty="0" smtClean="0"/>
              <a:t>[2]</a:t>
            </a:r>
            <a:r>
              <a:rPr lang="en-US" b="1" i="1" dirty="0" smtClean="0"/>
              <a:t> </a:t>
            </a:r>
            <a:r>
              <a:rPr lang="en-US" dirty="0" smtClean="0"/>
              <a:t>where HE STA does not apply increased CCA threshold on legacy frames;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b="1" i="1" dirty="0" smtClean="0"/>
              <a:t>PPDU Size Reduction </a:t>
            </a:r>
            <a:r>
              <a:rPr lang="en-US" dirty="0" smtClean="0"/>
              <a:t>where HE STA limits its PPDU sizes (or TXOP duration [3]) when they obtain a channel with increased CCA threshold.</a:t>
            </a:r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From simulation studies, we show that the above methods effectively mitigate legacy starvations </a:t>
            </a:r>
            <a:r>
              <a:rPr lang="en-US" dirty="0" err="1" smtClean="0"/>
              <a:t>upto</a:t>
            </a:r>
            <a:r>
              <a:rPr lang="en-US" dirty="0" smtClean="0"/>
              <a:t> moderate CCA threshold levels.</a:t>
            </a:r>
          </a:p>
          <a:p>
            <a:pPr>
              <a:buFont typeface="Arial"/>
              <a:buChar char="•"/>
            </a:pPr>
            <a:r>
              <a:rPr lang="en-US" dirty="0" smtClean="0"/>
              <a:t>Also, we report a new contention unfairness that may arise when there are </a:t>
            </a:r>
            <a:r>
              <a:rPr lang="en-US" dirty="0" err="1" smtClean="0"/>
              <a:t>multipl</a:t>
            </a:r>
            <a:r>
              <a:rPr lang="en-US" dirty="0" smtClean="0"/>
              <a:t> HE STAs around Leg STAs.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8534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</a:t>
            </a:r>
            <a:r>
              <a:rPr lang="en-US" dirty="0"/>
              <a:t>Fairness </a:t>
            </a:r>
            <a:r>
              <a:rPr lang="en-US" dirty="0" smtClean="0"/>
              <a:t>Issues [1]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 2015</a:t>
            </a:r>
            <a:endParaRPr lang="en-GB" dirty="0"/>
          </a:p>
        </p:txBody>
      </p:sp>
      <p:sp>
        <p:nvSpPr>
          <p:cNvPr id="23" name="Oval 22"/>
          <p:cNvSpPr/>
          <p:nvPr/>
        </p:nvSpPr>
        <p:spPr bwMode="auto">
          <a:xfrm>
            <a:off x="5882295" y="2858500"/>
            <a:ext cx="252039" cy="252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HE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5378217" y="2354422"/>
            <a:ext cx="1260195" cy="1260195"/>
          </a:xfrm>
          <a:prstGeom prst="ellipse">
            <a:avLst/>
          </a:prstGeom>
          <a:noFill/>
          <a:ln w="19050" cap="flat" cmpd="sng" algn="ctr">
            <a:solidFill>
              <a:srgbClr val="0000FF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6650012" y="2866704"/>
            <a:ext cx="252039" cy="252039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Leg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5876031" y="2092723"/>
            <a:ext cx="1800000" cy="1800000"/>
          </a:xfrm>
          <a:prstGeom prst="ellipse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277208" y="2189223"/>
            <a:ext cx="252039" cy="252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HE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5773130" y="1685145"/>
            <a:ext cx="1260195" cy="1260195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1759852" y="2811162"/>
            <a:ext cx="252039" cy="252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HE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1255774" y="2307084"/>
            <a:ext cx="1260195" cy="1260195"/>
          </a:xfrm>
          <a:prstGeom prst="ellipse">
            <a:avLst/>
          </a:prstGeom>
          <a:noFill/>
          <a:ln w="19050" cap="flat" cmpd="sng" algn="ctr">
            <a:solidFill>
              <a:srgbClr val="0000FF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2527569" y="2819366"/>
            <a:ext cx="252039" cy="252039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Leg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1753588" y="2045385"/>
            <a:ext cx="1800000" cy="1800000"/>
          </a:xfrm>
          <a:prstGeom prst="ellipse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46" name="Rectangle 11"/>
          <p:cNvSpPr>
            <a:spLocks noChangeArrowheads="1"/>
          </p:cNvSpPr>
          <p:nvPr/>
        </p:nvSpPr>
        <p:spPr bwMode="auto">
          <a:xfrm>
            <a:off x="1109050" y="4176963"/>
            <a:ext cx="851558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rgbClr val="0000FF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52" name="Straight Connector 51"/>
          <p:cNvCxnSpPr/>
          <p:nvPr/>
        </p:nvCxnSpPr>
        <p:spPr bwMode="auto">
          <a:xfrm>
            <a:off x="804834" y="4394658"/>
            <a:ext cx="341999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3" name="Rectangle 11"/>
          <p:cNvSpPr>
            <a:spLocks noChangeArrowheads="1"/>
          </p:cNvSpPr>
          <p:nvPr/>
        </p:nvSpPr>
        <p:spPr bwMode="auto">
          <a:xfrm>
            <a:off x="2417732" y="4498226"/>
            <a:ext cx="1002140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124" name="Straight Connector 123"/>
          <p:cNvCxnSpPr/>
          <p:nvPr/>
        </p:nvCxnSpPr>
        <p:spPr bwMode="auto">
          <a:xfrm>
            <a:off x="821020" y="4715672"/>
            <a:ext cx="341999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5" name="Rectangle 11"/>
          <p:cNvSpPr>
            <a:spLocks noChangeArrowheads="1"/>
          </p:cNvSpPr>
          <p:nvPr/>
        </p:nvSpPr>
        <p:spPr bwMode="auto">
          <a:xfrm>
            <a:off x="2592412" y="4176963"/>
            <a:ext cx="1475532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noProof="0" dirty="0" smtClean="0">
                <a:solidFill>
                  <a:srgbClr val="0000FF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127" name="Straight Arrow Connector 126"/>
          <p:cNvCxnSpPr/>
          <p:nvPr/>
        </p:nvCxnSpPr>
        <p:spPr bwMode="auto">
          <a:xfrm>
            <a:off x="1095404" y="4586544"/>
            <a:ext cx="8624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28" name="Rectangle 127"/>
          <p:cNvSpPr/>
          <p:nvPr/>
        </p:nvSpPr>
        <p:spPr bwMode="auto">
          <a:xfrm>
            <a:off x="1243468" y="4596871"/>
            <a:ext cx="535535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defer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9" name="Straight Arrow Connector 128"/>
          <p:cNvCxnSpPr/>
          <p:nvPr/>
        </p:nvCxnSpPr>
        <p:spPr bwMode="auto">
          <a:xfrm>
            <a:off x="1959133" y="4586544"/>
            <a:ext cx="44259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30" name="Rectangle 129"/>
          <p:cNvSpPr/>
          <p:nvPr/>
        </p:nvSpPr>
        <p:spPr bwMode="auto">
          <a:xfrm>
            <a:off x="1900738" y="4596871"/>
            <a:ext cx="535535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31" name="Straight Arrow Connector 130"/>
          <p:cNvCxnSpPr>
            <a:stCxn id="46" idx="3"/>
            <a:endCxn id="125" idx="1"/>
          </p:cNvCxnSpPr>
          <p:nvPr/>
        </p:nvCxnSpPr>
        <p:spPr bwMode="auto">
          <a:xfrm>
            <a:off x="1960608" y="4284962"/>
            <a:ext cx="6318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32" name="Rectangle 131"/>
          <p:cNvSpPr/>
          <p:nvPr/>
        </p:nvSpPr>
        <p:spPr bwMode="auto">
          <a:xfrm>
            <a:off x="1963085" y="4281144"/>
            <a:ext cx="589089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3" name="Oval 132"/>
          <p:cNvSpPr/>
          <p:nvPr/>
        </p:nvSpPr>
        <p:spPr bwMode="auto">
          <a:xfrm>
            <a:off x="556957" y="4131189"/>
            <a:ext cx="252039" cy="252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HE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34" name="Oval 133"/>
          <p:cNvSpPr/>
          <p:nvPr/>
        </p:nvSpPr>
        <p:spPr bwMode="auto">
          <a:xfrm>
            <a:off x="560032" y="4448813"/>
            <a:ext cx="252039" cy="252039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Leg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35" name="Rectangle 11"/>
          <p:cNvSpPr>
            <a:spLocks noChangeArrowheads="1"/>
          </p:cNvSpPr>
          <p:nvPr/>
        </p:nvSpPr>
        <p:spPr bwMode="auto">
          <a:xfrm>
            <a:off x="6005194" y="4214988"/>
            <a:ext cx="851558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rgbClr val="0000FF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136" name="Straight Connector 135"/>
          <p:cNvCxnSpPr/>
          <p:nvPr/>
        </p:nvCxnSpPr>
        <p:spPr bwMode="auto">
          <a:xfrm>
            <a:off x="5009704" y="4432434"/>
            <a:ext cx="341999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8" name="Straight Connector 137"/>
          <p:cNvCxnSpPr/>
          <p:nvPr/>
        </p:nvCxnSpPr>
        <p:spPr bwMode="auto">
          <a:xfrm>
            <a:off x="5025890" y="4738594"/>
            <a:ext cx="341999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9" name="Rectangle 11"/>
          <p:cNvSpPr>
            <a:spLocks noChangeArrowheads="1"/>
          </p:cNvSpPr>
          <p:nvPr/>
        </p:nvSpPr>
        <p:spPr bwMode="auto">
          <a:xfrm>
            <a:off x="7488557" y="4214988"/>
            <a:ext cx="964910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noProof="0" dirty="0" smtClean="0">
                <a:solidFill>
                  <a:srgbClr val="0000FF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140" name="Straight Arrow Connector 139"/>
          <p:cNvCxnSpPr/>
          <p:nvPr/>
        </p:nvCxnSpPr>
        <p:spPr bwMode="auto">
          <a:xfrm>
            <a:off x="5213106" y="4609466"/>
            <a:ext cx="32752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41" name="Rectangle 140"/>
          <p:cNvSpPr/>
          <p:nvPr/>
        </p:nvSpPr>
        <p:spPr bwMode="auto">
          <a:xfrm>
            <a:off x="6581258" y="4597512"/>
            <a:ext cx="535535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defer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4" name="Straight Arrow Connector 143"/>
          <p:cNvCxnSpPr>
            <a:stCxn id="135" idx="3"/>
            <a:endCxn id="139" idx="1"/>
          </p:cNvCxnSpPr>
          <p:nvPr/>
        </p:nvCxnSpPr>
        <p:spPr bwMode="auto">
          <a:xfrm>
            <a:off x="6856752" y="4322987"/>
            <a:ext cx="63180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45" name="Rectangle 144"/>
          <p:cNvSpPr/>
          <p:nvPr/>
        </p:nvSpPr>
        <p:spPr bwMode="auto">
          <a:xfrm>
            <a:off x="6910348" y="4311742"/>
            <a:ext cx="486850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6" name="Oval 145"/>
          <p:cNvSpPr/>
          <p:nvPr/>
        </p:nvSpPr>
        <p:spPr bwMode="auto">
          <a:xfrm>
            <a:off x="4761827" y="4169214"/>
            <a:ext cx="252039" cy="252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HE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47" name="Oval 146"/>
          <p:cNvSpPr/>
          <p:nvPr/>
        </p:nvSpPr>
        <p:spPr bwMode="auto">
          <a:xfrm>
            <a:off x="4764902" y="4471735"/>
            <a:ext cx="252039" cy="252039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Leg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48" name="Rectangle 11"/>
          <p:cNvSpPr>
            <a:spLocks noChangeArrowheads="1"/>
          </p:cNvSpPr>
          <p:nvPr/>
        </p:nvSpPr>
        <p:spPr bwMode="auto">
          <a:xfrm>
            <a:off x="5318297" y="3909693"/>
            <a:ext cx="851558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149" name="Straight Connector 148"/>
          <p:cNvCxnSpPr/>
          <p:nvPr/>
        </p:nvCxnSpPr>
        <p:spPr bwMode="auto">
          <a:xfrm>
            <a:off x="5014081" y="4127388"/>
            <a:ext cx="341999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0" name="Rectangle 11"/>
          <p:cNvSpPr>
            <a:spLocks noChangeArrowheads="1"/>
          </p:cNvSpPr>
          <p:nvPr/>
        </p:nvSpPr>
        <p:spPr bwMode="auto">
          <a:xfrm>
            <a:off x="6745036" y="3909693"/>
            <a:ext cx="1252541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noProof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151" name="Straight Arrow Connector 150"/>
          <p:cNvCxnSpPr>
            <a:stCxn id="148" idx="3"/>
            <a:endCxn id="150" idx="1"/>
          </p:cNvCxnSpPr>
          <p:nvPr/>
        </p:nvCxnSpPr>
        <p:spPr bwMode="auto">
          <a:xfrm>
            <a:off x="6169855" y="4017692"/>
            <a:ext cx="57518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52" name="Rectangle 151"/>
          <p:cNvSpPr/>
          <p:nvPr/>
        </p:nvSpPr>
        <p:spPr bwMode="auto">
          <a:xfrm>
            <a:off x="6199109" y="3999020"/>
            <a:ext cx="535535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3" name="Oval 152"/>
          <p:cNvSpPr/>
          <p:nvPr/>
        </p:nvSpPr>
        <p:spPr bwMode="auto">
          <a:xfrm>
            <a:off x="4766204" y="3863919"/>
            <a:ext cx="252039" cy="252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FF0000"/>
                </a:solidFill>
              </a:rPr>
              <a:t>HE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54" name="Rectangle 153"/>
          <p:cNvSpPr/>
          <p:nvPr/>
        </p:nvSpPr>
        <p:spPr bwMode="auto">
          <a:xfrm>
            <a:off x="579984" y="1627991"/>
            <a:ext cx="3602822" cy="263534"/>
          </a:xfrm>
          <a:prstGeom prst="rect">
            <a:avLst/>
          </a:prstGeom>
          <a:solidFill>
            <a:srgbClr val="FFFFFF"/>
          </a:solidFill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b="1" u="sng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1. CCA threshold unfairness</a:t>
            </a:r>
            <a:endParaRPr kumimoji="0" lang="en-US" sz="1800" b="1" i="0" u="sng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5" name="Rectangle 154"/>
          <p:cNvSpPr/>
          <p:nvPr/>
        </p:nvSpPr>
        <p:spPr bwMode="auto">
          <a:xfrm>
            <a:off x="4978837" y="1627991"/>
            <a:ext cx="2977539" cy="263534"/>
          </a:xfrm>
          <a:prstGeom prst="rect">
            <a:avLst/>
          </a:prstGeom>
          <a:solidFill>
            <a:srgbClr val="FFFFFF"/>
          </a:solidFill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b="1" u="sng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2. Airtime unfairness</a:t>
            </a:r>
            <a:endParaRPr kumimoji="0" lang="en-US" sz="1800" b="1" i="0" u="sng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6" name="Rectangle 155"/>
          <p:cNvSpPr/>
          <p:nvPr/>
        </p:nvSpPr>
        <p:spPr bwMode="auto">
          <a:xfrm>
            <a:off x="251520" y="4905701"/>
            <a:ext cx="4359414" cy="1331611"/>
          </a:xfrm>
          <a:prstGeom prst="rect">
            <a:avLst/>
          </a:prstGeom>
          <a:solidFill>
            <a:srgbClr val="FFFFFF"/>
          </a:solidFill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92075" marR="0" indent="-92075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HE STA applies increased CCA threshold on Legacy frames</a:t>
            </a:r>
          </a:p>
          <a:p>
            <a:pPr marL="92075" marR="0" indent="-92075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HE </a:t>
            </a:r>
            <a:r>
              <a:rPr lang="en-US" sz="1400" b="1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STA </a:t>
            </a:r>
            <a:r>
              <a:rPr lang="en-US"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can continuously access </a:t>
            </a:r>
            <a:r>
              <a:rPr lang="en-US" sz="1400" b="1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the </a:t>
            </a:r>
            <a:r>
              <a:rPr lang="en-US"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medium thus unfair to Legacy STA</a:t>
            </a:r>
            <a:endParaRPr lang="en-US" sz="1400" b="1" u="sng" dirty="0" smtClean="0">
              <a:solidFill>
                <a:srgbClr val="000000"/>
              </a:solidFill>
              <a:latin typeface="Times New Roman" pitchFamily="16" charset="0"/>
              <a:ea typeface="MS Gothic" charset="-128"/>
            </a:endParaRPr>
          </a:p>
          <a:p>
            <a:pPr marR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endParaRPr lang="en-US" sz="1400" b="1" u="sng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sym typeface="Wingdings"/>
            </a:endParaRPr>
          </a:p>
          <a:p>
            <a:pPr marR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sym typeface="Wingdings"/>
              </a:rPr>
              <a:t> </a:t>
            </a:r>
            <a:r>
              <a:rPr lang="en-US"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(Solution) </a:t>
            </a:r>
            <a:r>
              <a:rPr lang="en-US" sz="1400" b="1" i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Legacy Frame Protection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668169" y="4890399"/>
            <a:ext cx="4359414" cy="1418921"/>
          </a:xfrm>
          <a:prstGeom prst="rect">
            <a:avLst/>
          </a:prstGeom>
          <a:solidFill>
            <a:srgbClr val="FFFFFF"/>
          </a:solidFill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92075" marR="0" indent="-92075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Two HE STAs apply increased CCA threshold on mutual HE frames </a:t>
            </a:r>
          </a:p>
          <a:p>
            <a:pPr marL="92075" marR="0" indent="-92075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HE </a:t>
            </a:r>
            <a:r>
              <a:rPr lang="en-US" sz="1400" b="1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STAs can continuously occupy the </a:t>
            </a:r>
            <a:r>
              <a:rPr lang="en-US"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channel thus unfair to </a:t>
            </a:r>
            <a:r>
              <a:rPr lang="en-US" sz="1400" b="1" dirty="0" err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Legact</a:t>
            </a:r>
            <a:r>
              <a:rPr lang="en-US"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 STA</a:t>
            </a:r>
            <a:endParaRPr kumimoji="0" lang="en-US" sz="1400" b="1" i="0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R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endParaRPr lang="en-US" sz="1400" b="1" u="sng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sym typeface="Wingdings"/>
            </a:endParaRPr>
          </a:p>
          <a:p>
            <a:pPr marR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sym typeface="Wingdings"/>
              </a:rPr>
              <a:t> </a:t>
            </a:r>
            <a:r>
              <a:rPr lang="en-US"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(Solution) </a:t>
            </a:r>
            <a:r>
              <a:rPr lang="en-US" sz="1400" b="1" i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PPDU Size Reduction</a:t>
            </a:r>
            <a:r>
              <a:rPr lang="en-US"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68551" y="2328424"/>
            <a:ext cx="811789" cy="246221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800" i="1" dirty="0">
                <a:solidFill>
                  <a:schemeClr val="tx1"/>
                </a:solidFill>
              </a:rPr>
              <a:t>CCA (e.g. -62dBm) range of </a:t>
            </a:r>
            <a:r>
              <a:rPr lang="en-US" sz="800" i="1" dirty="0" smtClean="0">
                <a:solidFill>
                  <a:schemeClr val="tx1"/>
                </a:solidFill>
              </a:rPr>
              <a:t>HE </a:t>
            </a:r>
            <a:r>
              <a:rPr lang="en-US" sz="800" i="1" dirty="0">
                <a:solidFill>
                  <a:schemeClr val="tx1"/>
                </a:solidFill>
              </a:rPr>
              <a:t>STA</a:t>
            </a:r>
          </a:p>
        </p:txBody>
      </p:sp>
      <p:cxnSp>
        <p:nvCxnSpPr>
          <p:cNvPr id="57" name="Straight Arrow Connector 56"/>
          <p:cNvCxnSpPr/>
          <p:nvPr/>
        </p:nvCxnSpPr>
        <p:spPr bwMode="auto">
          <a:xfrm>
            <a:off x="1176708" y="2459567"/>
            <a:ext cx="146170" cy="144000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 w="sm" len="sm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3556922" y="2261209"/>
            <a:ext cx="811789" cy="369332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800" i="1" dirty="0">
                <a:solidFill>
                  <a:schemeClr val="tx1"/>
                </a:solidFill>
              </a:rPr>
              <a:t>CCA (e.g. -82dBm) range of Legacy STA</a:t>
            </a:r>
          </a:p>
        </p:txBody>
      </p:sp>
      <p:cxnSp>
        <p:nvCxnSpPr>
          <p:cNvPr id="59" name="Straight Arrow Connector 58"/>
          <p:cNvCxnSpPr>
            <a:stCxn id="58" idx="1"/>
          </p:cNvCxnSpPr>
          <p:nvPr/>
        </p:nvCxnSpPr>
        <p:spPr bwMode="auto">
          <a:xfrm flipH="1">
            <a:off x="3412906" y="2445875"/>
            <a:ext cx="144016" cy="31358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 w="sm" len="sm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>
            <a:off x="3427152" y="4588825"/>
            <a:ext cx="684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55" name="Rectangle 54"/>
          <p:cNvSpPr/>
          <p:nvPr/>
        </p:nvSpPr>
        <p:spPr bwMode="auto">
          <a:xfrm>
            <a:off x="3475795" y="4599152"/>
            <a:ext cx="535535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defer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54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/>
          <p:cNvSpPr/>
          <p:nvPr/>
        </p:nvSpPr>
        <p:spPr bwMode="auto">
          <a:xfrm>
            <a:off x="4716016" y="2204864"/>
            <a:ext cx="3960440" cy="104738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645195"/>
          </a:xfrm>
        </p:spPr>
        <p:txBody>
          <a:bodyPr/>
          <a:lstStyle/>
          <a:p>
            <a:r>
              <a:rPr lang="en-US" dirty="0" smtClean="0"/>
              <a:t>Fairness Provisioning Methods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4040188" cy="639762"/>
          </a:xfrm>
        </p:spPr>
        <p:txBody>
          <a:bodyPr/>
          <a:lstStyle/>
          <a:p>
            <a:pPr marL="180975" indent="-180975">
              <a:buFont typeface="Arial"/>
              <a:buChar char="•"/>
            </a:pPr>
            <a:r>
              <a:rPr lang="en-US" sz="2200" i="1" u="sng" dirty="0" smtClean="0"/>
              <a:t>Legacy Frame Protection</a:t>
            </a:r>
            <a:endParaRPr lang="en-US" sz="2200" i="1" u="sng" dirty="0"/>
          </a:p>
        </p:txBody>
      </p:sp>
      <p:sp>
        <p:nvSpPr>
          <p:cNvPr id="63" name="Content Placeholder 2"/>
          <p:cNvSpPr>
            <a:spLocks noGrp="1"/>
          </p:cNvSpPr>
          <p:nvPr>
            <p:ph sz="half" idx="2"/>
          </p:nvPr>
        </p:nvSpPr>
        <p:spPr>
          <a:xfrm>
            <a:off x="323528" y="4260229"/>
            <a:ext cx="4040188" cy="1040979"/>
          </a:xfrm>
        </p:spPr>
        <p:txBody>
          <a:bodyPr>
            <a:normAutofit/>
          </a:bodyPr>
          <a:lstStyle/>
          <a:p>
            <a:pPr marL="176213" indent="-176213">
              <a:buFont typeface="Arial"/>
              <a:buChar char="•"/>
            </a:pPr>
            <a:r>
              <a:rPr lang="en-US" sz="1800" dirty="0" smtClean="0"/>
              <a:t>HE STA applies increased CCA threshold only when OBSS HE frame is observed [2]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"/>
          </p:nvPr>
        </p:nvSpPr>
        <p:spPr>
          <a:xfrm>
            <a:off x="4645025" y="1340768"/>
            <a:ext cx="4041775" cy="639762"/>
          </a:xfrm>
        </p:spPr>
        <p:txBody>
          <a:bodyPr/>
          <a:lstStyle/>
          <a:p>
            <a:pPr marL="180975" indent="-180975">
              <a:buFont typeface="Arial"/>
              <a:buChar char="•"/>
            </a:pPr>
            <a:r>
              <a:rPr lang="en-US" sz="2200" i="1" u="sng" smtClean="0"/>
              <a:t>PPDU(TXOP) </a:t>
            </a:r>
            <a:r>
              <a:rPr lang="en-US" sz="2200" i="1" u="sng" dirty="0" smtClean="0"/>
              <a:t>Size Reduction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3284984"/>
            <a:ext cx="4041775" cy="728002"/>
          </a:xfrm>
        </p:spPr>
        <p:txBody>
          <a:bodyPr/>
          <a:lstStyle/>
          <a:p>
            <a:pPr marL="176213" indent="-176213">
              <a:buFont typeface="Arial"/>
              <a:buChar char="•"/>
            </a:pPr>
            <a:r>
              <a:rPr lang="en-US" sz="1600" dirty="0" smtClean="0"/>
              <a:t>HE </a:t>
            </a:r>
            <a:r>
              <a:rPr lang="en-US" sz="1600" dirty="0"/>
              <a:t>STA </a:t>
            </a:r>
            <a:r>
              <a:rPr lang="en-US" sz="1600" dirty="0" smtClean="0"/>
              <a:t>limits its PPDU size to </a:t>
            </a:r>
            <a:r>
              <a:rPr lang="en-US" sz="1600" dirty="0"/>
              <a:t>fit </a:t>
            </a:r>
            <a:r>
              <a:rPr lang="en-US" sz="1600" dirty="0" smtClean="0"/>
              <a:t>within the </a:t>
            </a:r>
            <a:r>
              <a:rPr lang="en-US" sz="1600" dirty="0"/>
              <a:t>on-going </a:t>
            </a:r>
            <a:r>
              <a:rPr lang="en-US" sz="1600" dirty="0" smtClean="0"/>
              <a:t>HE frame </a:t>
            </a:r>
            <a:r>
              <a:rPr lang="en-US" sz="1400" i="1" dirty="0" smtClean="0"/>
              <a:t>(In simulation, we limit the # of MPDUs in A-MPDU)</a:t>
            </a:r>
            <a:endParaRPr lang="en-US" sz="1600" i="1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ko-KR" smtClean="0"/>
              <a:t>Mar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75" name="Rectangle 11"/>
          <p:cNvSpPr>
            <a:spLocks noChangeArrowheads="1"/>
          </p:cNvSpPr>
          <p:nvPr/>
        </p:nvSpPr>
        <p:spPr bwMode="auto">
          <a:xfrm>
            <a:off x="5804195" y="2631692"/>
            <a:ext cx="458233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rgbClr val="0000FF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76" name="Straight Connector 75"/>
          <p:cNvCxnSpPr/>
          <p:nvPr/>
        </p:nvCxnSpPr>
        <p:spPr bwMode="auto">
          <a:xfrm>
            <a:off x="5107909" y="2849138"/>
            <a:ext cx="341999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>
            <a:off x="5124095" y="3155298"/>
            <a:ext cx="341999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Rectangle 11"/>
          <p:cNvSpPr>
            <a:spLocks noChangeArrowheads="1"/>
          </p:cNvSpPr>
          <p:nvPr/>
        </p:nvSpPr>
        <p:spPr bwMode="auto">
          <a:xfrm>
            <a:off x="6724813" y="2631692"/>
            <a:ext cx="797446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noProof="0" dirty="0" smtClean="0">
                <a:solidFill>
                  <a:srgbClr val="0000FF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79" name="Straight Arrow Connector 78"/>
          <p:cNvCxnSpPr/>
          <p:nvPr/>
        </p:nvCxnSpPr>
        <p:spPr bwMode="auto">
          <a:xfrm>
            <a:off x="6277911" y="3026170"/>
            <a:ext cx="44259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80" name="Rectangle 79"/>
          <p:cNvSpPr/>
          <p:nvPr/>
        </p:nvSpPr>
        <p:spPr bwMode="auto">
          <a:xfrm>
            <a:off x="6216724" y="3021643"/>
            <a:ext cx="535535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1" name="Straight Arrow Connector 80"/>
          <p:cNvCxnSpPr/>
          <p:nvPr/>
        </p:nvCxnSpPr>
        <p:spPr bwMode="auto">
          <a:xfrm>
            <a:off x="6250465" y="2739691"/>
            <a:ext cx="46417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82" name="Rectangle 81"/>
          <p:cNvSpPr/>
          <p:nvPr/>
        </p:nvSpPr>
        <p:spPr bwMode="auto">
          <a:xfrm>
            <a:off x="6228184" y="2728446"/>
            <a:ext cx="486850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FF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4860032" y="2585918"/>
            <a:ext cx="252039" cy="252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HE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4863107" y="2888439"/>
            <a:ext cx="252039" cy="252039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Leg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85" name="Rectangle 11"/>
          <p:cNvSpPr>
            <a:spLocks noChangeArrowheads="1"/>
          </p:cNvSpPr>
          <p:nvPr/>
        </p:nvSpPr>
        <p:spPr bwMode="auto">
          <a:xfrm>
            <a:off x="5416502" y="2326397"/>
            <a:ext cx="851558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86" name="Straight Connector 85"/>
          <p:cNvCxnSpPr/>
          <p:nvPr/>
        </p:nvCxnSpPr>
        <p:spPr bwMode="auto">
          <a:xfrm>
            <a:off x="5112286" y="2544092"/>
            <a:ext cx="341999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Rectangle 11"/>
          <p:cNvSpPr>
            <a:spLocks noChangeArrowheads="1"/>
          </p:cNvSpPr>
          <p:nvPr/>
        </p:nvSpPr>
        <p:spPr bwMode="auto">
          <a:xfrm>
            <a:off x="7020272" y="2326397"/>
            <a:ext cx="503595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noProof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88" name="Straight Arrow Connector 87"/>
          <p:cNvCxnSpPr>
            <a:stCxn id="85" idx="3"/>
            <a:endCxn id="87" idx="1"/>
          </p:cNvCxnSpPr>
          <p:nvPr/>
        </p:nvCxnSpPr>
        <p:spPr bwMode="auto">
          <a:xfrm>
            <a:off x="6268060" y="2434396"/>
            <a:ext cx="7522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89" name="Rectangle 88"/>
          <p:cNvSpPr/>
          <p:nvPr/>
        </p:nvSpPr>
        <p:spPr bwMode="auto">
          <a:xfrm>
            <a:off x="6405302" y="2423151"/>
            <a:ext cx="535535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Oval 89"/>
          <p:cNvSpPr/>
          <p:nvPr/>
        </p:nvSpPr>
        <p:spPr bwMode="auto">
          <a:xfrm>
            <a:off x="4864409" y="2280623"/>
            <a:ext cx="252039" cy="252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FF0000"/>
                </a:solidFill>
              </a:rPr>
              <a:t>HE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07" name="Rectangle 11"/>
          <p:cNvSpPr>
            <a:spLocks noChangeArrowheads="1"/>
          </p:cNvSpPr>
          <p:nvPr/>
        </p:nvSpPr>
        <p:spPr bwMode="auto">
          <a:xfrm>
            <a:off x="7812360" y="2939274"/>
            <a:ext cx="648072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108" name="Straight Arrow Connector 107"/>
          <p:cNvCxnSpPr/>
          <p:nvPr/>
        </p:nvCxnSpPr>
        <p:spPr bwMode="auto">
          <a:xfrm>
            <a:off x="7788266" y="2736904"/>
            <a:ext cx="67959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09" name="Rectangle 108"/>
          <p:cNvSpPr/>
          <p:nvPr/>
        </p:nvSpPr>
        <p:spPr bwMode="auto">
          <a:xfrm>
            <a:off x="7884368" y="2725659"/>
            <a:ext cx="486850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FF"/>
                </a:solidFill>
                <a:latin typeface="Times New Roman" pitchFamily="16" charset="0"/>
                <a:ea typeface="MS Gothic" charset="-128"/>
              </a:rPr>
              <a:t>defer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0" name="Straight Arrow Connector 109"/>
          <p:cNvCxnSpPr/>
          <p:nvPr/>
        </p:nvCxnSpPr>
        <p:spPr bwMode="auto">
          <a:xfrm>
            <a:off x="7795700" y="2431609"/>
            <a:ext cx="6640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11" name="Rectangle 110"/>
          <p:cNvSpPr/>
          <p:nvPr/>
        </p:nvSpPr>
        <p:spPr bwMode="auto">
          <a:xfrm>
            <a:off x="7836852" y="2412937"/>
            <a:ext cx="535535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defer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2" name="Straight Arrow Connector 111"/>
          <p:cNvCxnSpPr/>
          <p:nvPr/>
        </p:nvCxnSpPr>
        <p:spPr bwMode="auto">
          <a:xfrm>
            <a:off x="7517230" y="3023236"/>
            <a:ext cx="30229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13" name="Rectangle 112"/>
          <p:cNvSpPr/>
          <p:nvPr/>
        </p:nvSpPr>
        <p:spPr bwMode="auto">
          <a:xfrm>
            <a:off x="7452320" y="3083290"/>
            <a:ext cx="442591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remaining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4" name="Straight Arrow Connector 113"/>
          <p:cNvCxnSpPr/>
          <p:nvPr/>
        </p:nvCxnSpPr>
        <p:spPr bwMode="auto">
          <a:xfrm>
            <a:off x="7526146" y="2740513"/>
            <a:ext cx="28821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115" name="Straight Arrow Connector 114"/>
          <p:cNvCxnSpPr/>
          <p:nvPr/>
        </p:nvCxnSpPr>
        <p:spPr bwMode="auto">
          <a:xfrm>
            <a:off x="7510571" y="2435218"/>
            <a:ext cx="3190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93" name="Rectangle 92"/>
          <p:cNvSpPr/>
          <p:nvPr/>
        </p:nvSpPr>
        <p:spPr bwMode="auto">
          <a:xfrm>
            <a:off x="7508448" y="2419159"/>
            <a:ext cx="365777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7514639" y="2729472"/>
            <a:ext cx="365777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FF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Content Placeholder 9"/>
          <p:cNvSpPr txBox="1">
            <a:spLocks/>
          </p:cNvSpPr>
          <p:nvPr/>
        </p:nvSpPr>
        <p:spPr>
          <a:xfrm>
            <a:off x="323528" y="2136867"/>
            <a:ext cx="3993171" cy="1868197"/>
          </a:xfrm>
          <a:prstGeom prst="rect">
            <a:avLst/>
          </a:prstGeom>
          <a:ln>
            <a:solidFill>
              <a:schemeClr val="bg2"/>
            </a:solidFill>
          </a:ln>
        </p:spPr>
        <p:txBody>
          <a:bodyPr>
            <a:normAutofit lnSpcReduction="1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60363" indent="-360363"/>
            <a:r>
              <a:rPr lang="en-US" sz="1400" dirty="0"/>
              <a:t>If RSSI&gt;=“CCA-SD”,</a:t>
            </a:r>
          </a:p>
          <a:p>
            <a:pPr marL="360363" indent="-360363"/>
            <a:r>
              <a:rPr lang="en-US" sz="1400" dirty="0"/>
              <a:t>   If preamble passes,</a:t>
            </a:r>
          </a:p>
          <a:p>
            <a:pPr marL="360363" indent="-360363"/>
            <a:r>
              <a:rPr lang="en-US" sz="1400" dirty="0"/>
              <a:t>      If MYDATA, receive the packet.</a:t>
            </a:r>
          </a:p>
          <a:p>
            <a:pPr marL="360363" indent="-360363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400" dirty="0"/>
              <a:t>      If </a:t>
            </a:r>
            <a:r>
              <a:rPr lang="en-US" sz="1400" dirty="0" smtClean="0"/>
              <a:t>HE-</a:t>
            </a:r>
            <a:r>
              <a:rPr lang="en-US" sz="1400" dirty="0"/>
              <a:t>frame of OBSS, apply </a:t>
            </a:r>
            <a:r>
              <a:rPr lang="en-US" sz="1400" dirty="0">
                <a:solidFill>
                  <a:schemeClr val="tx1"/>
                </a:solidFill>
              </a:rPr>
              <a:t>“CCA-</a:t>
            </a:r>
            <a:r>
              <a:rPr lang="en-US" sz="1400" dirty="0" smtClean="0">
                <a:solidFill>
                  <a:schemeClr val="tx1"/>
                </a:solidFill>
              </a:rPr>
              <a:t>SD-HE”</a:t>
            </a:r>
            <a:endParaRPr lang="en-US" sz="1400" dirty="0">
              <a:solidFill>
                <a:schemeClr val="tx1"/>
              </a:solidFill>
            </a:endParaRPr>
          </a:p>
          <a:p>
            <a:pPr marL="360363" indent="-360363"/>
            <a:r>
              <a:rPr lang="en-US" sz="1400" dirty="0">
                <a:solidFill>
                  <a:srgbClr val="FF0000"/>
                </a:solidFill>
              </a:rPr>
              <a:t>  </a:t>
            </a:r>
            <a:r>
              <a:rPr lang="en-US" sz="1400" dirty="0">
                <a:solidFill>
                  <a:schemeClr val="tx1"/>
                </a:solidFill>
              </a:rPr>
              <a:t>    If </a:t>
            </a:r>
            <a:r>
              <a:rPr lang="en-US" sz="1400" dirty="0" smtClean="0">
                <a:solidFill>
                  <a:schemeClr val="tx1"/>
                </a:solidFill>
              </a:rPr>
              <a:t>HE-</a:t>
            </a:r>
            <a:r>
              <a:rPr lang="en-US" sz="1400" dirty="0">
                <a:solidFill>
                  <a:schemeClr val="tx1"/>
                </a:solidFill>
              </a:rPr>
              <a:t>frame of MYBSS, apply “CCA-SD</a:t>
            </a:r>
            <a:r>
              <a:rPr lang="en-US" sz="1400" dirty="0" smtClean="0">
                <a:solidFill>
                  <a:schemeClr val="tx1"/>
                </a:solidFill>
              </a:rPr>
              <a:t>”</a:t>
            </a:r>
          </a:p>
          <a:p>
            <a:pPr marL="360363" indent="-360363"/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</a:t>
            </a:r>
            <a:r>
              <a:rPr lang="en-US" sz="1400" dirty="0" smtClean="0">
                <a:solidFill>
                  <a:srgbClr val="0000FF"/>
                </a:solidFill>
              </a:rPr>
              <a:t> </a:t>
            </a:r>
            <a:r>
              <a:rPr lang="en-US" sz="1400" dirty="0">
                <a:solidFill>
                  <a:srgbClr val="0000FF"/>
                </a:solidFill>
              </a:rPr>
              <a:t>If Legacy frame, apply “CCA-SD” </a:t>
            </a:r>
          </a:p>
          <a:p>
            <a:pPr marL="360363" indent="-360363"/>
            <a:r>
              <a:rPr lang="en-US" sz="1400" dirty="0" smtClean="0"/>
              <a:t>   If </a:t>
            </a:r>
            <a:r>
              <a:rPr lang="en-US" sz="1400" dirty="0"/>
              <a:t>preamble fails, apply “CCA-ED”</a:t>
            </a:r>
          </a:p>
        </p:txBody>
      </p:sp>
      <p:sp>
        <p:nvSpPr>
          <p:cNvPr id="101" name="Rectangle 100"/>
          <p:cNvSpPr/>
          <p:nvPr/>
        </p:nvSpPr>
        <p:spPr bwMode="auto">
          <a:xfrm>
            <a:off x="4716016" y="4293096"/>
            <a:ext cx="3960440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2" name="Rectangle 11"/>
          <p:cNvSpPr>
            <a:spLocks noChangeArrowheads="1"/>
          </p:cNvSpPr>
          <p:nvPr/>
        </p:nvSpPr>
        <p:spPr bwMode="auto">
          <a:xfrm>
            <a:off x="5652120" y="4819701"/>
            <a:ext cx="458233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rgbClr val="0000FF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5107909" y="5037147"/>
            <a:ext cx="341999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Connector 103"/>
          <p:cNvCxnSpPr/>
          <p:nvPr/>
        </p:nvCxnSpPr>
        <p:spPr bwMode="auto">
          <a:xfrm>
            <a:off x="5124095" y="5343307"/>
            <a:ext cx="341999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5" name="Rectangle 11"/>
          <p:cNvSpPr>
            <a:spLocks noChangeArrowheads="1"/>
          </p:cNvSpPr>
          <p:nvPr/>
        </p:nvSpPr>
        <p:spPr bwMode="auto">
          <a:xfrm>
            <a:off x="6292495" y="4819701"/>
            <a:ext cx="495151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noProof="0" dirty="0" smtClean="0">
                <a:solidFill>
                  <a:srgbClr val="0000FF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7662607" y="5276102"/>
            <a:ext cx="365777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back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6" name="Oval 115"/>
          <p:cNvSpPr/>
          <p:nvPr/>
        </p:nvSpPr>
        <p:spPr bwMode="auto">
          <a:xfrm>
            <a:off x="4860032" y="4773927"/>
            <a:ext cx="252039" cy="252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HE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17" name="Oval 116"/>
          <p:cNvSpPr/>
          <p:nvPr/>
        </p:nvSpPr>
        <p:spPr bwMode="auto">
          <a:xfrm>
            <a:off x="4863107" y="5076448"/>
            <a:ext cx="252039" cy="252039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Leg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cxnSp>
        <p:nvCxnSpPr>
          <p:cNvPr id="118" name="Straight Connector 117"/>
          <p:cNvCxnSpPr/>
          <p:nvPr/>
        </p:nvCxnSpPr>
        <p:spPr bwMode="auto">
          <a:xfrm>
            <a:off x="5112286" y="4665055"/>
            <a:ext cx="341999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9" name="Rectangle 11"/>
          <p:cNvSpPr>
            <a:spLocks noChangeArrowheads="1"/>
          </p:cNvSpPr>
          <p:nvPr/>
        </p:nvSpPr>
        <p:spPr bwMode="auto">
          <a:xfrm>
            <a:off x="6459602" y="4447360"/>
            <a:ext cx="503595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noProof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120" name="Straight Arrow Connector 119"/>
          <p:cNvCxnSpPr/>
          <p:nvPr/>
        </p:nvCxnSpPr>
        <p:spPr bwMode="auto">
          <a:xfrm>
            <a:off x="6274366" y="4555359"/>
            <a:ext cx="18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21" name="Oval 120"/>
          <p:cNvSpPr/>
          <p:nvPr/>
        </p:nvSpPr>
        <p:spPr bwMode="auto">
          <a:xfrm>
            <a:off x="4864409" y="4401586"/>
            <a:ext cx="252039" cy="252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FF0000"/>
                </a:solidFill>
              </a:rPr>
              <a:t>HE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22" name="Rectangle 11"/>
          <p:cNvSpPr>
            <a:spLocks noChangeArrowheads="1"/>
          </p:cNvSpPr>
          <p:nvPr/>
        </p:nvSpPr>
        <p:spPr bwMode="auto">
          <a:xfrm>
            <a:off x="7973753" y="5127283"/>
            <a:ext cx="535596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123" name="Straight Arrow Connector 122"/>
          <p:cNvCxnSpPr/>
          <p:nvPr/>
        </p:nvCxnSpPr>
        <p:spPr bwMode="auto">
          <a:xfrm>
            <a:off x="7740991" y="5211245"/>
            <a:ext cx="2271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124" name="Straight Arrow Connector 123"/>
          <p:cNvCxnSpPr/>
          <p:nvPr/>
        </p:nvCxnSpPr>
        <p:spPr bwMode="auto">
          <a:xfrm>
            <a:off x="6966206" y="4555543"/>
            <a:ext cx="18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125" name="Straight Arrow Connector 124"/>
          <p:cNvCxnSpPr/>
          <p:nvPr/>
        </p:nvCxnSpPr>
        <p:spPr bwMode="auto">
          <a:xfrm>
            <a:off x="6109994" y="4936022"/>
            <a:ext cx="18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126" name="Straight Arrow Connector 125"/>
          <p:cNvCxnSpPr/>
          <p:nvPr/>
        </p:nvCxnSpPr>
        <p:spPr bwMode="auto">
          <a:xfrm>
            <a:off x="6794137" y="4936206"/>
            <a:ext cx="18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27" name="Rectangle 11"/>
          <p:cNvSpPr>
            <a:spLocks noChangeArrowheads="1"/>
          </p:cNvSpPr>
          <p:nvPr/>
        </p:nvSpPr>
        <p:spPr bwMode="auto">
          <a:xfrm>
            <a:off x="6994474" y="4822978"/>
            <a:ext cx="659046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noProof="0" dirty="0" smtClean="0">
                <a:solidFill>
                  <a:srgbClr val="0000FF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128" name="Straight Arrow Connector 127"/>
          <p:cNvCxnSpPr/>
          <p:nvPr/>
        </p:nvCxnSpPr>
        <p:spPr bwMode="auto">
          <a:xfrm rot="16200000">
            <a:off x="5233006" y="4483682"/>
            <a:ext cx="3599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9" name="Straight Arrow Connector 128"/>
          <p:cNvCxnSpPr/>
          <p:nvPr/>
        </p:nvCxnSpPr>
        <p:spPr bwMode="auto">
          <a:xfrm rot="16200000">
            <a:off x="7552656" y="4491224"/>
            <a:ext cx="3599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0" name="Straight Arrow Connector 129"/>
          <p:cNvCxnSpPr/>
          <p:nvPr/>
        </p:nvCxnSpPr>
        <p:spPr bwMode="auto">
          <a:xfrm rot="16200000">
            <a:off x="7475687" y="4789867"/>
            <a:ext cx="3599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1" name="Straight Arrow Connector 130"/>
          <p:cNvCxnSpPr/>
          <p:nvPr/>
        </p:nvCxnSpPr>
        <p:spPr bwMode="auto">
          <a:xfrm rot="16200000">
            <a:off x="5472121" y="4791957"/>
            <a:ext cx="3599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2" name="Rectangle 11"/>
          <p:cNvSpPr>
            <a:spLocks noChangeArrowheads="1"/>
          </p:cNvSpPr>
          <p:nvPr/>
        </p:nvSpPr>
        <p:spPr bwMode="auto">
          <a:xfrm>
            <a:off x="5416502" y="4447360"/>
            <a:ext cx="851558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33" name="Rectangle 11"/>
          <p:cNvSpPr>
            <a:spLocks noChangeArrowheads="1"/>
          </p:cNvSpPr>
          <p:nvPr/>
        </p:nvSpPr>
        <p:spPr bwMode="auto">
          <a:xfrm>
            <a:off x="7148894" y="4447544"/>
            <a:ext cx="581625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134" name="Straight Arrow Connector 133"/>
          <p:cNvCxnSpPr/>
          <p:nvPr/>
        </p:nvCxnSpPr>
        <p:spPr bwMode="auto">
          <a:xfrm rot="16200000">
            <a:off x="7413776" y="5025012"/>
            <a:ext cx="63775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35" name="Straight Arrow Connector 134"/>
          <p:cNvCxnSpPr/>
          <p:nvPr/>
        </p:nvCxnSpPr>
        <p:spPr bwMode="auto">
          <a:xfrm>
            <a:off x="5402681" y="4365104"/>
            <a:ext cx="2340000" cy="0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rgbClr val="FF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36" name="Rectangle 135"/>
          <p:cNvSpPr/>
          <p:nvPr/>
        </p:nvSpPr>
        <p:spPr bwMode="auto">
          <a:xfrm>
            <a:off x="6367238" y="4293096"/>
            <a:ext cx="365777" cy="122940"/>
          </a:xfrm>
          <a:prstGeom prst="rect">
            <a:avLst/>
          </a:prstGeom>
          <a:solidFill>
            <a:srgbClr val="FFFFFF"/>
          </a:solidFill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TXOP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37" name="Straight Arrow Connector 136"/>
          <p:cNvCxnSpPr/>
          <p:nvPr/>
        </p:nvCxnSpPr>
        <p:spPr bwMode="auto">
          <a:xfrm>
            <a:off x="5662551" y="4746220"/>
            <a:ext cx="1980000" cy="0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38" name="Rectangle 137"/>
          <p:cNvSpPr/>
          <p:nvPr/>
        </p:nvSpPr>
        <p:spPr bwMode="auto">
          <a:xfrm>
            <a:off x="6519638" y="4674212"/>
            <a:ext cx="365777" cy="122940"/>
          </a:xfrm>
          <a:prstGeom prst="rect">
            <a:avLst/>
          </a:prstGeom>
          <a:solidFill>
            <a:srgbClr val="FFFFFF"/>
          </a:solidFill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FF"/>
                </a:solidFill>
                <a:latin typeface="Times New Roman" pitchFamily="16" charset="0"/>
                <a:ea typeface="MS Gothic" charset="-128"/>
              </a:rPr>
              <a:t>TXOP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9" name="Content Placeholder 7"/>
          <p:cNvSpPr txBox="1">
            <a:spLocks/>
          </p:cNvSpPr>
          <p:nvPr/>
        </p:nvSpPr>
        <p:spPr bwMode="auto">
          <a:xfrm>
            <a:off x="4644008" y="5437302"/>
            <a:ext cx="4041775" cy="72800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6213" indent="-176213">
              <a:buFont typeface="Arial"/>
              <a:buChar char="•"/>
            </a:pPr>
            <a:r>
              <a:rPr lang="en-US" sz="1600" dirty="0" smtClean="0"/>
              <a:t>HE STA limits its TXOP duration to fit within the on-going HE STA’s TXOP duration [3]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36700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>
            <a:normAutofit fontScale="77500" lnSpcReduction="2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Topography</a:t>
            </a:r>
            <a:r>
              <a:rPr lang="en-US" dirty="0"/>
              <a:t>/Channel </a:t>
            </a:r>
            <a:r>
              <a:rPr lang="en-US" dirty="0" smtClean="0"/>
              <a:t>Model [4][5]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dirty="0"/>
              <a:t>1 floor, 1x2 </a:t>
            </a:r>
            <a:r>
              <a:rPr lang="en-US" dirty="0" smtClean="0"/>
              <a:t>apartments </a:t>
            </a:r>
            <a:r>
              <a:rPr lang="en-US" dirty="0"/>
              <a:t>per floor, each apt. is 10m x 10m x 3m</a:t>
            </a:r>
          </a:p>
          <a:p>
            <a:pPr lvl="1">
              <a:buFont typeface="Arial"/>
              <a:buChar char="•"/>
            </a:pPr>
            <a:r>
              <a:rPr lang="en-US" dirty="0"/>
              <a:t>1 AP, </a:t>
            </a:r>
            <a:r>
              <a:rPr lang="en-US" dirty="0" smtClean="0"/>
              <a:t>4 STAs </a:t>
            </a:r>
            <a:r>
              <a:rPr lang="en-US" dirty="0"/>
              <a:t>per apt</a:t>
            </a:r>
            <a:r>
              <a:rPr lang="en-US" dirty="0" smtClean="0"/>
              <a:t>. (1 HE STA, 3 Legacy STAs)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dirty="0" smtClean="0"/>
              <a:t>AP/STA </a:t>
            </a:r>
            <a:r>
              <a:rPr lang="en-US" dirty="0"/>
              <a:t>at random (x,y) locations, all with z=1.5</a:t>
            </a:r>
          </a:p>
          <a:p>
            <a:pPr lvl="1">
              <a:buFont typeface="Arial"/>
              <a:buChar char="•"/>
            </a:pPr>
            <a:r>
              <a:rPr lang="en-US" dirty="0"/>
              <a:t>5GHz, all BSS has the same 80MHz channel (Reuse 1)</a:t>
            </a:r>
          </a:p>
          <a:p>
            <a:pPr lvl="1">
              <a:buFont typeface="Arial"/>
              <a:buChar char="•"/>
            </a:pPr>
            <a:r>
              <a:rPr lang="en-US" dirty="0"/>
              <a:t>Pathloss model with Wall/Floor penetration loss, 5dB std log-normal shadowing, no </a:t>
            </a:r>
            <a:r>
              <a:rPr lang="en-US" dirty="0" smtClean="0"/>
              <a:t>multipath fading</a:t>
            </a:r>
            <a:endParaRPr lang="en-US" dirty="0"/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Traffic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dirty="0"/>
              <a:t>DL+UL full </a:t>
            </a:r>
            <a:r>
              <a:rPr lang="en-US" dirty="0" smtClean="0"/>
              <a:t>buffer 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dirty="0"/>
              <a:t>Packet size: 1500 Byte, </a:t>
            </a:r>
            <a:r>
              <a:rPr lang="en-US" dirty="0" smtClean="0"/>
              <a:t>MHE A-MPDU</a:t>
            </a:r>
            <a:r>
              <a:rPr lang="en-US" dirty="0"/>
              <a:t>=8</a:t>
            </a:r>
          </a:p>
          <a:p>
            <a:pPr lvl="1">
              <a:buFont typeface="Arial"/>
              <a:buChar char="•"/>
            </a:pPr>
            <a:r>
              <a:rPr lang="en-US" dirty="0"/>
              <a:t>MCS selection: </a:t>
            </a:r>
            <a:r>
              <a:rPr lang="en-US" dirty="0" smtClean="0"/>
              <a:t>Fixed MCS 0</a:t>
            </a:r>
            <a:endParaRPr lang="en-US" dirty="0"/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CCA </a:t>
            </a:r>
            <a:r>
              <a:rPr lang="en-US" dirty="0"/>
              <a:t>threshold</a:t>
            </a:r>
          </a:p>
          <a:p>
            <a:pPr lvl="1">
              <a:buFont typeface="Arial"/>
              <a:buChar char="•"/>
            </a:pPr>
            <a:r>
              <a:rPr lang="en-US" dirty="0"/>
              <a:t>CCA-SD: -</a:t>
            </a:r>
            <a:r>
              <a:rPr lang="en-US" dirty="0" smtClean="0"/>
              <a:t>82dBm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CCA</a:t>
            </a:r>
            <a:r>
              <a:rPr lang="en-US" dirty="0"/>
              <a:t>-</a:t>
            </a:r>
            <a:r>
              <a:rPr lang="en-US" dirty="0" smtClean="0"/>
              <a:t>SD-HE: </a:t>
            </a:r>
            <a:r>
              <a:rPr lang="en-US" dirty="0"/>
              <a:t>-82, -72, -62, -52 </a:t>
            </a:r>
            <a:r>
              <a:rPr lang="en-US" dirty="0" err="1" smtClean="0"/>
              <a:t>dBm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 2015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6804488" y="2132976"/>
            <a:ext cx="1080000" cy="1080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6896732" y="2910728"/>
            <a:ext cx="216039" cy="216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</a:rPr>
              <a:t>HE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7574520" y="2231449"/>
            <a:ext cx="216039" cy="216039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>
                <a:solidFill>
                  <a:srgbClr val="000000"/>
                </a:solidFill>
              </a:rPr>
              <a:t>Leg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236490" y="2569995"/>
            <a:ext cx="215996" cy="216039"/>
          </a:xfrm>
          <a:prstGeom prst="rect">
            <a:avLst/>
          </a:prstGeom>
          <a:solidFill>
            <a:srgbClr val="FFFFFF"/>
          </a:solidFill>
          <a:ln w="19050" cmpd="sng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HE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7452680" y="2420888"/>
            <a:ext cx="153478" cy="148208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12" name="Straight Arrow Connector 11"/>
          <p:cNvCxnSpPr>
            <a:endCxn id="8" idx="7"/>
          </p:cNvCxnSpPr>
          <p:nvPr/>
        </p:nvCxnSpPr>
        <p:spPr bwMode="auto">
          <a:xfrm flipH="1">
            <a:off x="7081133" y="2785120"/>
            <a:ext cx="155523" cy="15724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3" name="Rectangle 12"/>
          <p:cNvSpPr/>
          <p:nvPr/>
        </p:nvSpPr>
        <p:spPr bwMode="auto">
          <a:xfrm>
            <a:off x="7884488" y="2132976"/>
            <a:ext cx="1080000" cy="1080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7976732" y="2910728"/>
            <a:ext cx="216039" cy="216039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</a:rPr>
              <a:t>HE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8654520" y="2231449"/>
            <a:ext cx="216039" cy="216039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>
                <a:solidFill>
                  <a:srgbClr val="000000"/>
                </a:solidFill>
              </a:rPr>
              <a:t>Leg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8316490" y="2569995"/>
            <a:ext cx="215996" cy="216039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</a:t>
            </a:r>
          </a:p>
        </p:txBody>
      </p:sp>
      <p:cxnSp>
        <p:nvCxnSpPr>
          <p:cNvPr id="17" name="Straight Arrow Connector 16"/>
          <p:cNvCxnSpPr/>
          <p:nvPr/>
        </p:nvCxnSpPr>
        <p:spPr bwMode="auto">
          <a:xfrm flipV="1">
            <a:off x="8532800" y="2420888"/>
            <a:ext cx="153358" cy="148208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18" name="Straight Arrow Connector 17"/>
          <p:cNvCxnSpPr>
            <a:endCxn id="14" idx="7"/>
          </p:cNvCxnSpPr>
          <p:nvPr/>
        </p:nvCxnSpPr>
        <p:spPr bwMode="auto">
          <a:xfrm flipH="1">
            <a:off x="8161133" y="2785120"/>
            <a:ext cx="155643" cy="15724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21" name="Oval 20"/>
          <p:cNvSpPr/>
          <p:nvPr/>
        </p:nvSpPr>
        <p:spPr bwMode="auto">
          <a:xfrm>
            <a:off x="6899493" y="2235809"/>
            <a:ext cx="216039" cy="216039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>
                <a:solidFill>
                  <a:srgbClr val="000000"/>
                </a:solidFill>
              </a:rPr>
              <a:t>Leg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flipH="1" flipV="1">
            <a:off x="7083894" y="2425248"/>
            <a:ext cx="146786" cy="144814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23" name="Oval 22"/>
          <p:cNvSpPr/>
          <p:nvPr/>
        </p:nvSpPr>
        <p:spPr bwMode="auto">
          <a:xfrm>
            <a:off x="7973448" y="2240002"/>
            <a:ext cx="216039" cy="216039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>
                <a:solidFill>
                  <a:srgbClr val="000000"/>
                </a:solidFill>
              </a:rPr>
              <a:t>Leg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 flipH="1" flipV="1">
            <a:off x="8157849" y="2429441"/>
            <a:ext cx="146786" cy="144814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27" name="Oval 26"/>
          <p:cNvSpPr/>
          <p:nvPr/>
        </p:nvSpPr>
        <p:spPr bwMode="auto">
          <a:xfrm>
            <a:off x="7581062" y="2906996"/>
            <a:ext cx="216039" cy="216039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>
                <a:solidFill>
                  <a:srgbClr val="000000"/>
                </a:solidFill>
              </a:rPr>
              <a:t>Leg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flipH="1" flipV="1">
            <a:off x="7457367" y="2792985"/>
            <a:ext cx="146786" cy="144814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29" name="Oval 28"/>
          <p:cNvSpPr/>
          <p:nvPr/>
        </p:nvSpPr>
        <p:spPr bwMode="auto">
          <a:xfrm>
            <a:off x="8669191" y="2914708"/>
            <a:ext cx="216039" cy="216039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>
                <a:solidFill>
                  <a:srgbClr val="000000"/>
                </a:solidFill>
              </a:rPr>
              <a:t>Leg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 flipH="1" flipV="1">
            <a:off x="8545184" y="2793783"/>
            <a:ext cx="146786" cy="144814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954035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92696"/>
            <a:ext cx="7770813" cy="661414"/>
          </a:xfrm>
        </p:spPr>
        <p:txBody>
          <a:bodyPr/>
          <a:lstStyle/>
          <a:p>
            <a:r>
              <a:rPr lang="en-US" dirty="0" smtClean="0"/>
              <a:t>Throughput &amp; Fairness</a:t>
            </a:r>
            <a:endParaRPr lang="en-US" sz="2000" dirty="0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611560" y="4581128"/>
            <a:ext cx="7842821" cy="1800200"/>
          </a:xfrm>
        </p:spPr>
        <p:txBody>
          <a:bodyPr>
            <a:normAutofit fontScale="70000" lnSpcReduction="2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Without fairness method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large unfairness between HE STA vs. Leg STA </a:t>
            </a:r>
            <a:r>
              <a:rPr lang="en-US" dirty="0"/>
              <a:t>(</a:t>
            </a:r>
            <a:r>
              <a:rPr lang="en-US" dirty="0" smtClean="0"/>
              <a:t>starvation of Leg STA) as CCA threshold increases. </a:t>
            </a:r>
          </a:p>
          <a:p>
            <a:pPr>
              <a:buFont typeface="Arial"/>
              <a:buChar char="•"/>
            </a:pPr>
            <a:r>
              <a:rPr lang="en-US" dirty="0" smtClean="0"/>
              <a:t>LFP </a:t>
            </a:r>
            <a:r>
              <a:rPr lang="en-US" sz="1900" dirty="0" smtClean="0"/>
              <a:t>(Legacy Frame Protection)</a:t>
            </a:r>
            <a:r>
              <a:rPr lang="en-US" dirty="0" smtClean="0"/>
              <a:t> only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prevent legacy starvation up to moderate CCA threshold (-72dBm).</a:t>
            </a:r>
          </a:p>
          <a:p>
            <a:pPr>
              <a:buFont typeface="Arial"/>
              <a:buChar char="•"/>
            </a:pPr>
            <a:r>
              <a:rPr lang="en-US" dirty="0" smtClean="0"/>
              <a:t>LFP+PSR </a:t>
            </a:r>
            <a:r>
              <a:rPr lang="en-US" sz="1900" dirty="0" smtClean="0"/>
              <a:t>(PPDU Size Reduction)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prevent legacy starvation up to high CCA threshold (-62dBm).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 2015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340768"/>
            <a:ext cx="4320480" cy="314305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1340768"/>
            <a:ext cx="3744416" cy="3151439"/>
          </a:xfrm>
          <a:prstGeom prst="rect">
            <a:avLst/>
          </a:prstGeom>
        </p:spPr>
      </p:pic>
      <p:cxnSp>
        <p:nvCxnSpPr>
          <p:cNvPr id="20" name="Straight Arrow Connector 19"/>
          <p:cNvCxnSpPr/>
          <p:nvPr/>
        </p:nvCxnSpPr>
        <p:spPr bwMode="auto">
          <a:xfrm>
            <a:off x="6444208" y="1745973"/>
            <a:ext cx="0" cy="308672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rgbClr val="0000FF"/>
            </a:solidFill>
            <a:prstDash val="sysDash"/>
            <a:round/>
            <a:headEnd type="triangle" w="sm" len="sm"/>
            <a:tailEnd type="none" w="sm" len="sm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7234081" y="1923182"/>
            <a:ext cx="0" cy="800615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rgbClr val="FF0000"/>
            </a:solidFill>
            <a:prstDash val="sysDash"/>
            <a:round/>
            <a:headEnd type="triangle" w="sm" len="sm"/>
            <a:tailEnd type="none" w="sm" len="sm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8036631" y="2843104"/>
            <a:ext cx="0" cy="800615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rgbClr val="FF0000"/>
            </a:solidFill>
            <a:prstDash val="sysDash"/>
            <a:round/>
            <a:headEnd type="triangle" w="sm" len="sm"/>
            <a:tailEnd type="none" w="sm" len="sm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7236296" y="2796713"/>
            <a:ext cx="0" cy="601514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rgbClr val="0000FF"/>
            </a:solidFill>
            <a:prstDash val="sysDash"/>
            <a:round/>
            <a:headEnd type="triangl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893801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Oval 192"/>
          <p:cNvSpPr/>
          <p:nvPr/>
        </p:nvSpPr>
        <p:spPr bwMode="auto">
          <a:xfrm>
            <a:off x="6733522" y="3091486"/>
            <a:ext cx="500559" cy="127361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 cap="flat" cmpd="sng" algn="ctr">
            <a:noFill/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92" name="Oval 191"/>
          <p:cNvSpPr/>
          <p:nvPr/>
        </p:nvSpPr>
        <p:spPr bwMode="auto">
          <a:xfrm>
            <a:off x="5438085" y="3091486"/>
            <a:ext cx="500559" cy="1345626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 cap="flat" cmpd="sng" algn="ctr">
            <a:noFill/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8984"/>
          </a:xfrm>
        </p:spPr>
        <p:txBody>
          <a:bodyPr/>
          <a:lstStyle/>
          <a:p>
            <a:r>
              <a:rPr lang="en-US" dirty="0" smtClean="0"/>
              <a:t>Contention unfairness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653136"/>
            <a:ext cx="7770813" cy="1584175"/>
          </a:xfrm>
        </p:spPr>
        <p:txBody>
          <a:bodyPr>
            <a:normAutofit fontScale="92500" lnSpcReduction="2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We also found </a:t>
            </a:r>
            <a:r>
              <a:rPr lang="en-US" dirty="0" smtClean="0"/>
              <a:t>the Contention unfairness issue </a:t>
            </a:r>
            <a:r>
              <a:rPr lang="en-US" dirty="0" smtClean="0"/>
              <a:t>where HE STAs can decrement their contention windows due to from increased CCA </a:t>
            </a:r>
            <a:r>
              <a:rPr lang="en-US" dirty="0" err="1" smtClean="0"/>
              <a:t>threhold</a:t>
            </a:r>
            <a:r>
              <a:rPr lang="en-US" dirty="0" smtClean="0"/>
              <a:t> while Leg STA </a:t>
            </a:r>
            <a:r>
              <a:rPr lang="en-US" dirty="0" smtClean="0"/>
              <a:t>cannot.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This unfairness becomes severe when Leg STA is with many neighbor HE STAs in a </a:t>
            </a:r>
            <a:r>
              <a:rPr lang="en-US" dirty="0" smtClean="0"/>
              <a:t>BSS</a:t>
            </a:r>
            <a:r>
              <a:rPr lang="en-US" dirty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 2015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628800"/>
            <a:ext cx="3422283" cy="2880320"/>
          </a:xfrm>
          <a:prstGeom prst="rect">
            <a:avLst/>
          </a:prstGeom>
        </p:spPr>
      </p:pic>
      <p:sp>
        <p:nvSpPr>
          <p:cNvPr id="97" name="Rectangle 96"/>
          <p:cNvSpPr/>
          <p:nvPr/>
        </p:nvSpPr>
        <p:spPr bwMode="auto">
          <a:xfrm>
            <a:off x="5652240" y="1556912"/>
            <a:ext cx="1080000" cy="1080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Oval 97"/>
          <p:cNvSpPr/>
          <p:nvPr/>
        </p:nvSpPr>
        <p:spPr bwMode="auto">
          <a:xfrm>
            <a:off x="5744484" y="2329626"/>
            <a:ext cx="216039" cy="216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</a:rPr>
              <a:t>HE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</a:rPr>
              <a:t>2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99" name="Oval 98"/>
          <p:cNvSpPr/>
          <p:nvPr/>
        </p:nvSpPr>
        <p:spPr bwMode="auto">
          <a:xfrm>
            <a:off x="6422272" y="1655385"/>
            <a:ext cx="216039" cy="216039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</a:rPr>
              <a:t>Leg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X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6084242" y="1988893"/>
            <a:ext cx="215996" cy="216039"/>
          </a:xfrm>
          <a:prstGeom prst="rect">
            <a:avLst/>
          </a:prstGeom>
          <a:solidFill>
            <a:srgbClr val="FFFFFF"/>
          </a:solidFill>
          <a:ln w="19050" cmpd="sng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HE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6732240" y="1556912"/>
            <a:ext cx="1080000" cy="1080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4" name="Oval 103"/>
          <p:cNvSpPr/>
          <p:nvPr/>
        </p:nvSpPr>
        <p:spPr bwMode="auto">
          <a:xfrm>
            <a:off x="6824484" y="2329626"/>
            <a:ext cx="216039" cy="216039"/>
          </a:xfrm>
          <a:prstGeom prst="ellipse">
            <a:avLst/>
          </a:prstGeom>
          <a:solidFill>
            <a:schemeClr val="bg1"/>
          </a:solidFill>
          <a:ln w="31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</a:rPr>
              <a:t>HE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05" name="Oval 104"/>
          <p:cNvSpPr/>
          <p:nvPr/>
        </p:nvSpPr>
        <p:spPr bwMode="auto">
          <a:xfrm>
            <a:off x="7502272" y="1655385"/>
            <a:ext cx="216039" cy="216039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>
                <a:solidFill>
                  <a:srgbClr val="000000"/>
                </a:solidFill>
              </a:rPr>
              <a:t>Leg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7164242" y="1988893"/>
            <a:ext cx="215996" cy="216039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</a:t>
            </a:r>
          </a:p>
        </p:txBody>
      </p:sp>
      <p:sp>
        <p:nvSpPr>
          <p:cNvPr id="109" name="Oval 108"/>
          <p:cNvSpPr/>
          <p:nvPr/>
        </p:nvSpPr>
        <p:spPr bwMode="auto">
          <a:xfrm>
            <a:off x="6420446" y="2328554"/>
            <a:ext cx="216039" cy="216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</a:rPr>
              <a:t>HE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3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11" name="Oval 110"/>
          <p:cNvSpPr/>
          <p:nvPr/>
        </p:nvSpPr>
        <p:spPr bwMode="auto">
          <a:xfrm>
            <a:off x="7506262" y="2330592"/>
            <a:ext cx="216039" cy="216039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</a:rPr>
              <a:t>HE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13" name="Oval 112"/>
          <p:cNvSpPr/>
          <p:nvPr/>
        </p:nvSpPr>
        <p:spPr bwMode="auto">
          <a:xfrm>
            <a:off x="5748869" y="1653661"/>
            <a:ext cx="216039" cy="216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</a:rPr>
              <a:t>HE1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15" name="Oval 114"/>
          <p:cNvSpPr/>
          <p:nvPr/>
        </p:nvSpPr>
        <p:spPr bwMode="auto">
          <a:xfrm>
            <a:off x="6820742" y="1659693"/>
            <a:ext cx="216039" cy="216039"/>
          </a:xfrm>
          <a:prstGeom prst="ellipse">
            <a:avLst/>
          </a:prstGeom>
          <a:solidFill>
            <a:schemeClr val="bg1"/>
          </a:solidFill>
          <a:ln w="31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</a:rPr>
              <a:t>HE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18" name="Rectangle 11"/>
          <p:cNvSpPr>
            <a:spLocks noChangeArrowheads="1"/>
          </p:cNvSpPr>
          <p:nvPr/>
        </p:nvSpPr>
        <p:spPr bwMode="auto">
          <a:xfrm>
            <a:off x="5876203" y="3204005"/>
            <a:ext cx="856037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rgbClr val="0000FF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119" name="Straight Connector 118"/>
          <p:cNvCxnSpPr/>
          <p:nvPr/>
        </p:nvCxnSpPr>
        <p:spPr bwMode="auto">
          <a:xfrm>
            <a:off x="5179917" y="3421451"/>
            <a:ext cx="341999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/>
          <p:nvPr/>
        </p:nvCxnSpPr>
        <p:spPr bwMode="auto">
          <a:xfrm>
            <a:off x="5196103" y="4340180"/>
            <a:ext cx="341999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6" name="Oval 125"/>
          <p:cNvSpPr/>
          <p:nvPr/>
        </p:nvSpPr>
        <p:spPr bwMode="auto">
          <a:xfrm>
            <a:off x="4932040" y="3158231"/>
            <a:ext cx="252039" cy="252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HE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27" name="Oval 126"/>
          <p:cNvSpPr/>
          <p:nvPr/>
        </p:nvSpPr>
        <p:spPr bwMode="auto">
          <a:xfrm>
            <a:off x="4935115" y="4073321"/>
            <a:ext cx="252039" cy="252039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Leg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X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28" name="Rectangle 11"/>
          <p:cNvSpPr>
            <a:spLocks noChangeArrowheads="1"/>
          </p:cNvSpPr>
          <p:nvPr/>
        </p:nvSpPr>
        <p:spPr bwMode="auto">
          <a:xfrm>
            <a:off x="5488510" y="2898710"/>
            <a:ext cx="1243730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129" name="Straight Connector 128"/>
          <p:cNvCxnSpPr/>
          <p:nvPr/>
        </p:nvCxnSpPr>
        <p:spPr bwMode="auto">
          <a:xfrm>
            <a:off x="5184294" y="3116405"/>
            <a:ext cx="341999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0" name="Rectangle 11"/>
          <p:cNvSpPr>
            <a:spLocks noChangeArrowheads="1"/>
          </p:cNvSpPr>
          <p:nvPr/>
        </p:nvSpPr>
        <p:spPr bwMode="auto">
          <a:xfrm>
            <a:off x="7524328" y="2898710"/>
            <a:ext cx="936104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noProof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131" name="Straight Arrow Connector 130"/>
          <p:cNvCxnSpPr>
            <a:endCxn id="130" idx="1"/>
          </p:cNvCxnSpPr>
          <p:nvPr/>
        </p:nvCxnSpPr>
        <p:spPr bwMode="auto">
          <a:xfrm>
            <a:off x="6715746" y="3006709"/>
            <a:ext cx="80858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32" name="Rectangle 131"/>
          <p:cNvSpPr/>
          <p:nvPr/>
        </p:nvSpPr>
        <p:spPr bwMode="auto">
          <a:xfrm>
            <a:off x="6851515" y="3025391"/>
            <a:ext cx="535535" cy="63087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3" name="Oval 132"/>
          <p:cNvSpPr/>
          <p:nvPr/>
        </p:nvSpPr>
        <p:spPr bwMode="auto">
          <a:xfrm>
            <a:off x="4936417" y="2852936"/>
            <a:ext cx="252039" cy="252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FF0000"/>
                </a:solidFill>
              </a:rPr>
              <a:t>HE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cxnSp>
        <p:nvCxnSpPr>
          <p:cNvPr id="139" name="Straight Arrow Connector 138"/>
          <p:cNvCxnSpPr/>
          <p:nvPr/>
        </p:nvCxnSpPr>
        <p:spPr bwMode="auto">
          <a:xfrm>
            <a:off x="5510705" y="4208118"/>
            <a:ext cx="126277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141" name="Straight Arrow Connector 140"/>
          <p:cNvCxnSpPr/>
          <p:nvPr/>
        </p:nvCxnSpPr>
        <p:spPr bwMode="auto">
          <a:xfrm>
            <a:off x="6746952" y="3312826"/>
            <a:ext cx="46417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44" name="Rectangle 143"/>
          <p:cNvSpPr/>
          <p:nvPr/>
        </p:nvSpPr>
        <p:spPr bwMode="auto">
          <a:xfrm>
            <a:off x="6796149" y="3301785"/>
            <a:ext cx="365777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FF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6" name="Straight Connector 145"/>
          <p:cNvCxnSpPr/>
          <p:nvPr/>
        </p:nvCxnSpPr>
        <p:spPr bwMode="auto">
          <a:xfrm>
            <a:off x="5179917" y="3721457"/>
            <a:ext cx="341999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7" name="Rectangle 11"/>
          <p:cNvSpPr>
            <a:spLocks noChangeArrowheads="1"/>
          </p:cNvSpPr>
          <p:nvPr/>
        </p:nvSpPr>
        <p:spPr bwMode="auto">
          <a:xfrm>
            <a:off x="7239184" y="3504011"/>
            <a:ext cx="1221248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noProof="0" dirty="0" smtClean="0">
                <a:solidFill>
                  <a:srgbClr val="0000FF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50" name="Oval 149"/>
          <p:cNvSpPr/>
          <p:nvPr/>
        </p:nvSpPr>
        <p:spPr bwMode="auto">
          <a:xfrm>
            <a:off x="4932040" y="3458237"/>
            <a:ext cx="252039" cy="252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HE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2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cxnSp>
        <p:nvCxnSpPr>
          <p:cNvPr id="153" name="Straight Arrow Connector 152"/>
          <p:cNvCxnSpPr/>
          <p:nvPr/>
        </p:nvCxnSpPr>
        <p:spPr bwMode="auto">
          <a:xfrm>
            <a:off x="6723743" y="3612832"/>
            <a:ext cx="5105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54" name="Rectangle 153"/>
          <p:cNvSpPr/>
          <p:nvPr/>
        </p:nvSpPr>
        <p:spPr bwMode="auto">
          <a:xfrm>
            <a:off x="6757742" y="3536277"/>
            <a:ext cx="442591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FF"/>
                </a:solidFill>
                <a:latin typeface="Times New Roman" pitchFamily="16" charset="0"/>
                <a:ea typeface="MS Gothic" charset="-128"/>
              </a:rPr>
              <a:t>remaining 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6" name="Straight Connector 155"/>
          <p:cNvCxnSpPr/>
          <p:nvPr/>
        </p:nvCxnSpPr>
        <p:spPr bwMode="auto">
          <a:xfrm>
            <a:off x="5177702" y="3998039"/>
            <a:ext cx="341999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0" name="Oval 159"/>
          <p:cNvSpPr/>
          <p:nvPr/>
        </p:nvSpPr>
        <p:spPr bwMode="auto">
          <a:xfrm>
            <a:off x="4929825" y="3734819"/>
            <a:ext cx="252039" cy="252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HE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3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cxnSp>
        <p:nvCxnSpPr>
          <p:cNvPr id="165" name="Straight Arrow Connector 164"/>
          <p:cNvCxnSpPr/>
          <p:nvPr/>
        </p:nvCxnSpPr>
        <p:spPr bwMode="auto">
          <a:xfrm>
            <a:off x="5494854" y="3313554"/>
            <a:ext cx="3836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66" name="Rectangle 165"/>
          <p:cNvSpPr/>
          <p:nvPr/>
        </p:nvSpPr>
        <p:spPr bwMode="auto">
          <a:xfrm>
            <a:off x="5443235" y="3302309"/>
            <a:ext cx="486850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FF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7" name="Straight Arrow Connector 166"/>
          <p:cNvCxnSpPr/>
          <p:nvPr/>
        </p:nvCxnSpPr>
        <p:spPr bwMode="auto">
          <a:xfrm>
            <a:off x="5494854" y="3605251"/>
            <a:ext cx="3836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68" name="Rectangle 167"/>
          <p:cNvSpPr/>
          <p:nvPr/>
        </p:nvSpPr>
        <p:spPr bwMode="auto">
          <a:xfrm>
            <a:off x="5443235" y="3594006"/>
            <a:ext cx="486850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FF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9" name="Straight Arrow Connector 168"/>
          <p:cNvCxnSpPr/>
          <p:nvPr/>
        </p:nvCxnSpPr>
        <p:spPr bwMode="auto">
          <a:xfrm>
            <a:off x="5494854" y="3875339"/>
            <a:ext cx="3836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70" name="Rectangle 169"/>
          <p:cNvSpPr/>
          <p:nvPr/>
        </p:nvSpPr>
        <p:spPr bwMode="auto">
          <a:xfrm>
            <a:off x="5443235" y="3864094"/>
            <a:ext cx="486850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FF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1" name="Straight Arrow Connector 170"/>
          <p:cNvCxnSpPr/>
          <p:nvPr/>
        </p:nvCxnSpPr>
        <p:spPr bwMode="auto">
          <a:xfrm>
            <a:off x="5868145" y="3611283"/>
            <a:ext cx="87289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72" name="Rectangle 171"/>
          <p:cNvSpPr/>
          <p:nvPr/>
        </p:nvSpPr>
        <p:spPr bwMode="auto">
          <a:xfrm>
            <a:off x="6084168" y="3591791"/>
            <a:ext cx="486850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defer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3" name="Straight Arrow Connector 172"/>
          <p:cNvCxnSpPr/>
          <p:nvPr/>
        </p:nvCxnSpPr>
        <p:spPr bwMode="auto">
          <a:xfrm>
            <a:off x="5868145" y="3881371"/>
            <a:ext cx="87289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74" name="Rectangle 173"/>
          <p:cNvSpPr/>
          <p:nvPr/>
        </p:nvSpPr>
        <p:spPr bwMode="auto">
          <a:xfrm>
            <a:off x="6084168" y="3861879"/>
            <a:ext cx="486850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defer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7" name="Straight Arrow Connector 176"/>
          <p:cNvCxnSpPr/>
          <p:nvPr/>
        </p:nvCxnSpPr>
        <p:spPr bwMode="auto">
          <a:xfrm>
            <a:off x="6723743" y="3882920"/>
            <a:ext cx="5105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78" name="Rectangle 177"/>
          <p:cNvSpPr/>
          <p:nvPr/>
        </p:nvSpPr>
        <p:spPr bwMode="auto">
          <a:xfrm>
            <a:off x="6757742" y="3806365"/>
            <a:ext cx="442591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FF"/>
                </a:solidFill>
                <a:latin typeface="Times New Roman" pitchFamily="16" charset="0"/>
                <a:ea typeface="MS Gothic" charset="-128"/>
              </a:rPr>
              <a:t>remaining 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9" name="Straight Arrow Connector 178"/>
          <p:cNvCxnSpPr/>
          <p:nvPr/>
        </p:nvCxnSpPr>
        <p:spPr bwMode="auto">
          <a:xfrm>
            <a:off x="7227496" y="3885036"/>
            <a:ext cx="1224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80" name="Rectangle 179"/>
          <p:cNvSpPr/>
          <p:nvPr/>
        </p:nvSpPr>
        <p:spPr bwMode="auto">
          <a:xfrm>
            <a:off x="7606958" y="3865544"/>
            <a:ext cx="486850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defer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1" name="Straight Arrow Connector 180"/>
          <p:cNvCxnSpPr/>
          <p:nvPr/>
        </p:nvCxnSpPr>
        <p:spPr bwMode="auto">
          <a:xfrm>
            <a:off x="7229693" y="3317219"/>
            <a:ext cx="1224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82" name="Rectangle 181"/>
          <p:cNvSpPr/>
          <p:nvPr/>
        </p:nvSpPr>
        <p:spPr bwMode="auto">
          <a:xfrm>
            <a:off x="7602665" y="3297727"/>
            <a:ext cx="486850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defer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3" name="Straight Arrow Connector 182"/>
          <p:cNvCxnSpPr/>
          <p:nvPr/>
        </p:nvCxnSpPr>
        <p:spPr bwMode="auto">
          <a:xfrm>
            <a:off x="6771260" y="4207205"/>
            <a:ext cx="46417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84" name="Rectangle 183"/>
          <p:cNvSpPr/>
          <p:nvPr/>
        </p:nvSpPr>
        <p:spPr bwMode="auto">
          <a:xfrm>
            <a:off x="6820457" y="4196164"/>
            <a:ext cx="365777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5" name="Straight Arrow Connector 184"/>
          <p:cNvCxnSpPr/>
          <p:nvPr/>
        </p:nvCxnSpPr>
        <p:spPr bwMode="auto">
          <a:xfrm>
            <a:off x="7234080" y="4207409"/>
            <a:ext cx="1224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86" name="Rectangle 185"/>
          <p:cNvSpPr/>
          <p:nvPr/>
        </p:nvSpPr>
        <p:spPr bwMode="auto">
          <a:xfrm>
            <a:off x="7613542" y="4187917"/>
            <a:ext cx="486850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defer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7" name="Rectangle 186"/>
          <p:cNvSpPr/>
          <p:nvPr/>
        </p:nvSpPr>
        <p:spPr bwMode="auto">
          <a:xfrm>
            <a:off x="5868144" y="4196164"/>
            <a:ext cx="486850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defer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6" name="Straight Arrow Connector 195"/>
          <p:cNvCxnSpPr/>
          <p:nvPr/>
        </p:nvCxnSpPr>
        <p:spPr bwMode="auto">
          <a:xfrm>
            <a:off x="7388559" y="2210896"/>
            <a:ext cx="152966" cy="15108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97" name="TextBox 196"/>
          <p:cNvSpPr txBox="1"/>
          <p:nvPr/>
        </p:nvSpPr>
        <p:spPr>
          <a:xfrm>
            <a:off x="4788024" y="1886635"/>
            <a:ext cx="811789" cy="246221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800" i="1" dirty="0" smtClean="0">
                <a:solidFill>
                  <a:schemeClr val="tx1"/>
                </a:solidFill>
              </a:rPr>
              <a:t>3HE-1Leg Case </a:t>
            </a:r>
          </a:p>
          <a:p>
            <a:pPr algn="ctr"/>
            <a:r>
              <a:rPr lang="en-US" sz="800" i="1" dirty="0" smtClean="0">
                <a:solidFill>
                  <a:schemeClr val="tx1"/>
                </a:solidFill>
              </a:rPr>
              <a:t>Example</a:t>
            </a:r>
            <a:endParaRPr lang="en-US" sz="800" i="1" dirty="0">
              <a:solidFill>
                <a:schemeClr val="tx1"/>
              </a:solidFill>
            </a:endParaRPr>
          </a:p>
        </p:txBody>
      </p:sp>
      <p:cxnSp>
        <p:nvCxnSpPr>
          <p:cNvPr id="198" name="Straight Arrow Connector 197"/>
          <p:cNvCxnSpPr>
            <a:stCxn id="197" idx="1"/>
          </p:cNvCxnSpPr>
          <p:nvPr/>
        </p:nvCxnSpPr>
        <p:spPr bwMode="auto">
          <a:xfrm flipH="1">
            <a:off x="4067944" y="2009746"/>
            <a:ext cx="720080" cy="339134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657864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28800"/>
            <a:ext cx="7770813" cy="4536504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altLang="ko-KR" dirty="0" smtClean="0"/>
              <a:t>Legacy fairness is an important requirement when 11ax designs a new spatial reuse technology.</a:t>
            </a:r>
          </a:p>
          <a:p>
            <a:pPr>
              <a:buFont typeface="Arial"/>
              <a:buChar char="•"/>
            </a:pPr>
            <a:endParaRPr lang="en-US" altLang="ko-KR" dirty="0"/>
          </a:p>
          <a:p>
            <a:pPr>
              <a:buFont typeface="Arial"/>
              <a:buChar char="•"/>
            </a:pPr>
            <a:r>
              <a:rPr lang="en-US" altLang="ko-KR" dirty="0"/>
              <a:t>In this contribution, we demonstrated </a:t>
            </a:r>
            <a:r>
              <a:rPr lang="en-US" altLang="ko-KR" dirty="0" smtClean="0"/>
              <a:t>that previously discussed two fairness methods can preserve legacy fairness. </a:t>
            </a:r>
          </a:p>
          <a:p>
            <a:pPr>
              <a:buFont typeface="Arial"/>
              <a:buChar char="•"/>
            </a:pPr>
            <a:endParaRPr lang="en-US" altLang="ko-KR" dirty="0"/>
          </a:p>
          <a:p>
            <a:pPr>
              <a:buFont typeface="Arial"/>
              <a:buChar char="•"/>
            </a:pPr>
            <a:r>
              <a:rPr lang="en-US" altLang="ko-KR" dirty="0" smtClean="0"/>
              <a:t>We also </a:t>
            </a:r>
            <a:r>
              <a:rPr lang="en-US" altLang="ko-KR" smtClean="0"/>
              <a:t>identified </a:t>
            </a:r>
            <a:r>
              <a:rPr lang="en-US" altLang="ko-KR" smtClean="0"/>
              <a:t>the Contention </a:t>
            </a:r>
            <a:r>
              <a:rPr lang="en-US" altLang="ko-KR" dirty="0" smtClean="0"/>
              <a:t>unfairness </a:t>
            </a:r>
            <a:r>
              <a:rPr lang="en-US" altLang="ko-KR" dirty="0" smtClean="0"/>
              <a:t>issu</a:t>
            </a:r>
            <a:r>
              <a:rPr lang="en-US" altLang="ko-KR" dirty="0" smtClean="0"/>
              <a:t>e </a:t>
            </a:r>
            <a:r>
              <a:rPr lang="en-US" altLang="ko-KR" dirty="0" smtClean="0"/>
              <a:t>that needs further discussions in 11ax.</a:t>
            </a:r>
          </a:p>
          <a:p>
            <a:pPr>
              <a:buFont typeface="Arial"/>
              <a:buChar char="•"/>
            </a:pP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435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752528"/>
          </a:xfrm>
          <a:solidFill>
            <a:schemeClr val="bg1"/>
          </a:solidFill>
          <a:ln/>
        </p:spPr>
        <p:txBody>
          <a:bodyPr>
            <a:normAutofit/>
          </a:bodyPr>
          <a:lstStyle/>
          <a:p>
            <a:pPr marL="0" lvl="1" indent="0">
              <a:spcBef>
                <a:spcPts val="600"/>
              </a:spcBef>
            </a:pPr>
            <a:r>
              <a:rPr lang="en-US" altLang="ko-KR" dirty="0"/>
              <a:t>[1] 11-</a:t>
            </a:r>
            <a:r>
              <a:rPr lang="en-US" altLang="ko-KR" dirty="0" smtClean="0"/>
              <a:t>15/0085r1, Legacy Fairness Issues of Enhanced CCA</a:t>
            </a:r>
            <a:endParaRPr lang="en-US" altLang="ko-KR" dirty="0"/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[2] </a:t>
            </a:r>
            <a:r>
              <a:rPr lang="en-US" altLang="ko-KR" dirty="0"/>
              <a:t>11-14/</a:t>
            </a:r>
            <a:r>
              <a:rPr lang="en-US" altLang="ko-KR" dirty="0" smtClean="0"/>
              <a:t>0629r0, </a:t>
            </a:r>
            <a:r>
              <a:rPr lang="en-US" altLang="ko-KR" dirty="0"/>
              <a:t>Further discussions on Enhanced CCA</a:t>
            </a:r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[3] </a:t>
            </a:r>
            <a:r>
              <a:rPr lang="en-US" altLang="ko-KR" dirty="0"/>
              <a:t>11-14/</a:t>
            </a:r>
            <a:r>
              <a:rPr lang="en-US" altLang="ko-KR" dirty="0" smtClean="0"/>
              <a:t>0637r0, </a:t>
            </a:r>
            <a:r>
              <a:rPr lang="en-US" altLang="ko-KR" dirty="0"/>
              <a:t>Spatial Reuse and Coexistence with Legacy </a:t>
            </a:r>
            <a:r>
              <a:rPr lang="en-US" altLang="ko-KR" dirty="0" smtClean="0"/>
              <a:t>Devices</a:t>
            </a:r>
          </a:p>
          <a:p>
            <a:pPr marL="0" indent="0"/>
            <a:r>
              <a:rPr lang="en-US" altLang="ko-KR" sz="2000" b="0" dirty="0" smtClean="0"/>
              <a:t>[4] 11-14/0980r6, Simulation Scenarios</a:t>
            </a:r>
          </a:p>
          <a:p>
            <a:pPr marL="0" indent="0"/>
            <a:r>
              <a:rPr lang="en-US" sz="2000" b="0" dirty="0" smtClean="0"/>
              <a:t>[5] </a:t>
            </a:r>
            <a:r>
              <a:rPr lang="en-US" sz="2000" b="0" dirty="0"/>
              <a:t>11-14/</a:t>
            </a:r>
            <a:r>
              <a:rPr lang="en-US" sz="2000" b="0" dirty="0" smtClean="0"/>
              <a:t>0571r7, </a:t>
            </a:r>
            <a:r>
              <a:rPr lang="en-US" sz="2000" b="0" dirty="0"/>
              <a:t>Evaluation </a:t>
            </a:r>
            <a:r>
              <a:rPr lang="en-US" sz="2000" b="0" dirty="0" smtClean="0"/>
              <a:t>Methodology</a:t>
            </a:r>
          </a:p>
          <a:p>
            <a:pPr marL="0" indent="0"/>
            <a:r>
              <a:rPr lang="en-US" sz="2000" b="0" dirty="0"/>
              <a:t>[6] Jain, R.; Chiu, D.M.; </a:t>
            </a:r>
            <a:r>
              <a:rPr lang="en-US" sz="2000" b="0" dirty="0" err="1"/>
              <a:t>Hawe</a:t>
            </a:r>
            <a:r>
              <a:rPr lang="en-US" sz="2000" b="0" dirty="0"/>
              <a:t>, W. (1984). "A Quantitative Measure of Fairness and Discrimination for Resource Allocation in Shared Computer Systems". DEC Research Report TR-301.</a:t>
            </a:r>
          </a:p>
          <a:p>
            <a:pPr marL="0" indent="0"/>
            <a:endParaRPr lang="en-US" sz="2000" b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90060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6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27593</TotalTime>
  <Words>1073</Words>
  <Application>Microsoft Macintosh PowerPoint</Application>
  <PresentationFormat>On-screen Show (4:3)</PresentationFormat>
  <Paragraphs>228</Paragraphs>
  <Slides>9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Office Theme</vt:lpstr>
      <vt:lpstr>6_802-11-Submission</vt:lpstr>
      <vt:lpstr>7_802-11-Submission</vt:lpstr>
      <vt:lpstr>Document</vt:lpstr>
      <vt:lpstr> Further Considerations on Legacy Fairness with Enhanced CCA</vt:lpstr>
      <vt:lpstr>Abstract</vt:lpstr>
      <vt:lpstr>Legacy Fairness Issues [1]</vt:lpstr>
      <vt:lpstr>Fairness Provisioning Methods</vt:lpstr>
      <vt:lpstr>Simulation Settings</vt:lpstr>
      <vt:lpstr>Throughput &amp; Fairness</vt:lpstr>
      <vt:lpstr>Contention unfairness</vt:lpstr>
      <vt:lpstr>Summary</vt:lpstr>
      <vt:lpstr>References</vt:lpstr>
    </vt:vector>
  </TitlesOfParts>
  <Company>WILUS Institute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John Son</cp:lastModifiedBy>
  <cp:revision>693</cp:revision>
  <cp:lastPrinted>2015-03-07T07:34:46Z</cp:lastPrinted>
  <dcterms:created xsi:type="dcterms:W3CDTF">2014-04-14T10:59:07Z</dcterms:created>
  <dcterms:modified xsi:type="dcterms:W3CDTF">2015-03-09T05:52:54Z</dcterms:modified>
</cp:coreProperties>
</file>