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charts/chart8.xml" ContentType="application/vnd.openxmlformats-officedocument.drawingml.chart+xml"/>
  <Override PartName="/ppt/charts/chart12.xml" ContentType="application/vnd.openxmlformats-officedocument.drawingml.chart+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95" r:id="rId2"/>
    <p:sldId id="296" r:id="rId3"/>
    <p:sldId id="31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86380" autoAdjust="0"/>
  </p:normalViewPr>
  <p:slideViewPr>
    <p:cSldViewPr>
      <p:cViewPr varScale="1">
        <p:scale>
          <a:sx n="79" d="100"/>
          <a:sy n="79" d="100"/>
        </p:scale>
        <p:origin x="-924"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632" y="-72"/>
      </p:cViewPr>
      <p:guideLst>
        <p:guide orient="horz" pos="2163"/>
        <p:guide pos="284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UPDW80211nUL1DL5.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UPDW80211nUL1DL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HEW80211nUL1DL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HEW80211nUL1DL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autoTitleDeleted val="1"/>
    <c:plotArea>
      <c:layout>
        <c:manualLayout>
          <c:layoutTarget val="inner"/>
          <c:xMode val="edge"/>
          <c:yMode val="edge"/>
          <c:x val="0.11586173953502567"/>
          <c:y val="2.9925043153389612E-2"/>
          <c:w val="0.86764682046314467"/>
          <c:h val="0.8667054456030846"/>
        </c:manualLayout>
      </c:layout>
      <c:barChart>
        <c:barDir val="col"/>
        <c:grouping val="clustered"/>
        <c:ser>
          <c:idx val="0"/>
          <c:order val="0"/>
          <c:tx>
            <c:v>with DSC</c:v>
          </c:tx>
          <c:spPr>
            <a:solidFill>
              <a:schemeClr val="accent1"/>
            </a:solidFill>
            <a:ln>
              <a:noFill/>
            </a:ln>
            <a:effectLst/>
          </c:spPr>
          <c:cat>
            <c:strRef>
              <c:f>Sheet5!$A$3:$A$6</c:f>
              <c:strCache>
                <c:ptCount val="4"/>
                <c:pt idx="0">
                  <c:v>MCS7+PS1000+RCHS</c:v>
                </c:pt>
                <c:pt idx="1">
                  <c:v>MCS7+PS1000+OPCHS</c:v>
                </c:pt>
                <c:pt idx="2">
                  <c:v>MCS0+PS1500+RCHS</c:v>
                </c:pt>
                <c:pt idx="3">
                  <c:v>MCS0+PS1500+OPCHS</c:v>
                </c:pt>
              </c:strCache>
            </c:strRef>
          </c:cat>
          <c:val>
            <c:numRef>
              <c:f>Sheet5!$B$3:$B$6</c:f>
              <c:numCache>
                <c:formatCode>General</c:formatCode>
                <c:ptCount val="4"/>
                <c:pt idx="0">
                  <c:v>263.78490895833329</c:v>
                </c:pt>
                <c:pt idx="1">
                  <c:v>313.00348124999999</c:v>
                </c:pt>
                <c:pt idx="2">
                  <c:v>85.628468445833278</c:v>
                </c:pt>
                <c:pt idx="3">
                  <c:v>102.3501254166666</c:v>
                </c:pt>
              </c:numCache>
            </c:numRef>
          </c:val>
        </c:ser>
        <c:ser>
          <c:idx val="1"/>
          <c:order val="1"/>
          <c:tx>
            <c:v>Without DSC</c:v>
          </c:tx>
          <c:spPr>
            <a:solidFill>
              <a:srgbClr val="C00000"/>
            </a:solidFill>
            <a:ln>
              <a:noFill/>
            </a:ln>
            <a:effectLst/>
          </c:spPr>
          <c:cat>
            <c:strRef>
              <c:f>Sheet5!$A$3:$A$6</c:f>
              <c:strCache>
                <c:ptCount val="4"/>
                <c:pt idx="0">
                  <c:v>MCS7+PS1000+RCHS</c:v>
                </c:pt>
                <c:pt idx="1">
                  <c:v>MCS7+PS1000+OPCHS</c:v>
                </c:pt>
                <c:pt idx="2">
                  <c:v>MCS0+PS1500+RCHS</c:v>
                </c:pt>
                <c:pt idx="3">
                  <c:v>MCS0+PS1500+OPCHS</c:v>
                </c:pt>
              </c:strCache>
            </c:strRef>
          </c:cat>
          <c:val>
            <c:numRef>
              <c:f>Sheet5!$C$3:$C$6</c:f>
              <c:numCache>
                <c:formatCode>General</c:formatCode>
                <c:ptCount val="4"/>
                <c:pt idx="0">
                  <c:v>264.6009094166667</c:v>
                </c:pt>
                <c:pt idx="1">
                  <c:v>313.08391874999938</c:v>
                </c:pt>
                <c:pt idx="2">
                  <c:v>85.818581919999914</c:v>
                </c:pt>
                <c:pt idx="3">
                  <c:v>102.33430208333334</c:v>
                </c:pt>
              </c:numCache>
            </c:numRef>
          </c:val>
        </c:ser>
        <c:gapWidth val="300"/>
        <c:axId val="50203648"/>
        <c:axId val="50361088"/>
      </c:barChart>
      <c:catAx>
        <c:axId val="5020364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7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50361088"/>
        <c:crosses val="autoZero"/>
        <c:auto val="1"/>
        <c:lblAlgn val="ctr"/>
        <c:lblOffset val="100"/>
      </c:catAx>
      <c:valAx>
        <c:axId val="50361088"/>
        <c:scaling>
          <c:orientation val="minMax"/>
        </c:scaling>
        <c:axPos val="l"/>
        <c:majorGridlines>
          <c:spPr>
            <a:ln w="3175" cap="flat" cmpd="sng" algn="ctr">
              <a:solidFill>
                <a:schemeClr val="tx1">
                  <a:alpha val="30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9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900" b="1">
                    <a:solidFill>
                      <a:sysClr val="windowText" lastClr="000000"/>
                    </a:solidFill>
                    <a:latin typeface="Times New Roman" panose="02020603050405020304" pitchFamily="18" charset="0"/>
                    <a:cs typeface="Times New Roman" panose="02020603050405020304" pitchFamily="18" charset="0"/>
                  </a:rPr>
                  <a:t>Aggregate</a:t>
                </a:r>
                <a:r>
                  <a:rPr lang="es-ES" sz="900" b="1" baseline="0">
                    <a:solidFill>
                      <a:sysClr val="windowText" lastClr="000000"/>
                    </a:solidFill>
                    <a:latin typeface="Times New Roman" panose="02020603050405020304" pitchFamily="18" charset="0"/>
                    <a:cs typeface="Times New Roman" panose="02020603050405020304" pitchFamily="18" charset="0"/>
                  </a:rPr>
                  <a:t> throughout (Mbps)</a:t>
                </a:r>
                <a:endParaRPr lang="es-ES" sz="900" b="1">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3.0271768977300508E-3"/>
              <c:y val="7.2244047619047624E-2"/>
            </c:manualLayout>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50203648"/>
        <c:crosses val="autoZero"/>
        <c:crossBetween val="between"/>
      </c:valAx>
      <c:spPr>
        <a:noFill/>
        <a:ln>
          <a:noFill/>
        </a:ln>
        <a:effectLst/>
      </c:spPr>
    </c:plotArea>
    <c:legend>
      <c:legendPos val="r"/>
      <c:layout>
        <c:manualLayout>
          <c:xMode val="edge"/>
          <c:yMode val="edge"/>
          <c:x val="0.76870384951881121"/>
          <c:y val="7.4652230971128761E-2"/>
          <c:w val="0.21401377913717376"/>
          <c:h val="0.21863610324491109"/>
        </c:manualLayout>
      </c:layout>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legend>
    <c:plotVisOnly val="1"/>
    <c:dispBlanksAs val="gap"/>
  </c:chart>
  <c:spPr>
    <a:noFill/>
    <a:ln>
      <a:noFill/>
    </a:ln>
    <a:effectLst/>
  </c:spPr>
  <c:txPr>
    <a:bodyPr/>
    <a:lstStyle/>
    <a:p>
      <a:pPr>
        <a:defRPr/>
      </a:pPr>
      <a:endParaRPr lang="es-E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5172405023048804"/>
          <c:y val="3.7387499999999997E-2"/>
          <c:w val="0.84827594976951204"/>
          <c:h val="0.77900164348615408"/>
        </c:manualLayout>
      </c:layout>
      <c:barChart>
        <c:barDir val="col"/>
        <c:grouping val="clustered"/>
        <c:ser>
          <c:idx val="0"/>
          <c:order val="0"/>
          <c:spPr>
            <a:solidFill>
              <a:schemeClr val="accent1"/>
            </a:solidFill>
            <a:ln>
              <a:noFill/>
            </a:ln>
            <a:effectLst/>
          </c:spPr>
          <c:dPt>
            <c:idx val="1"/>
            <c:spPr>
              <a:solidFill>
                <a:schemeClr val="accent2"/>
              </a:solidFill>
              <a:ln>
                <a:noFill/>
              </a:ln>
              <a:effectLst/>
            </c:spPr>
          </c:dPt>
          <c:dPt>
            <c:idx val="2"/>
            <c:spPr>
              <a:solidFill>
                <a:schemeClr val="accent3">
                  <a:lumMod val="75000"/>
                </a:schemeClr>
              </a:solidFill>
              <a:ln>
                <a:noFill/>
              </a:ln>
              <a:effectLst/>
            </c:spPr>
          </c:dPt>
          <c:dPt>
            <c:idx val="3"/>
            <c:spPr>
              <a:solidFill>
                <a:srgbClr val="C00000"/>
              </a:solidFill>
              <a:ln>
                <a:noFill/>
              </a:ln>
              <a:effectLst/>
            </c:spPr>
          </c:dPt>
          <c:dPt>
            <c:idx val="4"/>
            <c:spPr>
              <a:solidFill>
                <a:schemeClr val="accent6">
                  <a:lumMod val="75000"/>
                </a:schemeClr>
              </a:solidFill>
              <a:ln>
                <a:noFill/>
              </a:ln>
              <a:effectLst/>
            </c:spPr>
          </c:dPt>
          <c:dPt>
            <c:idx val="5"/>
            <c:spPr>
              <a:solidFill>
                <a:srgbClr val="7030A0"/>
              </a:solidFill>
              <a:ln>
                <a:noFill/>
              </a:ln>
              <a:effectLst/>
            </c:spPr>
          </c:dPt>
          <c:dPt>
            <c:idx val="6"/>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Sheet1!$F$3:$F$9</c:f>
              <c:numCache>
                <c:formatCode>General</c:formatCode>
                <c:ptCount val="7"/>
                <c:pt idx="0">
                  <c:v>80.327868852499805</c:v>
                </c:pt>
                <c:pt idx="1">
                  <c:v>71.864406779700005</c:v>
                </c:pt>
                <c:pt idx="2">
                  <c:v>54.629629629600004</c:v>
                </c:pt>
                <c:pt idx="3">
                  <c:v>43.384615384600004</c:v>
                </c:pt>
                <c:pt idx="4">
                  <c:v>53</c:v>
                </c:pt>
                <c:pt idx="5">
                  <c:v>35.384615384600004</c:v>
                </c:pt>
                <c:pt idx="6">
                  <c:v>39.252336448600012</c:v>
                </c:pt>
              </c:numCache>
            </c:numRef>
          </c:val>
        </c:ser>
        <c:gapWidth val="300"/>
        <c:axId val="63072128"/>
        <c:axId val="63074304"/>
      </c:barChart>
      <c:catAx>
        <c:axId val="63072128"/>
        <c:scaling>
          <c:orientation val="minMax"/>
        </c:scaling>
        <c:axPos val="b"/>
        <c:title>
          <c:tx>
            <c:rich>
              <a:bodyPr rot="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a:solidFill>
                      <a:sysClr val="windowText" lastClr="000000"/>
                    </a:solidFill>
                    <a:latin typeface="Times New Roman" panose="02020603050405020304" pitchFamily="18" charset="0"/>
                    <a:cs typeface="Times New Roman" panose="02020603050405020304" pitchFamily="18" charset="0"/>
                  </a:rPr>
                  <a:t>Margin</a:t>
                </a:r>
              </a:p>
            </c:rich>
          </c:tx>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63074304"/>
        <c:crosses val="autoZero"/>
        <c:auto val="1"/>
        <c:lblAlgn val="ctr"/>
        <c:lblOffset val="100"/>
      </c:catAx>
      <c:valAx>
        <c:axId val="63074304"/>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000" b="1">
                    <a:solidFill>
                      <a:sysClr val="windowText" lastClr="000000"/>
                    </a:solidFill>
                    <a:latin typeface="Times New Roman" panose="02020603050405020304" pitchFamily="18" charset="0"/>
                    <a:cs typeface="Times New Roman" panose="02020603050405020304" pitchFamily="18" charset="0"/>
                  </a:rPr>
                  <a:t>%</a:t>
                </a:r>
                <a:r>
                  <a:rPr lang="es-ES" sz="1000" b="1" baseline="0">
                    <a:solidFill>
                      <a:sysClr val="windowText" lastClr="000000"/>
                    </a:solidFill>
                    <a:latin typeface="Times New Roman" panose="02020603050405020304" pitchFamily="18" charset="0"/>
                    <a:cs typeface="Times New Roman" panose="02020603050405020304" pitchFamily="18" charset="0"/>
                  </a:rPr>
                  <a:t> Increase in  hidden nodes</a:t>
                </a:r>
                <a:endParaRPr lang="es-ES" sz="10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63072128"/>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s-ES"/>
  <c:chart>
    <c:autoTitleDeleted val="1"/>
    <c:plotArea>
      <c:layout>
        <c:manualLayout>
          <c:layoutTarget val="inner"/>
          <c:xMode val="edge"/>
          <c:yMode val="edge"/>
          <c:x val="0.13939072327044022"/>
          <c:y val="2.5636482939632547E-2"/>
          <c:w val="0.85505372117400424"/>
          <c:h val="0.8707407407407407"/>
        </c:manualLayout>
      </c:layout>
      <c:barChart>
        <c:barDir val="col"/>
        <c:grouping val="stacked"/>
        <c:ser>
          <c:idx val="0"/>
          <c:order val="0"/>
          <c:spPr>
            <a:solidFill>
              <a:schemeClr val="accent1"/>
            </a:solidFill>
            <a:ln>
              <a:noFill/>
            </a:ln>
            <a:effectLst/>
          </c:spPr>
          <c:dPt>
            <c:idx val="0"/>
            <c:spPr>
              <a:solidFill>
                <a:schemeClr val="accent2"/>
              </a:solidFill>
              <a:ln>
                <a:noFill/>
              </a:ln>
              <a:effectLst/>
            </c:spPr>
          </c:dPt>
          <c:cat>
            <c:strRef>
              <c:f>Hoja1!$I$49:$I$50</c:f>
              <c:strCache>
                <c:ptCount val="2"/>
                <c:pt idx="0">
                  <c:v>Overall Throughput</c:v>
                </c:pt>
                <c:pt idx="1">
                  <c:v>Fairness</c:v>
                </c:pt>
              </c:strCache>
            </c:strRef>
          </c:cat>
          <c:val>
            <c:numRef>
              <c:f>Hoja1!$J$49:$J$50</c:f>
              <c:numCache>
                <c:formatCode>General</c:formatCode>
                <c:ptCount val="2"/>
                <c:pt idx="0">
                  <c:v>5.8361174651000001</c:v>
                </c:pt>
                <c:pt idx="1">
                  <c:v>5.0039840058999943</c:v>
                </c:pt>
              </c:numCache>
            </c:numRef>
          </c:val>
        </c:ser>
        <c:gapWidth val="75"/>
        <c:overlap val="100"/>
        <c:axId val="63084032"/>
        <c:axId val="63085568"/>
      </c:barChart>
      <c:catAx>
        <c:axId val="6308403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63085568"/>
        <c:crosses val="autoZero"/>
        <c:auto val="1"/>
        <c:lblAlgn val="ctr"/>
        <c:lblOffset val="100"/>
      </c:catAx>
      <c:valAx>
        <c:axId val="63085568"/>
        <c:scaling>
          <c:orientation val="minMax"/>
        </c:scaling>
        <c:axPos val="l"/>
        <c:majorGridlines>
          <c:spPr>
            <a:ln w="317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a:t>
                </a:r>
                <a:r>
                  <a:rPr lang="es-ES" sz="1200" b="1" baseline="0">
                    <a:solidFill>
                      <a:sysClr val="windowText" lastClr="000000"/>
                    </a:solidFill>
                    <a:latin typeface="Times New Roman" panose="02020603050405020304" pitchFamily="18" charset="0"/>
                    <a:cs typeface="Times New Roman" panose="02020603050405020304" pitchFamily="18" charset="0"/>
                  </a:rPr>
                  <a:t> Increase</a:t>
                </a:r>
                <a:endParaRPr lang="es-ES" sz="12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63084032"/>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s-ES"/>
  <c:chart>
    <c:autoTitleDeleted val="1"/>
    <c:plotArea>
      <c:layout>
        <c:manualLayout>
          <c:layoutTarget val="inner"/>
          <c:xMode val="edge"/>
          <c:yMode val="edge"/>
          <c:x val="0.12937270341207338"/>
          <c:y val="5.0925925925925923E-2"/>
          <c:w val="0.84007174103237092"/>
          <c:h val="0.81609474206349375"/>
        </c:manualLayout>
      </c:layout>
      <c:barChart>
        <c:barDir val="col"/>
        <c:grouping val="clustered"/>
        <c:ser>
          <c:idx val="0"/>
          <c:order val="0"/>
          <c:spPr>
            <a:solidFill>
              <a:schemeClr val="accent1"/>
            </a:solidFill>
            <a:ln>
              <a:noFill/>
            </a:ln>
            <a:effectLst/>
          </c:spPr>
          <c:dPt>
            <c:idx val="0"/>
            <c:spPr>
              <a:solidFill>
                <a:schemeClr val="tx2">
                  <a:lumMod val="75000"/>
                  <a:lumOff val="25000"/>
                </a:schemeClr>
              </a:solidFill>
              <a:ln>
                <a:noFill/>
              </a:ln>
              <a:effectLst/>
            </c:spPr>
          </c:dPt>
          <c:dPt>
            <c:idx val="1"/>
            <c:spPr>
              <a:solidFill>
                <a:srgbClr val="C00000"/>
              </a:solidFill>
              <a:ln>
                <a:noFill/>
              </a:ln>
              <a:effectLst/>
            </c:spPr>
          </c:dPt>
          <c:cat>
            <c:strRef>
              <c:f>Hoja1!$I$57:$I$58</c:f>
              <c:strCache>
                <c:ptCount val="2"/>
                <c:pt idx="0">
                  <c:v>FER</c:v>
                </c:pt>
                <c:pt idx="1">
                  <c:v>Hidden nodes</c:v>
                </c:pt>
              </c:strCache>
            </c:strRef>
          </c:cat>
          <c:val>
            <c:numRef>
              <c:f>Hoja1!$J$57:$J$58</c:f>
              <c:numCache>
                <c:formatCode>General</c:formatCode>
                <c:ptCount val="2"/>
                <c:pt idx="0">
                  <c:v>35.786491519404095</c:v>
                </c:pt>
                <c:pt idx="1">
                  <c:v>37.831900668576885</c:v>
                </c:pt>
              </c:numCache>
            </c:numRef>
          </c:val>
        </c:ser>
        <c:axId val="62936960"/>
        <c:axId val="62938496"/>
      </c:barChart>
      <c:catAx>
        <c:axId val="6293696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62938496"/>
        <c:crosses val="autoZero"/>
        <c:auto val="1"/>
        <c:lblAlgn val="ctr"/>
        <c:lblOffset val="100"/>
      </c:catAx>
      <c:valAx>
        <c:axId val="62938496"/>
        <c:scaling>
          <c:orientation val="minMax"/>
        </c:scaling>
        <c:axPos val="l"/>
        <c:majorGridlines>
          <c:spPr>
            <a:ln w="3175" cap="flat" cmpd="sng" algn="ctr">
              <a:solidFill>
                <a:schemeClr val="tx1">
                  <a:alpha val="25000"/>
                </a:schemeClr>
              </a:solidFill>
              <a:prstDash val="dash"/>
              <a:round/>
            </a:ln>
            <a:effectLst/>
          </c:spPr>
        </c:majorGridlines>
        <c:title>
          <c:tx>
            <c:rich>
              <a:bodyPr rot="-54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a:t>
                </a:r>
                <a:r>
                  <a:rPr lang="es-ES" sz="1200" b="1" baseline="0">
                    <a:solidFill>
                      <a:sysClr val="windowText" lastClr="000000"/>
                    </a:solidFill>
                    <a:latin typeface="Times New Roman" panose="02020603050405020304" pitchFamily="18" charset="0"/>
                    <a:cs typeface="Times New Roman" panose="02020603050405020304" pitchFamily="18" charset="0"/>
                  </a:rPr>
                  <a:t> Increase</a:t>
                </a:r>
                <a:endParaRPr lang="es-ES" sz="12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62936960"/>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1870603674540692"/>
          <c:y val="3.340852663687309E-2"/>
          <c:w val="0.87424027678358507"/>
          <c:h val="0.87871745761509634"/>
        </c:manualLayout>
      </c:layout>
      <c:barChart>
        <c:barDir val="col"/>
        <c:grouping val="clustered"/>
        <c:ser>
          <c:idx val="0"/>
          <c:order val="0"/>
          <c:tx>
            <c:v>with DSC</c:v>
          </c:tx>
          <c:spPr>
            <a:solidFill>
              <a:schemeClr val="accent1"/>
            </a:solidFill>
            <a:ln>
              <a:noFill/>
            </a:ln>
            <a:effectLst/>
          </c:spPr>
          <c:cat>
            <c:strRef>
              <c:f>Sheet5!$A$3:$A$6</c:f>
              <c:strCache>
                <c:ptCount val="4"/>
                <c:pt idx="0">
                  <c:v>MCS7+PS1000+RCHS</c:v>
                </c:pt>
                <c:pt idx="1">
                  <c:v>MCS7+PS1000+OPCHS</c:v>
                </c:pt>
                <c:pt idx="2">
                  <c:v>MCS0+PS1500+RCHS</c:v>
                </c:pt>
                <c:pt idx="3">
                  <c:v>MCS0+PS1500+OPCHS</c:v>
                </c:pt>
              </c:strCache>
            </c:strRef>
          </c:cat>
          <c:val>
            <c:numRef>
              <c:f>Sheet5!$B$17:$B$20</c:f>
              <c:numCache>
                <c:formatCode>General</c:formatCode>
                <c:ptCount val="4"/>
                <c:pt idx="0">
                  <c:v>0.89648960459166649</c:v>
                </c:pt>
                <c:pt idx="1">
                  <c:v>0.9881335689958326</c:v>
                </c:pt>
                <c:pt idx="2">
                  <c:v>0.84531664617500002</c:v>
                </c:pt>
                <c:pt idx="3">
                  <c:v>0.91099669634166669</c:v>
                </c:pt>
              </c:numCache>
            </c:numRef>
          </c:val>
        </c:ser>
        <c:ser>
          <c:idx val="1"/>
          <c:order val="1"/>
          <c:tx>
            <c:v>Without DSC</c:v>
          </c:tx>
          <c:spPr>
            <a:solidFill>
              <a:srgbClr val="C00000"/>
            </a:solidFill>
            <a:ln>
              <a:noFill/>
            </a:ln>
            <a:effectLst/>
          </c:spPr>
          <c:cat>
            <c:strRef>
              <c:f>Sheet5!$A$3:$A$6</c:f>
              <c:strCache>
                <c:ptCount val="4"/>
                <c:pt idx="0">
                  <c:v>MCS7+PS1000+RCHS</c:v>
                </c:pt>
                <c:pt idx="1">
                  <c:v>MCS7+PS1000+OPCHS</c:v>
                </c:pt>
                <c:pt idx="2">
                  <c:v>MCS0+PS1500+RCHS</c:v>
                </c:pt>
                <c:pt idx="3">
                  <c:v>MCS0+PS1500+OPCHS</c:v>
                </c:pt>
              </c:strCache>
            </c:strRef>
          </c:cat>
          <c:val>
            <c:numRef>
              <c:f>Sheet5!$C$17:$C$20</c:f>
              <c:numCache>
                <c:formatCode>General</c:formatCode>
                <c:ptCount val="4"/>
                <c:pt idx="0">
                  <c:v>0.88950549935416667</c:v>
                </c:pt>
                <c:pt idx="1">
                  <c:v>0.98805720020416654</c:v>
                </c:pt>
                <c:pt idx="2">
                  <c:v>0.83583889970833369</c:v>
                </c:pt>
                <c:pt idx="3">
                  <c:v>0.91206838104583265</c:v>
                </c:pt>
              </c:numCache>
            </c:numRef>
          </c:val>
        </c:ser>
        <c:gapWidth val="300"/>
        <c:axId val="50758784"/>
        <c:axId val="50760320"/>
      </c:barChart>
      <c:catAx>
        <c:axId val="5075878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50760320"/>
        <c:crosses val="autoZero"/>
        <c:auto val="1"/>
        <c:lblAlgn val="ctr"/>
        <c:lblOffset val="100"/>
      </c:catAx>
      <c:valAx>
        <c:axId val="50760320"/>
        <c:scaling>
          <c:orientation val="minMax"/>
        </c:scaling>
        <c:axPos val="l"/>
        <c:majorGridlines>
          <c:spPr>
            <a:ln w="3175" cap="flat" cmpd="sng" algn="ctr">
              <a:solidFill>
                <a:schemeClr val="tx1">
                  <a:alpha val="30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b="1">
                    <a:solidFill>
                      <a:sysClr val="windowText" lastClr="000000"/>
                    </a:solidFill>
                    <a:latin typeface="Times New Roman" panose="02020603050405020304" pitchFamily="18" charset="0"/>
                    <a:cs typeface="Times New Roman" panose="02020603050405020304" pitchFamily="18" charset="0"/>
                  </a:rPr>
                  <a:t>Fairness</a:t>
                </a:r>
              </a:p>
            </c:rich>
          </c:tx>
          <c:layout>
            <c:manualLayout>
              <c:xMode val="edge"/>
              <c:yMode val="edge"/>
              <c:x val="0"/>
              <c:y val="0.38168593790641075"/>
            </c:manualLayout>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50758784"/>
        <c:crosses val="autoZero"/>
        <c:crossBetween val="between"/>
      </c:valAx>
      <c:spPr>
        <a:noFill/>
        <a:ln>
          <a:noFill/>
        </a:ln>
        <a:effectLst/>
      </c:spPr>
    </c:plotArea>
    <c:legend>
      <c:legendPos val="r"/>
      <c:layout>
        <c:manualLayout>
          <c:xMode val="edge"/>
          <c:yMode val="edge"/>
          <c:x val="0.73537055595323308"/>
          <c:y val="5.0628266061336927E-2"/>
          <c:w val="0.24486685755189713"/>
          <c:h val="0.23380388262278029"/>
        </c:manualLayout>
      </c:layout>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legend>
    <c:plotVisOnly val="1"/>
    <c:dispBlanksAs val="gap"/>
  </c:chart>
  <c:spPr>
    <a:noFill/>
    <a:ln>
      <a:noFill/>
    </a:ln>
    <a:effectLst/>
  </c:spPr>
  <c:txPr>
    <a:bodyPr/>
    <a:lstStyle/>
    <a:p>
      <a:pPr>
        <a:defRPr/>
      </a:pPr>
      <a:endParaRPr lang="es-E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1870603674540692"/>
          <c:y val="2.9925043153389608E-2"/>
          <c:w val="0.87222003499562561"/>
          <c:h val="0.8667054456030846"/>
        </c:manualLayout>
      </c:layout>
      <c:barChart>
        <c:barDir val="col"/>
        <c:grouping val="clustered"/>
        <c:ser>
          <c:idx val="0"/>
          <c:order val="0"/>
          <c:tx>
            <c:v>with DSC</c:v>
          </c:tx>
          <c:spPr>
            <a:solidFill>
              <a:schemeClr val="accent1"/>
            </a:solidFill>
            <a:ln>
              <a:noFill/>
            </a:ln>
            <a:effectLst/>
          </c:spPr>
          <c:cat>
            <c:strRef>
              <c:f>Sheet5!$A$3:$A$6</c:f>
              <c:strCache>
                <c:ptCount val="4"/>
                <c:pt idx="0">
                  <c:v>MCS7+PS1000+RCHS</c:v>
                </c:pt>
                <c:pt idx="1">
                  <c:v>MCS7+PS1000+OPCHS</c:v>
                </c:pt>
                <c:pt idx="2">
                  <c:v>MCS0+PS1500+RCHS</c:v>
                </c:pt>
                <c:pt idx="3">
                  <c:v>MCS0+PS1500+OPCHS</c:v>
                </c:pt>
              </c:strCache>
            </c:strRef>
          </c:cat>
          <c:val>
            <c:numRef>
              <c:f>Sheet5!$B$10:$B$13</c:f>
              <c:numCache>
                <c:formatCode>General</c:formatCode>
                <c:ptCount val="4"/>
                <c:pt idx="0">
                  <c:v>0.27328642662500002</c:v>
                </c:pt>
                <c:pt idx="1">
                  <c:v>0.24871430576666695</c:v>
                </c:pt>
                <c:pt idx="2">
                  <c:v>0.23937267222916667</c:v>
                </c:pt>
                <c:pt idx="3">
                  <c:v>0.21879722864416681</c:v>
                </c:pt>
              </c:numCache>
            </c:numRef>
          </c:val>
        </c:ser>
        <c:ser>
          <c:idx val="1"/>
          <c:order val="1"/>
          <c:tx>
            <c:v>Without DSC</c:v>
          </c:tx>
          <c:spPr>
            <a:solidFill>
              <a:srgbClr val="B63838"/>
            </a:solidFill>
            <a:ln>
              <a:noFill/>
            </a:ln>
            <a:effectLst/>
          </c:spPr>
          <c:cat>
            <c:strRef>
              <c:f>Sheet5!$A$3:$A$6</c:f>
              <c:strCache>
                <c:ptCount val="4"/>
                <c:pt idx="0">
                  <c:v>MCS7+PS1000+RCHS</c:v>
                </c:pt>
                <c:pt idx="1">
                  <c:v>MCS7+PS1000+OPCHS</c:v>
                </c:pt>
                <c:pt idx="2">
                  <c:v>MCS0+PS1500+RCHS</c:v>
                </c:pt>
                <c:pt idx="3">
                  <c:v>MCS0+PS1500+OPCHS</c:v>
                </c:pt>
              </c:strCache>
            </c:strRef>
          </c:cat>
          <c:val>
            <c:numRef>
              <c:f>Sheet5!$C$10:$C$13</c:f>
              <c:numCache>
                <c:formatCode>General</c:formatCode>
                <c:ptCount val="4"/>
                <c:pt idx="0">
                  <c:v>0.26907399216666694</c:v>
                </c:pt>
                <c:pt idx="1">
                  <c:v>0.24873457683333344</c:v>
                </c:pt>
                <c:pt idx="2">
                  <c:v>0.23847994752916687</c:v>
                </c:pt>
                <c:pt idx="3">
                  <c:v>0.21858551457500011</c:v>
                </c:pt>
              </c:numCache>
            </c:numRef>
          </c:val>
        </c:ser>
        <c:gapWidth val="300"/>
        <c:axId val="50777088"/>
        <c:axId val="51368704"/>
      </c:barChart>
      <c:catAx>
        <c:axId val="5077708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crossAx val="51368704"/>
        <c:crosses val="autoZero"/>
        <c:auto val="1"/>
        <c:lblAlgn val="ctr"/>
        <c:lblOffset val="100"/>
      </c:catAx>
      <c:valAx>
        <c:axId val="51368704"/>
        <c:scaling>
          <c:orientation val="minMax"/>
        </c:scaling>
        <c:axPos val="l"/>
        <c:majorGridlines>
          <c:spPr>
            <a:ln w="3175" cap="flat" cmpd="sng" algn="ctr">
              <a:solidFill>
                <a:schemeClr val="tx1">
                  <a:alpha val="30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b="1" baseline="0">
                    <a:solidFill>
                      <a:sysClr val="windowText" lastClr="000000"/>
                    </a:solidFill>
                    <a:latin typeface="Times New Roman" panose="02020603050405020304" pitchFamily="18" charset="0"/>
                    <a:cs typeface="Times New Roman" panose="02020603050405020304" pitchFamily="18" charset="0"/>
                  </a:rPr>
                  <a:t>FER</a:t>
                </a:r>
                <a:endParaRPr lang="es-ES"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50777088"/>
        <c:crosses val="autoZero"/>
        <c:crossBetween val="between"/>
      </c:valAx>
      <c:spPr>
        <a:noFill/>
        <a:ln>
          <a:noFill/>
        </a:ln>
        <a:effectLst/>
      </c:spPr>
    </c:plotArea>
    <c:legend>
      <c:legendPos val="r"/>
      <c:layout>
        <c:manualLayout>
          <c:xMode val="edge"/>
          <c:yMode val="edge"/>
          <c:x val="0.72335237222784587"/>
          <c:y val="2.9563695842367534E-2"/>
          <c:w val="0.21374904654752638"/>
          <c:h val="0.21854007379512369"/>
        </c:manualLayout>
      </c:layout>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legend>
    <c:plotVisOnly val="1"/>
    <c:dispBlanksAs val="gap"/>
  </c:chart>
  <c:spPr>
    <a:noFill/>
    <a:ln>
      <a:noFill/>
    </a:ln>
    <a:effectLst/>
  </c:spPr>
  <c:txPr>
    <a:bodyPr/>
    <a:lstStyle/>
    <a:p>
      <a:pPr>
        <a:defRPr/>
      </a:pPr>
      <a:endParaRPr lang="es-E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9971443569553826"/>
          <c:y val="5.0867052023121438E-2"/>
          <c:w val="0.67278976377952815"/>
          <c:h val="0.87876211293633455"/>
        </c:manualLayout>
      </c:layout>
      <c:barChart>
        <c:barDir val="col"/>
        <c:grouping val="clustered"/>
        <c:ser>
          <c:idx val="0"/>
          <c:order val="0"/>
          <c:tx>
            <c:strRef>
              <c:f>Sheet5!$A$24</c:f>
              <c:strCache>
                <c:ptCount val="1"/>
                <c:pt idx="0">
                  <c:v>MCS7+PS1000+RCHS</c:v>
                </c:pt>
              </c:strCache>
            </c:strRef>
          </c:tx>
          <c:spPr>
            <a:solidFill>
              <a:schemeClr val="accent1"/>
            </a:solidFill>
            <a:ln>
              <a:noFill/>
            </a:ln>
            <a:effectLst/>
          </c:spPr>
          <c:val>
            <c:numRef>
              <c:f>Sheet5!$B$24</c:f>
              <c:numCache>
                <c:formatCode>General</c:formatCode>
                <c:ptCount val="1"/>
                <c:pt idx="0">
                  <c:v>707.84313725490199</c:v>
                </c:pt>
              </c:numCache>
            </c:numRef>
          </c:val>
        </c:ser>
        <c:ser>
          <c:idx val="1"/>
          <c:order val="1"/>
          <c:tx>
            <c:strRef>
              <c:f>Sheet5!$A$25</c:f>
              <c:strCache>
                <c:ptCount val="1"/>
                <c:pt idx="0">
                  <c:v>MCS7+PS1000+OPCHS</c:v>
                </c:pt>
              </c:strCache>
            </c:strRef>
          </c:tx>
          <c:spPr>
            <a:solidFill>
              <a:schemeClr val="accent2"/>
            </a:solidFill>
            <a:ln>
              <a:noFill/>
            </a:ln>
            <a:effectLst/>
          </c:spPr>
          <c:val>
            <c:numRef>
              <c:f>Sheet5!$B$25</c:f>
              <c:numCache>
                <c:formatCode>General</c:formatCode>
                <c:ptCount val="1"/>
                <c:pt idx="0">
                  <c:v>11.111111111111098</c:v>
                </c:pt>
              </c:numCache>
            </c:numRef>
          </c:val>
        </c:ser>
        <c:ser>
          <c:idx val="2"/>
          <c:order val="2"/>
          <c:tx>
            <c:strRef>
              <c:f>Sheet5!$A$26</c:f>
              <c:strCache>
                <c:ptCount val="1"/>
                <c:pt idx="0">
                  <c:v>MCS0+PS1500+RCHS</c:v>
                </c:pt>
              </c:strCache>
            </c:strRef>
          </c:tx>
          <c:spPr>
            <a:solidFill>
              <a:schemeClr val="accent6">
                <a:lumMod val="60000"/>
                <a:lumOff val="40000"/>
              </a:schemeClr>
            </a:solidFill>
            <a:ln>
              <a:noFill/>
            </a:ln>
            <a:effectLst/>
          </c:spPr>
          <c:val>
            <c:numRef>
              <c:f>Sheet5!$B$26</c:f>
              <c:numCache>
                <c:formatCode>General</c:formatCode>
                <c:ptCount val="1"/>
                <c:pt idx="0">
                  <c:v>1622.2222222222222</c:v>
                </c:pt>
              </c:numCache>
            </c:numRef>
          </c:val>
        </c:ser>
        <c:ser>
          <c:idx val="3"/>
          <c:order val="3"/>
          <c:tx>
            <c:strRef>
              <c:f>Sheet5!$A$27</c:f>
              <c:strCache>
                <c:ptCount val="1"/>
                <c:pt idx="0">
                  <c:v>MCS0+PS1500+OPCHS</c:v>
                </c:pt>
              </c:strCache>
            </c:strRef>
          </c:tx>
          <c:spPr>
            <a:solidFill>
              <a:srgbClr val="7030A0"/>
            </a:solidFill>
            <a:ln>
              <a:noFill/>
            </a:ln>
            <a:effectLst/>
          </c:spPr>
          <c:val>
            <c:numRef>
              <c:f>Sheet5!$B$27</c:f>
              <c:numCache>
                <c:formatCode>General</c:formatCode>
                <c:ptCount val="1"/>
                <c:pt idx="0">
                  <c:v>419.99999999999955</c:v>
                </c:pt>
              </c:numCache>
            </c:numRef>
          </c:val>
        </c:ser>
        <c:gapWidth val="300"/>
        <c:axId val="61553280"/>
        <c:axId val="61563264"/>
      </c:barChart>
      <c:catAx>
        <c:axId val="61553280"/>
        <c:scaling>
          <c:orientation val="minMax"/>
        </c:scaling>
        <c:delete val="1"/>
        <c:axPos val="b"/>
        <c:numFmt formatCode="General" sourceLinked="1"/>
        <c:majorTickMark val="none"/>
        <c:tickLblPos val="none"/>
        <c:crossAx val="61563264"/>
        <c:crosses val="autoZero"/>
        <c:auto val="1"/>
        <c:lblAlgn val="ctr"/>
        <c:lblOffset val="100"/>
      </c:catAx>
      <c:valAx>
        <c:axId val="61563264"/>
        <c:scaling>
          <c:orientation val="minMax"/>
        </c:scaling>
        <c:axPos val="l"/>
        <c:majorGridlines>
          <c:spPr>
            <a:ln w="317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b="1">
                    <a:solidFill>
                      <a:sysClr val="windowText" lastClr="000000"/>
                    </a:solidFill>
                    <a:latin typeface="Times New Roman" panose="02020603050405020304" pitchFamily="18" charset="0"/>
                    <a:cs typeface="Times New Roman" panose="02020603050405020304" pitchFamily="18" charset="0"/>
                  </a:rPr>
                  <a:t>%</a:t>
                </a:r>
                <a:r>
                  <a:rPr lang="es-ES" b="1" baseline="0">
                    <a:solidFill>
                      <a:sysClr val="windowText" lastClr="000000"/>
                    </a:solidFill>
                    <a:latin typeface="Times New Roman" panose="02020603050405020304" pitchFamily="18" charset="0"/>
                    <a:cs typeface="Times New Roman" panose="02020603050405020304" pitchFamily="18" charset="0"/>
                  </a:rPr>
                  <a:t> Increase in hidden nodes</a:t>
                </a:r>
                <a:endParaRPr lang="es-ES" b="1">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1.2915777327378501E-2"/>
              <c:y val="6.8045395676455872E-2"/>
            </c:manualLayout>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61553280"/>
        <c:crosses val="autoZero"/>
        <c:crossBetween val="between"/>
      </c:valAx>
      <c:spPr>
        <a:noFill/>
        <a:ln>
          <a:noFill/>
        </a:ln>
        <a:effectLst/>
      </c:spPr>
    </c:plotArea>
    <c:legend>
      <c:legendPos val="r"/>
      <c:layout>
        <c:manualLayout>
          <c:xMode val="edge"/>
          <c:yMode val="edge"/>
          <c:x val="0.16511397234144021"/>
          <c:y val="0.11193402777777778"/>
          <c:w val="0.34129990015485001"/>
          <c:h val="0.41257441809274714"/>
        </c:manualLayout>
      </c:layout>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s-ES"/>
        </a:p>
      </c:txPr>
    </c:legend>
    <c:plotVisOnly val="1"/>
    <c:dispBlanksAs val="gap"/>
  </c:chart>
  <c:spPr>
    <a:noFill/>
    <a:ln>
      <a:noFill/>
    </a:ln>
    <a:effectLst/>
  </c:spPr>
  <c:txPr>
    <a:bodyPr/>
    <a:lstStyle/>
    <a:p>
      <a:pPr>
        <a:defRPr/>
      </a:pPr>
      <a:endParaRPr lang="es-E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ES"/>
  <c:chart>
    <c:autoTitleDeleted val="1"/>
    <c:plotArea>
      <c:layout>
        <c:manualLayout>
          <c:layoutTarget val="inner"/>
          <c:xMode val="edge"/>
          <c:yMode val="edge"/>
          <c:x val="0.20403846765220174"/>
          <c:y val="6.9295634920634994E-2"/>
          <c:w val="0.76265236051502161"/>
          <c:h val="0.79261706349206351"/>
        </c:manualLayout>
      </c:layout>
      <c:barChart>
        <c:barDir val="col"/>
        <c:grouping val="stacked"/>
        <c:ser>
          <c:idx val="0"/>
          <c:order val="0"/>
          <c:spPr>
            <a:solidFill>
              <a:schemeClr val="accent1"/>
            </a:solidFill>
            <a:ln>
              <a:noFill/>
            </a:ln>
            <a:effectLst/>
          </c:spPr>
          <c:dPt>
            <c:idx val="0"/>
            <c:spPr>
              <a:solidFill>
                <a:schemeClr val="accent2">
                  <a:lumMod val="75000"/>
                </a:schemeClr>
              </a:solidFill>
              <a:ln>
                <a:noFill/>
              </a:ln>
              <a:effectLst/>
            </c:spPr>
          </c:dPt>
          <c:dPt>
            <c:idx val="1"/>
            <c:spPr>
              <a:solidFill>
                <a:srgbClr val="C00000"/>
              </a:solidFill>
              <a:ln>
                <a:noFill/>
              </a:ln>
              <a:effectLst/>
            </c:spPr>
          </c:dPt>
          <c:cat>
            <c:strRef>
              <c:f>Hoja1!$I$36:$I$38</c:f>
              <c:strCache>
                <c:ptCount val="3"/>
                <c:pt idx="0">
                  <c:v>Overall</c:v>
                </c:pt>
                <c:pt idx="1">
                  <c:v>Uplink</c:v>
                </c:pt>
                <c:pt idx="2">
                  <c:v>Downlink</c:v>
                </c:pt>
              </c:strCache>
            </c:strRef>
          </c:cat>
          <c:val>
            <c:numRef>
              <c:f>Hoja1!$J$36:$J$38</c:f>
              <c:numCache>
                <c:formatCode>General</c:formatCode>
                <c:ptCount val="3"/>
                <c:pt idx="0">
                  <c:v>0.77053206775621597</c:v>
                </c:pt>
                <c:pt idx="1">
                  <c:v>1.7226129064266953</c:v>
                </c:pt>
                <c:pt idx="2">
                  <c:v>0.16391254467641414</c:v>
                </c:pt>
              </c:numCache>
            </c:numRef>
          </c:val>
        </c:ser>
        <c:gapWidth val="75"/>
        <c:overlap val="100"/>
        <c:axId val="51410432"/>
        <c:axId val="51411968"/>
      </c:barChart>
      <c:catAx>
        <c:axId val="5141043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Times New Roman" pitchFamily="18" charset="0"/>
                <a:ea typeface="+mn-ea"/>
                <a:cs typeface="Times New Roman" pitchFamily="18" charset="0"/>
              </a:defRPr>
            </a:pPr>
            <a:endParaRPr lang="es-ES"/>
          </a:p>
        </c:txPr>
        <c:crossAx val="51411968"/>
        <c:crosses val="autoZero"/>
        <c:auto val="1"/>
        <c:lblAlgn val="ctr"/>
        <c:lblOffset val="100"/>
      </c:catAx>
      <c:valAx>
        <c:axId val="51411968"/>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s-ES" sz="1000" b="1">
                    <a:solidFill>
                      <a:schemeClr val="tx1"/>
                    </a:solidFill>
                    <a:latin typeface="Times New Roman" panose="02020603050405020304" pitchFamily="18" charset="0"/>
                    <a:cs typeface="Times New Roman" panose="02020603050405020304" pitchFamily="18" charset="0"/>
                  </a:rPr>
                  <a:t>%</a:t>
                </a:r>
                <a:r>
                  <a:rPr lang="es-ES" sz="1000" b="1" baseline="0">
                    <a:solidFill>
                      <a:schemeClr val="tx1"/>
                    </a:solidFill>
                    <a:latin typeface="Times New Roman" panose="02020603050405020304" pitchFamily="18" charset="0"/>
                    <a:cs typeface="Times New Roman" panose="02020603050405020304" pitchFamily="18" charset="0"/>
                  </a:rPr>
                  <a:t> Increase in throughput</a:t>
                </a:r>
                <a:endParaRPr lang="es-ES" sz="1000" b="1">
                  <a:solidFill>
                    <a:schemeClr val="tx1"/>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51410432"/>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628008265776506"/>
          <c:y val="3.4883928571428614E-2"/>
          <c:w val="0.80510793196630059"/>
          <c:h val="0.82702876984126916"/>
        </c:manualLayout>
      </c:layout>
      <c:barChart>
        <c:barDir val="col"/>
        <c:grouping val="stacked"/>
        <c:ser>
          <c:idx val="0"/>
          <c:order val="0"/>
          <c:spPr>
            <a:solidFill>
              <a:schemeClr val="accent1"/>
            </a:solidFill>
            <a:ln>
              <a:noFill/>
            </a:ln>
            <a:effectLst/>
          </c:spPr>
          <c:dPt>
            <c:idx val="0"/>
            <c:spPr>
              <a:solidFill>
                <a:schemeClr val="bg2">
                  <a:lumMod val="50000"/>
                </a:schemeClr>
              </a:solidFill>
              <a:ln>
                <a:noFill/>
              </a:ln>
              <a:effectLst/>
            </c:spPr>
          </c:dPt>
          <c:dPt>
            <c:idx val="1"/>
            <c:spPr>
              <a:solidFill>
                <a:schemeClr val="accent2">
                  <a:lumMod val="60000"/>
                  <a:lumOff val="40000"/>
                </a:schemeClr>
              </a:solidFill>
              <a:ln>
                <a:noFill/>
              </a:ln>
              <a:effectLst/>
            </c:spPr>
          </c:dPt>
          <c:dPt>
            <c:idx val="2"/>
            <c:spPr>
              <a:solidFill>
                <a:schemeClr val="accent5">
                  <a:lumMod val="60000"/>
                  <a:lumOff val="40000"/>
                </a:schemeClr>
              </a:solidFill>
              <a:ln>
                <a:noFill/>
              </a:ln>
              <a:effectLst/>
            </c:spPr>
          </c:dPt>
          <c:cat>
            <c:strRef>
              <c:f>Hoja1!$I$50:$I$52</c:f>
              <c:strCache>
                <c:ptCount val="3"/>
                <c:pt idx="0">
                  <c:v>Fairness</c:v>
                </c:pt>
                <c:pt idx="1">
                  <c:v>FER</c:v>
                </c:pt>
                <c:pt idx="2">
                  <c:v>Hidden nodes</c:v>
                </c:pt>
              </c:strCache>
            </c:strRef>
          </c:cat>
          <c:val>
            <c:numRef>
              <c:f>Hoja1!$J$50:$J$52</c:f>
              <c:numCache>
                <c:formatCode>General</c:formatCode>
                <c:ptCount val="3"/>
                <c:pt idx="0">
                  <c:v>0.7252390753293636</c:v>
                </c:pt>
                <c:pt idx="1">
                  <c:v>6.1155116168592087</c:v>
                </c:pt>
                <c:pt idx="2">
                  <c:v>24.067080298534297</c:v>
                </c:pt>
              </c:numCache>
            </c:numRef>
          </c:val>
        </c:ser>
        <c:gapWidth val="75"/>
        <c:overlap val="100"/>
        <c:axId val="51432832"/>
        <c:axId val="50275456"/>
      </c:barChart>
      <c:catAx>
        <c:axId val="5143283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S"/>
          </a:p>
        </c:txPr>
        <c:crossAx val="50275456"/>
        <c:crosses val="autoZero"/>
        <c:auto val="1"/>
        <c:lblAlgn val="ctr"/>
        <c:lblOffset val="100"/>
      </c:catAx>
      <c:valAx>
        <c:axId val="50275456"/>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dirty="0" smtClean="0">
                    <a:solidFill>
                      <a:sysClr val="windowText" lastClr="000000"/>
                    </a:solidFill>
                    <a:latin typeface="Times New Roman" panose="02020603050405020304" pitchFamily="18" charset="0"/>
                    <a:cs typeface="Times New Roman" panose="02020603050405020304" pitchFamily="18" charset="0"/>
                  </a:rPr>
                  <a:t>%</a:t>
                </a:r>
                <a:r>
                  <a:rPr lang="es-ES" sz="1200" b="1" baseline="0" dirty="0" smtClean="0">
                    <a:solidFill>
                      <a:sysClr val="windowText" lastClr="000000"/>
                    </a:solidFill>
                    <a:latin typeface="Times New Roman" panose="02020603050405020304" pitchFamily="18" charset="0"/>
                    <a:cs typeface="Times New Roman" panose="02020603050405020304" pitchFamily="18" charset="0"/>
                  </a:rPr>
                  <a:t> </a:t>
                </a:r>
                <a:r>
                  <a:rPr lang="es-ES" sz="1200" b="1" baseline="0" dirty="0" err="1" smtClean="0">
                    <a:solidFill>
                      <a:sysClr val="windowText" lastClr="000000"/>
                    </a:solidFill>
                    <a:latin typeface="Times New Roman" panose="02020603050405020304" pitchFamily="18" charset="0"/>
                    <a:cs typeface="Times New Roman" panose="02020603050405020304" pitchFamily="18" charset="0"/>
                  </a:rPr>
                  <a:t>Increase</a:t>
                </a:r>
                <a:endParaRPr lang="es-ES" sz="1200" b="1" dirty="0">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0"/>
              <c:y val="0.17879365079365078"/>
            </c:manualLayout>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51432832"/>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ES"/>
  <c:chart>
    <c:autoTitleDeleted val="1"/>
    <c:plotArea>
      <c:layout>
        <c:manualLayout>
          <c:layoutTarget val="inner"/>
          <c:xMode val="edge"/>
          <c:yMode val="edge"/>
          <c:x val="0.15578922269909407"/>
          <c:y val="3.4600694444444448E-2"/>
          <c:w val="0.83313527261166764"/>
          <c:h val="0.7748910219477998"/>
        </c:manualLayout>
      </c:layout>
      <c:barChart>
        <c:barDir val="col"/>
        <c:grouping val="clustered"/>
        <c:ser>
          <c:idx val="0"/>
          <c:order val="0"/>
          <c:spPr>
            <a:solidFill>
              <a:schemeClr val="accent1"/>
            </a:solidFill>
            <a:ln>
              <a:noFill/>
            </a:ln>
            <a:effectLst/>
          </c:spPr>
          <c:dPt>
            <c:idx val="1"/>
            <c:spPr>
              <a:solidFill>
                <a:schemeClr val="accent2"/>
              </a:solidFill>
              <a:ln>
                <a:noFill/>
              </a:ln>
              <a:effectLst/>
            </c:spPr>
          </c:dPt>
          <c:dPt>
            <c:idx val="2"/>
            <c:spPr>
              <a:solidFill>
                <a:schemeClr val="accent3">
                  <a:lumMod val="75000"/>
                </a:schemeClr>
              </a:solidFill>
              <a:ln>
                <a:noFill/>
              </a:ln>
              <a:effectLst/>
            </c:spPr>
          </c:dPt>
          <c:dPt>
            <c:idx val="3"/>
            <c:spPr>
              <a:solidFill>
                <a:srgbClr val="C00000"/>
              </a:solidFill>
              <a:ln>
                <a:noFill/>
              </a:ln>
              <a:effectLst/>
            </c:spPr>
          </c:dPt>
          <c:dPt>
            <c:idx val="4"/>
            <c:spPr>
              <a:solidFill>
                <a:schemeClr val="accent6">
                  <a:lumMod val="75000"/>
                </a:schemeClr>
              </a:solidFill>
              <a:ln>
                <a:noFill/>
              </a:ln>
              <a:effectLst/>
            </c:spPr>
          </c:dPt>
          <c:dPt>
            <c:idx val="5"/>
            <c:spPr>
              <a:solidFill>
                <a:srgbClr val="7030A0"/>
              </a:solidFill>
              <a:ln>
                <a:noFill/>
              </a:ln>
              <a:effectLst/>
            </c:spPr>
          </c:dPt>
          <c:dPt>
            <c:idx val="6"/>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Sheet1!$C$3:$C$9</c:f>
              <c:numCache>
                <c:formatCode>General</c:formatCode>
                <c:ptCount val="7"/>
                <c:pt idx="0">
                  <c:v>5.6559426154999954</c:v>
                </c:pt>
                <c:pt idx="1">
                  <c:v>5.4716319463999996</c:v>
                </c:pt>
                <c:pt idx="2">
                  <c:v>5.5350259256000003</c:v>
                </c:pt>
                <c:pt idx="3">
                  <c:v>6.3953739239000003</c:v>
                </c:pt>
                <c:pt idx="4">
                  <c:v>5.9020639035000046</c:v>
                </c:pt>
                <c:pt idx="5">
                  <c:v>5.6205119149999918</c:v>
                </c:pt>
                <c:pt idx="6">
                  <c:v>5.228316805199996</c:v>
                </c:pt>
              </c:numCache>
            </c:numRef>
          </c:val>
        </c:ser>
        <c:gapWidth val="300"/>
        <c:axId val="51424256"/>
        <c:axId val="62866560"/>
      </c:barChart>
      <c:catAx>
        <c:axId val="51424256"/>
        <c:scaling>
          <c:orientation val="minMax"/>
        </c:scaling>
        <c:axPos val="b"/>
        <c:title>
          <c:tx>
            <c:rich>
              <a:bodyPr rot="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Margin</a:t>
                </a:r>
              </a:p>
            </c:rich>
          </c:tx>
          <c:layout>
            <c:manualLayout>
              <c:xMode val="edge"/>
              <c:yMode val="edge"/>
              <c:x val="0.44664139246542656"/>
              <c:y val="0.90118013287681731"/>
            </c:manualLayout>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S"/>
          </a:p>
        </c:txPr>
        <c:crossAx val="62866560"/>
        <c:crosses val="autoZero"/>
        <c:auto val="1"/>
        <c:lblAlgn val="ctr"/>
        <c:lblOffset val="100"/>
      </c:catAx>
      <c:valAx>
        <c:axId val="62866560"/>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000" b="1">
                    <a:solidFill>
                      <a:sysClr val="windowText" lastClr="000000"/>
                    </a:solidFill>
                    <a:latin typeface="Times New Roman" panose="02020603050405020304" pitchFamily="18" charset="0"/>
                    <a:cs typeface="Times New Roman" panose="02020603050405020304" pitchFamily="18" charset="0"/>
                  </a:rPr>
                  <a:t>%</a:t>
                </a:r>
                <a:r>
                  <a:rPr lang="es-ES" sz="1000" b="1" baseline="0">
                    <a:solidFill>
                      <a:sysClr val="windowText" lastClr="000000"/>
                    </a:solidFill>
                    <a:latin typeface="Times New Roman" panose="02020603050405020304" pitchFamily="18" charset="0"/>
                    <a:cs typeface="Times New Roman" panose="02020603050405020304" pitchFamily="18" charset="0"/>
                  </a:rPr>
                  <a:t> Increase in throughout</a:t>
                </a:r>
                <a:endParaRPr lang="es-ES" sz="10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ES"/>
          </a:p>
        </c:txPr>
        <c:crossAx val="51424256"/>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5074201239866486"/>
          <c:y val="3.4600694444444448E-2"/>
          <c:w val="0.83818216499761478"/>
          <c:h val="0.74938048921891254"/>
        </c:manualLayout>
      </c:layout>
      <c:barChart>
        <c:barDir val="col"/>
        <c:grouping val="clustered"/>
        <c:ser>
          <c:idx val="0"/>
          <c:order val="0"/>
          <c:spPr>
            <a:solidFill>
              <a:schemeClr val="accent1"/>
            </a:solidFill>
            <a:ln>
              <a:noFill/>
            </a:ln>
            <a:effectLst/>
          </c:spPr>
          <c:dPt>
            <c:idx val="1"/>
            <c:spPr>
              <a:solidFill>
                <a:schemeClr val="accent2"/>
              </a:solidFill>
              <a:ln>
                <a:noFill/>
              </a:ln>
              <a:effectLst/>
            </c:spPr>
          </c:dPt>
          <c:dPt>
            <c:idx val="2"/>
            <c:spPr>
              <a:solidFill>
                <a:schemeClr val="accent3">
                  <a:lumMod val="75000"/>
                </a:schemeClr>
              </a:solidFill>
              <a:ln>
                <a:noFill/>
              </a:ln>
              <a:effectLst/>
            </c:spPr>
          </c:dPt>
          <c:dPt>
            <c:idx val="3"/>
            <c:spPr>
              <a:solidFill>
                <a:srgbClr val="C00000"/>
              </a:solidFill>
              <a:ln>
                <a:noFill/>
              </a:ln>
              <a:effectLst/>
            </c:spPr>
          </c:dPt>
          <c:dPt>
            <c:idx val="4"/>
            <c:spPr>
              <a:solidFill>
                <a:schemeClr val="accent6">
                  <a:lumMod val="75000"/>
                </a:schemeClr>
              </a:solidFill>
              <a:ln>
                <a:noFill/>
              </a:ln>
              <a:effectLst/>
            </c:spPr>
          </c:dPt>
          <c:dPt>
            <c:idx val="5"/>
            <c:spPr>
              <a:solidFill>
                <a:srgbClr val="7030A0"/>
              </a:solidFill>
              <a:ln>
                <a:noFill/>
              </a:ln>
              <a:effectLst/>
            </c:spPr>
          </c:dPt>
          <c:dPt>
            <c:idx val="6"/>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Sheet1!$D$3:$D$9</c:f>
              <c:numCache>
                <c:formatCode>General</c:formatCode>
                <c:ptCount val="7"/>
                <c:pt idx="0">
                  <c:v>2.8399836455999998</c:v>
                </c:pt>
                <c:pt idx="1">
                  <c:v>2.6959081030999976</c:v>
                </c:pt>
                <c:pt idx="2">
                  <c:v>3.4147557994999977</c:v>
                </c:pt>
                <c:pt idx="3">
                  <c:v>3.3461482462999999</c:v>
                </c:pt>
                <c:pt idx="4">
                  <c:v>3.3703249402000002</c:v>
                </c:pt>
                <c:pt idx="5">
                  <c:v>2.6796853722999998</c:v>
                </c:pt>
                <c:pt idx="6">
                  <c:v>2.7019753391999997</c:v>
                </c:pt>
              </c:numCache>
            </c:numRef>
          </c:val>
        </c:ser>
        <c:gapWidth val="300"/>
        <c:axId val="62909056"/>
        <c:axId val="62784256"/>
      </c:barChart>
      <c:catAx>
        <c:axId val="62909056"/>
        <c:scaling>
          <c:orientation val="minMax"/>
        </c:scaling>
        <c:axPos val="b"/>
        <c:title>
          <c:tx>
            <c:rich>
              <a:bodyPr rot="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Margin</a:t>
                </a:r>
              </a:p>
            </c:rich>
          </c:tx>
          <c:layout>
            <c:manualLayout>
              <c:xMode val="edge"/>
              <c:yMode val="edge"/>
              <c:x val="0.45880603448275881"/>
              <c:y val="0.90122222222222226"/>
            </c:manualLayout>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s-ES"/>
          </a:p>
        </c:txPr>
        <c:crossAx val="62784256"/>
        <c:crosses val="autoZero"/>
        <c:auto val="1"/>
        <c:lblAlgn val="ctr"/>
        <c:lblOffset val="100"/>
      </c:catAx>
      <c:valAx>
        <c:axId val="62784256"/>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000" b="1">
                    <a:solidFill>
                      <a:sysClr val="windowText" lastClr="000000"/>
                    </a:solidFill>
                    <a:latin typeface="Times New Roman" panose="02020603050405020304" pitchFamily="18" charset="0"/>
                    <a:cs typeface="Times New Roman" panose="02020603050405020304" pitchFamily="18" charset="0"/>
                  </a:rPr>
                  <a:t>%</a:t>
                </a:r>
                <a:r>
                  <a:rPr lang="es-ES" sz="1000" b="1" baseline="0">
                    <a:solidFill>
                      <a:sysClr val="windowText" lastClr="000000"/>
                    </a:solidFill>
                    <a:latin typeface="Times New Roman" panose="02020603050405020304" pitchFamily="18" charset="0"/>
                    <a:cs typeface="Times New Roman" panose="02020603050405020304" pitchFamily="18" charset="0"/>
                  </a:rPr>
                  <a:t> Increase in fairness</a:t>
                </a:r>
                <a:endParaRPr lang="es-ES" sz="1000" b="1">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ES"/>
          </a:p>
        </c:txPr>
        <c:crossAx val="62909056"/>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s-ES"/>
  <c:chart>
    <c:autoTitleDeleted val="1"/>
    <c:plotArea>
      <c:layout>
        <c:manualLayout>
          <c:layoutTarget val="inner"/>
          <c:xMode val="edge"/>
          <c:yMode val="edge"/>
          <c:x val="0.15477952630742345"/>
          <c:y val="4.3267348590771887E-2"/>
          <c:w val="0.81597583849944455"/>
          <c:h val="0.77900164348615408"/>
        </c:manualLayout>
      </c:layout>
      <c:barChart>
        <c:barDir val="col"/>
        <c:grouping val="clustered"/>
        <c:ser>
          <c:idx val="0"/>
          <c:order val="0"/>
          <c:spPr>
            <a:solidFill>
              <a:schemeClr val="accent1"/>
            </a:solidFill>
            <a:ln>
              <a:noFill/>
            </a:ln>
            <a:effectLst/>
          </c:spPr>
          <c:dPt>
            <c:idx val="1"/>
            <c:spPr>
              <a:solidFill>
                <a:schemeClr val="accent2"/>
              </a:solidFill>
              <a:ln>
                <a:noFill/>
              </a:ln>
              <a:effectLst/>
            </c:spPr>
          </c:dPt>
          <c:dPt>
            <c:idx val="2"/>
            <c:spPr>
              <a:solidFill>
                <a:schemeClr val="accent3">
                  <a:lumMod val="75000"/>
                </a:schemeClr>
              </a:solidFill>
              <a:ln>
                <a:noFill/>
              </a:ln>
              <a:effectLst/>
            </c:spPr>
          </c:dPt>
          <c:dPt>
            <c:idx val="3"/>
            <c:spPr>
              <a:solidFill>
                <a:srgbClr val="C00000"/>
              </a:solidFill>
              <a:ln>
                <a:noFill/>
              </a:ln>
              <a:effectLst/>
            </c:spPr>
          </c:dPt>
          <c:dPt>
            <c:idx val="4"/>
            <c:spPr>
              <a:solidFill>
                <a:schemeClr val="accent6">
                  <a:lumMod val="75000"/>
                </a:schemeClr>
              </a:solidFill>
              <a:ln>
                <a:noFill/>
              </a:ln>
              <a:effectLst/>
            </c:spPr>
          </c:dPt>
          <c:dPt>
            <c:idx val="5"/>
            <c:spPr>
              <a:solidFill>
                <a:srgbClr val="7030A0"/>
              </a:solidFill>
              <a:ln>
                <a:noFill/>
              </a:ln>
              <a:effectLst/>
            </c:spPr>
          </c:dPt>
          <c:dPt>
            <c:idx val="6"/>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Sheet1!$E$3:$E$9</c:f>
              <c:numCache>
                <c:formatCode>General</c:formatCode>
                <c:ptCount val="7"/>
                <c:pt idx="0">
                  <c:v>82.820539149300004</c:v>
                </c:pt>
                <c:pt idx="1">
                  <c:v>80.560298925799998</c:v>
                </c:pt>
                <c:pt idx="2">
                  <c:v>73.059877655499903</c:v>
                </c:pt>
                <c:pt idx="3">
                  <c:v>70.678048301799819</c:v>
                </c:pt>
                <c:pt idx="4">
                  <c:v>62.785228954400012</c:v>
                </c:pt>
                <c:pt idx="5">
                  <c:v>63.589475181399997</c:v>
                </c:pt>
                <c:pt idx="6">
                  <c:v>57.537092021000007</c:v>
                </c:pt>
              </c:numCache>
            </c:numRef>
          </c:val>
        </c:ser>
        <c:gapWidth val="300"/>
        <c:axId val="63113472"/>
        <c:axId val="63144320"/>
      </c:barChart>
      <c:catAx>
        <c:axId val="63113472"/>
        <c:scaling>
          <c:orientation val="minMax"/>
        </c:scaling>
        <c:axPos val="b"/>
        <c:title>
          <c:tx>
            <c:rich>
              <a:bodyPr rot="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a:solidFill>
                      <a:sysClr val="windowText" lastClr="000000"/>
                    </a:solidFill>
                    <a:latin typeface="Times New Roman" panose="02020603050405020304" pitchFamily="18" charset="0"/>
                    <a:cs typeface="Times New Roman" panose="02020603050405020304" pitchFamily="18" charset="0"/>
                  </a:rPr>
                  <a:t>Margin</a:t>
                </a:r>
              </a:p>
            </c:rich>
          </c:tx>
          <c:layout/>
          <c:spPr>
            <a:noFill/>
            <a:ln>
              <a:noFill/>
            </a:ln>
            <a:effectLst/>
          </c:spPr>
        </c:title>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s-ES"/>
          </a:p>
        </c:txPr>
        <c:crossAx val="63144320"/>
        <c:crosses val="autoZero"/>
        <c:auto val="1"/>
        <c:lblAlgn val="ctr"/>
        <c:lblOffset val="100"/>
      </c:catAx>
      <c:valAx>
        <c:axId val="63144320"/>
        <c:scaling>
          <c:orientation val="minMax"/>
        </c:scaling>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a:solidFill>
                      <a:sysClr val="windowText" lastClr="000000"/>
                    </a:solidFill>
                    <a:latin typeface="Times New Roman" panose="02020603050405020304" pitchFamily="18" charset="0"/>
                    <a:cs typeface="Times New Roman" panose="02020603050405020304" pitchFamily="18" charset="0"/>
                  </a:rPr>
                  <a:t>%</a:t>
                </a:r>
                <a:r>
                  <a:rPr lang="es-ES" sz="1200" baseline="0">
                    <a:solidFill>
                      <a:sysClr val="windowText" lastClr="000000"/>
                    </a:solidFill>
                    <a:latin typeface="Times New Roman" panose="02020603050405020304" pitchFamily="18" charset="0"/>
                    <a:cs typeface="Times New Roman" panose="02020603050405020304" pitchFamily="18" charset="0"/>
                  </a:rPr>
                  <a:t> Increase in FER</a:t>
                </a:r>
                <a:endParaRPr lang="es-ES" sz="1200">
                  <a:solidFill>
                    <a:sysClr val="windowText" lastClr="000000"/>
                  </a:solidFill>
                  <a:latin typeface="Times New Roman" panose="02020603050405020304" pitchFamily="18" charset="0"/>
                  <a:cs typeface="Times New Roman" panose="02020603050405020304" pitchFamily="18" charset="0"/>
                </a:endParaRPr>
              </a:p>
            </c:rich>
          </c:tx>
          <c:layout/>
          <c:spPr>
            <a:noFill/>
            <a:ln>
              <a:noFill/>
            </a:ln>
            <a:effectLst/>
          </c:spPr>
        </c:title>
        <c:numFmt formatCode="General" sourceLinked="1"/>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63113472"/>
        <c:crosses val="autoZero"/>
        <c:crossBetween val="between"/>
      </c:valAx>
      <c:spPr>
        <a:noFill/>
        <a:ln>
          <a:noFill/>
        </a:ln>
        <a:effectLst/>
      </c:spPr>
    </c:plotArea>
    <c:plotVisOnly val="1"/>
    <c:dispBlanksAs val="gap"/>
  </c:chart>
  <c:spPr>
    <a:noFill/>
    <a:ln>
      <a:noFill/>
    </a:ln>
    <a:effectLst/>
  </c:spPr>
  <c:txPr>
    <a:bodyPr/>
    <a:lstStyle/>
    <a:p>
      <a:pPr>
        <a:defRPr/>
      </a:pPr>
      <a:endParaRPr lang="es-E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‹Nº›</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Tree>
    <p:extLst>
      <p:ext uri="{BB962C8B-B14F-4D97-AF65-F5344CB8AC3E}">
        <p14:creationId xmlns=""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‹Nº›</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Tree>
    <p:extLst>
      <p:ext uri="{BB962C8B-B14F-4D97-AF65-F5344CB8AC3E}">
        <p14:creationId xmlns=""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doc.: IEEE 802.11-</a:t>
            </a:r>
          </a:p>
        </p:txBody>
      </p:sp>
      <p:sp>
        <p:nvSpPr>
          <p:cNvPr id="6147"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April 2013</a:t>
            </a:r>
          </a:p>
        </p:txBody>
      </p:sp>
      <p:sp>
        <p:nvSpPr>
          <p:cNvPr id="6148"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dirty="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Page </a:t>
            </a:r>
            <a:fld id="{D0B8B295-F92D-467A-B866-1ED57ECAAB6C}" type="slidenum">
              <a:rPr lang="en-US" sz="1200" b="0" smtClean="0"/>
              <a:pPr/>
              <a:t>1</a:t>
            </a:fld>
            <a:endParaRPr lang="en-US" sz="1200" b="0" dirty="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extLst>
      <p:ext uri="{BB962C8B-B14F-4D97-AF65-F5344CB8AC3E}">
        <p14:creationId xmlns="" xmlns:p14="http://schemas.microsoft.com/office/powerpoint/2010/main" val="825942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10</a:t>
            </a:fld>
            <a:endParaRPr lang="en-US" altLang="ca-ES"/>
          </a:p>
        </p:txBody>
      </p:sp>
    </p:spTree>
    <p:extLst>
      <p:ext uri="{BB962C8B-B14F-4D97-AF65-F5344CB8AC3E}">
        <p14:creationId xmlns="" xmlns:p14="http://schemas.microsoft.com/office/powerpoint/2010/main" val="4161741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11</a:t>
            </a:fld>
            <a:endParaRPr lang="en-US" altLang="ca-ES"/>
          </a:p>
        </p:txBody>
      </p:sp>
    </p:spTree>
    <p:extLst>
      <p:ext uri="{BB962C8B-B14F-4D97-AF65-F5344CB8AC3E}">
        <p14:creationId xmlns="" xmlns:p14="http://schemas.microsoft.com/office/powerpoint/2010/main" val="121192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12</a:t>
            </a:fld>
            <a:endParaRPr lang="en-US" altLang="ca-ES"/>
          </a:p>
        </p:txBody>
      </p:sp>
    </p:spTree>
    <p:extLst>
      <p:ext uri="{BB962C8B-B14F-4D97-AF65-F5344CB8AC3E}">
        <p14:creationId xmlns="" xmlns:p14="http://schemas.microsoft.com/office/powerpoint/2010/main" val="1794485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a:p>
        </p:txBody>
      </p:sp>
      <p:sp>
        <p:nvSpPr>
          <p:cNvPr id="24580" name="Date Placeholder 3"/>
          <p:cNvSpPr>
            <a:spLocks noGrp="1"/>
          </p:cNvSpPr>
          <p:nvPr>
            <p:ph type="dt" sz="quarter" idx="1"/>
          </p:nvPr>
        </p:nvSpPr>
        <p:spPr/>
        <p:txBody>
          <a:bodyPr/>
          <a:lstStyle/>
          <a:p>
            <a:pPr>
              <a:defRPr/>
            </a:pPr>
            <a:r>
              <a:rPr lang="en-US" smtClean="0"/>
              <a:t>April 2013</a:t>
            </a:r>
          </a:p>
        </p:txBody>
      </p:sp>
      <p:sp>
        <p:nvSpPr>
          <p:cNvPr id="12293" name="Slide Number Placeholder 4"/>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06262B7A-CAF9-4B01-B271-AC6E9D0C5ED0}" type="slidenum">
              <a:rPr lang="en-US" altLang="ca-ES"/>
              <a:pPr>
                <a:spcBef>
                  <a:spcPct val="0"/>
                </a:spcBef>
              </a:pPr>
              <a:t>14</a:t>
            </a:fld>
            <a:endParaRPr lang="en-US" altLang="ca-ES"/>
          </a:p>
        </p:txBody>
      </p:sp>
    </p:spTree>
    <p:extLst>
      <p:ext uri="{BB962C8B-B14F-4D97-AF65-F5344CB8AC3E}">
        <p14:creationId xmlns="" xmlns:p14="http://schemas.microsoft.com/office/powerpoint/2010/main" val="20742632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15</a:t>
            </a:fld>
            <a:endParaRPr lang="en-US" altLang="ca-ES"/>
          </a:p>
        </p:txBody>
      </p:sp>
    </p:spTree>
    <p:extLst>
      <p:ext uri="{BB962C8B-B14F-4D97-AF65-F5344CB8AC3E}">
        <p14:creationId xmlns="" xmlns:p14="http://schemas.microsoft.com/office/powerpoint/2010/main" val="1851397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17</a:t>
            </a:fld>
            <a:endParaRPr lang="en-US" altLang="ca-ES"/>
          </a:p>
        </p:txBody>
      </p:sp>
    </p:spTree>
    <p:extLst>
      <p:ext uri="{BB962C8B-B14F-4D97-AF65-F5344CB8AC3E}">
        <p14:creationId xmlns="" xmlns:p14="http://schemas.microsoft.com/office/powerpoint/2010/main" val="4931524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ca-ES" dirty="0"/>
          </a:p>
        </p:txBody>
      </p:sp>
      <p:sp>
        <p:nvSpPr>
          <p:cNvPr id="4" name="Marcador de encabezado 3"/>
          <p:cNvSpPr>
            <a:spLocks noGrp="1"/>
          </p:cNvSpPr>
          <p:nvPr>
            <p:ph type="hdr" sz="quarter" idx="10"/>
          </p:nvPr>
        </p:nvSpPr>
        <p:spPr/>
        <p:txBody>
          <a:bodyPr/>
          <a:lstStyle/>
          <a:p>
            <a:pPr>
              <a:defRPr/>
            </a:pPr>
            <a:r>
              <a:rPr lang="en-US" dirty="0" smtClean="0"/>
              <a:t>doc.: IEEE 802.11-</a:t>
            </a:r>
            <a:endParaRPr lang="en-US" dirty="0"/>
          </a:p>
        </p:txBody>
      </p:sp>
      <p:sp>
        <p:nvSpPr>
          <p:cNvPr id="5" name="Marcador de fecha 4"/>
          <p:cNvSpPr>
            <a:spLocks noGrp="1"/>
          </p:cNvSpPr>
          <p:nvPr>
            <p:ph type="dt" idx="11"/>
          </p:nvPr>
        </p:nvSpPr>
        <p:spPr/>
        <p:txBody>
          <a:bodyPr/>
          <a:lstStyle/>
          <a:p>
            <a:pPr>
              <a:defRPr/>
            </a:pPr>
            <a:r>
              <a:rPr lang="en-US" dirty="0" smtClean="0"/>
              <a:t>April 2013</a:t>
            </a:r>
            <a:endParaRPr lang="en-US" dirty="0"/>
          </a:p>
        </p:txBody>
      </p:sp>
      <p:sp>
        <p:nvSpPr>
          <p:cNvPr id="6" name="Marcador de pie de página 5"/>
          <p:cNvSpPr>
            <a:spLocks noGrp="1"/>
          </p:cNvSpPr>
          <p:nvPr>
            <p:ph type="ftr" sz="quarter" idx="12"/>
          </p:nvPr>
        </p:nvSpPr>
        <p:spPr/>
        <p:txBody>
          <a:bodyPr/>
          <a:lstStyle/>
          <a:p>
            <a:pPr lvl="4">
              <a:defRPr/>
            </a:pPr>
            <a:r>
              <a:rPr lang="en-US" dirty="0" smtClean="0"/>
              <a:t>Graham Smith, DSP Group</a:t>
            </a:r>
            <a:endParaRPr lang="en-US" dirty="0"/>
          </a:p>
        </p:txBody>
      </p:sp>
      <p:sp>
        <p:nvSpPr>
          <p:cNvPr id="7" name="Marcador de número de diapositiva 6"/>
          <p:cNvSpPr>
            <a:spLocks noGrp="1"/>
          </p:cNvSpPr>
          <p:nvPr>
            <p:ph type="sldNum" sz="quarter" idx="13"/>
          </p:nvPr>
        </p:nvSpPr>
        <p:spPr/>
        <p:txBody>
          <a:bodyPr/>
          <a:lstStyle/>
          <a:p>
            <a:pPr>
              <a:defRPr/>
            </a:pPr>
            <a:r>
              <a:rPr lang="en-US" dirty="0" smtClean="0"/>
              <a:t>Page </a:t>
            </a:r>
            <a:fld id="{51B966A9-53E8-431F-AD94-BCA61E341CFC}" type="slidenum">
              <a:rPr lang="en-US" smtClean="0"/>
              <a:pPr>
                <a:defRPr/>
              </a:pPr>
              <a:t>2</a:t>
            </a:fld>
            <a:endParaRPr lang="en-US" dirty="0"/>
          </a:p>
        </p:txBody>
      </p:sp>
    </p:spTree>
    <p:extLst>
      <p:ext uri="{BB962C8B-B14F-4D97-AF65-F5344CB8AC3E}">
        <p14:creationId xmlns="" xmlns:p14="http://schemas.microsoft.com/office/powerpoint/2010/main" val="11830850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5604" name="Date Placeholder 3"/>
          <p:cNvSpPr>
            <a:spLocks noGrp="1"/>
          </p:cNvSpPr>
          <p:nvPr>
            <p:ph type="dt" sz="quarter" idx="1"/>
          </p:nvPr>
        </p:nvSpPr>
        <p:spPr/>
        <p:txBody>
          <a:bodyPr/>
          <a:lstStyle/>
          <a:p>
            <a:pPr>
              <a:defRPr/>
            </a:pPr>
            <a:r>
              <a:rPr lang="en-US" smtClean="0"/>
              <a:t>April 2013</a:t>
            </a:r>
          </a:p>
        </p:txBody>
      </p:sp>
      <p:sp>
        <p:nvSpPr>
          <p:cNvPr id="15365" name="Slide Number Placeholder 4"/>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7F7D1675-F863-4C33-996B-014A24BA13B7}" type="slidenum">
              <a:rPr lang="en-US" altLang="ca-ES"/>
              <a:pPr>
                <a:spcBef>
                  <a:spcPct val="0"/>
                </a:spcBef>
              </a:pPr>
              <a:t>8</a:t>
            </a:fld>
            <a:endParaRPr lang="en-US" altLang="ca-ES"/>
          </a:p>
        </p:txBody>
      </p:sp>
    </p:spTree>
    <p:extLst>
      <p:ext uri="{BB962C8B-B14F-4D97-AF65-F5344CB8AC3E}">
        <p14:creationId xmlns="" xmlns:p14="http://schemas.microsoft.com/office/powerpoint/2010/main" val="2805176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6628" name="Date Placeholder 3"/>
          <p:cNvSpPr>
            <a:spLocks noGrp="1"/>
          </p:cNvSpPr>
          <p:nvPr>
            <p:ph type="dt" sz="quarter" idx="1"/>
          </p:nvPr>
        </p:nvSpPr>
        <p:spPr/>
        <p:txBody>
          <a:bodyPr/>
          <a:lstStyle/>
          <a:p>
            <a:pPr>
              <a:defRPr/>
            </a:pPr>
            <a:r>
              <a:rPr lang="en-US" smtClean="0"/>
              <a:t>April 2013</a:t>
            </a:r>
          </a:p>
        </p:txBody>
      </p:sp>
      <p:sp>
        <p:nvSpPr>
          <p:cNvPr id="17413" name="Slide Number Placeholder 4"/>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1A2078D5-A973-4865-BF81-5C81A92CC903}" type="slidenum">
              <a:rPr lang="en-US" altLang="ca-ES"/>
              <a:pPr>
                <a:spcBef>
                  <a:spcPct val="0"/>
                </a:spcBef>
              </a:pPr>
              <a:t>9</a:t>
            </a:fld>
            <a:endParaRPr lang="en-US" altLang="ca-ES"/>
          </a:p>
        </p:txBody>
      </p:sp>
    </p:spTree>
    <p:extLst>
      <p:ext uri="{BB962C8B-B14F-4D97-AF65-F5344CB8AC3E}">
        <p14:creationId xmlns="" xmlns:p14="http://schemas.microsoft.com/office/powerpoint/2010/main" val="3978318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
        <p:nvSpPr>
          <p:cNvPr id="5"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Tree>
    <p:extLst>
      <p:ext uri="{BB962C8B-B14F-4D97-AF65-F5344CB8AC3E}">
        <p14:creationId xmlns=""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
        <p:nvSpPr>
          <p:cNvPr id="5"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Tree>
    <p:extLst>
      <p:ext uri="{BB962C8B-B14F-4D97-AF65-F5344CB8AC3E}">
        <p14:creationId xmlns=""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1" name="Rectangle 7"/>
          <p:cNvSpPr>
            <a:spLocks noChangeArrowheads="1"/>
          </p:cNvSpPr>
          <p:nvPr/>
        </p:nvSpPr>
        <p:spPr bwMode="auto">
          <a:xfrm>
            <a:off x="4853299" y="228600"/>
            <a:ext cx="3592201"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600" dirty="0"/>
              <a:t>doc.: IEEE </a:t>
            </a:r>
            <a:r>
              <a:rPr lang="en-US" sz="1600" dirty="0" smtClean="0"/>
              <a:t>802.</a:t>
            </a:r>
            <a:r>
              <a:rPr lang="ca-ES" sz="1600" dirty="0" smtClean="0"/>
              <a:t> </a:t>
            </a:r>
            <a:r>
              <a:rPr lang="ca-ES" sz="1600" dirty="0" smtClean="0"/>
              <a:t>11-15/0371-02-00ax</a:t>
            </a:r>
            <a:endParaRPr lang="en-US" sz="1600" dirty="0" smtClean="0"/>
          </a:p>
        </p:txBody>
      </p:sp>
      <p:sp>
        <p:nvSpPr>
          <p:cNvPr id="1032" name="Line 8"/>
          <p:cNvSpPr>
            <a:spLocks noChangeShapeType="1"/>
          </p:cNvSpPr>
          <p:nvPr/>
        </p:nvSpPr>
        <p:spPr bwMode="auto">
          <a:xfrm>
            <a:off x="685800" y="474821"/>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200" b="0" dirty="0"/>
              <a:t>Submission</a:t>
            </a:r>
          </a:p>
        </p:txBody>
      </p:sp>
      <p:sp>
        <p:nvSpPr>
          <p:cNvPr id="1034" name="Line 10"/>
          <p:cNvSpPr>
            <a:spLocks noChangeShapeType="1"/>
          </p:cNvSpPr>
          <p:nvPr/>
        </p:nvSpPr>
        <p:spPr bwMode="auto">
          <a:xfrm>
            <a:off x="696913" y="6475412"/>
            <a:ext cx="7989887" cy="1588"/>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2" name="CuadroTexto 1"/>
          <p:cNvSpPr txBox="1"/>
          <p:nvPr userDrawn="1"/>
        </p:nvSpPr>
        <p:spPr>
          <a:xfrm>
            <a:off x="7381252" y="6428194"/>
            <a:ext cx="1455398" cy="276999"/>
          </a:xfrm>
          <a:prstGeom prst="rect">
            <a:avLst/>
          </a:prstGeom>
          <a:noFill/>
        </p:spPr>
        <p:txBody>
          <a:bodyPr wrap="none" rtlCol="0">
            <a:spAutoFit/>
          </a:bodyPr>
          <a:lstStyle/>
          <a:p>
            <a:r>
              <a:rPr lang="ca-ES" sz="1200" b="0" kern="1200" dirty="0" smtClean="0">
                <a:solidFill>
                  <a:schemeClr val="tx1"/>
                </a:solidFill>
                <a:latin typeface="Times New Roman" pitchFamily="18" charset="0"/>
                <a:ea typeface="+mn-ea"/>
                <a:cs typeface="+mn-cs"/>
              </a:rPr>
              <a:t>M. </a:t>
            </a:r>
            <a:r>
              <a:rPr lang="ca-ES" sz="1200" b="0" kern="1200" dirty="0" err="1" smtClean="0">
                <a:solidFill>
                  <a:schemeClr val="tx1"/>
                </a:solidFill>
                <a:latin typeface="Times New Roman" pitchFamily="18" charset="0"/>
                <a:ea typeface="+mn-ea"/>
                <a:cs typeface="+mn-cs"/>
              </a:rPr>
              <a:t>Shahwaiz</a:t>
            </a:r>
            <a:r>
              <a:rPr lang="ca-ES" sz="1200" b="0" kern="1200" dirty="0" smtClean="0">
                <a:solidFill>
                  <a:schemeClr val="tx1"/>
                </a:solidFill>
                <a:latin typeface="Times New Roman" pitchFamily="18" charset="0"/>
                <a:ea typeface="+mn-ea"/>
                <a:cs typeface="+mn-cs"/>
              </a:rPr>
              <a:t> </a:t>
            </a:r>
            <a:r>
              <a:rPr lang="ca-ES" sz="1200" b="0" kern="1200" dirty="0" err="1" smtClean="0">
                <a:solidFill>
                  <a:schemeClr val="tx1"/>
                </a:solidFill>
                <a:latin typeface="Times New Roman" pitchFamily="18" charset="0"/>
                <a:ea typeface="+mn-ea"/>
                <a:cs typeface="+mn-cs"/>
              </a:rPr>
              <a:t>Afaqui</a:t>
            </a:r>
            <a:endParaRPr lang="ca-ES" sz="1200" b="0" kern="1200" dirty="0">
              <a:solidFill>
                <a:schemeClr val="tx1"/>
              </a:solidFill>
              <a:latin typeface="Times New Roman" pitchFamily="18" charset="0"/>
              <a:ea typeface="+mn-ea"/>
              <a:cs typeface="+mn-cs"/>
            </a:endParaRPr>
          </a:p>
        </p:txBody>
      </p:sp>
      <p:sp>
        <p:nvSpPr>
          <p:cNvPr id="10"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
        <p:nvSpPr>
          <p:cNvPr id="12"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Documento_de_Microsoft_Office_Word_97-20031.doc"/></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normAutofit fontScale="90000"/>
          </a:bodyPr>
          <a:lstStyle/>
          <a:p>
            <a:pPr algn="ctr"/>
            <a:r>
              <a:rPr lang="en-US" dirty="0" smtClean="0">
                <a:latin typeface="Times New Roman" panose="02020603050405020304" pitchFamily="18" charset="0"/>
                <a:cs typeface="Times New Roman" panose="02020603050405020304" pitchFamily="18" charset="0"/>
              </a:rPr>
              <a:t>Proposal and simulation based evaluation of DSC-AP algorithm.</a:t>
            </a:r>
            <a:endParaRPr lang="en-US" dirty="0" smtClean="0"/>
          </a:p>
        </p:txBody>
      </p:sp>
      <p:sp>
        <p:nvSpPr>
          <p:cNvPr id="3080" name="Rectangle 12"/>
          <p:cNvSpPr>
            <a:spLocks noChangeArrowheads="1"/>
          </p:cNvSpPr>
          <p:nvPr/>
        </p:nvSpPr>
        <p:spPr bwMode="auto">
          <a:xfrm>
            <a:off x="1709737" y="2509386"/>
            <a:ext cx="1085850" cy="285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69056" tIns="34529" rIns="69056" bIns="34529"/>
          <a:lstStyle/>
          <a:p>
            <a:pPr marL="257175" indent="-257175">
              <a:spcBef>
                <a:spcPct val="20000"/>
              </a:spcBef>
            </a:pPr>
            <a:r>
              <a:rPr lang="en-US" sz="1500" dirty="0">
                <a:cs typeface="Times New Roman" panose="02020603050405020304" pitchFamily="18" charset="0"/>
              </a:rPr>
              <a:t>Authors:</a:t>
            </a:r>
          </a:p>
        </p:txBody>
      </p:sp>
      <p:graphicFrame>
        <p:nvGraphicFramePr>
          <p:cNvPr id="5" name="Object 4"/>
          <p:cNvGraphicFramePr>
            <a:graphicFrameLocks noChangeAspect="1"/>
          </p:cNvGraphicFramePr>
          <p:nvPr>
            <p:extLst>
              <p:ext uri="{D42A27DB-BD31-4B8C-83A1-F6EECF244321}">
                <p14:modId xmlns="" xmlns:p14="http://schemas.microsoft.com/office/powerpoint/2010/main" val="2151434951"/>
              </p:ext>
            </p:extLst>
          </p:nvPr>
        </p:nvGraphicFramePr>
        <p:xfrm>
          <a:off x="1701800" y="2789238"/>
          <a:ext cx="6680200" cy="2895600"/>
        </p:xfrm>
        <a:graphic>
          <a:graphicData uri="http://schemas.openxmlformats.org/presentationml/2006/ole">
            <p:oleObj spid="_x0000_s4105" name="Document" r:id="rId4" imgW="8500046" imgH="4173771" progId="Word.Document.8">
              <p:embed/>
            </p:oleObj>
          </a:graphicData>
        </a:graphic>
      </p:graphicFrame>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1627479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337982" y="1270747"/>
            <a:ext cx="7093324" cy="800100"/>
          </a:xfrm>
        </p:spPr>
        <p:txBody>
          <a:bodyPr>
            <a:normAutofit fontScale="90000"/>
          </a:bodyPr>
          <a:lstStyle/>
          <a:p>
            <a:pPr eaLnBrk="1" hangingPunct="1"/>
            <a:r>
              <a:rPr lang="en-US" sz="2400" dirty="0">
                <a:latin typeface="Times New Roman" pitchFamily="18" charset="0"/>
                <a:cs typeface="Times New Roman" pitchFamily="18" charset="0"/>
              </a:rPr>
              <a:t>5. Effects of DSC over a network operating at 5GHz (1/2)</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914400" y="3973605"/>
            <a:ext cx="7391400" cy="2503395"/>
          </a:xfrm>
        </p:spPr>
        <p:txBody>
          <a:bodyPr>
            <a:normAutofit/>
          </a:bodyPr>
          <a:lstStyle/>
          <a:p>
            <a:pPr algn="just" eaLnBrk="1" hangingPunct="1"/>
            <a:r>
              <a:rPr lang="en-US" altLang="ca-ES" sz="1400" dirty="0">
                <a:latin typeface="Times New Roman" pitchFamily="18" charset="0"/>
                <a:cs typeface="Times New Roman" pitchFamily="18" charset="0"/>
              </a:rPr>
              <a:t>Observations:</a:t>
            </a:r>
          </a:p>
          <a:p>
            <a:pPr lvl="1" algn="just" eaLnBrk="1" hangingPunct="1"/>
            <a:r>
              <a:rPr lang="en-US" altLang="ca-ES" sz="1400" dirty="0">
                <a:latin typeface="Times New Roman" pitchFamily="18" charset="0"/>
                <a:cs typeface="Times New Roman" pitchFamily="18" charset="0"/>
              </a:rPr>
              <a:t>With more non-overlapping channels available (i.e. more than 10), DSC algorithm was found to have no impact on the throughout gains.</a:t>
            </a:r>
          </a:p>
          <a:p>
            <a:pPr lvl="1" algn="just" eaLnBrk="1" hangingPunct="1"/>
            <a:r>
              <a:rPr lang="en-US" altLang="ca-ES" sz="1400" dirty="0">
                <a:latin typeface="Times New Roman" pitchFamily="18" charset="0"/>
                <a:cs typeface="Times New Roman" pitchFamily="18" charset="0"/>
              </a:rPr>
              <a:t>Slight increase in fairness was noted for random channel selection scenario.</a:t>
            </a:r>
          </a:p>
          <a:p>
            <a:pPr lvl="1" algn="just" eaLnBrk="1" hangingPunct="1"/>
            <a:r>
              <a:rPr lang="en-US" altLang="ca-ES" sz="1400" dirty="0">
                <a:latin typeface="Times New Roman" pitchFamily="18" charset="0"/>
                <a:cs typeface="Times New Roman" pitchFamily="18" charset="0"/>
              </a:rPr>
              <a:t>Nevertheless, optimal channel selection produces gains ~20%</a:t>
            </a:r>
          </a:p>
          <a:p>
            <a:pPr algn="just" eaLnBrk="1" hangingPunct="1"/>
            <a:r>
              <a:rPr lang="en-US" altLang="ca-ES" sz="1400" dirty="0">
                <a:latin typeface="Times New Roman" pitchFamily="18" charset="0"/>
                <a:cs typeface="Times New Roman" pitchFamily="18" charset="0"/>
              </a:rPr>
              <a:t>Conclusions:</a:t>
            </a:r>
          </a:p>
          <a:p>
            <a:pPr lvl="1" algn="just" eaLnBrk="1" hangingPunct="1"/>
            <a:r>
              <a:rPr lang="en-US" altLang="ca-ES" sz="1400" dirty="0">
                <a:latin typeface="Times New Roman" pitchFamily="18" charset="0"/>
                <a:cs typeface="Times New Roman" pitchFamily="18" charset="0"/>
              </a:rPr>
              <a:t>The impact of DSC on IEEE 802.11n network operating on 5GHz is minimal.</a:t>
            </a:r>
          </a:p>
          <a:p>
            <a:pPr lvl="1" algn="just" eaLnBrk="1" hangingPunct="1"/>
            <a:r>
              <a:rPr lang="en-US" altLang="ca-ES" sz="1400" dirty="0">
                <a:latin typeface="Times New Roman" pitchFamily="18" charset="0"/>
                <a:cs typeface="Times New Roman" pitchFamily="18" charset="0"/>
              </a:rPr>
              <a:t>Channel selection does have an </a:t>
            </a:r>
            <a:r>
              <a:rPr lang="en-US" altLang="ca-ES" sz="1400" dirty="0" smtClean="0">
                <a:latin typeface="Times New Roman" pitchFamily="18" charset="0"/>
                <a:cs typeface="Times New Roman" pitchFamily="18" charset="0"/>
              </a:rPr>
              <a:t>impact</a:t>
            </a:r>
          </a:p>
          <a:p>
            <a:pPr lvl="1" algn="just" eaLnBrk="1" hangingPunct="1"/>
            <a:r>
              <a:rPr lang="en-US" altLang="ca-ES" sz="1400" dirty="0" smtClean="0">
                <a:latin typeface="Times New Roman" pitchFamily="18" charset="0"/>
                <a:cs typeface="Times New Roman" pitchFamily="18" charset="0"/>
              </a:rPr>
              <a:t>It is expected that aggregation increases the interest of using DSC in the 5GHz band</a:t>
            </a:r>
            <a:endParaRPr lang="en-US" altLang="ca-ES" sz="1400" dirty="0">
              <a:latin typeface="Times New Roman" pitchFamily="18" charset="0"/>
              <a:cs typeface="Times New Roman" pitchFamily="18" charset="0"/>
            </a:endParaRPr>
          </a:p>
          <a:p>
            <a:pPr lvl="1" algn="just" eaLnBrk="1" hangingPunct="1"/>
            <a:endParaRPr lang="en-US" altLang="ca-ES" sz="1400" dirty="0">
              <a:latin typeface="Times New Roman" pitchFamily="18" charset="0"/>
              <a:cs typeface="Times New Roman" pitchFamily="18" charset="0"/>
            </a:endParaRPr>
          </a:p>
        </p:txBody>
      </p:sp>
      <p:graphicFrame>
        <p:nvGraphicFramePr>
          <p:cNvPr id="6" name="Chart 10"/>
          <p:cNvGraphicFramePr>
            <a:graphicFrameLocks/>
          </p:cNvGraphicFramePr>
          <p:nvPr>
            <p:extLst>
              <p:ext uri="{D42A27DB-BD31-4B8C-83A1-F6EECF244321}">
                <p14:modId xmlns="" xmlns:p14="http://schemas.microsoft.com/office/powerpoint/2010/main" val="1674519641"/>
              </p:ext>
            </p:extLst>
          </p:nvPr>
        </p:nvGraphicFramePr>
        <p:xfrm>
          <a:off x="228600" y="1923422"/>
          <a:ext cx="4195328" cy="20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11"/>
          <p:cNvGraphicFramePr>
            <a:graphicFrameLocks/>
          </p:cNvGraphicFramePr>
          <p:nvPr>
            <p:extLst>
              <p:ext uri="{D42A27DB-BD31-4B8C-83A1-F6EECF244321}">
                <p14:modId xmlns="" xmlns:p14="http://schemas.microsoft.com/office/powerpoint/2010/main" val="2277772976"/>
              </p:ext>
            </p:extLst>
          </p:nvPr>
        </p:nvGraphicFramePr>
        <p:xfrm>
          <a:off x="4419600" y="1923422"/>
          <a:ext cx="4194000" cy="2016000"/>
        </p:xfrm>
        <a:graphic>
          <a:graphicData uri="http://schemas.openxmlformats.org/drawingml/2006/chart">
            <c:chart xmlns:c="http://schemas.openxmlformats.org/drawingml/2006/chart" xmlns:r="http://schemas.openxmlformats.org/officeDocument/2006/relationships" r:id="rId4"/>
          </a:graphicData>
        </a:graphic>
      </p:graphicFrame>
      <p:sp>
        <p:nvSpPr>
          <p:cNvPr id="8"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10</a:t>
            </a:fld>
            <a:endParaRPr lang="en-GB" b="0" kern="0" dirty="0">
              <a:solidFill>
                <a:sysClr val="windowText" lastClr="000000"/>
              </a:solidFill>
            </a:endParaRPr>
          </a:p>
        </p:txBody>
      </p:sp>
      <p:sp>
        <p:nvSpPr>
          <p:cNvPr id="9"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475869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39588" y="685800"/>
            <a:ext cx="7642412" cy="838200"/>
          </a:xfrm>
        </p:spPr>
        <p:txBody>
          <a:bodyPr>
            <a:normAutofit/>
          </a:bodyPr>
          <a:lstStyle/>
          <a:p>
            <a:pPr eaLnBrk="1" hangingPunct="1"/>
            <a:r>
              <a:rPr lang="en-US" sz="2400" dirty="0">
                <a:latin typeface="Times New Roman" pitchFamily="18" charset="0"/>
                <a:cs typeface="Times New Roman" pitchFamily="18" charset="0"/>
              </a:rPr>
              <a:t>5. Effects of DSC over a network operating at 5GHz (2/2)</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739588" y="3973606"/>
            <a:ext cx="6985747" cy="1371600"/>
          </a:xfrm>
        </p:spPr>
        <p:txBody>
          <a:bodyPr>
            <a:noAutofit/>
          </a:bodyPr>
          <a:lstStyle/>
          <a:p>
            <a:pPr eaLnBrk="1" hangingPunct="1"/>
            <a:r>
              <a:rPr lang="en-US" altLang="ca-ES" sz="1400" dirty="0">
                <a:latin typeface="Times New Roman" pitchFamily="18" charset="0"/>
                <a:cs typeface="Times New Roman" pitchFamily="18" charset="0"/>
              </a:rPr>
              <a:t>Observations:</a:t>
            </a:r>
          </a:p>
          <a:p>
            <a:pPr lvl="1" eaLnBrk="1" hangingPunct="1"/>
            <a:r>
              <a:rPr lang="en-US" altLang="ca-ES" sz="1400" dirty="0">
                <a:latin typeface="Times New Roman" pitchFamily="18" charset="0"/>
                <a:cs typeface="Times New Roman" pitchFamily="18" charset="0"/>
              </a:rPr>
              <a:t>FER is slightly increased when DSC is used within the network.</a:t>
            </a:r>
          </a:p>
          <a:p>
            <a:pPr lvl="1" eaLnBrk="1" hangingPunct="1"/>
            <a:r>
              <a:rPr lang="en-US" altLang="ca-ES" sz="1400" dirty="0">
                <a:latin typeface="Times New Roman" pitchFamily="18" charset="0"/>
                <a:cs typeface="Times New Roman" pitchFamily="18" charset="0"/>
              </a:rPr>
              <a:t>Number of hidden nodes reduced with the inclusion of optimal channel selection.</a:t>
            </a:r>
          </a:p>
          <a:p>
            <a:pPr lvl="1" eaLnBrk="1" hangingPunct="1"/>
            <a:r>
              <a:rPr lang="en-US" altLang="ca-ES" sz="1400" dirty="0">
                <a:latin typeface="Times New Roman" pitchFamily="18" charset="0"/>
                <a:cs typeface="Times New Roman" pitchFamily="18" charset="0"/>
              </a:rPr>
              <a:t>The presence of exposed nodes in driven to 0 by DSC algorithm.</a:t>
            </a:r>
          </a:p>
          <a:p>
            <a:pPr eaLnBrk="1" hangingPunct="1"/>
            <a:r>
              <a:rPr lang="en-US" altLang="ca-ES" sz="1400" dirty="0">
                <a:latin typeface="Times New Roman" pitchFamily="18" charset="0"/>
                <a:cs typeface="Times New Roman" pitchFamily="18" charset="0"/>
              </a:rPr>
              <a:t>Conclusions:</a:t>
            </a:r>
          </a:p>
          <a:p>
            <a:pPr lvl="1" eaLnBrk="1" hangingPunct="1"/>
            <a:r>
              <a:rPr lang="en-US" altLang="ca-ES" sz="1400" dirty="0">
                <a:latin typeface="Times New Roman" pitchFamily="18" charset="0"/>
                <a:cs typeface="Times New Roman" pitchFamily="18" charset="0"/>
              </a:rPr>
              <a:t>Similar to throughput and fairness results, minimal differences were witnessed.</a:t>
            </a:r>
          </a:p>
          <a:p>
            <a:pPr lvl="1" eaLnBrk="1" hangingPunct="1"/>
            <a:r>
              <a:rPr lang="en-US" altLang="ca-ES" sz="1400" dirty="0">
                <a:latin typeface="Times New Roman" pitchFamily="18" charset="0"/>
                <a:cs typeface="Times New Roman" pitchFamily="18" charset="0"/>
              </a:rPr>
              <a:t>These results highlight the fact that DSC makes more sense under really dense scenarios.</a:t>
            </a:r>
          </a:p>
        </p:txBody>
      </p:sp>
      <p:graphicFrame>
        <p:nvGraphicFramePr>
          <p:cNvPr id="6" name="Chart 8"/>
          <p:cNvGraphicFramePr>
            <a:graphicFrameLocks/>
          </p:cNvGraphicFramePr>
          <p:nvPr>
            <p:extLst>
              <p:ext uri="{D42A27DB-BD31-4B8C-83A1-F6EECF244321}">
                <p14:modId xmlns="" xmlns:p14="http://schemas.microsoft.com/office/powerpoint/2010/main" val="1198744705"/>
              </p:ext>
            </p:extLst>
          </p:nvPr>
        </p:nvGraphicFramePr>
        <p:xfrm>
          <a:off x="235186" y="1749972"/>
          <a:ext cx="4194000" cy="20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9"/>
          <p:cNvGraphicFramePr>
            <a:graphicFrameLocks/>
          </p:cNvGraphicFramePr>
          <p:nvPr>
            <p:extLst>
              <p:ext uri="{D42A27DB-BD31-4B8C-83A1-F6EECF244321}">
                <p14:modId xmlns="" xmlns:p14="http://schemas.microsoft.com/office/powerpoint/2010/main" val="2416128082"/>
              </p:ext>
            </p:extLst>
          </p:nvPr>
        </p:nvGraphicFramePr>
        <p:xfrm>
          <a:off x="4572000" y="1752600"/>
          <a:ext cx="3810000" cy="2016000"/>
        </p:xfrm>
        <a:graphic>
          <a:graphicData uri="http://schemas.openxmlformats.org/drawingml/2006/chart">
            <c:chart xmlns:c="http://schemas.openxmlformats.org/drawingml/2006/chart" xmlns:r="http://schemas.openxmlformats.org/officeDocument/2006/relationships" r:id="rId4"/>
          </a:graphicData>
        </a:graphic>
      </p:graphicFrame>
      <p:sp>
        <p:nvSpPr>
          <p:cNvPr id="8" name="7 Rectángulo"/>
          <p:cNvSpPr/>
          <p:nvPr/>
        </p:nvSpPr>
        <p:spPr bwMode="auto">
          <a:xfrm>
            <a:off x="5181600" y="1600200"/>
            <a:ext cx="76200" cy="2286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9"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11</a:t>
            </a:fld>
            <a:endParaRPr lang="en-GB" b="0" kern="0" dirty="0">
              <a:solidFill>
                <a:sysClr val="windowText" lastClr="000000"/>
              </a:solidFill>
            </a:endParaRPr>
          </a:p>
        </p:txBody>
      </p:sp>
      <p:sp>
        <p:nvSpPr>
          <p:cNvPr id="10"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1514641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143000" y="685800"/>
            <a:ext cx="7214348" cy="800100"/>
          </a:xfrm>
        </p:spPr>
        <p:txBody>
          <a:bodyPr>
            <a:normAutofit fontScale="90000"/>
          </a:bodyPr>
          <a:lstStyle/>
          <a:p>
            <a:pPr eaLnBrk="1" hangingPunct="1"/>
            <a:r>
              <a:rPr lang="en-US" sz="2400" dirty="0">
                <a:latin typeface="Times New Roman" pitchFamily="18" charset="0"/>
                <a:cs typeface="Times New Roman" pitchFamily="18" charset="0"/>
              </a:rPr>
              <a:t>6. Impact of DSC in asymmetric uplink plus downlink traffic</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1000461" y="3980794"/>
            <a:ext cx="7083911" cy="1371600"/>
          </a:xfrm>
        </p:spPr>
        <p:txBody>
          <a:bodyPr>
            <a:noAutofit/>
          </a:bodyPr>
          <a:lstStyle/>
          <a:p>
            <a:pPr algn="just" eaLnBrk="1" hangingPunct="1"/>
            <a:r>
              <a:rPr lang="en-US" altLang="ca-ES" sz="1600" dirty="0">
                <a:latin typeface="Times New Roman" pitchFamily="18" charset="0"/>
                <a:cs typeface="Times New Roman" pitchFamily="18" charset="0"/>
              </a:rPr>
              <a:t>Observations:</a:t>
            </a:r>
          </a:p>
          <a:p>
            <a:pPr lvl="1" algn="just" eaLnBrk="1" hangingPunct="1"/>
            <a:r>
              <a:rPr lang="en-US" altLang="ca-ES" sz="1600" dirty="0">
                <a:latin typeface="Times New Roman" pitchFamily="18" charset="0"/>
                <a:cs typeface="Times New Roman" pitchFamily="18" charset="0"/>
              </a:rPr>
              <a:t>A marginal improvement in overall throughput was witnessed, where DSC was still able to cause some increase in uplink traffic.</a:t>
            </a:r>
          </a:p>
          <a:p>
            <a:pPr lvl="1" algn="just" eaLnBrk="1" hangingPunct="1"/>
            <a:r>
              <a:rPr lang="en-US" altLang="ca-ES" sz="1600" dirty="0">
                <a:latin typeface="Times New Roman" pitchFamily="18" charset="0"/>
                <a:cs typeface="Times New Roman" pitchFamily="18" charset="0"/>
              </a:rPr>
              <a:t>Small  increase in fairness was observed. DSC increased FER and hidden nodes with the network.</a:t>
            </a:r>
          </a:p>
          <a:p>
            <a:pPr algn="just" eaLnBrk="1" hangingPunct="1"/>
            <a:r>
              <a:rPr lang="en-US" altLang="ca-ES" sz="1600" dirty="0">
                <a:latin typeface="Times New Roman" pitchFamily="18" charset="0"/>
                <a:cs typeface="Times New Roman" pitchFamily="18" charset="0"/>
              </a:rPr>
              <a:t>Conclusions:</a:t>
            </a:r>
          </a:p>
          <a:p>
            <a:pPr lvl="1" algn="just" eaLnBrk="1" hangingPunct="1"/>
            <a:r>
              <a:rPr lang="en-US" altLang="ca-ES" sz="1600" dirty="0">
                <a:latin typeface="Times New Roman" pitchFamily="18" charset="0"/>
                <a:cs typeface="Times New Roman" pitchFamily="18" charset="0"/>
              </a:rPr>
              <a:t>True benefits of DSC can not be achieved if not applied in the direction on the traffic (i.e., the AP should also apply a CCA adaptation).</a:t>
            </a:r>
          </a:p>
        </p:txBody>
      </p:sp>
      <p:graphicFrame>
        <p:nvGraphicFramePr>
          <p:cNvPr id="9" name="Chart 8"/>
          <p:cNvGraphicFramePr>
            <a:graphicFrameLocks/>
          </p:cNvGraphicFramePr>
          <p:nvPr>
            <p:extLst>
              <p:ext uri="{D42A27DB-BD31-4B8C-83A1-F6EECF244321}">
                <p14:modId xmlns="" xmlns:p14="http://schemas.microsoft.com/office/powerpoint/2010/main" val="1033291280"/>
              </p:ext>
            </p:extLst>
          </p:nvPr>
        </p:nvGraphicFramePr>
        <p:xfrm>
          <a:off x="1028585" y="1600200"/>
          <a:ext cx="3145500" cy="20767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 xmlns:p14="http://schemas.microsoft.com/office/powerpoint/2010/main" val="150164638"/>
              </p:ext>
            </p:extLst>
          </p:nvPr>
        </p:nvGraphicFramePr>
        <p:xfrm>
          <a:off x="4697566" y="1600200"/>
          <a:ext cx="3455834" cy="2076660"/>
        </p:xfrm>
        <a:graphic>
          <a:graphicData uri="http://schemas.openxmlformats.org/drawingml/2006/chart">
            <c:chart xmlns:c="http://schemas.openxmlformats.org/drawingml/2006/chart" xmlns:r="http://schemas.openxmlformats.org/officeDocument/2006/relationships" r:id="rId4"/>
          </a:graphicData>
        </a:graphic>
      </p:graphicFrame>
      <p:sp>
        <p:nvSpPr>
          <p:cNvPr id="6"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12</a:t>
            </a:fld>
            <a:endParaRPr lang="en-GB" b="0" kern="0" dirty="0">
              <a:solidFill>
                <a:sysClr val="windowText" lastClr="000000"/>
              </a:solidFill>
            </a:endParaRPr>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1792267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367314"/>
            <a:ext cx="7924800" cy="3263504"/>
          </a:xfrm>
        </p:spPr>
        <p:txBody>
          <a:bodyPr>
            <a:noAutofit/>
          </a:bodyPr>
          <a:lstStyle/>
          <a:p>
            <a:r>
              <a:rPr lang="en-US" sz="1800" dirty="0">
                <a:latin typeface="Times New Roman" pitchFamily="18" charset="0"/>
                <a:cs typeface="Times New Roman" pitchFamily="18" charset="0"/>
              </a:rPr>
              <a:t>As discussed in previous section, the effect of DSC is minimized when applied to asymmetric traffic.</a:t>
            </a:r>
          </a:p>
          <a:p>
            <a:pPr lvl="1">
              <a:buFont typeface="Times New Roman" pitchFamily="18" charset="0"/>
              <a:buChar char="−"/>
            </a:pPr>
            <a:endParaRPr lang="en-US"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In this submission, we propose the modification of CCA threshold for APs based on the information gained through the STAs attached to the AP as well as the interference that could be caused by neighboring APs</a:t>
            </a:r>
          </a:p>
          <a:p>
            <a:pPr lvl="1">
              <a:buFont typeface="Times New Roman" pitchFamily="18" charset="0"/>
              <a:buChar char="−"/>
            </a:pPr>
            <a:r>
              <a:rPr lang="en-US" sz="1800" dirty="0">
                <a:latin typeface="Times New Roman" pitchFamily="18" charset="0"/>
                <a:cs typeface="Times New Roman" pitchFamily="18" charset="0"/>
              </a:rPr>
              <a:t>CCA threshold is set primarily based on associated STAs.</a:t>
            </a:r>
          </a:p>
          <a:p>
            <a:pPr lvl="1">
              <a:buFont typeface="Times New Roman" pitchFamily="18" charset="0"/>
              <a:buChar char="−"/>
            </a:pPr>
            <a:r>
              <a:rPr lang="en-US" sz="1800" dirty="0">
                <a:latin typeface="Times New Roman" pitchFamily="18" charset="0"/>
                <a:cs typeface="Times New Roman" pitchFamily="18" charset="0"/>
              </a:rPr>
              <a:t>But to assist specific cases of closely placed APs, interference from APs is used as a secondary mode to set CCA (only if the RSSI of currently associated STAs is less than the power received from interfering AP).</a:t>
            </a:r>
          </a:p>
        </p:txBody>
      </p:sp>
      <p:sp>
        <p:nvSpPr>
          <p:cNvPr id="3" name="Title 2"/>
          <p:cNvSpPr>
            <a:spLocks noGrp="1"/>
          </p:cNvSpPr>
          <p:nvPr>
            <p:ph type="title"/>
          </p:nvPr>
        </p:nvSpPr>
        <p:spPr>
          <a:xfrm>
            <a:off x="1219200" y="762000"/>
            <a:ext cx="7184090" cy="994172"/>
          </a:xfrm>
        </p:spPr>
        <p:txBody>
          <a:bodyPr>
            <a:normAutofit/>
          </a:bodyPr>
          <a:lstStyle/>
          <a:p>
            <a:r>
              <a:rPr lang="en-US" sz="2400" dirty="0">
                <a:latin typeface="Times New Roman" pitchFamily="18" charset="0"/>
                <a:cs typeface="Times New Roman" pitchFamily="18" charset="0"/>
              </a:rPr>
              <a:t>7. Dynamic Sensitivity Control for Access Points (DSC-AP) (1/2)</a:t>
            </a: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13</a:t>
            </a:fld>
            <a:endParaRPr lang="en-GB" b="0" kern="0" dirty="0">
              <a:solidFill>
                <a:sysClr val="windowText" lastClr="000000"/>
              </a:solidFill>
            </a:endParaRP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2360379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533400" y="1752600"/>
            <a:ext cx="4267200" cy="4419600"/>
          </a:xfrm>
        </p:spPr>
        <p:txBody>
          <a:bodyPr>
            <a:normAutofit/>
          </a:bodyPr>
          <a:lstStyle/>
          <a:p>
            <a:pPr eaLnBrk="1" hangingPunct="1"/>
            <a:r>
              <a:rPr lang="en-CA" altLang="ca-ES" sz="1400" dirty="0">
                <a:latin typeface="Times New Roman" panose="02020603050405020304" pitchFamily="18" charset="0"/>
                <a:cs typeface="Times New Roman" panose="02020603050405020304" pitchFamily="18" charset="0"/>
              </a:rPr>
              <a:t>Proposed DSC-AP varies CST levels at each AP in a distributed manner,</a:t>
            </a:r>
          </a:p>
          <a:p>
            <a:pPr lvl="1">
              <a:buFont typeface="Times New Roman" pitchFamily="18" charset="0"/>
              <a:buChar char="−"/>
            </a:pPr>
            <a:r>
              <a:rPr lang="en-CA" altLang="ca-ES" sz="1400" dirty="0">
                <a:latin typeface="Times New Roman" panose="02020603050405020304" pitchFamily="18" charset="0"/>
                <a:cs typeface="Times New Roman" panose="02020603050405020304" pitchFamily="18" charset="0"/>
              </a:rPr>
              <a:t>AP sets its </a:t>
            </a:r>
            <a:r>
              <a:rPr lang="en-CA" altLang="ca-ES" sz="1400" dirty="0" smtClean="0">
                <a:latin typeface="Times New Roman" panose="02020603050405020304" pitchFamily="18" charset="0"/>
                <a:cs typeface="Times New Roman" panose="02020603050405020304" pitchFamily="18" charset="0"/>
              </a:rPr>
              <a:t>CCA Th. based </a:t>
            </a:r>
            <a:r>
              <a:rPr lang="en-CA" altLang="ca-ES" sz="1400" dirty="0">
                <a:latin typeface="Times New Roman" panose="02020603050405020304" pitchFamily="18" charset="0"/>
                <a:cs typeface="Times New Roman" panose="02020603050405020304" pitchFamily="18" charset="0"/>
              </a:rPr>
              <a:t>on the </a:t>
            </a:r>
            <a:r>
              <a:rPr lang="en-CA" altLang="ca-ES" sz="1400" i="1" dirty="0">
                <a:latin typeface="Times New Roman" panose="02020603050405020304" pitchFamily="18" charset="0"/>
                <a:cs typeface="Times New Roman" panose="02020603050405020304" pitchFamily="18" charset="0"/>
              </a:rPr>
              <a:t>furthest</a:t>
            </a:r>
            <a:r>
              <a:rPr lang="en-CA" altLang="ca-ES" sz="1400" dirty="0">
                <a:latin typeface="Times New Roman" panose="02020603050405020304" pitchFamily="18" charset="0"/>
                <a:cs typeface="Times New Roman" panose="02020603050405020304" pitchFamily="18" charset="0"/>
              </a:rPr>
              <a:t> associated station.</a:t>
            </a:r>
          </a:p>
          <a:p>
            <a:pPr lvl="1">
              <a:buFont typeface="Times New Roman" pitchFamily="18" charset="0"/>
              <a:buChar char="−"/>
            </a:pPr>
            <a:r>
              <a:rPr lang="en-CA" altLang="ca-ES" sz="1400" dirty="0">
                <a:latin typeface="Times New Roman" panose="02020603050405020304" pitchFamily="18" charset="0"/>
                <a:cs typeface="Times New Roman" panose="02020603050405020304" pitchFamily="18" charset="0"/>
              </a:rPr>
              <a:t>Multiple APs placed randomly in different rooms could lead to situation where neighbouring APs can be exposed.</a:t>
            </a:r>
          </a:p>
          <a:p>
            <a:pPr lvl="1">
              <a:buFont typeface="Times New Roman" pitchFamily="18" charset="0"/>
              <a:buChar char="−"/>
            </a:pPr>
            <a:r>
              <a:rPr lang="en-CA" altLang="ca-ES" sz="1400" dirty="0">
                <a:latin typeface="Times New Roman" panose="02020603050405020304" pitchFamily="18" charset="0"/>
                <a:cs typeface="Times New Roman" panose="02020603050405020304" pitchFamily="18" charset="0"/>
              </a:rPr>
              <a:t>To rectify this problem, APs reduce their </a:t>
            </a:r>
            <a:r>
              <a:rPr lang="en-CA" altLang="ca-ES" sz="1400" dirty="0" smtClean="0">
                <a:latin typeface="Times New Roman" panose="02020603050405020304" pitchFamily="18" charset="0"/>
                <a:cs typeface="Times New Roman" panose="02020603050405020304" pitchFamily="18" charset="0"/>
              </a:rPr>
              <a:t>CCA </a:t>
            </a:r>
            <a:r>
              <a:rPr lang="en-CA" altLang="ca-ES" sz="1400" dirty="0">
                <a:latin typeface="Times New Roman" panose="02020603050405020304" pitchFamily="18" charset="0"/>
                <a:cs typeface="Times New Roman" panose="02020603050405020304" pitchFamily="18" charset="0"/>
              </a:rPr>
              <a:t>based on </a:t>
            </a:r>
            <a:r>
              <a:rPr lang="en-CA" altLang="ca-ES" sz="1400" dirty="0" smtClean="0">
                <a:latin typeface="Times New Roman" panose="02020603050405020304" pitchFamily="18" charset="0"/>
                <a:cs typeface="Times New Roman" panose="02020603050405020304" pitchFamily="18" charset="0"/>
              </a:rPr>
              <a:t>received frames </a:t>
            </a:r>
            <a:r>
              <a:rPr lang="en-CA" altLang="ca-ES" sz="1400" dirty="0">
                <a:latin typeface="Times New Roman" panose="02020603050405020304" pitchFamily="18" charset="0"/>
                <a:cs typeface="Times New Roman" panose="02020603050405020304" pitchFamily="18" charset="0"/>
              </a:rPr>
              <a:t>from other </a:t>
            </a:r>
            <a:r>
              <a:rPr lang="en-CA" altLang="ca-ES" sz="1400" dirty="0" smtClean="0">
                <a:latin typeface="Times New Roman" panose="02020603050405020304" pitchFamily="18" charset="0"/>
                <a:cs typeface="Times New Roman" panose="02020603050405020304" pitchFamily="18" charset="0"/>
              </a:rPr>
              <a:t>APs </a:t>
            </a:r>
            <a:r>
              <a:rPr lang="en-CA" altLang="ca-ES" sz="1400" dirty="0">
                <a:latin typeface="Times New Roman" panose="02020603050405020304" pitchFamily="18" charset="0"/>
                <a:cs typeface="Times New Roman" panose="02020603050405020304" pitchFamily="18" charset="0"/>
              </a:rPr>
              <a:t>only if the signal power received from interfering AP is above the power received from the furthest associated station</a:t>
            </a:r>
            <a:r>
              <a:rPr lang="en-CA" altLang="ca-ES" sz="1400" dirty="0" smtClean="0">
                <a:latin typeface="Times New Roman" panose="02020603050405020304" pitchFamily="18" charset="0"/>
                <a:cs typeface="Times New Roman" panose="02020603050405020304" pitchFamily="18" charset="0"/>
              </a:rPr>
              <a:t>.</a:t>
            </a:r>
          </a:p>
          <a:p>
            <a:pPr lvl="1">
              <a:buFont typeface="Times New Roman" pitchFamily="18" charset="0"/>
              <a:buChar char="−"/>
            </a:pPr>
            <a:r>
              <a:rPr lang="en-CA" altLang="ca-ES" sz="1400" dirty="0" smtClean="0">
                <a:latin typeface="Times New Roman" panose="02020603050405020304" pitchFamily="18" charset="0"/>
                <a:cs typeface="Times New Roman" panose="02020603050405020304" pitchFamily="18" charset="0"/>
              </a:rPr>
              <a:t>Once the reference is determined, a margin is applied</a:t>
            </a:r>
            <a:endParaRPr lang="en-CA" altLang="ca-ES" sz="1400" dirty="0">
              <a:latin typeface="Times New Roman" panose="02020603050405020304" pitchFamily="18" charset="0"/>
              <a:cs typeface="Times New Roman" panose="02020603050405020304" pitchFamily="18" charset="0"/>
            </a:endParaRPr>
          </a:p>
          <a:p>
            <a:pPr eaLnBrk="1" hangingPunct="1"/>
            <a:endParaRPr lang="en-CA" altLang="ca-ES" sz="1400" dirty="0">
              <a:latin typeface="Times New Roman" panose="02020603050405020304" pitchFamily="18" charset="0"/>
              <a:cs typeface="Times New Roman" panose="02020603050405020304" pitchFamily="18" charset="0"/>
            </a:endParaRPr>
          </a:p>
          <a:p>
            <a:pPr eaLnBrk="1" hangingPunct="1"/>
            <a:r>
              <a:rPr lang="en-CA" altLang="ca-ES" sz="1400" dirty="0">
                <a:latin typeface="Times New Roman" panose="02020603050405020304" pitchFamily="18" charset="0"/>
                <a:cs typeface="Times New Roman" panose="02020603050405020304" pitchFamily="18" charset="0"/>
              </a:rPr>
              <a:t>Flow chart highlights the basic operation of DSC-AP </a:t>
            </a:r>
            <a:r>
              <a:rPr lang="en-US" altLang="ca-ES" sz="1400" dirty="0">
                <a:latin typeface="Times New Roman" panose="02020603050405020304" pitchFamily="18" charset="0"/>
                <a:cs typeface="Times New Roman" panose="02020603050405020304" pitchFamily="18" charset="0"/>
              </a:rPr>
              <a:t>algorithm over AP stations in an infrastructure-based WLAN.</a:t>
            </a:r>
            <a:endParaRPr lang="en-CA" altLang="ca-ES" sz="1400" dirty="0">
              <a:latin typeface="Times New Roman" panose="02020603050405020304" pitchFamily="18" charset="0"/>
              <a:cs typeface="Times New Roman" panose="02020603050405020304" pitchFamily="18" charset="0"/>
            </a:endParaRPr>
          </a:p>
        </p:txBody>
      </p:sp>
      <p:sp>
        <p:nvSpPr>
          <p:cNvPr id="6" name="Title 2"/>
          <p:cNvSpPr>
            <a:spLocks noGrp="1"/>
          </p:cNvSpPr>
          <p:nvPr>
            <p:ph type="title"/>
          </p:nvPr>
        </p:nvSpPr>
        <p:spPr>
          <a:xfrm>
            <a:off x="1066800" y="533400"/>
            <a:ext cx="7184090" cy="994172"/>
          </a:xfrm>
        </p:spPr>
        <p:txBody>
          <a:bodyPr>
            <a:normAutofit/>
          </a:bodyPr>
          <a:lstStyle/>
          <a:p>
            <a:r>
              <a:rPr lang="en-US" sz="2400" dirty="0">
                <a:latin typeface="Times New Roman" pitchFamily="18" charset="0"/>
                <a:cs typeface="Times New Roman" pitchFamily="18" charset="0"/>
              </a:rPr>
              <a:t>7. Dynamic Sensitivity Control for Access Points (DSC-AP) (2/2)</a:t>
            </a:r>
          </a:p>
        </p:txBody>
      </p:sp>
      <p:pic>
        <p:nvPicPr>
          <p:cNvPr id="5" name="4 Imagen" descr="DSC-AP3(1).jpg"/>
          <p:cNvPicPr>
            <a:picLocks noChangeAspect="1"/>
          </p:cNvPicPr>
          <p:nvPr/>
        </p:nvPicPr>
        <p:blipFill>
          <a:blip r:embed="rId3" cstate="print"/>
          <a:stretch>
            <a:fillRect/>
          </a:stretch>
        </p:blipFill>
        <p:spPr>
          <a:xfrm>
            <a:off x="4876800" y="1523999"/>
            <a:ext cx="3810000" cy="4834589"/>
          </a:xfrm>
          <a:prstGeom prst="rect">
            <a:avLst/>
          </a:prstGeom>
        </p:spPr>
      </p:pic>
      <p:sp>
        <p:nvSpPr>
          <p:cNvPr id="7"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14</a:t>
            </a:fld>
            <a:endParaRPr lang="en-GB" b="0" kern="0" dirty="0">
              <a:solidFill>
                <a:sysClr val="windowText" lastClr="000000"/>
              </a:solidFill>
            </a:endParaRPr>
          </a:p>
        </p:txBody>
      </p:sp>
      <p:sp>
        <p:nvSpPr>
          <p:cNvPr id="8"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3129389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524000" y="762000"/>
            <a:ext cx="6286500" cy="800100"/>
          </a:xfrm>
        </p:spPr>
        <p:txBody>
          <a:bodyPr>
            <a:normAutofit fontScale="90000"/>
          </a:bodyPr>
          <a:lstStyle/>
          <a:p>
            <a:pPr eaLnBrk="1" hangingPunct="1"/>
            <a:r>
              <a:rPr lang="en-US" altLang="ca-ES" sz="2400" dirty="0">
                <a:latin typeface="Times New Roman" panose="02020603050405020304" pitchFamily="18" charset="0"/>
                <a:cs typeface="Times New Roman" panose="02020603050405020304" pitchFamily="18" charset="0"/>
              </a:rPr>
              <a:t>8. </a:t>
            </a:r>
            <a:r>
              <a:rPr lang="en-CA" altLang="ca-ES" sz="2400" dirty="0">
                <a:latin typeface="Times New Roman" panose="02020603050405020304" pitchFamily="18" charset="0"/>
                <a:cs typeface="Times New Roman" panose="02020603050405020304" pitchFamily="18" charset="0"/>
              </a:rPr>
              <a:t>Selection of suitable parameters for DSC-AP</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903643" y="3973606"/>
            <a:ext cx="7325957" cy="1371600"/>
          </a:xfrm>
        </p:spPr>
        <p:txBody>
          <a:bodyPr>
            <a:noAutofit/>
          </a:bodyPr>
          <a:lstStyle/>
          <a:p>
            <a:pPr algn="just" eaLnBrk="1" hangingPunct="1"/>
            <a:r>
              <a:rPr lang="en-US" altLang="ca-ES" sz="1600" dirty="0">
                <a:latin typeface="Times New Roman" panose="02020603050405020304" pitchFamily="18" charset="0"/>
                <a:cs typeface="Times New Roman" panose="02020603050405020304" pitchFamily="18" charset="0"/>
              </a:rPr>
              <a:t>Observations:</a:t>
            </a:r>
          </a:p>
          <a:p>
            <a:pPr lvl="1" algn="just" eaLnBrk="1" hangingPunct="1"/>
            <a:r>
              <a:rPr lang="en-US" altLang="ca-ES" sz="1600" dirty="0">
                <a:latin typeface="Times New Roman" panose="02020603050405020304" pitchFamily="18" charset="0"/>
                <a:cs typeface="Times New Roman" panose="02020603050405020304" pitchFamily="18" charset="0"/>
              </a:rPr>
              <a:t>Only downlink traffic at saturation conditions are used to understand the impact of DSC-AP.</a:t>
            </a:r>
          </a:p>
          <a:p>
            <a:pPr lvl="1" algn="just" eaLnBrk="1" hangingPunct="1"/>
            <a:r>
              <a:rPr lang="en-US" altLang="ca-ES" sz="1600" dirty="0">
                <a:latin typeface="Times New Roman" panose="02020603050405020304" pitchFamily="18" charset="0"/>
                <a:cs typeface="Times New Roman" panose="02020603050405020304" pitchFamily="18" charset="0"/>
              </a:rPr>
              <a:t>Maximal gain with Margin at -25dB</a:t>
            </a:r>
          </a:p>
          <a:p>
            <a:pPr algn="just" eaLnBrk="1" hangingPunct="1"/>
            <a:r>
              <a:rPr lang="en-US" altLang="ca-ES" sz="1600" dirty="0">
                <a:latin typeface="Times New Roman" panose="02020603050405020304" pitchFamily="18" charset="0"/>
                <a:cs typeface="Times New Roman" panose="02020603050405020304" pitchFamily="18" charset="0"/>
              </a:rPr>
              <a:t>Conclusions:</a:t>
            </a:r>
          </a:p>
          <a:p>
            <a:pPr lvl="1" algn="just" eaLnBrk="1" hangingPunct="1"/>
            <a:r>
              <a:rPr lang="en-US" altLang="ca-ES" sz="1600" dirty="0">
                <a:latin typeface="Times New Roman" panose="02020603050405020304" pitchFamily="18" charset="0"/>
                <a:cs typeface="Times New Roman" panose="02020603050405020304" pitchFamily="18" charset="0"/>
              </a:rPr>
              <a:t>The proposed algorithm </a:t>
            </a:r>
            <a:r>
              <a:rPr lang="en-US" altLang="ca-ES" sz="1600" dirty="0" smtClean="0">
                <a:latin typeface="Times New Roman" panose="02020603050405020304" pitchFamily="18" charset="0"/>
                <a:cs typeface="Times New Roman" panose="02020603050405020304" pitchFamily="18" charset="0"/>
              </a:rPr>
              <a:t>is </a:t>
            </a:r>
            <a:r>
              <a:rPr lang="en-US" altLang="ca-ES" sz="1600" dirty="0">
                <a:latin typeface="Times New Roman" panose="02020603050405020304" pitchFamily="18" charset="0"/>
                <a:cs typeface="Times New Roman" panose="02020603050405020304" pitchFamily="18" charset="0"/>
              </a:rPr>
              <a:t>able to increase the throughput along with fairness in a network where DSC algorithm in employed at the APs.</a:t>
            </a:r>
          </a:p>
          <a:p>
            <a:pPr lvl="1" algn="just" eaLnBrk="1" hangingPunct="1"/>
            <a:endParaRPr lang="en-US" altLang="ca-ES" sz="1600" dirty="0"/>
          </a:p>
        </p:txBody>
      </p:sp>
      <p:graphicFrame>
        <p:nvGraphicFramePr>
          <p:cNvPr id="10" name="Chart 9"/>
          <p:cNvGraphicFramePr>
            <a:graphicFrameLocks/>
          </p:cNvGraphicFramePr>
          <p:nvPr>
            <p:extLst>
              <p:ext uri="{D42A27DB-BD31-4B8C-83A1-F6EECF244321}">
                <p14:modId xmlns="" xmlns:p14="http://schemas.microsoft.com/office/powerpoint/2010/main" val="1452334951"/>
              </p:ext>
            </p:extLst>
          </p:nvPr>
        </p:nvGraphicFramePr>
        <p:xfrm>
          <a:off x="1027801" y="1562100"/>
          <a:ext cx="3145500" cy="22077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 xmlns:p14="http://schemas.microsoft.com/office/powerpoint/2010/main" val="830044972"/>
              </p:ext>
            </p:extLst>
          </p:nvPr>
        </p:nvGraphicFramePr>
        <p:xfrm>
          <a:off x="4711938" y="1562100"/>
          <a:ext cx="3145500" cy="2247900"/>
        </p:xfrm>
        <a:graphic>
          <a:graphicData uri="http://schemas.openxmlformats.org/drawingml/2006/chart">
            <c:chart xmlns:c="http://schemas.openxmlformats.org/drawingml/2006/chart" xmlns:r="http://schemas.openxmlformats.org/officeDocument/2006/relationships" r:id="rId4"/>
          </a:graphicData>
        </a:graphic>
      </p:graphicFrame>
      <p:sp>
        <p:nvSpPr>
          <p:cNvPr id="6"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15</a:t>
            </a:fld>
            <a:endParaRPr lang="en-GB" b="0" kern="0" dirty="0">
              <a:solidFill>
                <a:sysClr val="windowText" lastClr="000000"/>
              </a:solidFill>
            </a:endParaRPr>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317977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914400" y="3980330"/>
            <a:ext cx="7086600" cy="1714500"/>
          </a:xfrm>
        </p:spPr>
        <p:txBody>
          <a:bodyPr>
            <a:noAutofit/>
          </a:bodyPr>
          <a:lstStyle/>
          <a:p>
            <a:pPr algn="just" eaLnBrk="1" hangingPunct="1">
              <a:lnSpc>
                <a:spcPct val="80000"/>
              </a:lnSpc>
            </a:pPr>
            <a:r>
              <a:rPr lang="en-US" altLang="ca-ES" sz="1400" dirty="0">
                <a:latin typeface="Times New Roman" panose="02020603050405020304" pitchFamily="18" charset="0"/>
                <a:cs typeface="Times New Roman" panose="02020603050405020304" pitchFamily="18" charset="0"/>
              </a:rPr>
              <a:t>Observations:</a:t>
            </a:r>
          </a:p>
          <a:p>
            <a:pPr lvl="1" algn="just" eaLnBrk="1" hangingPunct="1">
              <a:lnSpc>
                <a:spcPct val="80000"/>
              </a:lnSpc>
            </a:pPr>
            <a:r>
              <a:rPr lang="en-CA" altLang="ca-ES" sz="1400" dirty="0">
                <a:latin typeface="Times New Roman" panose="02020603050405020304" pitchFamily="18" charset="0"/>
                <a:cs typeface="Times New Roman" panose="02020603050405020304" pitchFamily="18" charset="0"/>
              </a:rPr>
              <a:t>higher values of Margin result in </a:t>
            </a:r>
            <a:r>
              <a:rPr lang="en-CA" altLang="ca-ES" sz="1400" dirty="0" smtClean="0">
                <a:latin typeface="Times New Roman" panose="02020603050405020304" pitchFamily="18" charset="0"/>
                <a:cs typeface="Times New Roman" panose="02020603050405020304" pitchFamily="18" charset="0"/>
              </a:rPr>
              <a:t>less hidden nodes and, hence, smaller </a:t>
            </a:r>
            <a:r>
              <a:rPr lang="en-US" altLang="ca-ES" sz="1400" dirty="0">
                <a:latin typeface="Times New Roman" panose="02020603050405020304" pitchFamily="18" charset="0"/>
                <a:cs typeface="Times New Roman" panose="02020603050405020304" pitchFamily="18" charset="0"/>
              </a:rPr>
              <a:t>FER degradation</a:t>
            </a:r>
            <a:r>
              <a:rPr lang="en-US" altLang="ca-ES" sz="1400" dirty="0" smtClean="0">
                <a:latin typeface="Times New Roman" panose="02020603050405020304" pitchFamily="18" charset="0"/>
                <a:cs typeface="Times New Roman" panose="02020603050405020304" pitchFamily="18" charset="0"/>
              </a:rPr>
              <a:t>.</a:t>
            </a:r>
            <a:r>
              <a:rPr lang="en-CA" altLang="ca-ES" sz="1400" dirty="0" smtClean="0">
                <a:latin typeface="Times New Roman" panose="02020603050405020304" pitchFamily="18" charset="0"/>
                <a:cs typeface="Times New Roman" panose="02020603050405020304" pitchFamily="18" charset="0"/>
              </a:rPr>
              <a:t> </a:t>
            </a:r>
            <a:endParaRPr lang="en-CA" altLang="ca-ES" sz="1400" dirty="0">
              <a:latin typeface="Times New Roman" panose="02020603050405020304" pitchFamily="18" charset="0"/>
              <a:cs typeface="Times New Roman" panose="02020603050405020304" pitchFamily="18" charset="0"/>
            </a:endParaRPr>
          </a:p>
          <a:p>
            <a:pPr lvl="1" algn="just" eaLnBrk="1" hangingPunct="1"/>
            <a:r>
              <a:rPr lang="en-CA" altLang="ca-ES" sz="1400" dirty="0">
                <a:latin typeface="Times New Roman" panose="02020603050405020304" pitchFamily="18" charset="0"/>
                <a:cs typeface="Times New Roman" panose="02020603050405020304" pitchFamily="18" charset="0"/>
              </a:rPr>
              <a:t>the presence of exposed nodes is driven to almost 0 by the DSC-AP algorithm </a:t>
            </a:r>
          </a:p>
          <a:p>
            <a:pPr algn="just" eaLnBrk="1" hangingPunct="1"/>
            <a:r>
              <a:rPr lang="en-US" altLang="ca-ES" sz="1400" dirty="0">
                <a:latin typeface="Times New Roman" panose="02020603050405020304" pitchFamily="18" charset="0"/>
                <a:cs typeface="Times New Roman" panose="02020603050405020304" pitchFamily="18" charset="0"/>
              </a:rPr>
              <a:t>Conclusions:</a:t>
            </a:r>
          </a:p>
          <a:p>
            <a:pPr lvl="1" algn="just" eaLnBrk="1" hangingPunct="1"/>
            <a:r>
              <a:rPr lang="en-CA" altLang="ca-ES" sz="1400" dirty="0">
                <a:latin typeface="Times New Roman" panose="02020603050405020304" pitchFamily="18" charset="0"/>
                <a:cs typeface="Times New Roman" panose="02020603050405020304" pitchFamily="18" charset="0"/>
              </a:rPr>
              <a:t>a consequence of the increased  number of hidden nodes, the overall FER in network is increased </a:t>
            </a:r>
            <a:r>
              <a:rPr lang="en-CA" altLang="ca-ES" sz="1400" dirty="0">
                <a:latin typeface="Times New Roman" panose="02020603050405020304" pitchFamily="18" charset="0"/>
                <a:cs typeface="Times New Roman" panose="02020603050405020304" pitchFamily="18" charset="0"/>
                <a:sym typeface="Wingdings" panose="05000000000000000000" pitchFamily="2" charset="2"/>
              </a:rPr>
              <a:t> larger access delay</a:t>
            </a:r>
            <a:r>
              <a:rPr lang="en-CA" altLang="ca-ES" sz="1400" dirty="0">
                <a:latin typeface="Times New Roman" panose="02020603050405020304" pitchFamily="18" charset="0"/>
                <a:cs typeface="Times New Roman" panose="02020603050405020304" pitchFamily="18" charset="0"/>
              </a:rPr>
              <a:t>.</a:t>
            </a:r>
          </a:p>
          <a:p>
            <a:pPr lvl="1" algn="just" eaLnBrk="1" hangingPunct="1"/>
            <a:r>
              <a:rPr lang="en-CA" sz="1400" dirty="0">
                <a:latin typeface="Times New Roman" pitchFamily="18" charset="0"/>
                <a:cs typeface="Times New Roman" pitchFamily="18" charset="0"/>
              </a:rPr>
              <a:t>Margin of </a:t>
            </a:r>
            <a:r>
              <a:rPr lang="en-CA" sz="1400" b="1" dirty="0">
                <a:latin typeface="Times New Roman" pitchFamily="18" charset="0"/>
                <a:cs typeface="Times New Roman" pitchFamily="18" charset="0"/>
              </a:rPr>
              <a:t>25dB</a:t>
            </a:r>
            <a:r>
              <a:rPr lang="en-CA" sz="1400" dirty="0">
                <a:latin typeface="Times New Roman" pitchFamily="18" charset="0"/>
                <a:cs typeface="Times New Roman" pitchFamily="18" charset="0"/>
              </a:rPr>
              <a:t> was observed to create a balance between the negative and </a:t>
            </a:r>
            <a:r>
              <a:rPr lang="en-US" sz="1400" dirty="0">
                <a:latin typeface="Times New Roman" pitchFamily="18" charset="0"/>
                <a:cs typeface="Times New Roman" pitchFamily="18" charset="0"/>
              </a:rPr>
              <a:t>positive aspects of DSC-AP</a:t>
            </a:r>
            <a:endParaRPr lang="en-CA" altLang="ca-ES" sz="1400" dirty="0">
              <a:latin typeface="Times New Roman" panose="02020603050405020304" pitchFamily="18" charset="0"/>
              <a:cs typeface="Times New Roman" panose="02020603050405020304" pitchFamily="18" charset="0"/>
            </a:endParaRPr>
          </a:p>
        </p:txBody>
      </p:sp>
      <p:sp>
        <p:nvSpPr>
          <p:cNvPr id="10" name="Title 1"/>
          <p:cNvSpPr txBox="1">
            <a:spLocks/>
          </p:cNvSpPr>
          <p:nvPr/>
        </p:nvSpPr>
        <p:spPr bwMode="auto">
          <a:xfrm>
            <a:off x="1600200" y="685800"/>
            <a:ext cx="6810935" cy="800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eaLnBrk="1" hangingPunct="1"/>
            <a:r>
              <a:rPr lang="en-US" altLang="ca-ES" sz="2400" kern="0" dirty="0">
                <a:solidFill>
                  <a:schemeClr val="tx1"/>
                </a:solidFill>
                <a:latin typeface="Times New Roman" panose="02020603050405020304" pitchFamily="18" charset="0"/>
                <a:cs typeface="Times New Roman" panose="02020603050405020304" pitchFamily="18" charset="0"/>
              </a:rPr>
              <a:t>8. </a:t>
            </a:r>
            <a:r>
              <a:rPr lang="en-CA" altLang="ca-ES" sz="2400" kern="0" dirty="0">
                <a:solidFill>
                  <a:schemeClr val="tx1"/>
                </a:solidFill>
                <a:latin typeface="Times New Roman" panose="02020603050405020304" pitchFamily="18" charset="0"/>
                <a:cs typeface="Times New Roman" panose="02020603050405020304" pitchFamily="18" charset="0"/>
              </a:rPr>
              <a:t>Selection of suitable parameters for DSC (2/2)</a:t>
            </a:r>
            <a:endParaRPr lang="en-US" altLang="ca-ES" sz="2400" kern="0" dirty="0">
              <a:solidFill>
                <a:schemeClr val="tx1"/>
              </a:solidFill>
              <a:latin typeface="Times New Roman" panose="02020603050405020304" pitchFamily="18" charset="0"/>
              <a:cs typeface="Times New Roman" panose="02020603050405020304" pitchFamily="18" charset="0"/>
            </a:endParaRPr>
          </a:p>
        </p:txBody>
      </p:sp>
      <p:graphicFrame>
        <p:nvGraphicFramePr>
          <p:cNvPr id="9" name="Chart 8"/>
          <p:cNvGraphicFramePr>
            <a:graphicFrameLocks/>
          </p:cNvGraphicFramePr>
          <p:nvPr>
            <p:extLst>
              <p:ext uri="{D42A27DB-BD31-4B8C-83A1-F6EECF244321}">
                <p14:modId xmlns="" xmlns:p14="http://schemas.microsoft.com/office/powerpoint/2010/main" val="3002253693"/>
              </p:ext>
            </p:extLst>
          </p:nvPr>
        </p:nvGraphicFramePr>
        <p:xfrm>
          <a:off x="1034513" y="1485900"/>
          <a:ext cx="3145500" cy="21709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 xmlns:p14="http://schemas.microsoft.com/office/powerpoint/2010/main" val="2384015249"/>
              </p:ext>
            </p:extLst>
          </p:nvPr>
        </p:nvGraphicFramePr>
        <p:xfrm>
          <a:off x="4700150" y="1485900"/>
          <a:ext cx="3145500" cy="2164553"/>
        </p:xfrm>
        <a:graphic>
          <a:graphicData uri="http://schemas.openxmlformats.org/drawingml/2006/chart">
            <c:chart xmlns:c="http://schemas.openxmlformats.org/drawingml/2006/chart" xmlns:r="http://schemas.openxmlformats.org/officeDocument/2006/relationships" r:id="rId4"/>
          </a:graphicData>
        </a:graphic>
      </p:graphicFrame>
      <p:sp>
        <p:nvSpPr>
          <p:cNvPr id="6"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16</a:t>
            </a:fld>
            <a:endParaRPr lang="en-GB" b="0" kern="0" dirty="0">
              <a:solidFill>
                <a:sysClr val="windowText" lastClr="000000"/>
              </a:solidFill>
            </a:endParaRPr>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1270895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219200" y="609600"/>
            <a:ext cx="7405968" cy="800100"/>
          </a:xfrm>
        </p:spPr>
        <p:txBody>
          <a:bodyPr>
            <a:normAutofit fontScale="90000"/>
          </a:bodyPr>
          <a:lstStyle/>
          <a:p>
            <a:pPr eaLnBrk="1" hangingPunct="1"/>
            <a:r>
              <a:rPr lang="en-US" sz="2400" dirty="0">
                <a:latin typeface="Times New Roman" pitchFamily="18" charset="0"/>
                <a:cs typeface="Times New Roman" pitchFamily="18" charset="0"/>
              </a:rPr>
              <a:t>9. Combining DSC at Uplink and DSC-AP at downlink with asymmetric </a:t>
            </a:r>
            <a:r>
              <a:rPr lang="en-US" sz="2400" dirty="0" smtClean="0">
                <a:latin typeface="Times New Roman" pitchFamily="18" charset="0"/>
                <a:cs typeface="Times New Roman" pitchFamily="18" charset="0"/>
              </a:rPr>
              <a:t>traffic</a:t>
            </a:r>
            <a:endParaRPr lang="en-US" altLang="ca-ES" sz="2400" dirty="0">
              <a:latin typeface="Times New Roman" pitchFamily="18" charset="0"/>
              <a:cs typeface="Times New Roman" pitchFamily="18" charset="0"/>
            </a:endParaRPr>
          </a:p>
        </p:txBody>
      </p:sp>
      <p:sp>
        <p:nvSpPr>
          <p:cNvPr id="18435" name="Content Placeholder 2"/>
          <p:cNvSpPr>
            <a:spLocks noGrp="1"/>
          </p:cNvSpPr>
          <p:nvPr>
            <p:ph idx="1"/>
          </p:nvPr>
        </p:nvSpPr>
        <p:spPr>
          <a:xfrm>
            <a:off x="968189" y="3695700"/>
            <a:ext cx="7422776" cy="1485900"/>
          </a:xfrm>
        </p:spPr>
        <p:txBody>
          <a:bodyPr>
            <a:noAutofit/>
          </a:bodyPr>
          <a:lstStyle/>
          <a:p>
            <a:pPr algn="just" eaLnBrk="1" hangingPunct="1"/>
            <a:r>
              <a:rPr lang="en-US" altLang="ca-ES" sz="1400" dirty="0">
                <a:latin typeface="Times New Roman" pitchFamily="18" charset="0"/>
                <a:cs typeface="Times New Roman" pitchFamily="18" charset="0"/>
              </a:rPr>
              <a:t>Observations:</a:t>
            </a:r>
          </a:p>
          <a:p>
            <a:pPr lvl="1" algn="just" eaLnBrk="1" hangingPunct="1"/>
            <a:r>
              <a:rPr lang="en-US" altLang="ca-ES" sz="1400" dirty="0">
                <a:latin typeface="Times New Roman" pitchFamily="18" charset="0"/>
                <a:cs typeface="Times New Roman" pitchFamily="18" charset="0"/>
              </a:rPr>
              <a:t>throughput results indicate </a:t>
            </a:r>
            <a:r>
              <a:rPr lang="en-CA" altLang="ca-ES" sz="1400" dirty="0">
                <a:latin typeface="Times New Roman" pitchFamily="18" charset="0"/>
                <a:cs typeface="Times New Roman" pitchFamily="18" charset="0"/>
              </a:rPr>
              <a:t>around 6 % improvement for the cases when DSC algorithm is used at the STAs and DSC-AP algorithm is used at the AP over the conventional </a:t>
            </a:r>
            <a:r>
              <a:rPr lang="en-US" altLang="ca-ES" sz="1400" dirty="0">
                <a:latin typeface="Times New Roman" pitchFamily="18" charset="0"/>
                <a:cs typeface="Times New Roman" pitchFamily="18" charset="0"/>
              </a:rPr>
              <a:t>IEEE 802.11 protocol.</a:t>
            </a:r>
          </a:p>
          <a:p>
            <a:pPr lvl="1" algn="just" eaLnBrk="1" hangingPunct="1"/>
            <a:r>
              <a:rPr lang="en-US" altLang="ca-ES" sz="1400" dirty="0" smtClean="0">
                <a:latin typeface="Times New Roman" pitchFamily="18" charset="0"/>
                <a:cs typeface="Times New Roman" pitchFamily="18" charset="0"/>
              </a:rPr>
              <a:t>Overall FER in the network increased from </a:t>
            </a:r>
            <a:r>
              <a:rPr lang="es-ES" sz="1400" dirty="0" smtClean="0">
                <a:latin typeface="Times New Roman" pitchFamily="18" charset="0"/>
                <a:cs typeface="Times New Roman" pitchFamily="18" charset="0"/>
              </a:rPr>
              <a:t>0,14 </a:t>
            </a:r>
            <a:r>
              <a:rPr lang="ca-ES" sz="1400" dirty="0" smtClean="0">
                <a:latin typeface="Times New Roman" pitchFamily="18" charset="0"/>
                <a:cs typeface="Times New Roman" pitchFamily="18" charset="0"/>
              </a:rPr>
              <a:t>to</a:t>
            </a:r>
            <a:r>
              <a:rPr lang="es-ES" sz="1400" dirty="0" smtClean="0">
                <a:latin typeface="Times New Roman" pitchFamily="18" charset="0"/>
                <a:cs typeface="Times New Roman" pitchFamily="18" charset="0"/>
              </a:rPr>
              <a:t> 0,19.</a:t>
            </a:r>
          </a:p>
          <a:p>
            <a:pPr lvl="1" algn="just" eaLnBrk="1" hangingPunct="1"/>
            <a:endParaRPr lang="en-US" altLang="ca-ES" sz="1400" dirty="0">
              <a:latin typeface="Times New Roman" pitchFamily="18" charset="0"/>
              <a:cs typeface="Times New Roman" pitchFamily="18" charset="0"/>
            </a:endParaRPr>
          </a:p>
          <a:p>
            <a:pPr algn="just" eaLnBrk="1" hangingPunct="1"/>
            <a:r>
              <a:rPr lang="en-US" altLang="ca-ES" sz="1400" dirty="0">
                <a:latin typeface="Times New Roman" pitchFamily="18" charset="0"/>
                <a:cs typeface="Times New Roman" pitchFamily="18" charset="0"/>
              </a:rPr>
              <a:t>Conclusions:</a:t>
            </a:r>
          </a:p>
          <a:p>
            <a:pPr lvl="1" algn="just" eaLnBrk="1" hangingPunct="1"/>
            <a:r>
              <a:rPr lang="en-US" altLang="ca-ES" sz="1400" dirty="0">
                <a:latin typeface="Times New Roman" pitchFamily="18" charset="0"/>
                <a:cs typeface="Times New Roman" pitchFamily="18" charset="0"/>
              </a:rPr>
              <a:t>Despite of increase in FER in the network, DSC and DSC-AP delivered notable throughput improvements.</a:t>
            </a:r>
          </a:p>
          <a:p>
            <a:pPr lvl="1" algn="just" eaLnBrk="1" hangingPunct="1"/>
            <a:r>
              <a:rPr lang="en-US" altLang="ca-ES" sz="1400" dirty="0">
                <a:latin typeface="Times New Roman" pitchFamily="18" charset="0"/>
                <a:cs typeface="Times New Roman" pitchFamily="18" charset="0"/>
              </a:rPr>
              <a:t>More benefits can be witnessed when asymmetric traffic scenario utilizing DSC and DSC-AP are evaluated in optimal channel selection scenarios. </a:t>
            </a:r>
          </a:p>
        </p:txBody>
      </p:sp>
      <p:graphicFrame>
        <p:nvGraphicFramePr>
          <p:cNvPr id="6" name="Chart 5"/>
          <p:cNvGraphicFramePr>
            <a:graphicFrameLocks/>
          </p:cNvGraphicFramePr>
          <p:nvPr>
            <p:extLst>
              <p:ext uri="{D42A27DB-BD31-4B8C-83A1-F6EECF244321}">
                <p14:modId xmlns="" xmlns:p14="http://schemas.microsoft.com/office/powerpoint/2010/main" val="1007648909"/>
              </p:ext>
            </p:extLst>
          </p:nvPr>
        </p:nvGraphicFramePr>
        <p:xfrm>
          <a:off x="685800" y="1497106"/>
          <a:ext cx="3816000" cy="20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 xmlns:p14="http://schemas.microsoft.com/office/powerpoint/2010/main" val="2849666346"/>
              </p:ext>
            </p:extLst>
          </p:nvPr>
        </p:nvGraphicFramePr>
        <p:xfrm>
          <a:off x="4876800" y="1573306"/>
          <a:ext cx="3816000" cy="2016000"/>
        </p:xfrm>
        <a:graphic>
          <a:graphicData uri="http://schemas.openxmlformats.org/drawingml/2006/chart">
            <c:chart xmlns:c="http://schemas.openxmlformats.org/drawingml/2006/chart" xmlns:r="http://schemas.openxmlformats.org/officeDocument/2006/relationships" r:id="rId4"/>
          </a:graphicData>
        </a:graphic>
      </p:graphicFrame>
      <p:sp>
        <p:nvSpPr>
          <p:cNvPr id="8"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17</a:t>
            </a:fld>
            <a:endParaRPr lang="en-GB" b="0" kern="0" dirty="0">
              <a:solidFill>
                <a:sysClr val="windowText" lastClr="000000"/>
              </a:solidFill>
            </a:endParaRPr>
          </a:p>
        </p:txBody>
      </p:sp>
      <p:sp>
        <p:nvSpPr>
          <p:cNvPr id="9"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126750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76400" y="457200"/>
            <a:ext cx="5829300" cy="800100"/>
          </a:xfrm>
        </p:spPr>
        <p:txBody>
          <a:bodyPr/>
          <a:lstStyle/>
          <a:p>
            <a:pPr eaLnBrk="1" hangingPunct="1"/>
            <a:r>
              <a:rPr lang="en-US" altLang="ca-ES" sz="2400" dirty="0">
                <a:latin typeface="Times New Roman" panose="02020603050405020304" pitchFamily="18" charset="0"/>
                <a:cs typeface="Times New Roman" panose="02020603050405020304" pitchFamily="18" charset="0"/>
              </a:rPr>
              <a:t>11. Conclusions/next steps</a:t>
            </a:r>
          </a:p>
        </p:txBody>
      </p:sp>
      <p:sp>
        <p:nvSpPr>
          <p:cNvPr id="17411" name="Content Placeholder 2"/>
          <p:cNvSpPr>
            <a:spLocks noGrp="1"/>
          </p:cNvSpPr>
          <p:nvPr>
            <p:ph idx="1"/>
          </p:nvPr>
        </p:nvSpPr>
        <p:spPr>
          <a:xfrm>
            <a:off x="609601" y="1143000"/>
            <a:ext cx="8229599" cy="5257800"/>
          </a:xfrm>
        </p:spPr>
        <p:txBody>
          <a:bodyPr>
            <a:noAutofit/>
          </a:bodyPr>
          <a:lstStyle/>
          <a:p>
            <a:pPr marL="257175" lvl="1" indent="-257175">
              <a:lnSpc>
                <a:spcPct val="80000"/>
              </a:lnSpc>
              <a:spcAft>
                <a:spcPts val="450"/>
              </a:spcAft>
              <a:buFont typeface="Arial" charset="0"/>
              <a:buChar char="•"/>
              <a:defRPr/>
            </a:pPr>
            <a:r>
              <a:rPr lang="en-US" sz="1800" dirty="0">
                <a:latin typeface="Times New Roman" pitchFamily="18" charset="0"/>
                <a:cs typeface="Times New Roman" pitchFamily="18" charset="0"/>
              </a:rPr>
              <a:t>DSC scheme </a:t>
            </a:r>
            <a:r>
              <a:rPr lang="en-GB" sz="1800" dirty="0">
                <a:latin typeface="Times New Roman" pitchFamily="18" charset="0"/>
                <a:cs typeface="Times New Roman" pitchFamily="18" charset="0"/>
              </a:rPr>
              <a:t>has minimum impact when applied to IEEE 802.11n network operating at 5GHz</a:t>
            </a:r>
            <a:endParaRPr lang="en-CA" sz="1800" dirty="0">
              <a:latin typeface="Times New Roman" pitchFamily="18" charset="0"/>
              <a:cs typeface="Times New Roman" pitchFamily="18" charset="0"/>
            </a:endParaRPr>
          </a:p>
          <a:p>
            <a:pPr marL="557213" lvl="2" indent="-257175">
              <a:lnSpc>
                <a:spcPct val="80000"/>
              </a:lnSpc>
              <a:spcAft>
                <a:spcPts val="450"/>
              </a:spcAft>
              <a:buFont typeface="Arial" charset="0"/>
              <a:buChar char="•"/>
              <a:defRPr/>
            </a:pPr>
            <a:r>
              <a:rPr lang="ca-ES" dirty="0">
                <a:latin typeface="Times New Roman" pitchFamily="18" charset="0"/>
                <a:cs typeface="Times New Roman" pitchFamily="18" charset="0"/>
              </a:rPr>
              <a:t>DSC isable to provide </a:t>
            </a:r>
            <a:r>
              <a:rPr lang="ca-ES" dirty="0" err="1">
                <a:latin typeface="Times New Roman" pitchFamily="18" charset="0"/>
                <a:cs typeface="Times New Roman" pitchFamily="18" charset="0"/>
              </a:rPr>
              <a:t>maximum</a:t>
            </a:r>
            <a:r>
              <a:rPr lang="ca-ES" dirty="0">
                <a:latin typeface="Times New Roman" pitchFamily="18" charset="0"/>
                <a:cs typeface="Times New Roman" pitchFamily="18" charset="0"/>
              </a:rPr>
              <a:t> </a:t>
            </a:r>
            <a:r>
              <a:rPr lang="ca-ES" dirty="0" err="1" smtClean="0">
                <a:latin typeface="Times New Roman" pitchFamily="18" charset="0"/>
                <a:cs typeface="Times New Roman" pitchFamily="18" charset="0"/>
              </a:rPr>
              <a:t>benefits</a:t>
            </a:r>
            <a:r>
              <a:rPr lang="ca-E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under</a:t>
            </a:r>
            <a:r>
              <a:rPr lang="ca-E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worse</a:t>
            </a:r>
            <a:r>
              <a:rPr lang="ca-ES" dirty="0" smtClean="0">
                <a:latin typeface="Times New Roman" pitchFamily="18" charset="0"/>
                <a:cs typeface="Times New Roman" pitchFamily="18" charset="0"/>
              </a:rPr>
              <a:t> </a:t>
            </a:r>
            <a:r>
              <a:rPr lang="ca-ES" dirty="0" err="1">
                <a:latin typeface="Times New Roman" pitchFamily="18" charset="0"/>
                <a:cs typeface="Times New Roman" pitchFamily="18" charset="0"/>
              </a:rPr>
              <a:t>conditions</a:t>
            </a:r>
            <a:r>
              <a:rPr lang="ca-ES" dirty="0" smtClean="0">
                <a:latin typeface="Times New Roman" pitchFamily="18" charset="0"/>
                <a:cs typeface="Times New Roman" pitchFamily="18" charset="0"/>
              </a:rPr>
              <a:t>.</a:t>
            </a:r>
          </a:p>
          <a:p>
            <a:pPr marL="557213" lvl="2" indent="-257175">
              <a:lnSpc>
                <a:spcPct val="80000"/>
              </a:lnSpc>
              <a:spcAft>
                <a:spcPts val="450"/>
              </a:spcAft>
              <a:buFont typeface="Arial" charset="0"/>
              <a:buChar char="•"/>
              <a:defRPr/>
            </a:pPr>
            <a:endParaRPr lang="en-US" sz="600" dirty="0">
              <a:latin typeface="Times New Roman" pitchFamily="18" charset="0"/>
              <a:cs typeface="Times New Roman" pitchFamily="18" charset="0"/>
            </a:endParaRPr>
          </a:p>
          <a:p>
            <a:pPr marL="257175" lvl="1" indent="-257175">
              <a:lnSpc>
                <a:spcPct val="80000"/>
              </a:lnSpc>
              <a:spcAft>
                <a:spcPts val="450"/>
              </a:spcAft>
              <a:buFont typeface="Arial" charset="0"/>
              <a:buChar char="•"/>
              <a:defRPr/>
            </a:pPr>
            <a:r>
              <a:rPr lang="en-US" sz="1800" dirty="0" smtClean="0">
                <a:latin typeface="Times New Roman" pitchFamily="18" charset="0"/>
                <a:cs typeface="Times New Roman" pitchFamily="18" charset="0"/>
              </a:rPr>
              <a:t>Under asymmetric traffic, AP should take part on the dynamic CCA adaptation</a:t>
            </a:r>
          </a:p>
          <a:p>
            <a:pPr marL="600075" lvl="2" indent="-257175">
              <a:lnSpc>
                <a:spcPct val="80000"/>
              </a:lnSpc>
              <a:spcAft>
                <a:spcPts val="450"/>
              </a:spcAft>
              <a:buFont typeface="Arial" charset="0"/>
              <a:buChar char="•"/>
              <a:defRPr/>
            </a:pPr>
            <a:endParaRPr lang="en-US" sz="600" dirty="0">
              <a:latin typeface="Times New Roman" pitchFamily="18" charset="0"/>
              <a:cs typeface="Times New Roman" pitchFamily="18" charset="0"/>
            </a:endParaRPr>
          </a:p>
          <a:p>
            <a:pPr marL="257175" lvl="1" indent="-257175">
              <a:lnSpc>
                <a:spcPct val="80000"/>
              </a:lnSpc>
              <a:spcAft>
                <a:spcPts val="450"/>
              </a:spcAft>
              <a:buFont typeface="Arial" charset="0"/>
              <a:buChar char="•"/>
              <a:defRPr/>
            </a:pPr>
            <a:r>
              <a:rPr lang="en-CA" sz="1800" dirty="0">
                <a:latin typeface="Times New Roman" pitchFamily="18" charset="0"/>
                <a:cs typeface="Times New Roman" pitchFamily="18" charset="0"/>
              </a:rPr>
              <a:t>We propose a DSC-AP algorithm that is a DSC version for the Access Points,</a:t>
            </a:r>
          </a:p>
          <a:p>
            <a:pPr marL="557213" lvl="2" indent="-257175">
              <a:spcBef>
                <a:spcPts val="0"/>
              </a:spcBef>
              <a:buFont typeface="Arial" charset="0"/>
              <a:buChar char="•"/>
              <a:defRPr/>
            </a:pPr>
            <a:r>
              <a:rPr lang="en-CA" dirty="0" smtClean="0">
                <a:latin typeface="Times New Roman" pitchFamily="18" charset="0"/>
                <a:cs typeface="Times New Roman" pitchFamily="18" charset="0"/>
              </a:rPr>
              <a:t>CCA is </a:t>
            </a:r>
            <a:r>
              <a:rPr lang="en-CA" dirty="0">
                <a:latin typeface="Times New Roman" pitchFamily="18" charset="0"/>
                <a:cs typeface="Times New Roman" pitchFamily="18" charset="0"/>
              </a:rPr>
              <a:t>set according to the furthest associated </a:t>
            </a:r>
            <a:r>
              <a:rPr lang="en-CA" dirty="0" smtClean="0">
                <a:latin typeface="Times New Roman" pitchFamily="18" charset="0"/>
                <a:cs typeface="Times New Roman" pitchFamily="18" charset="0"/>
              </a:rPr>
              <a:t>STA/closest interfering AP</a:t>
            </a:r>
          </a:p>
          <a:p>
            <a:pPr marL="214313" lvl="1" indent="-257175">
              <a:spcBef>
                <a:spcPts val="0"/>
              </a:spcBef>
              <a:buFont typeface="Arial" charset="0"/>
              <a:buChar char="•"/>
              <a:defRPr/>
            </a:pPr>
            <a:endParaRPr lang="en-CA" sz="600" dirty="0">
              <a:latin typeface="Times New Roman" pitchFamily="18" charset="0"/>
              <a:cs typeface="Times New Roman" pitchFamily="18" charset="0"/>
            </a:endParaRPr>
          </a:p>
          <a:p>
            <a:pPr marL="257175" lvl="1" indent="-257175">
              <a:lnSpc>
                <a:spcPct val="80000"/>
              </a:lnSpc>
              <a:spcAft>
                <a:spcPts val="450"/>
              </a:spcAft>
              <a:buFont typeface="Arial" charset="0"/>
              <a:buChar char="•"/>
              <a:defRPr/>
            </a:pPr>
            <a:r>
              <a:rPr lang="en-CA" sz="1800" dirty="0">
                <a:latin typeface="Times New Roman" pitchFamily="18" charset="0"/>
                <a:cs typeface="Times New Roman" pitchFamily="18" charset="0"/>
              </a:rPr>
              <a:t>Margin of -25 was observed to create a balance between the negative and </a:t>
            </a:r>
            <a:r>
              <a:rPr lang="en-US" sz="1800" dirty="0">
                <a:latin typeface="Times New Roman" pitchFamily="18" charset="0"/>
                <a:cs typeface="Times New Roman" pitchFamily="18" charset="0"/>
              </a:rPr>
              <a:t>positive aspects of DSC-AP in downlink only traffic in saturation </a:t>
            </a:r>
            <a:r>
              <a:rPr lang="en-US" sz="1800" dirty="0" smtClean="0">
                <a:latin typeface="Times New Roman" pitchFamily="18" charset="0"/>
                <a:cs typeface="Times New Roman" pitchFamily="18" charset="0"/>
              </a:rPr>
              <a:t>conditions.</a:t>
            </a:r>
            <a:endParaRPr lang="en-US" sz="1800" dirty="0">
              <a:latin typeface="Times New Roman" pitchFamily="18" charset="0"/>
              <a:cs typeface="Times New Roman" pitchFamily="18" charset="0"/>
            </a:endParaRPr>
          </a:p>
          <a:p>
            <a:pPr marL="257175" lvl="1" indent="-257175">
              <a:lnSpc>
                <a:spcPct val="80000"/>
              </a:lnSpc>
              <a:spcAft>
                <a:spcPts val="450"/>
              </a:spcAft>
              <a:buFont typeface="Arial" charset="0"/>
              <a:buChar char="•"/>
              <a:defRPr/>
            </a:pPr>
            <a:endParaRPr lang="en-US" sz="600" dirty="0" smtClean="0">
              <a:latin typeface="Times New Roman" pitchFamily="18" charset="0"/>
              <a:cs typeface="Times New Roman" pitchFamily="18" charset="0"/>
            </a:endParaRPr>
          </a:p>
          <a:p>
            <a:pPr marL="257175" lvl="1" indent="-257175">
              <a:lnSpc>
                <a:spcPct val="80000"/>
              </a:lnSpc>
              <a:spcAft>
                <a:spcPts val="450"/>
              </a:spcAft>
              <a:buFont typeface="Arial" charset="0"/>
              <a:buChar char="•"/>
              <a:defRPr/>
            </a:pPr>
            <a:r>
              <a:rPr lang="en-US" sz="1800" dirty="0" smtClean="0">
                <a:latin typeface="Times New Roman" pitchFamily="18" charset="0"/>
                <a:cs typeface="Times New Roman" pitchFamily="18" charset="0"/>
              </a:rPr>
              <a:t>DSC </a:t>
            </a:r>
            <a:r>
              <a:rPr lang="en-US" sz="1800" dirty="0">
                <a:latin typeface="Times New Roman" pitchFamily="18" charset="0"/>
                <a:cs typeface="Times New Roman" pitchFamily="18" charset="0"/>
              </a:rPr>
              <a:t>an DSC-AP schemes are analyzed under asymmetric uplink plus downlink traffic in saturation condition.</a:t>
            </a:r>
          </a:p>
          <a:p>
            <a:pPr marL="600075" lvl="2" indent="-257175">
              <a:lnSpc>
                <a:spcPct val="80000"/>
              </a:lnSpc>
              <a:spcAft>
                <a:spcPts val="450"/>
              </a:spcAft>
              <a:buFont typeface="Arial" charset="0"/>
              <a:buChar char="•"/>
              <a:defRPr/>
            </a:pPr>
            <a:r>
              <a:rPr lang="en-US" dirty="0">
                <a:latin typeface="Times New Roman" pitchFamily="18" charset="0"/>
                <a:cs typeface="Times New Roman" pitchFamily="18" charset="0"/>
              </a:rPr>
              <a:t>The proposed mechanism helps to increase the over all </a:t>
            </a:r>
            <a:r>
              <a:rPr lang="en-US" dirty="0" smtClean="0">
                <a:latin typeface="Times New Roman" pitchFamily="18" charset="0"/>
                <a:cs typeface="Times New Roman" pitchFamily="18" charset="0"/>
              </a:rPr>
              <a:t>throughput</a:t>
            </a:r>
          </a:p>
          <a:p>
            <a:pPr marL="600075" lvl="2" indent="-257175">
              <a:lnSpc>
                <a:spcPct val="80000"/>
              </a:lnSpc>
              <a:spcAft>
                <a:spcPts val="450"/>
              </a:spcAft>
              <a:buFont typeface="Arial" charset="0"/>
              <a:buChar char="•"/>
              <a:defRPr/>
            </a:pPr>
            <a:endParaRPr lang="en-US" sz="600" dirty="0">
              <a:latin typeface="Times New Roman" pitchFamily="18" charset="0"/>
              <a:cs typeface="Times New Roman" pitchFamily="18" charset="0"/>
            </a:endParaRPr>
          </a:p>
          <a:p>
            <a:pPr marL="257175" lvl="1" indent="-257175">
              <a:lnSpc>
                <a:spcPct val="80000"/>
              </a:lnSpc>
              <a:spcAft>
                <a:spcPts val="450"/>
              </a:spcAft>
              <a:buFont typeface="Arial" charset="0"/>
              <a:buChar char="•"/>
              <a:defRPr/>
            </a:pPr>
            <a:r>
              <a:rPr lang="en-US" sz="1800" dirty="0">
                <a:latin typeface="Times New Roman" pitchFamily="18" charset="0"/>
                <a:cs typeface="Times New Roman" pitchFamily="18" charset="0"/>
              </a:rPr>
              <a:t>Next steps,</a:t>
            </a:r>
          </a:p>
          <a:p>
            <a:pPr marL="557213" lvl="2" indent="-257175">
              <a:spcBef>
                <a:spcPts val="0"/>
              </a:spcBef>
              <a:buFont typeface="Arial" charset="0"/>
              <a:buChar char="•"/>
              <a:defRPr/>
            </a:pPr>
            <a:r>
              <a:rPr lang="en-US" dirty="0">
                <a:latin typeface="Times New Roman" pitchFamily="18" charset="0"/>
                <a:cs typeface="Times New Roman" pitchFamily="18" charset="0"/>
              </a:rPr>
              <a:t>Repeat study in different </a:t>
            </a:r>
            <a:r>
              <a:rPr lang="en-US" dirty="0" smtClean="0">
                <a:latin typeface="Times New Roman" pitchFamily="18" charset="0"/>
                <a:cs typeface="Times New Roman" pitchFamily="18" charset="0"/>
              </a:rPr>
              <a:t>scenarios, including aggregation.</a:t>
            </a:r>
            <a:endParaRPr lang="en-US" dirty="0">
              <a:latin typeface="Times New Roman" pitchFamily="18" charset="0"/>
              <a:cs typeface="Times New Roman" pitchFamily="18" charset="0"/>
            </a:endParaRPr>
          </a:p>
          <a:p>
            <a:pPr marL="557213" lvl="2" indent="-257175">
              <a:spcBef>
                <a:spcPts val="0"/>
              </a:spcBef>
              <a:buFont typeface="Arial" charset="0"/>
              <a:buChar char="•"/>
              <a:defRPr/>
            </a:pPr>
            <a:r>
              <a:rPr lang="en-US" dirty="0">
                <a:latin typeface="Times New Roman" pitchFamily="18" charset="0"/>
                <a:cs typeface="Times New Roman" pitchFamily="18" charset="0"/>
              </a:rPr>
              <a:t>Study the impact of enabling RTS/CTS along with DSC plus DSC-AP algorithm to further evaluate the impact on hidden nodes within the network.</a:t>
            </a: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18</a:t>
            </a:fld>
            <a:endParaRPr lang="en-GB" b="0" kern="0" dirty="0">
              <a:solidFill>
                <a:sysClr val="windowText" lastClr="000000"/>
              </a:solidFill>
            </a:endParaRP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941412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334621" y="1030242"/>
            <a:ext cx="7886700" cy="994172"/>
          </a:xfrm>
        </p:spPr>
        <p:txBody>
          <a:bodyPr/>
          <a:lstStyle/>
          <a:p>
            <a:pPr algn="l" eaLnBrk="1" hangingPunct="1"/>
            <a:r>
              <a:rPr lang="en-US" altLang="ca-ES" sz="2400" dirty="0">
                <a:latin typeface="Times New Roman" panose="02020603050405020304" pitchFamily="18" charset="0"/>
                <a:cs typeface="Times New Roman" panose="02020603050405020304" pitchFamily="18" charset="0"/>
              </a:rPr>
              <a:t>11. References</a:t>
            </a:r>
          </a:p>
        </p:txBody>
      </p:sp>
      <p:sp>
        <p:nvSpPr>
          <p:cNvPr id="3" name="Content Placeholder 2"/>
          <p:cNvSpPr>
            <a:spLocks noGrp="1"/>
          </p:cNvSpPr>
          <p:nvPr>
            <p:ph idx="1"/>
          </p:nvPr>
        </p:nvSpPr>
        <p:spPr>
          <a:xfrm>
            <a:off x="914400" y="1885951"/>
            <a:ext cx="7467600" cy="3394472"/>
          </a:xfrm>
        </p:spPr>
        <p:txBody>
          <a:bodyPr rtlCol="0">
            <a:noAutofit/>
          </a:bodyPr>
          <a:lstStyle/>
          <a:p>
            <a:pPr>
              <a:defRPr/>
            </a:pPr>
            <a:endParaRPr lang="en-US" sz="1800" dirty="0">
              <a:latin typeface="Times New Roman" pitchFamily="18" charset="0"/>
              <a:cs typeface="Times New Roman" pitchFamily="18" charset="0"/>
            </a:endParaRPr>
          </a:p>
          <a:p>
            <a:pPr>
              <a:buFont typeface="Times New Roman" pitchFamily="18" charset="0"/>
              <a:buAutoNum type="arabicPeriod"/>
              <a:defRPr/>
            </a:pPr>
            <a:r>
              <a:rPr lang="en-US" altLang="en-US" sz="1800" dirty="0">
                <a:latin typeface="Times New Roman" pitchFamily="18" charset="0"/>
                <a:cs typeface="Times New Roman" pitchFamily="18" charset="0"/>
              </a:rPr>
              <a:t>11-13-1290-01, “Dynamic Sensitivity Control for HEW”</a:t>
            </a:r>
          </a:p>
          <a:p>
            <a:pPr>
              <a:buFont typeface="Times New Roman" pitchFamily="18" charset="0"/>
              <a:buAutoNum type="arabicPeriod"/>
              <a:defRPr/>
            </a:pPr>
            <a:r>
              <a:rPr lang="en-US" altLang="ca-ES" sz="1800" dirty="0" smtClean="0">
                <a:latin typeface="Times New Roman" panose="02020603050405020304" pitchFamily="18" charset="0"/>
                <a:cs typeface="Times New Roman" panose="02020603050405020304" pitchFamily="18" charset="0"/>
              </a:rPr>
              <a:t>15/0027r1</a:t>
            </a:r>
            <a:r>
              <a:rPr lang="en-US" altLang="ca-ES" sz="1800" dirty="0">
                <a:latin typeface="Times New Roman" panose="02020603050405020304" pitchFamily="18" charset="0"/>
                <a:cs typeface="Times New Roman" panose="02020603050405020304" pitchFamily="18" charset="0"/>
              </a:rPr>
              <a:t>, “Simulation-based evaluation of DSC in residential scenario”</a:t>
            </a:r>
            <a:endParaRPr lang="en-CA" sz="1800" dirty="0">
              <a:latin typeface="Times New Roman" pitchFamily="18" charset="0"/>
              <a:cs typeface="Times New Roman" pitchFamily="18" charset="0"/>
            </a:endParaRPr>
          </a:p>
          <a:p>
            <a:pPr>
              <a:buFont typeface="Times New Roman" pitchFamily="18" charset="0"/>
              <a:buAutoNum type="arabicPeriod"/>
              <a:defRPr/>
            </a:pPr>
            <a:r>
              <a:rPr lang="en-CA" sz="1800" dirty="0">
                <a:latin typeface="Times New Roman" pitchFamily="18" charset="0"/>
                <a:cs typeface="Times New Roman" pitchFamily="18" charset="0"/>
              </a:rPr>
              <a:t>Hybrid buildings propagation loss model: ns3-design document. </a:t>
            </a:r>
            <a:r>
              <a:rPr lang="en-US" sz="1800" dirty="0">
                <a:latin typeface="Times New Roman" pitchFamily="18" charset="0"/>
                <a:cs typeface="Times New Roman" pitchFamily="18" charset="0"/>
              </a:rPr>
              <a:t>[Online]. Available: http://www.nsnam.org/docs/models/html/buildingsdesign.html</a:t>
            </a:r>
          </a:p>
          <a:p>
            <a:pPr>
              <a:buFont typeface="Times New Roman" pitchFamily="18" charset="0"/>
              <a:buAutoNum type="arabicPeriod"/>
              <a:defRPr/>
            </a:pPr>
            <a:r>
              <a:rPr lang="en-CA" sz="1800" dirty="0">
                <a:latin typeface="Times New Roman" pitchFamily="18" charset="0"/>
                <a:cs typeface="Times New Roman" pitchFamily="18" charset="0"/>
              </a:rPr>
              <a:t>J. R., “Fairness: How to measure quantitatively?” ATM Forum/94-0881, </a:t>
            </a:r>
            <a:r>
              <a:rPr lang="en-US" sz="1800" dirty="0">
                <a:latin typeface="Times New Roman" pitchFamily="18" charset="0"/>
                <a:cs typeface="Times New Roman" pitchFamily="18" charset="0"/>
              </a:rPr>
              <a:t>Sept. 1994.</a:t>
            </a:r>
          </a:p>
          <a:p>
            <a:pPr>
              <a:buFont typeface="Times New Roman" pitchFamily="18" charset="0"/>
              <a:buAutoNum type="arabicPeriod"/>
              <a:defRPr/>
            </a:pPr>
            <a:endParaRPr lang="en-US" altLang="en-US" sz="1800" dirty="0">
              <a:latin typeface="Times New Roman" pitchFamily="18" charset="0"/>
              <a:cs typeface="Times New Roman" pitchFamily="18" charset="0"/>
            </a:endParaRPr>
          </a:p>
          <a:p>
            <a:pPr>
              <a:buFont typeface="Times New Roman" pitchFamily="18" charset="0"/>
              <a:buAutoNum type="arabicPeriod"/>
              <a:defRPr/>
            </a:pPr>
            <a:endParaRPr lang="en-US" altLang="en-US" sz="1800" dirty="0">
              <a:latin typeface="Times New Roman" pitchFamily="18" charset="0"/>
              <a:cs typeface="Times New Roman" pitchFamily="18" charset="0"/>
            </a:endParaRPr>
          </a:p>
          <a:p>
            <a:pPr>
              <a:buFont typeface="Times New Roman" pitchFamily="18" charset="0"/>
              <a:buAutoNum type="arabicPeriod"/>
              <a:defRPr/>
            </a:pPr>
            <a:endParaRPr lang="en-US" altLang="en-US" sz="1800" dirty="0">
              <a:latin typeface="Times New Roman" pitchFamily="18" charset="0"/>
              <a:cs typeface="Times New Roman" pitchFamily="18" charset="0"/>
            </a:endParaRPr>
          </a:p>
          <a:p>
            <a:pPr>
              <a:buNone/>
              <a:defRPr/>
            </a:pPr>
            <a:endParaRPr lang="en-US" sz="1800" dirty="0">
              <a:latin typeface="Times New Roman" pitchFamily="18" charset="0"/>
              <a:cs typeface="Times New Roman" pitchFamily="18" charset="0"/>
            </a:endParaRPr>
          </a:p>
          <a:p>
            <a:pPr>
              <a:defRPr/>
            </a:pPr>
            <a:endParaRPr lang="en-US" sz="1800" dirty="0">
              <a:latin typeface="Times New Roman" pitchFamily="18" charset="0"/>
              <a:cs typeface="Times New Roman" pitchFamily="18" charset="0"/>
            </a:endParaRP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19</a:t>
            </a:fld>
            <a:endParaRPr lang="en-GB" b="0" kern="0" dirty="0">
              <a:solidFill>
                <a:sysClr val="windowText" lastClr="000000"/>
              </a:solidFill>
            </a:endParaRP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2927800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914400" y="1776813"/>
            <a:ext cx="7772400" cy="4114800"/>
          </a:xfrm>
        </p:spPr>
        <p:txBody>
          <a:bodyPr/>
          <a:lstStyle/>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Context</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Simulation Environment: NS-3</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Simulation scenarios and assumptions</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Metrics used for evaluation</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Effects of DSC over a network operating at 5GHz </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Impact of DSC in asymmetric uplink plus downlink traffic </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Dynamic Sensitivity Control for Access Point (DSC-AP)</a:t>
            </a:r>
          </a:p>
          <a:p>
            <a:pPr marL="385763" indent="-385763">
              <a:buFont typeface="Calibri" panose="020F0502020204030204" pitchFamily="34" charset="0"/>
              <a:buAutoNum type="arabicPeriod"/>
            </a:pPr>
            <a:r>
              <a:rPr lang="en-CA" altLang="ca-ES" sz="1600" dirty="0">
                <a:latin typeface="Times New Roman" pitchFamily="18" charset="0"/>
                <a:cs typeface="Times New Roman" pitchFamily="18" charset="0"/>
              </a:rPr>
              <a:t>Selection of suitable parameters for DSC-AP </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Combining DSC at Uplink and DSC-AP at downlink with asymmetric traffic </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Conclusions/next steps</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References</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Appendix</a:t>
            </a:r>
            <a:endParaRPr lang="en-CA"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p:txBody>
      </p:sp>
      <p:sp>
        <p:nvSpPr>
          <p:cNvPr id="7170" name="Title 1"/>
          <p:cNvSpPr>
            <a:spLocks noGrp="1"/>
          </p:cNvSpPr>
          <p:nvPr>
            <p:ph type="title"/>
          </p:nvPr>
        </p:nvSpPr>
        <p:spPr/>
        <p:txBody>
          <a:bodyPr/>
          <a:lstStyle/>
          <a:p>
            <a:pPr eaLnBrk="1" hangingPunct="1"/>
            <a:r>
              <a:rPr lang="en-US" altLang="ca-ES" sz="2400" dirty="0">
                <a:latin typeface="Times New Roman" panose="02020603050405020304" pitchFamily="18" charset="0"/>
                <a:cs typeface="Times New Roman" panose="02020603050405020304" pitchFamily="18" charset="0"/>
              </a:rPr>
              <a:t>Outline</a:t>
            </a:r>
          </a:p>
        </p:txBody>
      </p:sp>
      <p:sp>
        <p:nvSpPr>
          <p:cNvPr id="4" name="Slide Number Placeholder 5"/>
          <p:cNvSpPr>
            <a:spLocks noGrp="1"/>
          </p:cNvSpPr>
          <p:nvPr>
            <p:ph type="sldNum" idx="4"/>
          </p:nvPr>
        </p:nvSpPr>
        <p:spPr>
          <a:xfrm>
            <a:off x="4114800" y="6477000"/>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2</a:t>
            </a:fld>
            <a:endParaRPr lang="en-GB" b="0" kern="0" dirty="0">
              <a:solidFill>
                <a:sysClr val="windowText" lastClr="000000"/>
              </a:solidFill>
            </a:endParaRP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1867940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337982" y="1020156"/>
            <a:ext cx="7886700" cy="994172"/>
          </a:xfrm>
        </p:spPr>
        <p:txBody>
          <a:bodyPr/>
          <a:lstStyle/>
          <a:p>
            <a:pPr eaLnBrk="1" hangingPunct="1"/>
            <a:r>
              <a:rPr lang="en-US" altLang="ca-ES" sz="2400" dirty="0">
                <a:latin typeface="Times New Roman" panose="02020603050405020304" pitchFamily="18" charset="0"/>
                <a:cs typeface="Times New Roman" panose="02020603050405020304" pitchFamily="18" charset="0"/>
              </a:rPr>
              <a:t>12. Appendix</a:t>
            </a:r>
          </a:p>
        </p:txBody>
      </p:sp>
      <p:sp>
        <p:nvSpPr>
          <p:cNvPr id="3"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20</a:t>
            </a:fld>
            <a:endParaRPr lang="en-GB" b="0" kern="0" dirty="0">
              <a:solidFill>
                <a:sysClr val="windowText" lastClr="000000"/>
              </a:solidFill>
            </a:endParaRPr>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3124512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324535" y="1257300"/>
            <a:ext cx="5829300" cy="514350"/>
          </a:xfrm>
        </p:spPr>
        <p:txBody>
          <a:bodyPr/>
          <a:lstStyle/>
          <a:p>
            <a:pPr eaLnBrk="1" hangingPunct="1"/>
            <a:r>
              <a:rPr lang="en-US" altLang="ca-ES" sz="2400" dirty="0">
                <a:latin typeface="Times New Roman" panose="02020603050405020304" pitchFamily="18" charset="0"/>
                <a:cs typeface="Times New Roman" panose="02020603050405020304" pitchFamily="18" charset="0"/>
              </a:rPr>
              <a:t>Simulation assumptions</a:t>
            </a:r>
          </a:p>
        </p:txBody>
      </p:sp>
      <p:sp>
        <p:nvSpPr>
          <p:cNvPr id="36867" name="Content Placeholder 2"/>
          <p:cNvSpPr>
            <a:spLocks noGrp="1"/>
          </p:cNvSpPr>
          <p:nvPr>
            <p:ph idx="1"/>
          </p:nvPr>
        </p:nvSpPr>
        <p:spPr>
          <a:xfrm>
            <a:off x="1428750" y="1771650"/>
            <a:ext cx="6172200" cy="457200"/>
          </a:xfrm>
        </p:spPr>
        <p:txBody>
          <a:bodyPr/>
          <a:lstStyle/>
          <a:p>
            <a:pPr eaLnBrk="1" hangingPunct="1"/>
            <a:r>
              <a:rPr lang="en-US" altLang="ca-ES" sz="1500">
                <a:latin typeface="Times New Roman" panose="02020603050405020304" pitchFamily="18" charset="0"/>
                <a:ea typeface="Tahoma" panose="020B0604030504040204" pitchFamily="34" charset="0"/>
                <a:cs typeface="Times New Roman" panose="02020603050405020304" pitchFamily="18" charset="0"/>
              </a:rPr>
              <a:t>PHY parameters</a:t>
            </a:r>
          </a:p>
        </p:txBody>
      </p:sp>
      <p:graphicFrame>
        <p:nvGraphicFramePr>
          <p:cNvPr id="4" name="Content Placeholder 8"/>
          <p:cNvGraphicFramePr>
            <a:graphicFrameLocks/>
          </p:cNvGraphicFramePr>
          <p:nvPr>
            <p:extLst/>
          </p:nvPr>
        </p:nvGraphicFramePr>
        <p:xfrm>
          <a:off x="1512463" y="2098624"/>
          <a:ext cx="6172200" cy="4001034"/>
        </p:xfrm>
        <a:graphic>
          <a:graphicData uri="http://schemas.openxmlformats.org/drawingml/2006/table">
            <a:tbl>
              <a:tblPr firstRow="1" bandRow="1">
                <a:tableStyleId>{5C22544A-7EE6-4342-B048-85BDC9FD1C3A}</a:tableStyleId>
              </a:tblPr>
              <a:tblGrid>
                <a:gridCol w="1458162"/>
                <a:gridCol w="1581690"/>
                <a:gridCol w="1620180"/>
                <a:gridCol w="1512168"/>
              </a:tblGrid>
              <a:tr h="285788">
                <a:tc>
                  <a:txBody>
                    <a:bodyPr/>
                    <a:lstStyle/>
                    <a:p>
                      <a:r>
                        <a:rPr lang="en-US" sz="1100" dirty="0" smtClean="0">
                          <a:latin typeface="Times New Roman" pitchFamily="18" charset="0"/>
                          <a:cs typeface="Times New Roman" pitchFamily="18" charset="0"/>
                        </a:rPr>
                        <a:t>Parameters4</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Parameters </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96" marB="34296"/>
                </a:tc>
              </a:tr>
              <a:tr h="388685">
                <a:tc>
                  <a:txBody>
                    <a:bodyPr/>
                    <a:lstStyle/>
                    <a:p>
                      <a:r>
                        <a:rPr lang="en-US" sz="1100" dirty="0" smtClean="0">
                          <a:latin typeface="Times New Roman" pitchFamily="18" charset="0"/>
                          <a:cs typeface="Times New Roman" pitchFamily="18" charset="0"/>
                        </a:rPr>
                        <a:t>Wireless Standard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IEEE 802.11g</a:t>
                      </a:r>
                      <a:r>
                        <a:rPr lang="en-US" sz="1100" baseline="0" dirty="0" smtClean="0">
                          <a:latin typeface="Times New Roman" pitchFamily="18" charset="0"/>
                          <a:cs typeface="Times New Roman" pitchFamily="18" charset="0"/>
                        </a:rPr>
                        <a:t> and IEEE 802.11n</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Packet</a:t>
                      </a:r>
                      <a:r>
                        <a:rPr lang="en-US" sz="1100" baseline="0" dirty="0" smtClean="0">
                          <a:latin typeface="Times New Roman" pitchFamily="18" charset="0"/>
                          <a:cs typeface="Times New Roman" pitchFamily="18" charset="0"/>
                        </a:rPr>
                        <a:t> size</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1000bytes</a:t>
                      </a:r>
                      <a:endParaRPr lang="en-US" sz="1100" dirty="0">
                        <a:latin typeface="Times New Roman" pitchFamily="18" charset="0"/>
                        <a:cs typeface="Times New Roman" pitchFamily="18" charset="0"/>
                      </a:endParaRPr>
                    </a:p>
                  </a:txBody>
                  <a:tcPr marL="68580" marR="68580" marT="34296" marB="34296"/>
                </a:tc>
              </a:tr>
              <a:tr h="228638">
                <a:tc>
                  <a:txBody>
                    <a:bodyPr/>
                    <a:lstStyle/>
                    <a:p>
                      <a:r>
                        <a:rPr lang="en-US" sz="1100" baseline="0" dirty="0" smtClean="0">
                          <a:latin typeface="Times New Roman" pitchFamily="18" charset="0"/>
                          <a:cs typeface="Times New Roman" pitchFamily="18" charset="0"/>
                        </a:rPr>
                        <a:t>Frequency band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2.4 GHz and 5GHz</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STA</a:t>
                      </a:r>
                      <a:r>
                        <a:rPr lang="en-US" sz="1100" baseline="0" dirty="0" smtClean="0">
                          <a:latin typeface="Times New Roman" pitchFamily="18" charset="0"/>
                          <a:cs typeface="Times New Roman" pitchFamily="18" charset="0"/>
                        </a:rPr>
                        <a:t> TX power</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16dBm</a:t>
                      </a:r>
                      <a:endParaRPr lang="en-US" sz="1100" dirty="0">
                        <a:latin typeface="Times New Roman" pitchFamily="18" charset="0"/>
                        <a:cs typeface="Times New Roman" pitchFamily="18" charset="0"/>
                      </a:endParaRPr>
                    </a:p>
                  </a:txBody>
                  <a:tcPr marL="68580" marR="68580" marT="34296" marB="34296"/>
                </a:tc>
              </a:tr>
              <a:tr h="548652">
                <a:tc>
                  <a:txBody>
                    <a:bodyPr/>
                    <a:lstStyle/>
                    <a:p>
                      <a:r>
                        <a:rPr lang="en-US" sz="1100" dirty="0" smtClean="0">
                          <a:latin typeface="Times New Roman" pitchFamily="18" charset="0"/>
                          <a:cs typeface="Times New Roman" pitchFamily="18" charset="0"/>
                        </a:rPr>
                        <a:t>Physical transmission rate for</a:t>
                      </a:r>
                      <a:r>
                        <a:rPr lang="en-US" sz="1100" baseline="0" dirty="0" smtClean="0">
                          <a:latin typeface="Times New Roman" pitchFamily="18" charset="0"/>
                          <a:cs typeface="Times New Roman" pitchFamily="18" charset="0"/>
                        </a:rPr>
                        <a:t> IEEE 802.11n (2.4GHz)</a:t>
                      </a:r>
                      <a:endParaRPr lang="en-US" sz="1100" dirty="0">
                        <a:latin typeface="Times New Roman" pitchFamily="18" charset="0"/>
                        <a:cs typeface="Times New Roman" pitchFamily="18" charset="0"/>
                      </a:endParaRPr>
                    </a:p>
                  </a:txBody>
                  <a:tcPr marL="68580" marR="68580" marT="34296" marB="34296"/>
                </a:tc>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en-US" sz="1100" dirty="0" smtClean="0">
                          <a:latin typeface="Times New Roman" pitchFamily="18" charset="0"/>
                          <a:cs typeface="Times New Roman" pitchFamily="18" charset="0"/>
                        </a:rPr>
                        <a:t>72.2Mbps (MCS 7)</a:t>
                      </a:r>
                    </a:p>
                  </a:txBody>
                  <a:tcPr marL="68580" marR="68580" marT="34296" marB="34296"/>
                </a:tc>
                <a:tc>
                  <a:txBody>
                    <a:bodyPr/>
                    <a:lstStyle/>
                    <a:p>
                      <a:r>
                        <a:rPr lang="en-US" sz="1100" dirty="0" smtClean="0">
                          <a:latin typeface="Times New Roman" pitchFamily="18" charset="0"/>
                          <a:cs typeface="Times New Roman" pitchFamily="18" charset="0"/>
                        </a:rPr>
                        <a:t>Transmission gain</a:t>
                      </a:r>
                      <a:endParaRPr lang="en-US" sz="1100" dirty="0">
                        <a:latin typeface="Times New Roman" pitchFamily="18" charset="0"/>
                        <a:cs typeface="Times New Roman" pitchFamily="18" charset="0"/>
                      </a:endParaRPr>
                    </a:p>
                  </a:txBody>
                  <a:tcPr marL="68580" marR="68580" marT="34296" marB="342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1dB</a:t>
                      </a:r>
                    </a:p>
                  </a:txBody>
                  <a:tcPr marL="68580" marR="68580" marT="34296" marB="34296"/>
                </a:tc>
              </a:tr>
              <a:tr h="548732">
                <a:tc>
                  <a:txBody>
                    <a:bodyPr/>
                    <a:lstStyle/>
                    <a:p>
                      <a:r>
                        <a:rPr lang="en-US" sz="1100" dirty="0" smtClean="0">
                          <a:latin typeface="Times New Roman" pitchFamily="18" charset="0"/>
                          <a:cs typeface="Times New Roman" pitchFamily="18" charset="0"/>
                        </a:rPr>
                        <a:t>Physical transmission rate for</a:t>
                      </a:r>
                      <a:r>
                        <a:rPr lang="en-US" sz="1100" baseline="0" dirty="0" smtClean="0">
                          <a:latin typeface="Times New Roman" pitchFamily="18" charset="0"/>
                          <a:cs typeface="Times New Roman" pitchFamily="18" charset="0"/>
                        </a:rPr>
                        <a:t> IEEE 802.11n (5GHz)</a:t>
                      </a:r>
                      <a:endParaRPr lang="en-US" sz="1100" dirty="0">
                        <a:latin typeface="Times New Roman" pitchFamily="18" charset="0"/>
                        <a:cs typeface="Times New Roman" pitchFamily="18" charset="0"/>
                      </a:endParaRPr>
                    </a:p>
                  </a:txBody>
                  <a:tcPr marL="68580" marR="68580" marT="34296" marB="34296"/>
                </a:tc>
                <a:tc>
                  <a:txBody>
                    <a:bodyPr/>
                    <a:lstStyle/>
                    <a:p>
                      <a:pPr marL="400050" marR="0" indent="-400050" algn="ctr" defTabSz="914400" rtl="0" eaLnBrk="1" fontAlgn="auto" latinLnBrk="0" hangingPunct="1">
                        <a:lnSpc>
                          <a:spcPct val="100000"/>
                        </a:lnSpc>
                        <a:spcBef>
                          <a:spcPts val="0"/>
                        </a:spcBef>
                        <a:spcAft>
                          <a:spcPts val="0"/>
                        </a:spcAft>
                        <a:buClrTx/>
                        <a:buSzTx/>
                        <a:buFont typeface="+mj-lt"/>
                        <a:buAutoNum type="romanLcPeriod"/>
                        <a:tabLst/>
                        <a:defRPr/>
                      </a:pPr>
                      <a:r>
                        <a:rPr lang="en-US" sz="1100" dirty="0" smtClean="0">
                          <a:latin typeface="Times New Roman" pitchFamily="18" charset="0"/>
                          <a:cs typeface="Times New Roman" pitchFamily="18" charset="0"/>
                        </a:rPr>
                        <a:t>13.5Mbps (MCS0)</a:t>
                      </a:r>
                    </a:p>
                    <a:p>
                      <a:pPr marL="400050" marR="0" indent="-400050" algn="ctr" defTabSz="914400" rtl="0" eaLnBrk="1" fontAlgn="auto" latinLnBrk="0" hangingPunct="1">
                        <a:lnSpc>
                          <a:spcPct val="100000"/>
                        </a:lnSpc>
                        <a:spcBef>
                          <a:spcPts val="0"/>
                        </a:spcBef>
                        <a:spcAft>
                          <a:spcPts val="0"/>
                        </a:spcAft>
                        <a:buClrTx/>
                        <a:buSzTx/>
                        <a:buFont typeface="+mj-lt"/>
                        <a:buAutoNum type="romanLcPeriod"/>
                        <a:tabLst/>
                        <a:defRPr/>
                      </a:pPr>
                      <a:r>
                        <a:rPr lang="en-US" sz="1100" dirty="0" smtClean="0">
                          <a:latin typeface="Times New Roman" pitchFamily="18" charset="0"/>
                          <a:cs typeface="Times New Roman" pitchFamily="18" charset="0"/>
                        </a:rPr>
                        <a:t>135</a:t>
                      </a:r>
                      <a:r>
                        <a:rPr lang="en-US" sz="1100" baseline="0" dirty="0" smtClean="0">
                          <a:latin typeface="Times New Roman" pitchFamily="18" charset="0"/>
                          <a:cs typeface="Times New Roman" pitchFamily="18" charset="0"/>
                        </a:rPr>
                        <a:t> </a:t>
                      </a:r>
                      <a:r>
                        <a:rPr lang="en-US" sz="1100" dirty="0" smtClean="0">
                          <a:latin typeface="Times New Roman" pitchFamily="18" charset="0"/>
                          <a:cs typeface="Times New Roman" pitchFamily="18" charset="0"/>
                        </a:rPr>
                        <a:t>Mbps (MCS7)</a:t>
                      </a:r>
                    </a:p>
                  </a:txBody>
                  <a:tcPr marL="68580" marR="68580" marT="34296" marB="34296"/>
                </a:tc>
                <a:tc>
                  <a:txBody>
                    <a:bodyPr/>
                    <a:lstStyle/>
                    <a:p>
                      <a:r>
                        <a:rPr lang="en-US" sz="1100" dirty="0" smtClean="0">
                          <a:latin typeface="Times New Roman" pitchFamily="18" charset="0"/>
                          <a:cs typeface="Times New Roman" pitchFamily="18" charset="0"/>
                        </a:rPr>
                        <a:t>Reception</a:t>
                      </a:r>
                      <a:r>
                        <a:rPr lang="en-US" sz="1100" baseline="0" dirty="0" smtClean="0">
                          <a:latin typeface="Times New Roman" pitchFamily="18" charset="0"/>
                          <a:cs typeface="Times New Roman" pitchFamily="18" charset="0"/>
                        </a:rPr>
                        <a:t> gain</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1dB</a:t>
                      </a:r>
                      <a:endParaRPr lang="en-US" sz="1100" dirty="0">
                        <a:latin typeface="Times New Roman" pitchFamily="18" charset="0"/>
                        <a:cs typeface="Times New Roman" pitchFamily="18" charset="0"/>
                      </a:endParaRPr>
                    </a:p>
                  </a:txBody>
                  <a:tcPr marL="68580" marR="68580" marT="34296" marB="34296"/>
                </a:tc>
              </a:tr>
              <a:tr h="388632">
                <a:tc>
                  <a:txBody>
                    <a:bodyPr/>
                    <a:lstStyle/>
                    <a:p>
                      <a:r>
                        <a:rPr lang="en-US" sz="1100" dirty="0" smtClean="0">
                          <a:latin typeface="Times New Roman" pitchFamily="18" charset="0"/>
                          <a:cs typeface="Times New Roman" pitchFamily="18" charset="0"/>
                        </a:rPr>
                        <a:t>Channel width</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20MHz for 2.4GHz</a:t>
                      </a:r>
                    </a:p>
                    <a:p>
                      <a:pPr algn="ctr"/>
                      <a:r>
                        <a:rPr lang="en-US" sz="1100" dirty="0" smtClean="0">
                          <a:latin typeface="Times New Roman" pitchFamily="18" charset="0"/>
                          <a:cs typeface="Times New Roman" pitchFamily="18" charset="0"/>
                        </a:rPr>
                        <a:t>40MHz</a:t>
                      </a:r>
                      <a:r>
                        <a:rPr lang="en-US" sz="1100" baseline="0" dirty="0" smtClean="0">
                          <a:latin typeface="Times New Roman" pitchFamily="18" charset="0"/>
                          <a:cs typeface="Times New Roman" pitchFamily="18" charset="0"/>
                        </a:rPr>
                        <a:t> for 5GHz</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Noise</a:t>
                      </a:r>
                      <a:r>
                        <a:rPr lang="en-US" sz="1100" baseline="0" dirty="0" smtClean="0">
                          <a:latin typeface="Times New Roman" pitchFamily="18" charset="0"/>
                          <a:cs typeface="Times New Roman" pitchFamily="18" charset="0"/>
                        </a:rPr>
                        <a:t> figure</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7dB</a:t>
                      </a:r>
                      <a:endParaRPr lang="en-US" sz="1100" dirty="0">
                        <a:latin typeface="Times New Roman" pitchFamily="18" charset="0"/>
                        <a:cs typeface="Times New Roman" pitchFamily="18" charset="0"/>
                      </a:endParaRPr>
                    </a:p>
                  </a:txBody>
                  <a:tcPr marL="68580" marR="68580" marT="34296" marB="34296"/>
                </a:tc>
              </a:tr>
              <a:tr h="388685">
                <a:tc>
                  <a:txBody>
                    <a:bodyPr/>
                    <a:lstStyle/>
                    <a:p>
                      <a:r>
                        <a:rPr lang="en-US" sz="1100" dirty="0" smtClean="0">
                          <a:latin typeface="Times New Roman" pitchFamily="18" charset="0"/>
                          <a:cs typeface="Times New Roman" pitchFamily="18" charset="0"/>
                        </a:rPr>
                        <a:t>Propagation delay</a:t>
                      </a:r>
                      <a:r>
                        <a:rPr lang="en-US" sz="1100" baseline="0" dirty="0" smtClean="0">
                          <a:latin typeface="Times New Roman" pitchFamily="18" charset="0"/>
                          <a:cs typeface="Times New Roman" pitchFamily="18" charset="0"/>
                        </a:rPr>
                        <a:t> model</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Constant </a:t>
                      </a:r>
                      <a:r>
                        <a:rPr lang="en-US" sz="1100" baseline="0" dirty="0" smtClean="0">
                          <a:latin typeface="Times New Roman" pitchFamily="18" charset="0"/>
                          <a:cs typeface="Times New Roman" pitchFamily="18" charset="0"/>
                        </a:rPr>
                        <a:t>speed propagation delay</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Energy detection threshold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-78dBm</a:t>
                      </a:r>
                      <a:endParaRPr lang="en-US" sz="1100" dirty="0">
                        <a:latin typeface="Times New Roman" pitchFamily="18" charset="0"/>
                        <a:cs typeface="Times New Roman" pitchFamily="18" charset="0"/>
                      </a:endParaRPr>
                    </a:p>
                  </a:txBody>
                  <a:tcPr marL="68580" marR="68580" marT="34296" marB="34296"/>
                </a:tc>
              </a:tr>
              <a:tr h="388685">
                <a:tc>
                  <a:txBody>
                    <a:bodyPr/>
                    <a:lstStyle/>
                    <a:p>
                      <a:r>
                        <a:rPr lang="en-US" sz="1100" dirty="0" smtClean="0">
                          <a:latin typeface="Times New Roman" pitchFamily="18" charset="0"/>
                          <a:cs typeface="Times New Roman" pitchFamily="18" charset="0"/>
                        </a:rPr>
                        <a:t>Propagation loss model</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Hybrid buildings propagation loss</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Initial CCA threshold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-80dBm</a:t>
                      </a:r>
                      <a:endParaRPr lang="en-US" sz="1100" dirty="0">
                        <a:latin typeface="Times New Roman" pitchFamily="18" charset="0"/>
                        <a:cs typeface="Times New Roman" pitchFamily="18" charset="0"/>
                      </a:endParaRPr>
                    </a:p>
                  </a:txBody>
                  <a:tcPr marL="68580" marR="68580" marT="34296" marB="34296"/>
                </a:tc>
              </a:tr>
              <a:tr h="230763">
                <a:tc>
                  <a:txBody>
                    <a:bodyPr/>
                    <a:lstStyle/>
                    <a:p>
                      <a:r>
                        <a:rPr lang="en-US" sz="1100" baseline="0" dirty="0" smtClean="0">
                          <a:latin typeface="Times New Roman" pitchFamily="18" charset="0"/>
                          <a:cs typeface="Times New Roman" pitchFamily="18" charset="0"/>
                        </a:rPr>
                        <a:t>Wall penetration loss</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12dB</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Guard</a:t>
                      </a:r>
                      <a:r>
                        <a:rPr lang="en-US" sz="1100" baseline="0" dirty="0" smtClean="0">
                          <a:latin typeface="Times New Roman" pitchFamily="18" charset="0"/>
                          <a:cs typeface="Times New Roman" pitchFamily="18" charset="0"/>
                        </a:rPr>
                        <a:t> interval</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Short</a:t>
                      </a:r>
                      <a:endParaRPr lang="en-US" sz="1100" dirty="0">
                        <a:latin typeface="Times New Roman" pitchFamily="18" charset="0"/>
                        <a:cs typeface="Times New Roman" pitchFamily="18" charset="0"/>
                      </a:endParaRPr>
                    </a:p>
                  </a:txBody>
                  <a:tcPr marL="68580" marR="68580" marT="34296" marB="34296"/>
                </a:tc>
              </a:tr>
              <a:tr h="316630">
                <a:tc>
                  <a:txBody>
                    <a:bodyPr/>
                    <a:lstStyle/>
                    <a:p>
                      <a:r>
                        <a:rPr lang="en-US" sz="1100" dirty="0" smtClean="0">
                          <a:latin typeface="Times New Roman" pitchFamily="18" charset="0"/>
                          <a:cs typeface="Times New Roman" pitchFamily="18" charset="0"/>
                        </a:rPr>
                        <a:t>Floor penetration loss</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17dB</a:t>
                      </a:r>
                      <a:endParaRPr lang="en-US" sz="1100" dirty="0">
                        <a:latin typeface="Times New Roman" pitchFamily="18" charset="0"/>
                        <a:cs typeface="Times New Roman" pitchFamily="18" charset="0"/>
                      </a:endParaRPr>
                    </a:p>
                  </a:txBody>
                  <a:tcPr marL="68580" marR="68580" marT="34296" marB="34296"/>
                </a:tc>
                <a:tc>
                  <a:txBody>
                    <a:bodyPr/>
                    <a:lstStyle/>
                    <a:p>
                      <a:pPr marL="0" algn="l" defTabSz="914400" rtl="0" eaLnBrk="1" latinLnBrk="0" hangingPunct="1"/>
                      <a:r>
                        <a:rPr lang="en-US" sz="1100" kern="1200" dirty="0" smtClean="0">
                          <a:solidFill>
                            <a:schemeClr val="dk1"/>
                          </a:solidFill>
                          <a:latin typeface="Times New Roman" pitchFamily="18" charset="0"/>
                          <a:ea typeface="+mn-ea"/>
                          <a:cs typeface="Times New Roman" pitchFamily="18" charset="0"/>
                        </a:rPr>
                        <a:t>Data preamble</a:t>
                      </a:r>
                    </a:p>
                  </a:txBody>
                  <a:tcPr marL="68580" marR="68580" marT="34296" marB="34296"/>
                </a:tc>
                <a:tc>
                  <a:txBody>
                    <a:bodyPr/>
                    <a:lstStyle/>
                    <a:p>
                      <a:pPr marL="0" algn="ctr" defTabSz="914400" rtl="0" eaLnBrk="1" latinLnBrk="0" hangingPunct="1"/>
                      <a:r>
                        <a:rPr lang="en-US" sz="1100" kern="1200" dirty="0" smtClean="0">
                          <a:solidFill>
                            <a:schemeClr val="dk1"/>
                          </a:solidFill>
                          <a:latin typeface="Times New Roman" pitchFamily="18" charset="0"/>
                          <a:ea typeface="+mn-ea"/>
                          <a:cs typeface="Times New Roman" pitchFamily="18" charset="0"/>
                        </a:rPr>
                        <a:t>Short</a:t>
                      </a:r>
                    </a:p>
                  </a:txBody>
                  <a:tcPr marL="68580" marR="68580" marT="34296" marB="34296"/>
                </a:tc>
              </a:tr>
            </a:tbl>
          </a:graphicData>
        </a:graphic>
      </p:graphicFrame>
      <p:sp>
        <p:nvSpPr>
          <p:cNvPr id="5"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21</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479774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1428750" y="1943100"/>
            <a:ext cx="6172200" cy="400050"/>
          </a:xfrm>
        </p:spPr>
        <p:txBody>
          <a:bodyPr/>
          <a:lstStyle/>
          <a:p>
            <a:pPr eaLnBrk="1" hangingPunct="1"/>
            <a:r>
              <a:rPr lang="en-US" altLang="ca-ES" sz="1500" dirty="0">
                <a:latin typeface="Times New Roman" panose="02020603050405020304" pitchFamily="18" charset="0"/>
                <a:cs typeface="Times New Roman" panose="02020603050405020304" pitchFamily="18" charset="0"/>
              </a:rPr>
              <a:t>MAC parameters</a:t>
            </a:r>
            <a:endParaRPr lang="en-US" altLang="ca-ES" sz="1500" dirty="0"/>
          </a:p>
        </p:txBody>
      </p:sp>
      <p:graphicFrame>
        <p:nvGraphicFramePr>
          <p:cNvPr id="4" name="Content Placeholder 3"/>
          <p:cNvGraphicFramePr>
            <a:graphicFrameLocks/>
          </p:cNvGraphicFramePr>
          <p:nvPr/>
        </p:nvGraphicFramePr>
        <p:xfrm>
          <a:off x="1543050" y="2286000"/>
          <a:ext cx="6172200" cy="2087672"/>
        </p:xfrm>
        <a:graphic>
          <a:graphicData uri="http://schemas.openxmlformats.org/drawingml/2006/table">
            <a:tbl>
              <a:tblPr firstRow="1" bandRow="1">
                <a:tableStyleId>{5C22544A-7EE6-4342-B048-85BDC9FD1C3A}</a:tableStyleId>
              </a:tblPr>
              <a:tblGrid>
                <a:gridCol w="1543050"/>
                <a:gridCol w="1543050"/>
                <a:gridCol w="1543050"/>
                <a:gridCol w="1543050"/>
              </a:tblGrid>
              <a:tr h="278084">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84" marB="34284"/>
                </a:tc>
              </a:tr>
              <a:tr h="278084">
                <a:tc>
                  <a:txBody>
                    <a:bodyPr/>
                    <a:lstStyle/>
                    <a:p>
                      <a:r>
                        <a:rPr lang="en-US" sz="1100" dirty="0" smtClean="0">
                          <a:latin typeface="Times New Roman" pitchFamily="18" charset="0"/>
                          <a:cs typeface="Times New Roman" pitchFamily="18" charset="0"/>
                        </a:rPr>
                        <a:t>Access protocol</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EDCA</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Retransmission</a:t>
                      </a:r>
                      <a:r>
                        <a:rPr lang="en-US" sz="1100" baseline="0" dirty="0" smtClean="0">
                          <a:latin typeface="Times New Roman" pitchFamily="18" charset="0"/>
                          <a:cs typeface="Times New Roman" pitchFamily="18" charset="0"/>
                        </a:rPr>
                        <a:t> attempts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16</a:t>
                      </a:r>
                      <a:endParaRPr lang="en-US" sz="1100" dirty="0">
                        <a:latin typeface="Times New Roman" pitchFamily="18" charset="0"/>
                        <a:cs typeface="Times New Roman" pitchFamily="18" charset="0"/>
                      </a:endParaRPr>
                    </a:p>
                  </a:txBody>
                  <a:tcPr marL="68580" marR="68580" marT="34284" marB="34284"/>
                </a:tc>
              </a:tr>
              <a:tr h="388608">
                <a:tc>
                  <a:txBody>
                    <a:bodyPr/>
                    <a:lstStyle/>
                    <a:p>
                      <a:r>
                        <a:rPr lang="en-US" sz="1100" dirty="0" smtClean="0">
                          <a:latin typeface="Times New Roman" pitchFamily="18" charset="0"/>
                          <a:cs typeface="Times New Roman" pitchFamily="18" charset="0"/>
                        </a:rPr>
                        <a:t>RTS/CTS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Disabled</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Maximum missed beacons for re-association</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10000</a:t>
                      </a:r>
                      <a:endParaRPr lang="en-US" sz="1100" dirty="0">
                        <a:latin typeface="Times New Roman" pitchFamily="18" charset="0"/>
                        <a:cs typeface="Times New Roman" pitchFamily="18" charset="0"/>
                      </a:endParaRPr>
                    </a:p>
                  </a:txBody>
                  <a:tcPr marL="68580" marR="68580" marT="34284" marB="34284"/>
                </a:tc>
              </a:tr>
              <a:tr h="388608">
                <a:tc>
                  <a:txBody>
                    <a:bodyPr/>
                    <a:lstStyle/>
                    <a:p>
                      <a:r>
                        <a:rPr lang="en-US" sz="1100" dirty="0" smtClean="0">
                          <a:latin typeface="Times New Roman" pitchFamily="18" charset="0"/>
                          <a:cs typeface="Times New Roman" pitchFamily="18" charset="0"/>
                        </a:rPr>
                        <a:t>Association</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100%</a:t>
                      </a:r>
                      <a:r>
                        <a:rPr lang="en-US" sz="1100" baseline="0" dirty="0" smtClean="0">
                          <a:latin typeface="Times New Roman" pitchFamily="18" charset="0"/>
                          <a:cs typeface="Times New Roman" pitchFamily="18" charset="0"/>
                        </a:rPr>
                        <a:t> STAs associated to AP in an Apartment</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Active probing</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Disabled</a:t>
                      </a:r>
                      <a:endParaRPr lang="en-US" sz="1100" dirty="0">
                        <a:latin typeface="Times New Roman" pitchFamily="18" charset="0"/>
                        <a:cs typeface="Times New Roman" pitchFamily="18" charset="0"/>
                      </a:endParaRPr>
                    </a:p>
                  </a:txBody>
                  <a:tcPr marL="68580" marR="68580" marT="34284" marB="34284"/>
                </a:tc>
              </a:tr>
              <a:tr h="278084">
                <a:tc>
                  <a:txBody>
                    <a:bodyPr/>
                    <a:lstStyle/>
                    <a:p>
                      <a:r>
                        <a:rPr lang="en-US" sz="1100" dirty="0" smtClean="0">
                          <a:latin typeface="Times New Roman" pitchFamily="18" charset="0"/>
                          <a:cs typeface="Times New Roman" pitchFamily="18" charset="0"/>
                        </a:rPr>
                        <a:t>QOS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Enabled  </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Traffic</a:t>
                      </a:r>
                      <a:r>
                        <a:rPr lang="en-US" sz="1100" baseline="0" dirty="0" smtClean="0">
                          <a:latin typeface="Times New Roman" pitchFamily="18" charset="0"/>
                          <a:cs typeface="Times New Roman" pitchFamily="18" charset="0"/>
                        </a:rPr>
                        <a:t> model</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Best effort</a:t>
                      </a:r>
                      <a:endParaRPr lang="en-US" sz="1100" dirty="0">
                        <a:latin typeface="Times New Roman" pitchFamily="18" charset="0"/>
                        <a:cs typeface="Times New Roman" pitchFamily="18" charset="0"/>
                      </a:endParaRPr>
                    </a:p>
                  </a:txBody>
                  <a:tcPr marL="68580" marR="68580" marT="34284" marB="34284"/>
                </a:tc>
              </a:tr>
              <a:tr h="278084">
                <a:tc>
                  <a:txBody>
                    <a:bodyPr/>
                    <a:lstStyle/>
                    <a:p>
                      <a:r>
                        <a:rPr kumimoji="0" lang="en-US" sz="1100" kern="1200" dirty="0" smtClean="0">
                          <a:solidFill>
                            <a:schemeClr val="dk1"/>
                          </a:solidFill>
                          <a:latin typeface="Times New Roman" pitchFamily="18" charset="0"/>
                          <a:ea typeface="+mn-ea"/>
                          <a:cs typeface="Times New Roman" pitchFamily="18" charset="0"/>
                        </a:rPr>
                        <a:t>Aggregation</a:t>
                      </a:r>
                      <a:endParaRPr lang="en-US" sz="1100" dirty="0">
                        <a:latin typeface="Times New Roman" pitchFamily="18" charset="0"/>
                        <a:cs typeface="Times New Roman" pitchFamily="18" charset="0"/>
                      </a:endParaRPr>
                    </a:p>
                  </a:txBody>
                  <a:tcPr marL="68580" marR="68580" marT="34284" marB="3428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Disabled</a:t>
                      </a:r>
                    </a:p>
                  </a:txBody>
                  <a:tcPr marL="68580" marR="68580" marT="34284" marB="34284"/>
                </a:tc>
                <a:tc>
                  <a:txBody>
                    <a:bodyPr/>
                    <a:lstStyle/>
                    <a:p>
                      <a:endParaRPr lang="en-US" sz="1100" dirty="0">
                        <a:latin typeface="Times New Roman" pitchFamily="18" charset="0"/>
                        <a:cs typeface="Times New Roman" pitchFamily="18" charset="0"/>
                      </a:endParaRPr>
                    </a:p>
                  </a:txBody>
                  <a:tcPr marL="68580" marR="68580" marT="34284" marB="34284"/>
                </a:tc>
                <a:tc>
                  <a:txBody>
                    <a:bodyPr/>
                    <a:lstStyle/>
                    <a:p>
                      <a:pPr algn="ctr"/>
                      <a:endParaRPr lang="en-US" sz="1100" dirty="0">
                        <a:latin typeface="Times New Roman" pitchFamily="18" charset="0"/>
                        <a:cs typeface="Times New Roman" pitchFamily="18" charset="0"/>
                      </a:endParaRPr>
                    </a:p>
                  </a:txBody>
                  <a:tcPr marL="68580" marR="68580" marT="34284" marB="34284"/>
                </a:tc>
              </a:tr>
            </a:tbl>
          </a:graphicData>
        </a:graphic>
      </p:graphicFrame>
      <p:sp>
        <p:nvSpPr>
          <p:cNvPr id="5" name="Content Placeholder 2"/>
          <p:cNvSpPr txBox="1">
            <a:spLocks/>
          </p:cNvSpPr>
          <p:nvPr/>
        </p:nvSpPr>
        <p:spPr>
          <a:xfrm>
            <a:off x="1428750" y="4229100"/>
            <a:ext cx="6172200" cy="400050"/>
          </a:xfrm>
          <a:prstGeom prst="rect">
            <a:avLst/>
          </a:prstGeom>
        </p:spPr>
        <p:txBody>
          <a:bodyPr>
            <a:normAutofit/>
          </a:bodyPr>
          <a:lstStyle/>
          <a:p>
            <a:pPr marL="257175" indent="-257175">
              <a:spcBef>
                <a:spcPct val="20000"/>
              </a:spcBef>
              <a:buFont typeface="Arial" pitchFamily="34" charset="0"/>
              <a:buChar char="•"/>
              <a:defRPr/>
            </a:pPr>
            <a:r>
              <a:rPr lang="en-US" sz="1500" dirty="0">
                <a:cs typeface="Times New Roman" pitchFamily="18" charset="0"/>
              </a:rPr>
              <a:t>Simulation parameters</a:t>
            </a:r>
          </a:p>
          <a:p>
            <a:pPr marL="257175" indent="-257175">
              <a:spcBef>
                <a:spcPct val="20000"/>
              </a:spcBef>
              <a:buFont typeface="Arial" pitchFamily="34" charset="0"/>
              <a:buChar char="•"/>
              <a:defRPr/>
            </a:pPr>
            <a:endParaRPr lang="en-US" sz="1500" dirty="0"/>
          </a:p>
        </p:txBody>
      </p:sp>
      <p:graphicFrame>
        <p:nvGraphicFramePr>
          <p:cNvPr id="6" name="Content Placeholder 3"/>
          <p:cNvGraphicFramePr>
            <a:graphicFrameLocks/>
          </p:cNvGraphicFramePr>
          <p:nvPr/>
        </p:nvGraphicFramePr>
        <p:xfrm>
          <a:off x="1543050" y="4629150"/>
          <a:ext cx="6172200" cy="1085549"/>
        </p:xfrm>
        <a:graphic>
          <a:graphicData uri="http://schemas.openxmlformats.org/drawingml/2006/table">
            <a:tbl>
              <a:tblPr firstRow="1" bandRow="1">
                <a:tableStyleId>{5C22544A-7EE6-4342-B048-85BDC9FD1C3A}</a:tableStyleId>
              </a:tblPr>
              <a:tblGrid>
                <a:gridCol w="1543050"/>
                <a:gridCol w="1543050"/>
                <a:gridCol w="1543050"/>
                <a:gridCol w="1543050"/>
              </a:tblGrid>
              <a:tr h="277929">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65" marB="34265"/>
                </a:tc>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65" marB="34265"/>
                </a:tc>
              </a:tr>
              <a:tr h="388571">
                <a:tc>
                  <a:txBody>
                    <a:bodyPr/>
                    <a:lstStyle/>
                    <a:p>
                      <a:r>
                        <a:rPr lang="en-US" sz="1100" dirty="0" smtClean="0">
                          <a:latin typeface="Times New Roman" pitchFamily="18" charset="0"/>
                          <a:cs typeface="Times New Roman" pitchFamily="18" charset="0"/>
                        </a:rPr>
                        <a:t>Simulation</a:t>
                      </a:r>
                      <a:r>
                        <a:rPr lang="en-US" sz="1100" baseline="0" dirty="0" smtClean="0">
                          <a:latin typeface="Times New Roman" pitchFamily="18" charset="0"/>
                          <a:cs typeface="Times New Roman" pitchFamily="18" charset="0"/>
                        </a:rPr>
                        <a:t> time</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25</a:t>
                      </a:r>
                      <a:r>
                        <a:rPr lang="en-US" sz="1100" baseline="0" dirty="0" smtClean="0">
                          <a:latin typeface="Times New Roman" pitchFamily="18" charset="0"/>
                          <a:cs typeface="Times New Roman" pitchFamily="18" charset="0"/>
                        </a:rPr>
                        <a:t> seconds</a:t>
                      </a:r>
                      <a:endParaRPr lang="en-US" sz="1100" dirty="0">
                        <a:latin typeface="Times New Roman" pitchFamily="18" charset="0"/>
                        <a:cs typeface="Times New Roman" pitchFamily="18" charset="0"/>
                      </a:endParaRPr>
                    </a:p>
                  </a:txBody>
                  <a:tcPr marL="68580" marR="68580" marT="34265" marB="34265"/>
                </a:tc>
                <a:tc>
                  <a:txBody>
                    <a:bodyPr/>
                    <a:lstStyle/>
                    <a:p>
                      <a:r>
                        <a:rPr lang="en-US" sz="1100" dirty="0" smtClean="0">
                          <a:latin typeface="Times New Roman" pitchFamily="18" charset="0"/>
                          <a:cs typeface="Times New Roman" pitchFamily="18" charset="0"/>
                        </a:rPr>
                        <a:t>Simulations for each hybrid case</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24 </a:t>
                      </a:r>
                      <a:endParaRPr lang="en-US" sz="1100" dirty="0">
                        <a:latin typeface="Times New Roman" pitchFamily="18" charset="0"/>
                        <a:cs typeface="Times New Roman" pitchFamily="18" charset="0"/>
                      </a:endParaRPr>
                    </a:p>
                  </a:txBody>
                  <a:tcPr marL="68580" marR="68580" marT="34265" marB="34265"/>
                </a:tc>
              </a:tr>
              <a:tr h="388571">
                <a:tc>
                  <a:txBody>
                    <a:bodyPr/>
                    <a:lstStyle/>
                    <a:p>
                      <a:r>
                        <a:rPr lang="en-US" sz="1100" dirty="0" smtClean="0">
                          <a:latin typeface="Times New Roman" pitchFamily="18" charset="0"/>
                          <a:cs typeface="Times New Roman" pitchFamily="18" charset="0"/>
                        </a:rPr>
                        <a:t>Confidence</a:t>
                      </a:r>
                      <a:r>
                        <a:rPr lang="en-US" sz="1100" baseline="0" dirty="0" smtClean="0">
                          <a:latin typeface="Times New Roman" pitchFamily="18" charset="0"/>
                          <a:cs typeface="Times New Roman" pitchFamily="18" charset="0"/>
                        </a:rPr>
                        <a:t> interval</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95%</a:t>
                      </a:r>
                      <a:endParaRPr lang="en-US" sz="1100" dirty="0">
                        <a:latin typeface="Times New Roman" pitchFamily="18" charset="0"/>
                        <a:cs typeface="Times New Roman" pitchFamily="18" charset="0"/>
                      </a:endParaRPr>
                    </a:p>
                  </a:txBody>
                  <a:tcPr marL="68580" marR="68580" marT="34265" marB="3426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Simulations for non-DSC</a:t>
                      </a:r>
                      <a:r>
                        <a:rPr lang="en-US" sz="1100" baseline="0" dirty="0" smtClean="0">
                          <a:latin typeface="Times New Roman" pitchFamily="18" charset="0"/>
                          <a:cs typeface="Times New Roman" pitchFamily="18" charset="0"/>
                        </a:rPr>
                        <a:t> network</a:t>
                      </a:r>
                      <a:endParaRPr lang="en-US" sz="1100" dirty="0" smtClean="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24</a:t>
                      </a:r>
                      <a:endParaRPr lang="en-US" sz="1100" dirty="0">
                        <a:latin typeface="Times New Roman" pitchFamily="18" charset="0"/>
                        <a:cs typeface="Times New Roman" pitchFamily="18" charset="0"/>
                      </a:endParaRPr>
                    </a:p>
                  </a:txBody>
                  <a:tcPr marL="68580" marR="68580" marT="34265" marB="34265"/>
                </a:tc>
              </a:tr>
            </a:tbl>
          </a:graphicData>
        </a:graphic>
      </p:graphicFrame>
      <p:sp>
        <p:nvSpPr>
          <p:cNvPr id="7"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22</a:t>
            </a:fld>
            <a:endParaRPr lang="en-GB" b="0" kern="0" dirty="0">
              <a:solidFill>
                <a:sysClr val="windowText" lastClr="000000"/>
              </a:solidFill>
            </a:endParaRPr>
          </a:p>
        </p:txBody>
      </p:sp>
      <p:sp>
        <p:nvSpPr>
          <p:cNvPr id="8"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32396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n-GB" dirty="0" smtClean="0"/>
              <a:t>A mechanism to dynamically set the CCA threshold on the AP is presented, which is based on DSC. A simulation-based study shows </a:t>
            </a:r>
            <a:r>
              <a:rPr lang="en-GB" dirty="0" err="1" smtClean="0"/>
              <a:t>i</a:t>
            </a:r>
            <a:r>
              <a:rPr lang="en-GB" dirty="0" smtClean="0"/>
              <a:t>) under asymmetric traffic, there is no gain in having DSC STAs but not DSC at the AP; ii) expected gains of DSC-AP in an apartment scenario; and iii) the optimal setting for DSC-AP.</a:t>
            </a:r>
            <a:endParaRPr lang="en-GB" dirty="0"/>
          </a:p>
        </p:txBody>
      </p:sp>
      <p:sp>
        <p:nvSpPr>
          <p:cNvPr id="3" name="2 Título"/>
          <p:cNvSpPr>
            <a:spLocks noGrp="1"/>
          </p:cNvSpPr>
          <p:nvPr>
            <p:ph type="title"/>
          </p:nvPr>
        </p:nvSpPr>
        <p:spPr/>
        <p:txBody>
          <a:bodyPr/>
          <a:lstStyle/>
          <a:p>
            <a:r>
              <a:rPr lang="en-GB" dirty="0" smtClean="0"/>
              <a:t>Abstract</a:t>
            </a:r>
            <a:endParaRPr lang="en-GB" dirty="0"/>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3</a:t>
            </a:fld>
            <a:endParaRPr lang="en-GB" b="0" kern="0" dirty="0">
              <a:solidFill>
                <a:sysClr val="windowText" lastClr="000000"/>
              </a:solidFill>
            </a:endParaRP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85800" y="1143000"/>
            <a:ext cx="8001000" cy="5029200"/>
          </a:xfrm>
        </p:spPr>
        <p:txBody>
          <a:bodyPr>
            <a:noAutofit/>
          </a:bodyPr>
          <a:lstStyle/>
          <a:p>
            <a:pPr>
              <a:defRPr/>
            </a:pPr>
            <a:r>
              <a:rPr lang="en-US" altLang="en-US" sz="1600" dirty="0">
                <a:latin typeface="Times New Roman" panose="02020603050405020304" pitchFamily="18" charset="0"/>
                <a:cs typeface="Times New Roman" panose="02020603050405020304" pitchFamily="18" charset="0"/>
              </a:rPr>
              <a:t>13/1290-01 </a:t>
            </a:r>
            <a:r>
              <a:rPr lang="en-US" altLang="en-US" sz="1600" dirty="0" smtClean="0">
                <a:latin typeface="Times New Roman" panose="02020603050405020304" pitchFamily="18" charset="0"/>
                <a:cs typeface="Times New Roman" panose="02020603050405020304" pitchFamily="18" charset="0"/>
              </a:rPr>
              <a:t>proposed Dynamic </a:t>
            </a:r>
            <a:r>
              <a:rPr lang="en-US" altLang="en-US" sz="1600" dirty="0">
                <a:latin typeface="Times New Roman" panose="02020603050405020304" pitchFamily="18" charset="0"/>
                <a:cs typeface="Times New Roman" panose="02020603050405020304" pitchFamily="18" charset="0"/>
              </a:rPr>
              <a:t>Sensitivity Control </a:t>
            </a:r>
            <a:r>
              <a:rPr lang="en-US" altLang="en-US" sz="1600" dirty="0" smtClean="0">
                <a:latin typeface="Times New Roman" panose="02020603050405020304" pitchFamily="18" charset="0"/>
                <a:cs typeface="Times New Roman" panose="02020603050405020304" pitchFamily="18" charset="0"/>
              </a:rPr>
              <a:t>(DSC) for </a:t>
            </a:r>
            <a:r>
              <a:rPr lang="en-US" altLang="en-US" sz="1600" dirty="0">
                <a:latin typeface="Times New Roman" panose="02020603050405020304" pitchFamily="18" charset="0"/>
                <a:cs typeface="Times New Roman" panose="02020603050405020304" pitchFamily="18" charset="0"/>
              </a:rPr>
              <a:t>HEW</a:t>
            </a:r>
          </a:p>
          <a:p>
            <a:pPr>
              <a:defRPr/>
            </a:pPr>
            <a:endParaRPr lang="en-US" altLang="ca-ES" sz="500" dirty="0" smtClean="0">
              <a:latin typeface="Times New Roman" panose="02020603050405020304" pitchFamily="18" charset="0"/>
              <a:cs typeface="Times New Roman" panose="02020603050405020304" pitchFamily="18" charset="0"/>
            </a:endParaRPr>
          </a:p>
          <a:p>
            <a:pPr>
              <a:defRPr/>
            </a:pPr>
            <a:r>
              <a:rPr lang="en-US" altLang="ca-ES" sz="1600" dirty="0" smtClean="0">
                <a:latin typeface="Times New Roman" panose="02020603050405020304" pitchFamily="18" charset="0"/>
                <a:cs typeface="Times New Roman" panose="02020603050405020304" pitchFamily="18" charset="0"/>
              </a:rPr>
              <a:t>15/0027r1 </a:t>
            </a:r>
            <a:r>
              <a:rPr lang="en-US" altLang="ca-ES" sz="1600" dirty="0">
                <a:latin typeface="Times New Roman" panose="02020603050405020304" pitchFamily="18" charset="0"/>
                <a:cs typeface="Times New Roman" panose="02020603050405020304" pitchFamily="18" charset="0"/>
              </a:rPr>
              <a:t>evaluated the performance of DSC in residential scenario with only uplink traffic and exposed the benefits of DSC to increase </a:t>
            </a:r>
            <a:r>
              <a:rPr lang="en-US" altLang="ca-ES" sz="1600" dirty="0" smtClean="0">
                <a:latin typeface="Times New Roman" panose="02020603050405020304" pitchFamily="18" charset="0"/>
                <a:cs typeface="Times New Roman" panose="02020603050405020304" pitchFamily="18" charset="0"/>
              </a:rPr>
              <a:t>throughput </a:t>
            </a:r>
            <a:r>
              <a:rPr lang="en-US" altLang="ca-ES" sz="1600" dirty="0">
                <a:latin typeface="Times New Roman" panose="02020603050405020304" pitchFamily="18" charset="0"/>
                <a:cs typeface="Times New Roman" panose="02020603050405020304" pitchFamily="18" charset="0"/>
              </a:rPr>
              <a:t>in dense scenarios.</a:t>
            </a:r>
          </a:p>
          <a:p>
            <a:pPr lvl="1">
              <a:defRPr/>
            </a:pPr>
            <a:r>
              <a:rPr lang="en-US" altLang="ca-ES" sz="1500" dirty="0">
                <a:latin typeface="Times New Roman" panose="02020603050405020304" pitchFamily="18" charset="0"/>
                <a:cs typeface="Times New Roman" panose="02020603050405020304" pitchFamily="18" charset="0"/>
              </a:rPr>
              <a:t>Average improvement &lt;10% in throughput (potential improvement of 35% in bad conditions)</a:t>
            </a:r>
          </a:p>
          <a:p>
            <a:pPr lvl="2">
              <a:defRPr/>
            </a:pPr>
            <a:r>
              <a:rPr lang="en-US" altLang="ca-ES" sz="1300" b="1" dirty="0">
                <a:solidFill>
                  <a:schemeClr val="accent1">
                    <a:lumMod val="50000"/>
                  </a:schemeClr>
                </a:solidFill>
                <a:latin typeface="Times New Roman" panose="02020603050405020304" pitchFamily="18" charset="0"/>
                <a:cs typeface="Times New Roman" panose="02020603050405020304" pitchFamily="18" charset="0"/>
              </a:rPr>
              <a:t>Positive</a:t>
            </a:r>
            <a:r>
              <a:rPr lang="en-US" altLang="ca-ES" sz="1300" dirty="0">
                <a:solidFill>
                  <a:schemeClr val="accent1">
                    <a:lumMod val="50000"/>
                  </a:schemeClr>
                </a:solidFill>
                <a:latin typeface="Times New Roman" panose="02020603050405020304" pitchFamily="18" charset="0"/>
                <a:cs typeface="Times New Roman" panose="02020603050405020304" pitchFamily="18" charset="0"/>
              </a:rPr>
              <a:t>: reduce exposed nodes (increases throughput and fairness)</a:t>
            </a:r>
          </a:p>
          <a:p>
            <a:pPr lvl="2">
              <a:defRPr/>
            </a:pPr>
            <a:r>
              <a:rPr lang="en-US" altLang="ca-ES" sz="1300" b="1" dirty="0">
                <a:solidFill>
                  <a:srgbClr val="FF0000"/>
                </a:solidFill>
                <a:latin typeface="Times New Roman" panose="02020603050405020304" pitchFamily="18" charset="0"/>
                <a:cs typeface="Times New Roman" panose="02020603050405020304" pitchFamily="18" charset="0"/>
              </a:rPr>
              <a:t>Negative</a:t>
            </a:r>
            <a:r>
              <a:rPr lang="en-US" altLang="ca-ES" sz="1300" dirty="0">
                <a:solidFill>
                  <a:srgbClr val="FF0000"/>
                </a:solidFill>
                <a:latin typeface="Times New Roman" panose="02020603050405020304" pitchFamily="18" charset="0"/>
                <a:cs typeface="Times New Roman" panose="02020603050405020304" pitchFamily="18" charset="0"/>
              </a:rPr>
              <a:t>: increase in hidden nodes (increases FER and medium access delay)</a:t>
            </a:r>
          </a:p>
          <a:p>
            <a:pPr lvl="1">
              <a:defRPr/>
            </a:pPr>
            <a:r>
              <a:rPr lang="en-US" altLang="ca-ES" sz="1500" dirty="0">
                <a:latin typeface="Times New Roman" panose="02020603050405020304" pitchFamily="18" charset="0"/>
                <a:cs typeface="Times New Roman" panose="02020603050405020304" pitchFamily="18" charset="0"/>
              </a:rPr>
              <a:t>Slight impact on legacy devices </a:t>
            </a:r>
            <a:r>
              <a:rPr lang="en-US" altLang="ca-ES" sz="1500" dirty="0">
                <a:latin typeface="Times New Roman" panose="02020603050405020304" pitchFamily="18" charset="0"/>
                <a:cs typeface="Times New Roman" panose="02020603050405020304" pitchFamily="18" charset="0"/>
                <a:sym typeface="Wingdings" panose="05000000000000000000" pitchFamily="2" charset="2"/>
              </a:rPr>
              <a:t> maximal overall gain when all STAs implement CCA adaptation</a:t>
            </a:r>
            <a:endParaRPr lang="en-US" altLang="ca-ES" sz="1500" dirty="0">
              <a:latin typeface="Times New Roman" panose="02020603050405020304" pitchFamily="18" charset="0"/>
              <a:cs typeface="Times New Roman" panose="02020603050405020304" pitchFamily="18" charset="0"/>
            </a:endParaRPr>
          </a:p>
          <a:p>
            <a:pPr eaLnBrk="1" hangingPunct="1">
              <a:defRPr/>
            </a:pPr>
            <a:endParaRPr lang="en-US" altLang="ca-ES" sz="500" dirty="0">
              <a:latin typeface="Times New Roman" panose="02020603050405020304" pitchFamily="18" charset="0"/>
              <a:cs typeface="Times New Roman" panose="02020603050405020304" pitchFamily="18" charset="0"/>
            </a:endParaRPr>
          </a:p>
          <a:p>
            <a:pPr eaLnBrk="1" hangingPunct="1">
              <a:defRPr/>
            </a:pPr>
            <a:r>
              <a:rPr lang="en-US" altLang="ca-ES" sz="1600" dirty="0" smtClean="0">
                <a:latin typeface="Times New Roman" panose="02020603050405020304" pitchFamily="18" charset="0"/>
                <a:cs typeface="Times New Roman" panose="02020603050405020304" pitchFamily="18" charset="0"/>
              </a:rPr>
              <a:t>In typical SOHO BSSs, traffic is asymmetric (downlink &gt;&gt; </a:t>
            </a:r>
            <a:r>
              <a:rPr lang="en-US" altLang="ca-ES" sz="1600" dirty="0">
                <a:latin typeface="Times New Roman" panose="02020603050405020304" pitchFamily="18" charset="0"/>
                <a:cs typeface="Times New Roman" panose="02020603050405020304" pitchFamily="18" charset="0"/>
              </a:rPr>
              <a:t>uplink </a:t>
            </a:r>
            <a:r>
              <a:rPr lang="en-US" altLang="ca-ES" sz="1600" dirty="0" smtClean="0">
                <a:latin typeface="Times New Roman" panose="02020603050405020304" pitchFamily="18" charset="0"/>
                <a:cs typeface="Times New Roman" panose="02020603050405020304" pitchFamily="18" charset="0"/>
              </a:rPr>
              <a:t>traffic)</a:t>
            </a:r>
            <a:endParaRPr lang="en-US" altLang="ca-ES" sz="1600" dirty="0">
              <a:latin typeface="Times New Roman" panose="02020603050405020304" pitchFamily="18" charset="0"/>
              <a:cs typeface="Times New Roman" panose="02020603050405020304" pitchFamily="18" charset="0"/>
            </a:endParaRPr>
          </a:p>
          <a:p>
            <a:pPr eaLnBrk="1" hangingPunct="1">
              <a:defRPr/>
            </a:pPr>
            <a:endParaRPr lang="en-US" altLang="ca-ES" sz="500" dirty="0">
              <a:latin typeface="Times New Roman" panose="02020603050405020304" pitchFamily="18" charset="0"/>
              <a:cs typeface="Times New Roman" panose="02020603050405020304" pitchFamily="18" charset="0"/>
            </a:endParaRPr>
          </a:p>
          <a:p>
            <a:pPr lvl="1" eaLnBrk="1" hangingPunct="1">
              <a:defRPr/>
            </a:pPr>
            <a:r>
              <a:rPr lang="en-US" altLang="ca-ES" sz="1500" dirty="0" smtClean="0">
                <a:latin typeface="Times New Roman" panose="02020603050405020304" pitchFamily="18" charset="0"/>
                <a:cs typeface="Times New Roman" panose="02020603050405020304" pitchFamily="18" charset="0"/>
              </a:rPr>
              <a:t>Through simulations, </a:t>
            </a:r>
            <a:r>
              <a:rPr lang="en-US" altLang="ca-ES" sz="1500" dirty="0">
                <a:latin typeface="Times New Roman" panose="02020603050405020304" pitchFamily="18" charset="0"/>
                <a:cs typeface="Times New Roman" panose="02020603050405020304" pitchFamily="18" charset="0"/>
              </a:rPr>
              <a:t>we justify the need of DSC algorithm </a:t>
            </a:r>
            <a:r>
              <a:rPr lang="en-US" altLang="ca-ES" sz="1500" dirty="0" smtClean="0">
                <a:latin typeface="Times New Roman" panose="02020603050405020304" pitchFamily="18" charset="0"/>
                <a:cs typeface="Times New Roman" panose="02020603050405020304" pitchFamily="18" charset="0"/>
              </a:rPr>
              <a:t>also for </a:t>
            </a:r>
            <a:r>
              <a:rPr lang="en-US" altLang="ca-ES" sz="1500" dirty="0">
                <a:latin typeface="Times New Roman" panose="02020603050405020304" pitchFamily="18" charset="0"/>
                <a:cs typeface="Times New Roman" panose="02020603050405020304" pitchFamily="18" charset="0"/>
              </a:rPr>
              <a:t>Access Points (APs).</a:t>
            </a:r>
          </a:p>
          <a:p>
            <a:pPr eaLnBrk="1" hangingPunct="1">
              <a:defRPr/>
            </a:pPr>
            <a:endParaRPr lang="en-US" altLang="ca-ES" sz="500" dirty="0">
              <a:latin typeface="Times New Roman" panose="02020603050405020304" pitchFamily="18" charset="0"/>
              <a:cs typeface="Times New Roman" panose="02020603050405020304" pitchFamily="18" charset="0"/>
            </a:endParaRPr>
          </a:p>
          <a:p>
            <a:pPr eaLnBrk="1" hangingPunct="1">
              <a:defRPr/>
            </a:pPr>
            <a:r>
              <a:rPr lang="en-US" altLang="ca-ES" sz="1600" dirty="0">
                <a:latin typeface="Times New Roman" panose="02020603050405020304" pitchFamily="18" charset="0"/>
                <a:cs typeface="Times New Roman" panose="02020603050405020304" pitchFamily="18" charset="0"/>
              </a:rPr>
              <a:t>In this submission we, </a:t>
            </a:r>
          </a:p>
          <a:p>
            <a:pPr marL="514350" lvl="2" indent="-214313">
              <a:spcBef>
                <a:spcPts val="0"/>
              </a:spcBef>
              <a:buFont typeface="Times New Roman" panose="02020603050405020304" pitchFamily="18" charset="0"/>
              <a:buChar char="–"/>
              <a:defRPr/>
            </a:pPr>
            <a:r>
              <a:rPr lang="en-US" sz="1500" dirty="0">
                <a:latin typeface="Times New Roman" pitchFamily="18" charset="0"/>
                <a:cs typeface="Times New Roman" pitchFamily="18" charset="0"/>
              </a:rPr>
              <a:t>Study the effects of DSC algorithm over a network operating in 5GHz.</a:t>
            </a:r>
          </a:p>
          <a:p>
            <a:pPr marL="514350" lvl="2" indent="-214313">
              <a:spcBef>
                <a:spcPts val="0"/>
              </a:spcBef>
              <a:buFont typeface="Times New Roman" panose="02020603050405020304" pitchFamily="18" charset="0"/>
              <a:buChar char="–"/>
              <a:defRPr/>
            </a:pPr>
            <a:r>
              <a:rPr lang="en-US" sz="1500" dirty="0">
                <a:latin typeface="Times New Roman" pitchFamily="18" charset="0"/>
                <a:cs typeface="Times New Roman" pitchFamily="18" charset="0"/>
              </a:rPr>
              <a:t>Analyze the impact of DSC in asymmetric uplink plus downlink traffic.</a:t>
            </a:r>
          </a:p>
          <a:p>
            <a:pPr marL="514350" lvl="2" indent="-214313">
              <a:spcBef>
                <a:spcPts val="0"/>
              </a:spcBef>
              <a:buFont typeface="Times New Roman" panose="02020603050405020304" pitchFamily="18" charset="0"/>
              <a:buChar char="–"/>
              <a:defRPr/>
            </a:pPr>
            <a:r>
              <a:rPr lang="en-US" sz="1500" dirty="0">
                <a:latin typeface="Times New Roman" pitchFamily="18" charset="0"/>
                <a:cs typeface="Times New Roman" pitchFamily="18" charset="0"/>
              </a:rPr>
              <a:t>Propose a new DSC algorithm to be implemented at the AP (to assist AP traffic).</a:t>
            </a:r>
          </a:p>
          <a:p>
            <a:pPr marL="514350" lvl="2" indent="-214313">
              <a:spcBef>
                <a:spcPts val="0"/>
              </a:spcBef>
              <a:buFont typeface="Times New Roman" panose="02020603050405020304" pitchFamily="18" charset="0"/>
              <a:buChar char="–"/>
              <a:defRPr/>
            </a:pPr>
            <a:r>
              <a:rPr lang="en-US" sz="1500" dirty="0">
                <a:latin typeface="Times New Roman" pitchFamily="18" charset="0"/>
                <a:cs typeface="Times New Roman" pitchFamily="18" charset="0"/>
              </a:rPr>
              <a:t>Recommend parameters to be employed for DSC-AP algorithm.</a:t>
            </a:r>
          </a:p>
          <a:p>
            <a:pPr marL="514350" lvl="2" indent="-214313">
              <a:spcBef>
                <a:spcPts val="0"/>
              </a:spcBef>
              <a:buFont typeface="Times New Roman" panose="02020603050405020304" pitchFamily="18" charset="0"/>
              <a:buChar char="–"/>
              <a:defRPr/>
            </a:pPr>
            <a:r>
              <a:rPr lang="en-US" sz="1500" dirty="0">
                <a:latin typeface="Times New Roman" pitchFamily="18" charset="0"/>
                <a:cs typeface="Times New Roman" pitchFamily="18" charset="0"/>
              </a:rPr>
              <a:t>Explore the impact of DSC at Uplink and DSC-AP at downlink over asymmetric traffic</a:t>
            </a:r>
            <a:r>
              <a:rPr lang="en-US" sz="1500" dirty="0" smtClean="0">
                <a:latin typeface="Times New Roman" pitchFamily="18" charset="0"/>
                <a:cs typeface="Times New Roman" pitchFamily="18" charset="0"/>
              </a:rPr>
              <a:t>.</a:t>
            </a:r>
            <a:endParaRPr lang="en-US" altLang="ca-ES" sz="1500" dirty="0">
              <a:latin typeface="Times New Roman" panose="02020603050405020304" pitchFamily="18" charset="0"/>
              <a:cs typeface="Times New Roman" panose="02020603050405020304" pitchFamily="18" charset="0"/>
            </a:endParaRPr>
          </a:p>
        </p:txBody>
      </p:sp>
      <p:sp>
        <p:nvSpPr>
          <p:cNvPr id="8194" name="Title 1"/>
          <p:cNvSpPr>
            <a:spLocks noGrp="1"/>
          </p:cNvSpPr>
          <p:nvPr>
            <p:ph type="title"/>
          </p:nvPr>
        </p:nvSpPr>
        <p:spPr>
          <a:xfrm>
            <a:off x="685800" y="609600"/>
            <a:ext cx="7772400" cy="457200"/>
          </a:xfrm>
        </p:spPr>
        <p:txBody>
          <a:bodyPr vert="horz" wrap="square" lIns="68580" tIns="34290" rIns="68580" bIns="34290" numCol="1" rtlCol="0" anchor="ctr" anchorCtr="0" compatLnSpc="1">
            <a:prstTxWarp prst="textNoShape">
              <a:avLst/>
            </a:prstTxWarp>
            <a:normAutofit/>
          </a:bodyPr>
          <a:lstStyle/>
          <a:p>
            <a:r>
              <a:rPr lang="en-US" altLang="ca-ES" sz="2400" dirty="0">
                <a:latin typeface="Times New Roman" panose="02020603050405020304" pitchFamily="18" charset="0"/>
                <a:cs typeface="Times New Roman" panose="02020603050405020304" pitchFamily="18" charset="0"/>
              </a:rPr>
              <a:t>1. Context</a:t>
            </a: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4</a:t>
            </a:fld>
            <a:endParaRPr lang="en-GB" b="0" kern="0" dirty="0">
              <a:solidFill>
                <a:sysClr val="windowText" lastClr="000000"/>
              </a:solidFill>
            </a:endParaRP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565259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371600" y="685800"/>
            <a:ext cx="6172200" cy="857250"/>
          </a:xfrm>
        </p:spPr>
        <p:txBody>
          <a:bodyPr/>
          <a:lstStyle/>
          <a:p>
            <a:pPr eaLnBrk="1" hangingPunct="1"/>
            <a:r>
              <a:rPr lang="en-US" altLang="ca-ES" sz="2400" dirty="0">
                <a:latin typeface="Times New Roman" panose="02020603050405020304" pitchFamily="18" charset="0"/>
                <a:cs typeface="Times New Roman" panose="02020603050405020304" pitchFamily="18" charset="0"/>
              </a:rPr>
              <a:t>2. Simulation Environment: NS-3 (1/2)</a:t>
            </a:r>
          </a:p>
        </p:txBody>
      </p:sp>
      <p:sp>
        <p:nvSpPr>
          <p:cNvPr id="9219" name="Content Placeholder 2"/>
          <p:cNvSpPr>
            <a:spLocks noGrp="1"/>
          </p:cNvSpPr>
          <p:nvPr>
            <p:ph idx="1"/>
          </p:nvPr>
        </p:nvSpPr>
        <p:spPr>
          <a:xfrm>
            <a:off x="1111486" y="1543050"/>
            <a:ext cx="7346713" cy="4857750"/>
          </a:xfrm>
        </p:spPr>
        <p:txBody>
          <a:bodyPr/>
          <a:lstStyle/>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NS-3 is a simulator for Internet systems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It allows the study of protocols and network performance of large-scale systems in a controlled and scalable environment.</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GB" altLang="ko-KR" sz="1600" dirty="0">
              <a:latin typeface="Times New Roman" panose="02020603050405020304" pitchFamily="18" charset="0"/>
              <a:ea typeface="굴림" panose="020B0600000101010101" pitchFamily="34" charset="-127"/>
              <a:cs typeface="Times New Roman" panose="02020603050405020304" pitchFamily="18" charset="0"/>
            </a:endParaRPr>
          </a:p>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Main characteristics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Discrete event simulator</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Packet level simulator (layer 2 and above)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Layered architecture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Free and open source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Frequent updates ( latest version ns 3.22- release date 06-02-2015)</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GB" altLang="ko-KR" sz="1600" dirty="0">
              <a:latin typeface="Times New Roman" panose="02020603050405020304" pitchFamily="18" charset="0"/>
              <a:ea typeface="굴림" panose="020B0600000101010101" pitchFamily="34" charset="-127"/>
              <a:cs typeface="Times New Roman" panose="02020603050405020304" pitchFamily="18" charset="0"/>
            </a:endParaRPr>
          </a:p>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600" dirty="0">
                <a:latin typeface="Times New Roman" panose="02020603050405020304" pitchFamily="18" charset="0"/>
                <a:cs typeface="Times New Roman" panose="02020603050405020304" pitchFamily="18" charset="0"/>
              </a:rPr>
              <a:t>Large number of protocol implementations and models available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TCP, UDP</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IPV4, IPV6, static routing</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IEEE 802.11 and variants, WiMAX, LTE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IEEE 802 physical layer</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Mobility models and routing protocols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Ability to design indoor, outdoor or hybrid networks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etc.</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GB" altLang="zh-TW" sz="1600" b="1" dirty="0">
              <a:latin typeface="Times New Roman" panose="02020603050405020304" pitchFamily="18" charset="0"/>
              <a:cs typeface="Times New Roman" panose="02020603050405020304" pitchFamily="18" charset="0"/>
            </a:endParaRPr>
          </a:p>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US" altLang="ca-ES" sz="1600" dirty="0">
              <a:latin typeface="Times New Roman" panose="02020603050405020304" pitchFamily="18" charset="0"/>
              <a:cs typeface="Times New Roman" panose="02020603050405020304" pitchFamily="18" charset="0"/>
            </a:endParaRP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5</a:t>
            </a:fld>
            <a:endParaRPr lang="en-GB" b="0" kern="0" dirty="0">
              <a:solidFill>
                <a:sysClr val="windowText" lastClr="000000"/>
              </a:solidFill>
            </a:endParaRP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1813563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54792" y="1082489"/>
            <a:ext cx="6172200" cy="857250"/>
          </a:xfrm>
        </p:spPr>
        <p:txBody>
          <a:bodyPr>
            <a:normAutofit/>
          </a:bodyPr>
          <a:lstStyle/>
          <a:p>
            <a:pPr eaLnBrk="1" hangingPunct="1"/>
            <a:r>
              <a:rPr lang="en-US" altLang="ca-ES" sz="2400" dirty="0">
                <a:latin typeface="Times New Roman" panose="02020603050405020304" pitchFamily="18" charset="0"/>
                <a:cs typeface="Times New Roman" panose="02020603050405020304" pitchFamily="18" charset="0"/>
              </a:rPr>
              <a:t>2. Simulation Environment: NS-3 (2/2)</a:t>
            </a:r>
          </a:p>
        </p:txBody>
      </p:sp>
      <p:sp>
        <p:nvSpPr>
          <p:cNvPr id="10243" name="Content Placeholder 2"/>
          <p:cNvSpPr>
            <a:spLocks noGrp="1"/>
          </p:cNvSpPr>
          <p:nvPr>
            <p:ph idx="1"/>
          </p:nvPr>
        </p:nvSpPr>
        <p:spPr>
          <a:xfrm>
            <a:off x="990600" y="1828336"/>
            <a:ext cx="7239000" cy="4115263"/>
          </a:xfrm>
        </p:spPr>
        <p:txBody>
          <a:bodyPr/>
          <a:lstStyle/>
          <a:p>
            <a:r>
              <a:rPr lang="en-CA" altLang="ca-ES" sz="1800" dirty="0">
                <a:latin typeface="Times New Roman" panose="02020603050405020304" pitchFamily="18" charset="0"/>
                <a:cs typeface="Times New Roman" panose="02020603050405020304" pitchFamily="18" charset="0"/>
              </a:rPr>
              <a:t>Limitations</a:t>
            </a:r>
            <a:endParaRPr lang="en-CA" altLang="ca-ES" sz="1600" dirty="0">
              <a:latin typeface="Times New Roman" panose="02020603050405020304" pitchFamily="18" charset="0"/>
              <a:cs typeface="Times New Roman" panose="02020603050405020304" pitchFamily="18" charset="0"/>
            </a:endParaRP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Simple PHY layer abstraction</a:t>
            </a: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IEEE 802.11ac model has not yet been developed  and  current results focus on IEEE 802.11g/n.</a:t>
            </a:r>
          </a:p>
          <a:p>
            <a:endParaRPr lang="en-CA" altLang="ca-ES" sz="1800" dirty="0">
              <a:latin typeface="Times New Roman" panose="02020603050405020304" pitchFamily="18" charset="0"/>
              <a:cs typeface="Times New Roman" panose="02020603050405020304" pitchFamily="18" charset="0"/>
            </a:endParaRPr>
          </a:p>
          <a:p>
            <a:r>
              <a:rPr lang="en-CA" altLang="ca-ES" sz="1800" dirty="0">
                <a:latin typeface="Times New Roman" panose="02020603050405020304" pitchFamily="18" charset="0"/>
                <a:cs typeface="Times New Roman" panose="02020603050405020304" pitchFamily="18" charset="0"/>
              </a:rPr>
              <a:t>Challenges</a:t>
            </a:r>
            <a:endParaRPr lang="en-CA" altLang="ca-ES" sz="1600" dirty="0">
              <a:latin typeface="Times New Roman" panose="02020603050405020304" pitchFamily="18" charset="0"/>
              <a:cs typeface="Times New Roman" panose="02020603050405020304" pitchFamily="18" charset="0"/>
            </a:endParaRP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dense WLAN scenario with multiple OBSS generated in NS-3 where the simulation package is modified to,</a:t>
            </a:r>
          </a:p>
          <a:p>
            <a:pPr lvl="2"/>
            <a:r>
              <a:rPr lang="en-CA" altLang="ca-ES" sz="1600" dirty="0">
                <a:latin typeface="Times New Roman" panose="02020603050405020304" pitchFamily="18" charset="0"/>
                <a:cs typeface="Times New Roman" panose="02020603050405020304" pitchFamily="18" charset="0"/>
              </a:rPr>
              <a:t>allow STAs to measure the energy level of received beacon frames.</a:t>
            </a:r>
          </a:p>
          <a:p>
            <a:pPr lvl="2"/>
            <a:r>
              <a:rPr lang="en-CA" altLang="ca-ES" sz="1600" dirty="0">
                <a:latin typeface="Times New Roman" panose="02020603050405020304" pitchFamily="18" charset="0"/>
                <a:cs typeface="Times New Roman" panose="02020603050405020304" pitchFamily="18" charset="0"/>
              </a:rPr>
              <a:t>improve hybrid building </a:t>
            </a:r>
            <a:r>
              <a:rPr lang="en-CA" altLang="ca-ES" sz="1600" dirty="0" err="1">
                <a:latin typeface="Times New Roman" panose="02020603050405020304" pitchFamily="18" charset="0"/>
                <a:cs typeface="Times New Roman" panose="02020603050405020304" pitchFamily="18" charset="0"/>
              </a:rPr>
              <a:t>pathloss</a:t>
            </a:r>
            <a:r>
              <a:rPr lang="en-CA" altLang="ca-ES" sz="1600" dirty="0">
                <a:latin typeface="Times New Roman" panose="02020603050405020304" pitchFamily="18" charset="0"/>
                <a:cs typeface="Times New Roman" panose="02020603050405020304" pitchFamily="18" charset="0"/>
              </a:rPr>
              <a:t> model to accommodate floor penetration losses.</a:t>
            </a: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modifications /new additions made to accommodate real time operation of DSC algorithm.</a:t>
            </a:r>
          </a:p>
          <a:p>
            <a:pPr lvl="1"/>
            <a:endParaRPr lang="en-CA" altLang="ca-ES" sz="1600" dirty="0">
              <a:latin typeface="Times New Roman" panose="02020603050405020304" pitchFamily="18" charset="0"/>
              <a:cs typeface="Times New Roman" panose="02020603050405020304" pitchFamily="18" charset="0"/>
            </a:endParaRP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6</a:t>
            </a:fld>
            <a:endParaRPr lang="en-GB" b="0" kern="0" dirty="0">
              <a:solidFill>
                <a:sysClr val="windowText" lastClr="000000"/>
              </a:solidFill>
            </a:endParaRP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1734833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371600" y="762000"/>
            <a:ext cx="6172200" cy="857250"/>
          </a:xfrm>
        </p:spPr>
        <p:txBody>
          <a:bodyPr>
            <a:normAutofit/>
          </a:bodyPr>
          <a:lstStyle/>
          <a:p>
            <a:pPr eaLnBrk="1" hangingPunct="1"/>
            <a:r>
              <a:rPr lang="en-US" altLang="ca-ES" sz="2400" dirty="0">
                <a:latin typeface="Times New Roman" panose="02020603050405020304" pitchFamily="18" charset="0"/>
                <a:cs typeface="Times New Roman" panose="02020603050405020304" pitchFamily="18" charset="0"/>
              </a:rPr>
              <a:t>3. Simulation scenarios and assumptions (1/2)</a:t>
            </a:r>
          </a:p>
        </p:txBody>
      </p:sp>
      <p:sp>
        <p:nvSpPr>
          <p:cNvPr id="13315" name="Content Placeholder 2"/>
          <p:cNvSpPr>
            <a:spLocks noGrp="1"/>
          </p:cNvSpPr>
          <p:nvPr>
            <p:ph idx="1"/>
          </p:nvPr>
        </p:nvSpPr>
        <p:spPr>
          <a:xfrm>
            <a:off x="1403646" y="1447800"/>
            <a:ext cx="4235154" cy="4724400"/>
          </a:xfrm>
        </p:spPr>
        <p:txBody>
          <a:bodyPr>
            <a:normAutofit/>
          </a:bodyPr>
          <a:lstStyle/>
          <a:p>
            <a:pPr algn="just" eaLnBrk="1" hangingPunct="1"/>
            <a:r>
              <a:rPr lang="en-US" altLang="ca-ES" sz="1400" dirty="0">
                <a:latin typeface="Times New Roman" panose="02020603050405020304" pitchFamily="18" charset="0"/>
                <a:cs typeface="Times New Roman" panose="02020603050405020304" pitchFamily="18" charset="0"/>
              </a:rPr>
              <a:t>Topology</a:t>
            </a:r>
          </a:p>
          <a:p>
            <a:pPr lvl="1" algn="just" eaLnBrk="1" hangingPunct="1"/>
            <a:r>
              <a:rPr lang="en-US" altLang="ca-ES" sz="1400" dirty="0">
                <a:latin typeface="Times New Roman" panose="02020603050405020304" pitchFamily="18" charset="0"/>
                <a:cs typeface="Times New Roman" panose="02020603050405020304" pitchFamily="18" charset="0"/>
              </a:rPr>
              <a:t>multi-floor residential building,</a:t>
            </a:r>
          </a:p>
          <a:p>
            <a:pPr lvl="2" algn="just" eaLnBrk="1" hangingPunct="1"/>
            <a:r>
              <a:rPr lang="en-US" altLang="ca-ES" sz="1400" dirty="0">
                <a:latin typeface="Times New Roman" panose="02020603050405020304" pitchFamily="18" charset="0"/>
                <a:cs typeface="Times New Roman" panose="02020603050405020304" pitchFamily="18" charset="0"/>
              </a:rPr>
              <a:t>5 stories.</a:t>
            </a:r>
          </a:p>
          <a:p>
            <a:pPr lvl="2" algn="just" eaLnBrk="1" hangingPunct="1"/>
            <a:r>
              <a:rPr lang="en-US" altLang="ca-ES" sz="1400" dirty="0">
                <a:latin typeface="Times New Roman" panose="02020603050405020304" pitchFamily="18" charset="0"/>
                <a:cs typeface="Times New Roman" panose="02020603050405020304" pitchFamily="18" charset="0"/>
              </a:rPr>
              <a:t>2×10 apartments per story.</a:t>
            </a:r>
          </a:p>
          <a:p>
            <a:pPr lvl="2" algn="just" eaLnBrk="1" hangingPunct="1"/>
            <a:r>
              <a:rPr lang="en-US" altLang="ca-ES" sz="1400" dirty="0">
                <a:latin typeface="Times New Roman" panose="02020603050405020304" pitchFamily="18" charset="0"/>
                <a:cs typeface="Times New Roman" panose="02020603050405020304" pitchFamily="18" charset="0"/>
              </a:rPr>
              <a:t>Apartment size: 10m×10m×3m.</a:t>
            </a:r>
          </a:p>
          <a:p>
            <a:pPr lvl="2" algn="just" eaLnBrk="1" hangingPunct="1"/>
            <a:endParaRPr lang="en-US" altLang="ca-ES" sz="1400" dirty="0">
              <a:latin typeface="Times New Roman" panose="02020603050405020304" pitchFamily="18" charset="0"/>
              <a:cs typeface="Times New Roman" panose="02020603050405020304" pitchFamily="18" charset="0"/>
            </a:endParaRPr>
          </a:p>
          <a:p>
            <a:pPr lvl="1" algn="just" eaLnBrk="1" hangingPunct="1"/>
            <a:r>
              <a:rPr lang="en-US" altLang="ca-ES" sz="1400" dirty="0">
                <a:latin typeface="Times New Roman" panose="02020603050405020304" pitchFamily="18" charset="0"/>
                <a:cs typeface="Times New Roman" panose="02020603050405020304" pitchFamily="18" charset="0"/>
              </a:rPr>
              <a:t>1 AP placed randomly in each apartment at 1.5m height.</a:t>
            </a:r>
          </a:p>
          <a:p>
            <a:pPr lvl="2" algn="just" eaLnBrk="1" hangingPunct="1"/>
            <a:endParaRPr lang="en-US" altLang="ca-ES" sz="1400" dirty="0">
              <a:latin typeface="Times New Roman" panose="02020603050405020304" pitchFamily="18" charset="0"/>
              <a:cs typeface="Times New Roman" panose="02020603050405020304" pitchFamily="18" charset="0"/>
            </a:endParaRPr>
          </a:p>
          <a:p>
            <a:pPr lvl="1" algn="just" eaLnBrk="1" hangingPunct="1"/>
            <a:r>
              <a:rPr lang="en-US" altLang="ca-ES" sz="1400" noProof="1">
                <a:latin typeface="Times New Roman" panose="02020603050405020304" pitchFamily="18" charset="0"/>
                <a:cs typeface="Times New Roman" panose="02020603050405020304" pitchFamily="18" charset="0"/>
              </a:rPr>
              <a:t>channel</a:t>
            </a:r>
            <a:r>
              <a:rPr lang="ca-ES" altLang="ca-ES" sz="1400" dirty="0">
                <a:latin typeface="Times New Roman" panose="02020603050405020304" pitchFamily="18" charset="0"/>
                <a:cs typeface="Times New Roman" panose="02020603050405020304" pitchFamily="18" charset="0"/>
              </a:rPr>
              <a:t> </a:t>
            </a:r>
            <a:r>
              <a:rPr lang="en-US" altLang="ca-ES" sz="1400" dirty="0">
                <a:latin typeface="Times New Roman" panose="02020603050405020304" pitchFamily="18" charset="0"/>
                <a:cs typeface="Times New Roman" panose="02020603050405020304" pitchFamily="18" charset="0"/>
              </a:rPr>
              <a:t>selected randomly for each </a:t>
            </a:r>
            <a:r>
              <a:rPr lang="ca-ES" altLang="ca-ES" sz="1400" dirty="0">
                <a:latin typeface="Times New Roman" panose="02020603050405020304" pitchFamily="18" charset="0"/>
                <a:cs typeface="Times New Roman" panose="02020603050405020304" pitchFamily="18" charset="0"/>
              </a:rPr>
              <a:t>cell.</a:t>
            </a:r>
          </a:p>
          <a:p>
            <a:pPr lvl="2" algn="just" eaLnBrk="1" hangingPunct="1"/>
            <a:r>
              <a:rPr lang="en-US" altLang="ca-ES" sz="1400" dirty="0">
                <a:latin typeface="Times New Roman" panose="02020603050405020304" pitchFamily="18" charset="0"/>
                <a:cs typeface="Times New Roman" panose="02020603050405020304" pitchFamily="18" charset="0"/>
              </a:rPr>
              <a:t>For 2.4GHz: </a:t>
            </a:r>
            <a:r>
              <a:rPr lang="en-US" altLang="ca-ES" sz="1400" dirty="0" smtClean="0">
                <a:latin typeface="Times New Roman" panose="02020603050405020304" pitchFamily="18" charset="0"/>
                <a:cs typeface="Times New Roman" panose="02020603050405020304" pitchFamily="18" charset="0"/>
              </a:rPr>
              <a:t>three</a:t>
            </a:r>
            <a:r>
              <a:rPr lang="ca-ES" altLang="ca-ES" sz="1400" dirty="0" smtClean="0">
                <a:latin typeface="Times New Roman" panose="02020603050405020304" pitchFamily="18" charset="0"/>
                <a:cs typeface="Times New Roman" panose="02020603050405020304" pitchFamily="18" charset="0"/>
              </a:rPr>
              <a:t> </a:t>
            </a:r>
            <a:r>
              <a:rPr lang="ca-ES" altLang="ca-ES" sz="1400" dirty="0">
                <a:latin typeface="Times New Roman" panose="02020603050405020304" pitchFamily="18" charset="0"/>
                <a:cs typeface="Times New Roman" panose="02020603050405020304" pitchFamily="18" charset="0"/>
              </a:rPr>
              <a:t>channel scheme (1, 6, 11) </a:t>
            </a:r>
            <a:r>
              <a:rPr lang="ca-ES" altLang="ca-ES" sz="1400" dirty="0">
                <a:latin typeface="Times New Roman" panose="02020603050405020304" pitchFamily="18" charset="0"/>
                <a:cs typeface="Times New Roman" panose="02020603050405020304" pitchFamily="18" charset="0"/>
                <a:sym typeface="Wingdings" panose="05000000000000000000" pitchFamily="2" charset="2"/>
              </a:rPr>
              <a:t> ~</a:t>
            </a:r>
            <a:r>
              <a:rPr lang="en-US" altLang="ca-ES" sz="1400" dirty="0">
                <a:latin typeface="Times New Roman" panose="02020603050405020304" pitchFamily="18" charset="0"/>
                <a:cs typeface="Times New Roman" panose="02020603050405020304" pitchFamily="18" charset="0"/>
              </a:rPr>
              <a:t>1/3 of the cells share the same channel.</a:t>
            </a:r>
          </a:p>
          <a:p>
            <a:pPr lvl="2" algn="just" eaLnBrk="1" hangingPunct="1"/>
            <a:r>
              <a:rPr lang="en-US" altLang="ca-ES" sz="1400" dirty="0">
                <a:latin typeface="Times New Roman" panose="02020603050405020304" pitchFamily="18" charset="0"/>
                <a:cs typeface="Times New Roman" panose="02020603050405020304" pitchFamily="18" charset="0"/>
              </a:rPr>
              <a:t>For 5Ghz: </a:t>
            </a:r>
            <a:r>
              <a:rPr lang="en-US" altLang="ca-ES" sz="1400" dirty="0" smtClean="0">
                <a:latin typeface="Times New Roman" panose="02020603050405020304" pitchFamily="18" charset="0"/>
                <a:cs typeface="Times New Roman" panose="02020603050405020304" pitchFamily="18" charset="0"/>
              </a:rPr>
              <a:t>ten </a:t>
            </a:r>
            <a:r>
              <a:rPr lang="en-US" altLang="ca-ES" sz="1400" dirty="0">
                <a:latin typeface="Times New Roman" panose="02020603050405020304" pitchFamily="18" charset="0"/>
                <a:cs typeface="Times New Roman" panose="02020603050405020304" pitchFamily="18" charset="0"/>
              </a:rPr>
              <a:t>channel scheme</a:t>
            </a:r>
            <a:r>
              <a:rPr lang="ca-ES" altLang="ca-ES" sz="1400" dirty="0">
                <a:latin typeface="Times New Roman" panose="02020603050405020304" pitchFamily="18" charset="0"/>
                <a:cs typeface="Times New Roman" panose="02020603050405020304" pitchFamily="18" charset="0"/>
                <a:sym typeface="Wingdings" panose="05000000000000000000" pitchFamily="2" charset="2"/>
              </a:rPr>
              <a:t>  ~</a:t>
            </a:r>
            <a:r>
              <a:rPr lang="en-US" altLang="ca-ES" sz="1400" dirty="0">
                <a:latin typeface="Times New Roman" panose="02020603050405020304" pitchFamily="18" charset="0"/>
                <a:cs typeface="Times New Roman" panose="02020603050405020304" pitchFamily="18" charset="0"/>
              </a:rPr>
              <a:t>1/10 of the cells share the same channel.</a:t>
            </a:r>
          </a:p>
          <a:p>
            <a:pPr marL="642938" lvl="2" indent="0" algn="just">
              <a:buNone/>
            </a:pPr>
            <a:endParaRPr lang="en-US" altLang="ca-ES" sz="1400" dirty="0">
              <a:latin typeface="Times New Roman" panose="02020603050405020304" pitchFamily="18" charset="0"/>
              <a:cs typeface="Times New Roman" panose="02020603050405020304" pitchFamily="18" charset="0"/>
            </a:endParaRPr>
          </a:p>
          <a:p>
            <a:pPr lvl="1" algn="just" eaLnBrk="1" hangingPunct="1"/>
            <a:r>
              <a:rPr lang="en-US" altLang="ca-ES" sz="1400" dirty="0">
                <a:latin typeface="Times New Roman" panose="02020603050405020304" pitchFamily="18" charset="0"/>
                <a:cs typeface="Times New Roman" panose="02020603050405020304" pitchFamily="18" charset="0"/>
              </a:rPr>
              <a:t>5 STAs placed randomly around their respective AP.</a:t>
            </a:r>
          </a:p>
          <a:p>
            <a:pPr eaLnBrk="1" hangingPunct="1"/>
            <a:endParaRPr lang="en-US" altLang="ca-ES" sz="1400" dirty="0"/>
          </a:p>
        </p:txBody>
      </p:sp>
      <p:pic>
        <p:nvPicPr>
          <p:cNvPr id="1331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905500" y="2662402"/>
            <a:ext cx="2628900" cy="160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7</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2266340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1606924" y="1610285"/>
            <a:ext cx="6286500" cy="3714750"/>
          </a:xfrm>
        </p:spPr>
        <p:txBody>
          <a:bodyPr>
            <a:noAutofit/>
          </a:bodyPr>
          <a:lstStyle/>
          <a:p>
            <a:pPr marL="257175" lvl="1" indent="-257175" algn="just">
              <a:buFont typeface="Arial" charset="0"/>
              <a:buChar char="•"/>
              <a:defRPr/>
            </a:pPr>
            <a:r>
              <a:rPr lang="en-US" sz="1400" b="1" dirty="0">
                <a:latin typeface="Times New Roman" pitchFamily="18" charset="0"/>
                <a:cs typeface="Times New Roman" pitchFamily="18" charset="0"/>
              </a:rPr>
              <a:t>Frequency band: </a:t>
            </a:r>
            <a:r>
              <a:rPr lang="en-US" altLang="zh-TW" sz="1400" b="1" dirty="0">
                <a:latin typeface="Times New Roman" pitchFamily="18" charset="0"/>
                <a:ea typeface="굴림" pitchFamily="34" charset="-127"/>
                <a:cs typeface="Times New Roman" pitchFamily="18" charset="0"/>
              </a:rPr>
              <a:t>focused on 5GHz for DSC and 2.4GHz for DSC-AP,</a:t>
            </a:r>
          </a:p>
          <a:p>
            <a:pPr lvl="1" eaLnBrk="1" hangingPunct="1">
              <a:lnSpc>
                <a:spcPct val="90000"/>
              </a:lnSpc>
              <a:buFont typeface="Arial" charset="0"/>
              <a:buChar char="•"/>
              <a:defRPr/>
            </a:pPr>
            <a:r>
              <a:rPr lang="en-US" altLang="zh-TW" sz="1400" dirty="0">
                <a:latin typeface="Times New Roman" pitchFamily="18" charset="0"/>
                <a:ea typeface="굴림" pitchFamily="34" charset="-127"/>
                <a:cs typeface="Times New Roman" pitchFamily="18" charset="0"/>
              </a:rPr>
              <a:t>Intend to investigate the impact of DSC-AP in a band that is more restricted in dense environments. </a:t>
            </a:r>
          </a:p>
          <a:p>
            <a:pPr lvl="2" eaLnBrk="1" hangingPunct="1">
              <a:lnSpc>
                <a:spcPct val="90000"/>
              </a:lnSpc>
              <a:buFont typeface="Arial" charset="0"/>
              <a:buChar char="•"/>
              <a:defRPr/>
            </a:pPr>
            <a:endParaRPr lang="en-US" altLang="zh-TW" sz="1400" dirty="0">
              <a:latin typeface="Times New Roman" pitchFamily="18" charset="0"/>
              <a:ea typeface="굴림" pitchFamily="34" charset="-127"/>
              <a:cs typeface="Times New Roman" pitchFamily="18" charset="0"/>
            </a:endParaRPr>
          </a:p>
          <a:p>
            <a:pPr marL="257175" lvl="1" indent="-257175" algn="just">
              <a:spcBef>
                <a:spcPts val="0"/>
              </a:spcBef>
              <a:buFont typeface="Arial" charset="0"/>
              <a:buChar char="•"/>
              <a:defRPr/>
            </a:pPr>
            <a:r>
              <a:rPr lang="en-US" sz="1400" b="1" dirty="0">
                <a:latin typeface="Times New Roman" pitchFamily="18" charset="0"/>
                <a:cs typeface="Times New Roman" pitchFamily="18" charset="0"/>
              </a:rPr>
              <a:t>Traffic: UDP CBR Uplink and downlink</a:t>
            </a:r>
            <a:r>
              <a:rPr lang="en-US" altLang="zh-TW" sz="1400" b="1" dirty="0">
                <a:latin typeface="Times New Roman" pitchFamily="18" charset="0"/>
                <a:ea typeface="굴림" pitchFamily="34" charset="-127"/>
                <a:cs typeface="Times New Roman" pitchFamily="18" charset="0"/>
              </a:rPr>
              <a:t> transmission in saturation conditions is considered,</a:t>
            </a:r>
          </a:p>
          <a:p>
            <a:pPr lvl="1" algn="just" eaLnBrk="1" hangingPunct="1">
              <a:lnSpc>
                <a:spcPct val="80000"/>
              </a:lnSpc>
              <a:buFont typeface="Arial" charset="0"/>
              <a:buChar char="•"/>
              <a:defRPr/>
            </a:pPr>
            <a:r>
              <a:rPr lang="en-US" sz="1400" dirty="0">
                <a:latin typeface="Times New Roman" pitchFamily="18" charset="0"/>
                <a:cs typeface="Times New Roman" pitchFamily="18" charset="0"/>
              </a:rPr>
              <a:t>For IEEE 802.11n at 5GHz, only uplink transmission </a:t>
            </a:r>
            <a:r>
              <a:rPr lang="en-US" sz="1400" dirty="0" smtClean="0">
                <a:latin typeface="Times New Roman" pitchFamily="18" charset="0"/>
                <a:cs typeface="Times New Roman" pitchFamily="18" charset="0"/>
              </a:rPr>
              <a:t>and </a:t>
            </a:r>
            <a:r>
              <a:rPr lang="en-US" sz="1400" dirty="0">
                <a:latin typeface="Times New Roman" pitchFamily="18" charset="0"/>
                <a:cs typeface="Times New Roman" pitchFamily="18" charset="0"/>
              </a:rPr>
              <a:t>saturation condition is considered. </a:t>
            </a:r>
          </a:p>
          <a:p>
            <a:pPr lvl="1" algn="just" eaLnBrk="1" hangingPunct="1">
              <a:lnSpc>
                <a:spcPct val="80000"/>
              </a:lnSpc>
              <a:buFont typeface="Arial" charset="0"/>
              <a:buChar char="•"/>
              <a:defRPr/>
            </a:pPr>
            <a:r>
              <a:rPr lang="en-US" sz="1400" dirty="0">
                <a:latin typeface="Times New Roman" pitchFamily="18" charset="0"/>
                <a:cs typeface="Times New Roman" pitchFamily="18" charset="0"/>
              </a:rPr>
              <a:t>For asymmetric traffic, uplink transmission rate is set to one-fifth of downlink transmission rate and saturation conditions are established within each cell</a:t>
            </a:r>
            <a:r>
              <a:rPr lang="en-US" sz="1400" dirty="0" smtClean="0">
                <a:latin typeface="Times New Roman" pitchFamily="18" charset="0"/>
                <a:cs typeface="Times New Roman" pitchFamily="18" charset="0"/>
              </a:rPr>
              <a:t>.</a:t>
            </a:r>
          </a:p>
          <a:p>
            <a:pPr lvl="1" algn="just" eaLnBrk="1" hangingPunct="1">
              <a:lnSpc>
                <a:spcPct val="80000"/>
              </a:lnSpc>
              <a:buFont typeface="Arial" charset="0"/>
              <a:buChar char="•"/>
              <a:defRPr/>
            </a:pPr>
            <a:endParaRPr lang="en-US" sz="1400" dirty="0">
              <a:latin typeface="Times New Roman" pitchFamily="18" charset="0"/>
              <a:cs typeface="Times New Roman" pitchFamily="18" charset="0"/>
            </a:endParaRPr>
          </a:p>
          <a:p>
            <a:pPr algn="just" eaLnBrk="1" hangingPunct="1">
              <a:lnSpc>
                <a:spcPct val="80000"/>
              </a:lnSpc>
              <a:buFont typeface="Arial" charset="0"/>
              <a:buChar char="•"/>
              <a:defRPr/>
            </a:pPr>
            <a:r>
              <a:rPr lang="en-US" sz="1600" dirty="0" err="1">
                <a:latin typeface="Times New Roman" pitchFamily="18" charset="0"/>
                <a:cs typeface="Times New Roman" pitchFamily="18" charset="0"/>
              </a:rPr>
              <a:t>Pathloss</a:t>
            </a:r>
            <a:r>
              <a:rPr lang="en-US" sz="1600" dirty="0">
                <a:latin typeface="Times New Roman" pitchFamily="18" charset="0"/>
                <a:cs typeface="Times New Roman" pitchFamily="18" charset="0"/>
              </a:rPr>
              <a:t> model: </a:t>
            </a:r>
            <a:r>
              <a:rPr lang="en-US" altLang="zh-TW" sz="1400" dirty="0">
                <a:latin typeface="Times New Roman" pitchFamily="18" charset="0"/>
                <a:ea typeface="굴림" pitchFamily="34" charset="-127"/>
                <a:cs typeface="Times New Roman" pitchFamily="18" charset="0"/>
              </a:rPr>
              <a:t>Hybrid Building Propagation loss model [1],</a:t>
            </a:r>
          </a:p>
          <a:p>
            <a:pPr lvl="1" eaLnBrk="1" hangingPunct="1">
              <a:lnSpc>
                <a:spcPct val="90000"/>
              </a:lnSpc>
              <a:buFont typeface="Arial" charset="0"/>
              <a:buChar char="•"/>
              <a:defRPr/>
            </a:pPr>
            <a:r>
              <a:rPr lang="en-CA" altLang="zh-TW" sz="1400" dirty="0">
                <a:latin typeface="Times New Roman" pitchFamily="18" charset="0"/>
                <a:ea typeface="굴림" pitchFamily="34" charset="-127"/>
                <a:cs typeface="Times New Roman" pitchFamily="18" charset="0"/>
              </a:rPr>
              <a:t>obtained through a combination of several well known </a:t>
            </a:r>
            <a:r>
              <a:rPr lang="en-CA" altLang="zh-TW" sz="1400" dirty="0" err="1">
                <a:latin typeface="Times New Roman" pitchFamily="18" charset="0"/>
                <a:ea typeface="굴림" pitchFamily="34" charset="-127"/>
                <a:cs typeface="Times New Roman" pitchFamily="18" charset="0"/>
              </a:rPr>
              <a:t>pathloss</a:t>
            </a:r>
            <a:r>
              <a:rPr lang="en-CA" altLang="zh-TW" sz="1400" dirty="0">
                <a:latin typeface="Times New Roman" pitchFamily="18" charset="0"/>
                <a:ea typeface="굴림" pitchFamily="34" charset="-127"/>
                <a:cs typeface="Times New Roman" pitchFamily="18" charset="0"/>
              </a:rPr>
              <a:t> including indoor (through walls, floors) and outdoor (urban, suburban, open).</a:t>
            </a:r>
          </a:p>
          <a:p>
            <a:pPr lvl="2" eaLnBrk="1" hangingPunct="1">
              <a:lnSpc>
                <a:spcPct val="90000"/>
              </a:lnSpc>
              <a:buFont typeface="Arial" charset="0"/>
              <a:buChar char="•"/>
              <a:defRPr/>
            </a:pPr>
            <a:endParaRPr lang="en-US" altLang="zh-TW" sz="1400" dirty="0">
              <a:latin typeface="Times New Roman" pitchFamily="18" charset="0"/>
              <a:ea typeface="굴림" pitchFamily="34" charset="-127"/>
              <a:cs typeface="Times New Roman" pitchFamily="18" charset="0"/>
            </a:endParaRPr>
          </a:p>
          <a:p>
            <a:pPr algn="just" eaLnBrk="1" hangingPunct="1">
              <a:lnSpc>
                <a:spcPct val="80000"/>
              </a:lnSpc>
              <a:buFont typeface="Arial" charset="0"/>
              <a:buChar char="•"/>
              <a:defRPr/>
            </a:pPr>
            <a:r>
              <a:rPr lang="en-US" sz="1400" dirty="0">
                <a:latin typeface="Times New Roman" pitchFamily="18" charset="0"/>
                <a:cs typeface="Times New Roman" pitchFamily="18" charset="0"/>
              </a:rPr>
              <a:t>We simulated hundreds of random scenarios with and without utilizing the DSC and DSC-AP.</a:t>
            </a:r>
          </a:p>
          <a:p>
            <a:pPr algn="just" eaLnBrk="1" hangingPunct="1">
              <a:lnSpc>
                <a:spcPct val="80000"/>
              </a:lnSpc>
              <a:buFont typeface="Arial" charset="0"/>
              <a:buChar char="•"/>
              <a:defRPr/>
            </a:pPr>
            <a:endParaRPr lang="en-US" sz="1400" dirty="0">
              <a:latin typeface="Times New Roman" pitchFamily="18" charset="0"/>
              <a:cs typeface="Times New Roman" pitchFamily="18" charset="0"/>
            </a:endParaRPr>
          </a:p>
          <a:p>
            <a:pPr algn="just" eaLnBrk="1" hangingPunct="1">
              <a:lnSpc>
                <a:spcPct val="80000"/>
              </a:lnSpc>
              <a:buFont typeface="Arial" charset="0"/>
              <a:buChar char="•"/>
              <a:defRPr/>
            </a:pPr>
            <a:r>
              <a:rPr lang="en-US" sz="1400" dirty="0">
                <a:latin typeface="Times New Roman" pitchFamily="18" charset="0"/>
                <a:cs typeface="Times New Roman" pitchFamily="18" charset="0"/>
              </a:rPr>
              <a:t>Additional simulation details are provided in the appendix.</a:t>
            </a:r>
          </a:p>
          <a:p>
            <a:pPr eaLnBrk="1" hangingPunct="1">
              <a:buFont typeface="Arial" charset="0"/>
              <a:buChar char="•"/>
              <a:defRPr/>
            </a:pPr>
            <a:endParaRPr lang="en-US" sz="1400" dirty="0"/>
          </a:p>
        </p:txBody>
      </p:sp>
      <p:sp>
        <p:nvSpPr>
          <p:cNvPr id="14339" name="Title 1"/>
          <p:cNvSpPr>
            <a:spLocks noGrp="1"/>
          </p:cNvSpPr>
          <p:nvPr>
            <p:ph type="title"/>
          </p:nvPr>
        </p:nvSpPr>
        <p:spPr>
          <a:xfrm>
            <a:off x="1337983" y="914400"/>
            <a:ext cx="6172200" cy="857250"/>
          </a:xfrm>
        </p:spPr>
        <p:txBody>
          <a:bodyPr>
            <a:normAutofit/>
          </a:bodyPr>
          <a:lstStyle/>
          <a:p>
            <a:pPr eaLnBrk="1" hangingPunct="1"/>
            <a:r>
              <a:rPr lang="en-US" altLang="ca-ES" sz="2400" dirty="0">
                <a:latin typeface="Times New Roman" panose="02020603050405020304" pitchFamily="18" charset="0"/>
                <a:cs typeface="Times New Roman" panose="02020603050405020304" pitchFamily="18" charset="0"/>
              </a:rPr>
              <a:t>3. Simulation scenarios and assumptions (2/2)</a:t>
            </a: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8</a:t>
            </a:fld>
            <a:endParaRPr lang="en-GB" b="0" kern="0" dirty="0">
              <a:solidFill>
                <a:sysClr val="windowText" lastClr="000000"/>
              </a:solidFill>
            </a:endParaRP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3414126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354792" y="762000"/>
            <a:ext cx="6172200" cy="857250"/>
          </a:xfrm>
        </p:spPr>
        <p:txBody>
          <a:bodyPr>
            <a:normAutofit/>
          </a:bodyPr>
          <a:lstStyle/>
          <a:p>
            <a:pPr eaLnBrk="1" hangingPunct="1"/>
            <a:r>
              <a:rPr lang="en-US" altLang="ca-ES" sz="2400" dirty="0">
                <a:latin typeface="Times New Roman" pitchFamily="18" charset="0"/>
                <a:cs typeface="Times New Roman" pitchFamily="18" charset="0"/>
              </a:rPr>
              <a:t>4. Metrics used for evaluation</a:t>
            </a:r>
          </a:p>
        </p:txBody>
      </p:sp>
      <p:sp>
        <p:nvSpPr>
          <p:cNvPr id="16387" name="Content Placeholder 2"/>
          <p:cNvSpPr>
            <a:spLocks noGrp="1"/>
          </p:cNvSpPr>
          <p:nvPr>
            <p:ph idx="1"/>
          </p:nvPr>
        </p:nvSpPr>
        <p:spPr>
          <a:xfrm>
            <a:off x="685800" y="1827255"/>
            <a:ext cx="7084726" cy="1485900"/>
          </a:xfrm>
        </p:spPr>
        <p:txBody>
          <a:bodyPr>
            <a:noAutofit/>
          </a:bodyPr>
          <a:lstStyle/>
          <a:p>
            <a:pPr eaLnBrk="1" hangingPunct="1">
              <a:lnSpc>
                <a:spcPct val="90000"/>
              </a:lnSpc>
            </a:pPr>
            <a:r>
              <a:rPr lang="en-CA" altLang="zh-TW" sz="1400" dirty="0">
                <a:latin typeface="Times New Roman" panose="02020603050405020304" pitchFamily="18" charset="0"/>
                <a:ea typeface="굴림" panose="020B0600000101010101" pitchFamily="34" charset="-127"/>
                <a:cs typeface="Times New Roman" panose="02020603050405020304" pitchFamily="18" charset="0"/>
              </a:rPr>
              <a:t>Aggregate throughput and STA’s individual throughput</a:t>
            </a:r>
          </a:p>
          <a:p>
            <a:pPr lvl="2" eaLnBrk="1" hangingPunct="1">
              <a:lnSpc>
                <a:spcPct val="90000"/>
              </a:lnSpc>
            </a:pPr>
            <a:endParaRPr lang="en-CA" altLang="zh-TW" sz="900" dirty="0">
              <a:latin typeface="Times New Roman" panose="02020603050405020304" pitchFamily="18" charset="0"/>
              <a:ea typeface="굴림" panose="020B0600000101010101" pitchFamily="34" charset="-127"/>
              <a:cs typeface="Times New Roman" panose="02020603050405020304" pitchFamily="18" charset="0"/>
            </a:endParaRPr>
          </a:p>
          <a:p>
            <a:pPr eaLnBrk="1" hangingPunct="1">
              <a:lnSpc>
                <a:spcPct val="90000"/>
              </a:lnSpc>
            </a:pPr>
            <a:r>
              <a:rPr lang="en-CA" altLang="zh-TW" sz="1400" dirty="0">
                <a:latin typeface="Times New Roman" panose="02020603050405020304" pitchFamily="18" charset="0"/>
                <a:ea typeface="굴림" panose="020B0600000101010101" pitchFamily="34" charset="-127"/>
                <a:cs typeface="Times New Roman" panose="02020603050405020304" pitchFamily="18" charset="0"/>
              </a:rPr>
              <a:t>Frame Error Rate (FER)</a:t>
            </a:r>
          </a:p>
          <a:p>
            <a:pPr lvl="1" eaLnBrk="1" hangingPunct="1">
              <a:lnSpc>
                <a:spcPct val="90000"/>
              </a:lnSpc>
              <a:buFont typeface="Times New Roman" pitchFamily="18" charset="0"/>
              <a:buChar char="−"/>
            </a:pPr>
            <a:r>
              <a:rPr lang="en-CA" altLang="ca-ES" sz="1400" dirty="0">
                <a:latin typeface="Times New Roman" panose="02020603050405020304" pitchFamily="18" charset="0"/>
                <a:ea typeface="굴림" panose="020B0600000101010101" pitchFamily="34" charset="-127"/>
                <a:cs typeface="Times New Roman" panose="02020603050405020304" pitchFamily="18" charset="0"/>
              </a:rPr>
              <a:t>ratio of data frames received with errors to total data frames received.</a:t>
            </a:r>
          </a:p>
          <a:p>
            <a:pPr lvl="1" eaLnBrk="1" hangingPunct="1">
              <a:lnSpc>
                <a:spcPct val="90000"/>
              </a:lnSpc>
            </a:pPr>
            <a:endParaRPr lang="en-CA" altLang="zh-TW" sz="900" dirty="0">
              <a:latin typeface="Times New Roman" panose="02020603050405020304" pitchFamily="18" charset="0"/>
              <a:ea typeface="굴림" panose="020B0600000101010101" pitchFamily="34" charset="-127"/>
              <a:cs typeface="Times New Roman" panose="02020603050405020304" pitchFamily="18" charset="0"/>
            </a:endParaRPr>
          </a:p>
          <a:p>
            <a:pPr eaLnBrk="1" hangingPunct="1">
              <a:lnSpc>
                <a:spcPct val="90000"/>
              </a:lnSpc>
            </a:pPr>
            <a:r>
              <a:rPr lang="en-CA" altLang="zh-TW" sz="1400" dirty="0">
                <a:latin typeface="Times New Roman" panose="02020603050405020304" pitchFamily="18" charset="0"/>
                <a:ea typeface="굴림" panose="020B0600000101010101" pitchFamily="34" charset="-127"/>
                <a:cs typeface="Times New Roman" panose="02020603050405020304" pitchFamily="18" charset="0"/>
              </a:rPr>
              <a:t>Fairness </a:t>
            </a:r>
          </a:p>
          <a:p>
            <a:pPr lvl="1">
              <a:lnSpc>
                <a:spcPct val="100000"/>
              </a:lnSpc>
              <a:buFont typeface="Times New Roman" pitchFamily="18" charset="0"/>
              <a:buChar char="−"/>
            </a:pPr>
            <a:r>
              <a:rPr lang="en-CA" altLang="ca-ES" sz="1400" dirty="0">
                <a:latin typeface="Times New Roman" panose="02020603050405020304" pitchFamily="18" charset="0"/>
                <a:ea typeface="굴림" panose="020B0600000101010101" pitchFamily="34" charset="-127"/>
                <a:cs typeface="Times New Roman" panose="02020603050405020304" pitchFamily="18" charset="0"/>
              </a:rPr>
              <a:t>calculated according to Jain’s fairness index [2].</a:t>
            </a:r>
          </a:p>
        </p:txBody>
      </p:sp>
      <p:sp>
        <p:nvSpPr>
          <p:cNvPr id="7" name="Content Placeholder 2"/>
          <p:cNvSpPr txBox="1">
            <a:spLocks/>
          </p:cNvSpPr>
          <p:nvPr/>
        </p:nvSpPr>
        <p:spPr bwMode="auto">
          <a:xfrm>
            <a:off x="685800" y="3228975"/>
            <a:ext cx="5742811" cy="2457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eaLnBrk="1" hangingPunct="1">
              <a:lnSpc>
                <a:spcPct val="90000"/>
              </a:lnSpc>
            </a:pPr>
            <a:endParaRPr lang="en-CA" altLang="zh-TW" sz="900" kern="0" dirty="0">
              <a:latin typeface="Times New Roman" panose="02020603050405020304" pitchFamily="18" charset="0"/>
              <a:cs typeface="Times New Roman" panose="02020603050405020304" pitchFamily="18" charset="0"/>
            </a:endParaRPr>
          </a:p>
          <a:p>
            <a:pPr eaLnBrk="1" hangingPunct="1">
              <a:lnSpc>
                <a:spcPct val="90000"/>
              </a:lnSpc>
            </a:pPr>
            <a:r>
              <a:rPr lang="en-CA" altLang="zh-TW" sz="1400" kern="0" dirty="0">
                <a:latin typeface="Times New Roman" panose="02020603050405020304" pitchFamily="18" charset="0"/>
                <a:ea typeface="굴림" panose="020B0600000101010101" pitchFamily="34" charset="-127"/>
                <a:cs typeface="Times New Roman" panose="02020603050405020304" pitchFamily="18" charset="0"/>
              </a:rPr>
              <a:t>Number of hidden nodes</a:t>
            </a:r>
          </a:p>
          <a:p>
            <a:pPr lvl="1"/>
            <a:r>
              <a:rPr lang="en-US" altLang="ca-ES" sz="1400" b="0" kern="0" dirty="0">
                <a:latin typeface="Times New Roman" panose="02020603050405020304" pitchFamily="18" charset="0"/>
                <a:ea typeface="굴림" panose="020B0600000101010101" pitchFamily="34" charset="-127"/>
                <a:cs typeface="Times New Roman" panose="02020603050405020304" pitchFamily="18" charset="0"/>
              </a:rPr>
              <a:t>Hidden node: detected </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when a node that is located outside the sensing range of the transmitter is able to interfere in the ongoing transmission from the transmitter to the receiver.</a:t>
            </a:r>
          </a:p>
          <a:p>
            <a:pPr lvl="1"/>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A pair of hidden nodes </a:t>
            </a:r>
            <a:r>
              <a:rPr lang="en-CA" altLang="ca-ES" sz="1100" b="0" kern="0" dirty="0">
                <a:latin typeface="Times New Roman" panose="02020603050405020304" pitchFamily="18" charset="0"/>
                <a:ea typeface="굴림" panose="020B0600000101010101" pitchFamily="34" charset="-127"/>
                <a:cs typeface="Times New Roman" panose="02020603050405020304" pitchFamily="18" charset="0"/>
              </a:rPr>
              <a:t>(e.g. T1 and T2)</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 is considered a single entry.</a:t>
            </a:r>
          </a:p>
          <a:p>
            <a:pPr lvl="1"/>
            <a:endParaRPr lang="en-CA" altLang="ca-ES" sz="900" b="0" kern="0" dirty="0">
              <a:latin typeface="Times New Roman" panose="02020603050405020304" pitchFamily="18" charset="0"/>
              <a:ea typeface="굴림" panose="020B0600000101010101" pitchFamily="34" charset="-127"/>
              <a:cs typeface="Times New Roman" panose="02020603050405020304" pitchFamily="18" charset="0"/>
            </a:endParaRPr>
          </a:p>
          <a:p>
            <a:pPr eaLnBrk="1" hangingPunct="1">
              <a:lnSpc>
                <a:spcPct val="90000"/>
              </a:lnSpc>
            </a:pPr>
            <a:r>
              <a:rPr lang="en-CA" altLang="zh-TW" sz="1400" kern="0" dirty="0">
                <a:latin typeface="Times New Roman" panose="02020603050405020304" pitchFamily="18" charset="0"/>
                <a:ea typeface="굴림" panose="020B0600000101010101" pitchFamily="34" charset="-127"/>
                <a:cs typeface="Times New Roman" panose="02020603050405020304" pitchFamily="18" charset="0"/>
              </a:rPr>
              <a:t>Number of exposed nodes</a:t>
            </a:r>
          </a:p>
          <a:p>
            <a:pPr lvl="1"/>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Exposed node: </a:t>
            </a:r>
            <a:r>
              <a:rPr lang="en-US" altLang="ca-ES" sz="1400" b="0" kern="0" dirty="0">
                <a:latin typeface="Times New Roman" panose="02020603050405020304" pitchFamily="18" charset="0"/>
                <a:ea typeface="굴림" panose="020B0600000101010101" pitchFamily="34" charset="-127"/>
                <a:cs typeface="Times New Roman" panose="02020603050405020304" pitchFamily="18" charset="0"/>
              </a:rPr>
              <a:t>detected </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when a node is needlessly silenced to concurrently transmit, even though the node is not able to generate ample interference that could cause collisions at the receiver.</a:t>
            </a:r>
          </a:p>
          <a:p>
            <a:pPr lvl="1"/>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A pair of exposed nodes </a:t>
            </a:r>
            <a:r>
              <a:rPr lang="en-CA" altLang="ca-ES" sz="1100" b="0" kern="0" dirty="0">
                <a:latin typeface="Times New Roman" panose="02020603050405020304" pitchFamily="18" charset="0"/>
                <a:ea typeface="굴림" panose="020B0600000101010101" pitchFamily="34" charset="-127"/>
                <a:cs typeface="Times New Roman" panose="02020603050405020304" pitchFamily="18" charset="0"/>
              </a:rPr>
              <a:t>(e.g. T1 and T2)</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 is considered a single entry.</a:t>
            </a:r>
          </a:p>
        </p:txBody>
      </p:sp>
      <p:sp>
        <p:nvSpPr>
          <p:cNvPr id="5" name="Elipse 4"/>
          <p:cNvSpPr/>
          <p:nvPr/>
        </p:nvSpPr>
        <p:spPr bwMode="auto">
          <a:xfrm>
            <a:off x="6457951" y="3413244"/>
            <a:ext cx="825824" cy="800100"/>
          </a:xfrm>
          <a:prstGeom prst="ellipse">
            <a:avLst/>
          </a:prstGeom>
          <a:noFill/>
          <a:ln w="25400" cap="flat" cmpd="sng" algn="ctr">
            <a:solidFill>
              <a:schemeClr val="bg2">
                <a:lumMod val="75000"/>
              </a:schemeClr>
            </a:solidFill>
            <a:prstDash val="sys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6" name="Elipse 5"/>
          <p:cNvSpPr/>
          <p:nvPr/>
        </p:nvSpPr>
        <p:spPr bwMode="auto">
          <a:xfrm>
            <a:off x="6803362" y="3753669"/>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8" name="CuadroTexto 7"/>
          <p:cNvSpPr txBox="1"/>
          <p:nvPr/>
        </p:nvSpPr>
        <p:spPr>
          <a:xfrm>
            <a:off x="6604204" y="3613423"/>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T1</a:t>
            </a:r>
          </a:p>
        </p:txBody>
      </p:sp>
      <p:sp>
        <p:nvSpPr>
          <p:cNvPr id="11" name="Elipse 10"/>
          <p:cNvSpPr/>
          <p:nvPr/>
        </p:nvSpPr>
        <p:spPr bwMode="auto">
          <a:xfrm>
            <a:off x="6935943" y="3657600"/>
            <a:ext cx="825824" cy="800100"/>
          </a:xfrm>
          <a:prstGeom prst="ellipse">
            <a:avLst/>
          </a:prstGeom>
          <a:noFill/>
          <a:ln w="25400" cap="flat" cmpd="sng" algn="ctr">
            <a:solidFill>
              <a:schemeClr val="bg2">
                <a:lumMod val="75000"/>
              </a:schemeClr>
            </a:solidFill>
            <a:prstDash val="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2" name="Elipse 11"/>
          <p:cNvSpPr/>
          <p:nvPr/>
        </p:nvSpPr>
        <p:spPr bwMode="auto">
          <a:xfrm>
            <a:off x="7281353" y="3998025"/>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3" name="CuadroTexto 12"/>
          <p:cNvSpPr txBox="1"/>
          <p:nvPr/>
        </p:nvSpPr>
        <p:spPr>
          <a:xfrm>
            <a:off x="7364833" y="3894151"/>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T2</a:t>
            </a:r>
          </a:p>
        </p:txBody>
      </p:sp>
      <p:sp>
        <p:nvSpPr>
          <p:cNvPr id="14" name="Elipse 13"/>
          <p:cNvSpPr/>
          <p:nvPr/>
        </p:nvSpPr>
        <p:spPr bwMode="auto">
          <a:xfrm>
            <a:off x="7032239" y="3869434"/>
            <a:ext cx="135000" cy="1350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5" name="CuadroTexto 14"/>
          <p:cNvSpPr txBox="1"/>
          <p:nvPr/>
        </p:nvSpPr>
        <p:spPr>
          <a:xfrm>
            <a:off x="7060857" y="3711814"/>
            <a:ext cx="261610"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R</a:t>
            </a:r>
          </a:p>
        </p:txBody>
      </p:sp>
      <p:sp>
        <p:nvSpPr>
          <p:cNvPr id="16" name="Elipse 15"/>
          <p:cNvSpPr/>
          <p:nvPr/>
        </p:nvSpPr>
        <p:spPr bwMode="auto">
          <a:xfrm>
            <a:off x="6518266" y="4800600"/>
            <a:ext cx="825824" cy="800100"/>
          </a:xfrm>
          <a:prstGeom prst="ellipse">
            <a:avLst/>
          </a:prstGeom>
          <a:noFill/>
          <a:ln w="25400" cap="flat" cmpd="sng" algn="ctr">
            <a:solidFill>
              <a:schemeClr val="bg2">
                <a:lumMod val="75000"/>
              </a:schemeClr>
            </a:solidFill>
            <a:prstDash val="sys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7" name="Elipse 16"/>
          <p:cNvSpPr/>
          <p:nvPr/>
        </p:nvSpPr>
        <p:spPr bwMode="auto">
          <a:xfrm>
            <a:off x="6863676" y="5141025"/>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8" name="CuadroTexto 17"/>
          <p:cNvSpPr txBox="1"/>
          <p:nvPr/>
        </p:nvSpPr>
        <p:spPr>
          <a:xfrm>
            <a:off x="6811439" y="4975141"/>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T1</a:t>
            </a:r>
          </a:p>
        </p:txBody>
      </p:sp>
      <p:sp>
        <p:nvSpPr>
          <p:cNvPr id="19" name="Elipse 18"/>
          <p:cNvSpPr/>
          <p:nvPr/>
        </p:nvSpPr>
        <p:spPr bwMode="auto">
          <a:xfrm>
            <a:off x="6804995" y="4800600"/>
            <a:ext cx="825824" cy="800100"/>
          </a:xfrm>
          <a:prstGeom prst="ellipse">
            <a:avLst/>
          </a:prstGeom>
          <a:noFill/>
          <a:ln w="25400" cap="flat" cmpd="sng" algn="ctr">
            <a:solidFill>
              <a:schemeClr val="bg2">
                <a:lumMod val="75000"/>
              </a:schemeClr>
            </a:solidFill>
            <a:prstDash val="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0" name="Elipse 19"/>
          <p:cNvSpPr/>
          <p:nvPr/>
        </p:nvSpPr>
        <p:spPr bwMode="auto">
          <a:xfrm>
            <a:off x="7150406" y="5141025"/>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1" name="CuadroTexto 20"/>
          <p:cNvSpPr txBox="1"/>
          <p:nvPr/>
        </p:nvSpPr>
        <p:spPr>
          <a:xfrm>
            <a:off x="7073652" y="4985875"/>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T2</a:t>
            </a:r>
          </a:p>
        </p:txBody>
      </p:sp>
      <p:sp>
        <p:nvSpPr>
          <p:cNvPr id="22" name="Elipse 21"/>
          <p:cNvSpPr/>
          <p:nvPr/>
        </p:nvSpPr>
        <p:spPr bwMode="auto">
          <a:xfrm>
            <a:off x="7414679" y="5134423"/>
            <a:ext cx="135000" cy="1350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3" name="CuadroTexto 22"/>
          <p:cNvSpPr txBox="1"/>
          <p:nvPr/>
        </p:nvSpPr>
        <p:spPr>
          <a:xfrm>
            <a:off x="7358572" y="4976803"/>
            <a:ext cx="320922"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R2</a:t>
            </a:r>
          </a:p>
        </p:txBody>
      </p:sp>
      <p:sp>
        <p:nvSpPr>
          <p:cNvPr id="24" name="Elipse 23"/>
          <p:cNvSpPr/>
          <p:nvPr/>
        </p:nvSpPr>
        <p:spPr bwMode="auto">
          <a:xfrm>
            <a:off x="6595316" y="5143496"/>
            <a:ext cx="135000" cy="1350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5" name="CuadroTexto 24"/>
          <p:cNvSpPr txBox="1"/>
          <p:nvPr/>
        </p:nvSpPr>
        <p:spPr>
          <a:xfrm>
            <a:off x="6539209" y="4985875"/>
            <a:ext cx="320922"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R2</a:t>
            </a:r>
          </a:p>
        </p:txBody>
      </p:sp>
      <p:sp>
        <p:nvSpPr>
          <p:cNvPr id="26"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9</a:t>
            </a:fld>
            <a:endParaRPr lang="en-GB" b="0" kern="0" dirty="0">
              <a:solidFill>
                <a:sysClr val="windowText" lastClr="000000"/>
              </a:solidFill>
            </a:endParaRPr>
          </a:p>
        </p:txBody>
      </p:sp>
      <p:sp>
        <p:nvSpPr>
          <p:cNvPr id="2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March 2015</a:t>
            </a:r>
            <a:endParaRPr lang="en-US" dirty="0"/>
          </a:p>
        </p:txBody>
      </p:sp>
    </p:spTree>
    <p:extLst>
      <p:ext uri="{BB962C8B-B14F-4D97-AF65-F5344CB8AC3E}">
        <p14:creationId xmlns="" xmlns:p14="http://schemas.microsoft.com/office/powerpoint/2010/main" val="1828066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79264</TotalTime>
  <Words>2429</Words>
  <Application>Microsoft Office PowerPoint</Application>
  <PresentationFormat>Presentación en pantalla (4:3)</PresentationFormat>
  <Paragraphs>414</Paragraphs>
  <Slides>22</Slides>
  <Notes>22</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22</vt:i4>
      </vt:variant>
    </vt:vector>
  </HeadingPairs>
  <TitlesOfParts>
    <vt:vector size="24" baseType="lpstr">
      <vt:lpstr>Default Design</vt:lpstr>
      <vt:lpstr>Document</vt:lpstr>
      <vt:lpstr>Proposal and simulation based evaluation of DSC-AP algorithm.</vt:lpstr>
      <vt:lpstr>Outline</vt:lpstr>
      <vt:lpstr>Abstract</vt:lpstr>
      <vt:lpstr>1. Context</vt:lpstr>
      <vt:lpstr>2. Simulation Environment: NS-3 (1/2)</vt:lpstr>
      <vt:lpstr>2. Simulation Environment: NS-3 (2/2)</vt:lpstr>
      <vt:lpstr>3. Simulation scenarios and assumptions (1/2)</vt:lpstr>
      <vt:lpstr>3. Simulation scenarios and assumptions (2/2)</vt:lpstr>
      <vt:lpstr>4. Metrics used for evaluation</vt:lpstr>
      <vt:lpstr>5. Effects of DSC over a network operating at 5GHz (1/2)</vt:lpstr>
      <vt:lpstr>5. Effects of DSC over a network operating at 5GHz (2/2)</vt:lpstr>
      <vt:lpstr>6. Impact of DSC in asymmetric uplink plus downlink traffic</vt:lpstr>
      <vt:lpstr>7. Dynamic Sensitivity Control for Access Points (DSC-AP) (1/2)</vt:lpstr>
      <vt:lpstr>7. Dynamic Sensitivity Control for Access Points (DSC-AP) (2/2)</vt:lpstr>
      <vt:lpstr>8. Selection of suitable parameters for DSC-AP</vt:lpstr>
      <vt:lpstr>Diapositiva 16</vt:lpstr>
      <vt:lpstr>9. Combining DSC at Uplink and DSC-AP at downlink with asymmetric traffic</vt:lpstr>
      <vt:lpstr>11. Conclusions/next steps</vt:lpstr>
      <vt:lpstr>11. References</vt:lpstr>
      <vt:lpstr>12. Appendix</vt:lpstr>
      <vt:lpstr>Simulation assumptions</vt:lpstr>
      <vt:lpstr>Diapositiva 22</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edu</cp:lastModifiedBy>
  <cp:revision>1557</cp:revision>
  <cp:lastPrinted>1998-02-10T13:28:06Z</cp:lastPrinted>
  <dcterms:created xsi:type="dcterms:W3CDTF">1998-02-10T13:07:52Z</dcterms:created>
  <dcterms:modified xsi:type="dcterms:W3CDTF">2015-03-11T00:28:06Z</dcterms:modified>
</cp:coreProperties>
</file>