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2" r:id="rId6"/>
    <p:sldId id="351" r:id="rId7"/>
    <p:sldId id="352" r:id="rId8"/>
    <p:sldId id="353" r:id="rId9"/>
    <p:sldId id="356" r:id="rId10"/>
    <p:sldId id="355" r:id="rId11"/>
    <p:sldId id="315" r:id="rId12"/>
    <p:sldId id="27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7029" autoAdjust="0"/>
  </p:normalViewPr>
  <p:slideViewPr>
    <p:cSldViewPr>
      <p:cViewPr>
        <p:scale>
          <a:sx n="85" d="100"/>
          <a:sy n="85" d="100"/>
        </p:scale>
        <p:origin x="-1768" y="-200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Apple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/370r0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MAC Calibration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</a:t>
            </a:r>
            <a:r>
              <a:rPr lang="en-GB" sz="2000" b="0" dirty="0" smtClean="0"/>
              <a:t>-8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751814"/>
              </p:ext>
            </p:extLst>
          </p:nvPr>
        </p:nvGraphicFramePr>
        <p:xfrm>
          <a:off x="609600" y="3276600"/>
          <a:ext cx="7899400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4" name="Document" r:id="rId4" imgW="8255000" imgH="2298700" progId="Word.Document.8">
                  <p:embed/>
                </p:oleObj>
              </mc:Choice>
              <mc:Fallback>
                <p:oleObj name="Document" r:id="rId4" imgW="8255000" imgH="2298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76600"/>
                        <a:ext cx="7899400" cy="2201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contribution </a:t>
            </a:r>
            <a:r>
              <a:rPr lang="en-US" b="0" dirty="0" smtClean="0"/>
              <a:t>summarizes </a:t>
            </a:r>
            <a:r>
              <a:rPr lang="en-US" b="0" dirty="0" smtClean="0"/>
              <a:t>our simulation results for test case 1-3 according to 802.11ax Simulation Scenarios document (11-14-0984-06)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results are compared with previous contributions and match well with </a:t>
            </a:r>
            <a:r>
              <a:rPr lang="en-US" b="0" dirty="0" smtClean="0"/>
              <a:t>previous simulation </a:t>
            </a:r>
            <a:r>
              <a:rPr lang="en-US" b="0" dirty="0" smtClean="0"/>
              <a:t>results</a:t>
            </a:r>
            <a:endParaRPr lang="en-US" b="0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69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1a: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916077"/>
              </p:ext>
            </p:extLst>
          </p:nvPr>
        </p:nvGraphicFramePr>
        <p:xfrm>
          <a:off x="381000" y="1371600"/>
          <a:ext cx="8381996" cy="289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#1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4.76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5.53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5.82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5.98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23.92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37.25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45.55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50.81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43.20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48.40 </a:t>
                      </a: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4.81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5.55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22.4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35.2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43.25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48.9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4.79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5.55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5.84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6.00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21.98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34.91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43.24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48.67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41.93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47.74 </a:t>
                      </a: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4.85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5.84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21.94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34.87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43.19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48.66</a:t>
                      </a:r>
                      <a:endParaRPr lang="en-US" sz="900" b="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This contribution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4.80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21.96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34.7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43.4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48.5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343400"/>
            <a:ext cx="2554964" cy="20685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4254500"/>
            <a:ext cx="2639894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23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1b: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049089"/>
              </p:ext>
            </p:extLst>
          </p:nvPr>
        </p:nvGraphicFramePr>
        <p:xfrm>
          <a:off x="381000" y="1371600"/>
          <a:ext cx="8381996" cy="289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#5.84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4.40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5.29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5.64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18.64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30.75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38.94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44.51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5.67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16.00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27.10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34.97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40.40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5.86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16.20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27.30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35.00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40.80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15.94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27.07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34.97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40.61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5.28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5.64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5.83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15.52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26.66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34.12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39.96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4.42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26.97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40.63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4.43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4.43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15.95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27.09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35.00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40.57</a:t>
                      </a:r>
                      <a:endParaRPr lang="en-US" sz="900" b="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This contribution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4.45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5.31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15.94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27.1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34.90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41.43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343400"/>
            <a:ext cx="2462750" cy="1993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4267200"/>
            <a:ext cx="254617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6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2a: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28213"/>
              </p:ext>
            </p:extLst>
          </p:nvPr>
        </p:nvGraphicFramePr>
        <p:xfrm>
          <a:off x="381000" y="1371600"/>
          <a:ext cx="8381996" cy="289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RTS/CTS Off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RTS/CTS</a:t>
                      </a:r>
                      <a:r>
                        <a:rPr lang="en-US" sz="900" b="1" baseline="0" dirty="0" smtClean="0"/>
                        <a:t> On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4.57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5.26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5.53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5.67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4.45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5.32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5.67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5.86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5.45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5.66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5.88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4.62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5.28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5.54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4.50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4.56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5.25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5.51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4.46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5.68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5.56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5.71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5.67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5.85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5.28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4.80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5.93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4.39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5.22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5.77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4.64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5.29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5.70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5.36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5.71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en-US" sz="900" b="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This contribution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4.64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5.28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5.48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4.51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5.34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5.68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5.86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96213"/>
            <a:ext cx="2521033" cy="20410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4191000"/>
            <a:ext cx="2650986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05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2b: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106101"/>
              </p:ext>
            </p:extLst>
          </p:nvPr>
        </p:nvGraphicFramePr>
        <p:xfrm>
          <a:off x="381000" y="2057400"/>
          <a:ext cx="8381996" cy="289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1792940"/>
                <a:gridCol w="1792940"/>
                <a:gridCol w="1792940"/>
                <a:gridCol w="179294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1.06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1.70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26.80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35.00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1.01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26.54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34.75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1.20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35.66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1.62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28.85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33.96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1.03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1.38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23.61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This contribution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1.59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1.08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26.30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33.67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89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</a:t>
            </a:r>
            <a:r>
              <a:rPr lang="en-US" sz="2800" dirty="0"/>
              <a:t>3</a:t>
            </a:r>
            <a:r>
              <a:rPr lang="en-US" sz="2800" dirty="0" smtClean="0"/>
              <a:t>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834"/>
              </p:ext>
            </p:extLst>
          </p:nvPr>
        </p:nvGraphicFramePr>
        <p:xfrm>
          <a:off x="381000" y="1981200"/>
          <a:ext cx="8381996" cy="289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1792940"/>
                <a:gridCol w="1792940"/>
                <a:gridCol w="1792940"/>
                <a:gridCol w="179294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5.40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22.40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34.20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22.04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34.05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5.59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31.35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5.61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21.64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33.82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5.78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5.80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22.92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This contribution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5.10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5.59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21.05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33.86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05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0813" cy="2438400"/>
          </a:xfrm>
        </p:spPr>
        <p:txBody>
          <a:bodyPr/>
          <a:lstStyle/>
          <a:p>
            <a:pPr marL="457200" lvl="1" indent="0"/>
            <a:r>
              <a:rPr lang="en-US" dirty="0" smtClean="0"/>
              <a:t>MAC calibration simulation results for Tests 1a, 1b, 2a, </a:t>
            </a:r>
            <a:r>
              <a:rPr lang="en-US" dirty="0" smtClean="0">
                <a:solidFill>
                  <a:schemeClr val="tx1"/>
                </a:solidFill>
              </a:rPr>
              <a:t>2b, and 3 </a:t>
            </a:r>
            <a:r>
              <a:rPr lang="en-US" dirty="0" smtClean="0"/>
              <a:t>are provided which match well with </a:t>
            </a:r>
            <a:r>
              <a:rPr lang="en-US" dirty="0" smtClean="0"/>
              <a:t>previous contribution </a:t>
            </a:r>
            <a:r>
              <a:rPr lang="en-US" dirty="0" smtClean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7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dirty="0"/>
              <a:t>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905000"/>
            <a:ext cx="9144000" cy="4175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/>
              <a:t>[</a:t>
            </a:r>
            <a:r>
              <a:rPr lang="en-US" sz="1500" dirty="0" smtClean="0"/>
              <a:t>1]  IEEE 802.11-14/0980r5,  Simulation Scenarios, Simone Merlin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[2]  IEEE 802.11-14/0571r6, Evaluation Methodology, Ron </a:t>
            </a:r>
            <a:r>
              <a:rPr lang="en-US" sz="1500" dirty="0" err="1" smtClean="0"/>
              <a:t>Porat</a:t>
            </a:r>
            <a:r>
              <a:rPr lang="en-US" sz="1500" dirty="0" smtClean="0"/>
              <a:t>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[3]  IEEE 802.11-14/0600r0, MAC Simulator Calibration, </a:t>
            </a:r>
            <a:r>
              <a:rPr lang="en-US" sz="1500" dirty="0"/>
              <a:t>Gwen </a:t>
            </a:r>
            <a:r>
              <a:rPr lang="en-US" sz="1500" dirty="0" err="1" smtClean="0"/>
              <a:t>Barriac</a:t>
            </a:r>
            <a:r>
              <a:rPr lang="en-US" sz="1500" dirty="0" smtClean="0"/>
              <a:t> et. al., May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[4]  IEEE 802.11-14/1147r0, MAC Simulator Calibration Results, </a:t>
            </a:r>
            <a:r>
              <a:rPr lang="en-US" sz="1500" dirty="0"/>
              <a:t>Shoko </a:t>
            </a:r>
            <a:r>
              <a:rPr lang="en-US" sz="1500" dirty="0" smtClean="0"/>
              <a:t>Shinohara, et. al.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[5]  IEEE 802.11-14/1175r1, MAC Calibration Results, </a:t>
            </a:r>
            <a:r>
              <a:rPr lang="en-US" sz="1500" dirty="0" err="1" smtClean="0"/>
              <a:t>Suhwook</a:t>
            </a:r>
            <a:r>
              <a:rPr lang="en-US" sz="1500" dirty="0" smtClean="0"/>
              <a:t> Kim,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[6]  IEEE 802.11-14/1191r0, MAC Calibration Huawei Results, </a:t>
            </a:r>
            <a:r>
              <a:rPr lang="en-US" sz="1500" dirty="0" err="1" smtClean="0"/>
              <a:t>Yanchun</a:t>
            </a:r>
            <a:r>
              <a:rPr lang="en-US" sz="1500" dirty="0" smtClean="0"/>
              <a:t> Li,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[7]  IEEE 802.11-14/1192r3, Comparing MAC Calibration Results, </a:t>
            </a:r>
            <a:r>
              <a:rPr lang="en-US" sz="1500" dirty="0" err="1" smtClean="0"/>
              <a:t>Yanchun</a:t>
            </a:r>
            <a:r>
              <a:rPr lang="en-US" sz="1500" dirty="0" smtClean="0"/>
              <a:t> Li, et. al., October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[8]  IEEE 802.11-14/1217r0, MAC Calibration Results for Tests 1 and 2, </a:t>
            </a:r>
            <a:r>
              <a:rPr lang="en-US" sz="1500" dirty="0" err="1" smtClean="0"/>
              <a:t>Esa</a:t>
            </a:r>
            <a:r>
              <a:rPr lang="en-US" sz="1500" dirty="0" smtClean="0"/>
              <a:t> </a:t>
            </a:r>
            <a:r>
              <a:rPr lang="en-US" sz="1500" dirty="0" err="1" smtClean="0"/>
              <a:t>Tuomaala</a:t>
            </a:r>
            <a:r>
              <a:rPr lang="en-US" sz="1500" dirty="0" smtClean="0"/>
              <a:t>, et.al.,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[9]  IEEE 802.11-14/1230r2, MAC Calibration Result, </a:t>
            </a:r>
            <a:r>
              <a:rPr lang="en-US" sz="1500" dirty="0" err="1" smtClean="0"/>
              <a:t>Chinghwa</a:t>
            </a:r>
            <a:r>
              <a:rPr lang="en-US" sz="1500" dirty="0" smtClean="0"/>
              <a:t> Yu,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[10] IEEE 802.11-14/1342r1, MAC Calibration Results, Igor Kim,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[11] IEEE 802.11-14/1449r0, MAC Calibration Results, Vida </a:t>
            </a:r>
            <a:r>
              <a:rPr lang="en-US" sz="1500" dirty="0" err="1" smtClean="0"/>
              <a:t>Ferdowsi</a:t>
            </a:r>
            <a:r>
              <a:rPr lang="en-US" sz="1500" dirty="0" smtClean="0"/>
              <a:t>, et.al.,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[12] </a:t>
            </a:r>
            <a:r>
              <a:rPr lang="en-US" sz="1500" dirty="0"/>
              <a:t>] IEEE 802.11</a:t>
            </a:r>
            <a:r>
              <a:rPr lang="en-US" sz="1500" dirty="0" smtClean="0"/>
              <a:t>-54/0022r1m MAC </a:t>
            </a:r>
            <a:r>
              <a:rPr lang="en-US" sz="1500" dirty="0"/>
              <a:t>Calibration </a:t>
            </a:r>
            <a:r>
              <a:rPr lang="en-US" sz="1500" dirty="0" smtClean="0"/>
              <a:t>Results, </a:t>
            </a:r>
            <a:r>
              <a:rPr lang="en-US" sz="1500" dirty="0" err="1" smtClean="0"/>
              <a:t>Kome</a:t>
            </a:r>
            <a:r>
              <a:rPr lang="en-US" sz="1500" dirty="0" smtClean="0"/>
              <a:t> </a:t>
            </a:r>
            <a:r>
              <a:rPr lang="en-US" sz="1500" dirty="0" err="1" smtClean="0"/>
              <a:t>Oteri</a:t>
            </a:r>
            <a:r>
              <a:rPr lang="en-US" sz="1500" dirty="0" smtClean="0"/>
              <a:t> et. al., November 2015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5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800" i="1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19376</TotalTime>
  <Words>1174</Words>
  <Application>Microsoft Macintosh PowerPoint</Application>
  <PresentationFormat>On-screen Show (4:3)</PresentationFormat>
  <Paragraphs>487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11-14-xxxx-00-xxxx-name-here (2)</vt:lpstr>
      <vt:lpstr>Document</vt:lpstr>
      <vt:lpstr>MAC Calibration Results</vt:lpstr>
      <vt:lpstr>Abstract</vt:lpstr>
      <vt:lpstr>Test 1a: Application Throughput Comparison (Mbps)</vt:lpstr>
      <vt:lpstr>Test 1b: Application Throughput Comparison (Mbps)</vt:lpstr>
      <vt:lpstr>Test 2a: Application Throughput Comparison (Mbps)</vt:lpstr>
      <vt:lpstr>Test 2b: Application Throughput Comparison (Mbps)</vt:lpstr>
      <vt:lpstr>Test 3: Application Throughput Comparison (Mbps)</vt:lpstr>
      <vt:lpstr>Conclusion</vt:lpstr>
      <vt:lpstr>References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11-15-0022-00-00ax-mac-calibration-results</dc:title>
  <dc:creator>Pengfei.Xia@InterDigital.com</dc:creator>
  <cp:lastModifiedBy>Guoqing Li</cp:lastModifiedBy>
  <cp:revision>702</cp:revision>
  <cp:lastPrinted>1601-01-01T00:00:00Z</cp:lastPrinted>
  <dcterms:created xsi:type="dcterms:W3CDTF">2014-07-10T21:52:48Z</dcterms:created>
  <dcterms:modified xsi:type="dcterms:W3CDTF">2015-03-08T21:16:13Z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