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414" r:id="rId3"/>
    <p:sldId id="441" r:id="rId4"/>
    <p:sldId id="415" r:id="rId5"/>
    <p:sldId id="442" r:id="rId6"/>
    <p:sldId id="440" r:id="rId7"/>
    <p:sldId id="439" r:id="rId8"/>
    <p:sldId id="444" r:id="rId9"/>
    <p:sldId id="443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udhury Sayantan (Nokia-CTO/Berkeley)" initials="CS(" lastIdx="18" clrIdx="0">
    <p:extLst/>
  </p:cmAuthor>
  <p:cmAuthor id="2" name="Cavalcante Andre (EXT-Indt/Manaus)" initials="CA(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717A"/>
    <a:srgbClr val="124191"/>
    <a:srgbClr val="00C9FF"/>
    <a:srgbClr val="A8BBC0"/>
    <a:srgbClr val="0000FF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9548" autoAdjust="0"/>
  </p:normalViewPr>
  <p:slideViewPr>
    <p:cSldViewPr>
      <p:cViewPr varScale="1">
        <p:scale>
          <a:sx n="71" d="100"/>
          <a:sy n="71" d="100"/>
        </p:scale>
        <p:origin x="127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5730" y="95706"/>
            <a:ext cx="227600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231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Enrico-Henrik Rantala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72019" y="6475413"/>
            <a:ext cx="8719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802.11-15/0369r0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Enrico-Henrik Rantala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1066800"/>
          </a:xfrm>
        </p:spPr>
        <p:txBody>
          <a:bodyPr/>
          <a:lstStyle/>
          <a:p>
            <a:r>
              <a:rPr lang="fi-FI" dirty="0" smtClean="0"/>
              <a:t>MAC calibration test 4 simulation results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590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839744"/>
              </p:ext>
            </p:extLst>
          </p:nvPr>
        </p:nvGraphicFramePr>
        <p:xfrm>
          <a:off x="368300" y="3509963"/>
          <a:ext cx="8583613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" name="Document" r:id="rId5" imgW="12218378" imgH="3193762" progId="Word.Document.8">
                  <p:embed/>
                </p:oleObj>
              </mc:Choice>
              <mc:Fallback>
                <p:oleObj name="Document" r:id="rId5" imgW="12218378" imgH="31937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3509963"/>
                        <a:ext cx="8583613" cy="247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This submission provides </a:t>
            </a:r>
            <a:r>
              <a:rPr lang="en-US" altLang="ko-KR" dirty="0" smtClean="0">
                <a:ea typeface="굴림" panose="020B0600000101010101" pitchFamily="34" charset="-127"/>
              </a:rPr>
              <a:t>simulation </a:t>
            </a:r>
            <a:r>
              <a:rPr lang="en-US" altLang="ko-KR" dirty="0">
                <a:ea typeface="굴림" panose="020B0600000101010101" pitchFamily="34" charset="-127"/>
              </a:rPr>
              <a:t>results for </a:t>
            </a:r>
            <a:r>
              <a:rPr lang="en-US" altLang="ko-KR" dirty="0" smtClean="0">
                <a:ea typeface="굴림" panose="020B0600000101010101" pitchFamily="34" charset="-127"/>
              </a:rPr>
              <a:t>MAC calibration test case 4 [1]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Enrico-Henrik Rantala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Test 4: Deferral Test for 20 and 40MHz BSSs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fi-FI" b="0" dirty="0" smtClean="0"/>
              <a:t>BSS1 and BSS2 are co-located</a:t>
            </a:r>
          </a:p>
          <a:p>
            <a:r>
              <a:rPr lang="fi-FI" b="0" dirty="0" smtClean="0"/>
              <a:t>BSS1 operates on 40MHz mode</a:t>
            </a:r>
          </a:p>
          <a:p>
            <a:pPr lvl="1"/>
            <a:r>
              <a:rPr lang="fi-FI" dirty="0" smtClean="0"/>
              <a:t>Full buffer traffic</a:t>
            </a:r>
            <a:endParaRPr lang="en-US" b="0" dirty="0" smtClean="0"/>
          </a:p>
          <a:p>
            <a:r>
              <a:rPr lang="fi-FI" b="0" dirty="0" smtClean="0"/>
              <a:t>BSS2 operates on 20MHz mode, primary channel is the same as BSS1 secondary channel</a:t>
            </a:r>
            <a:endParaRPr lang="en-US" b="0" dirty="0" smtClean="0"/>
          </a:p>
          <a:p>
            <a:pPr lvl="1"/>
            <a:r>
              <a:rPr lang="fi-FI" sz="1800" dirty="0" smtClean="0"/>
              <a:t>Poisson distributed traffic, theoretical avg. 1.6Mbps</a:t>
            </a:r>
            <a:endParaRPr lang="en-US" sz="1800" dirty="0" smtClean="0"/>
          </a:p>
          <a:p>
            <a:r>
              <a:rPr lang="fi-FI" b="0" dirty="0" smtClean="0"/>
              <a:t>Parameters as in 0980r6 ”Simulation Scenarios” [1]</a:t>
            </a:r>
            <a:endParaRPr lang="en-US" b="0" dirty="0" smtClean="0"/>
          </a:p>
          <a:p>
            <a:pPr lvl="1"/>
            <a:r>
              <a:rPr lang="fi-FI" dirty="0" smtClean="0"/>
              <a:t>MSDU length: [2000Bytes]</a:t>
            </a:r>
          </a:p>
          <a:p>
            <a:pPr lvl="1"/>
            <a:r>
              <a:rPr lang="fi-FI" b="0" dirty="0" smtClean="0"/>
              <a:t>RTS/CTS for BSS2: [ON/OFF]</a:t>
            </a:r>
          </a:p>
          <a:p>
            <a:pPr lvl="1"/>
            <a:r>
              <a:rPr lang="fi-FI" dirty="0" smtClean="0"/>
              <a:t>MCS: [0]</a:t>
            </a: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2400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Enrico-Henrik Rantala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5600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3</a:t>
            </a:r>
            <a:endParaRPr lang="en-US" dirty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577149" y="1516720"/>
            <a:ext cx="4023359" cy="1459228"/>
            <a:chOff x="0" y="0"/>
            <a:chExt cx="40242" cy="14595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9431" y="5715"/>
              <a:ext cx="6651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9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ulim" panose="020B0600000101010101" pitchFamily="34" charset="-127"/>
                  <a:cs typeface="Times New Roman" panose="02020603050405020304" pitchFamily="18" charset="0"/>
                </a:rPr>
                <a:t>STA 1</a:t>
              </a:r>
              <a:endParaRPr lang="en-US" sz="1200">
                <a:effectLst/>
                <a:latin typeface="Gulim" panose="020B0600000101010101" pitchFamily="34" charset="-127"/>
                <a:ea typeface="Gulim" panose="020B0600000101010101" pitchFamily="34" charset="-127"/>
                <a:cs typeface="Gulim" panose="020B0600000101010101" pitchFamily="34" charset="-127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9954" y="1111"/>
              <a:ext cx="6128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ulim" panose="020B0600000101010101" pitchFamily="34" charset="-127"/>
                  <a:cs typeface="Times New Roman" panose="02020603050405020304" pitchFamily="18" charset="0"/>
                </a:rPr>
                <a:t>AP 2</a:t>
              </a:r>
              <a:endParaRPr lang="en-US" sz="1200">
                <a:effectLst/>
                <a:latin typeface="Gulim" panose="020B0600000101010101" pitchFamily="34" charset="-127"/>
                <a:ea typeface="Gulim" panose="020B0600000101010101" pitchFamily="34" charset="-127"/>
                <a:cs typeface="Gulim" panose="020B0600000101010101" pitchFamily="34" charset="-127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74" y="1127"/>
              <a:ext cx="6064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ulim" panose="020B0600000101010101" pitchFamily="34" charset="-127"/>
                  <a:cs typeface="Times New Roman" panose="02020603050405020304" pitchFamily="18" charset="0"/>
                </a:rPr>
                <a:t>AP1</a:t>
              </a:r>
              <a:endParaRPr lang="en-US" sz="1200">
                <a:effectLst/>
                <a:latin typeface="Gulim" panose="020B0600000101010101" pitchFamily="34" charset="-127"/>
                <a:ea typeface="Gulim" panose="020B0600000101010101" pitchFamily="34" charset="-127"/>
                <a:cs typeface="Gulim" panose="020B0600000101010101" pitchFamily="34" charset="-127"/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0" y="5699"/>
              <a:ext cx="679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 eaLnBrk="0" fontAlgn="base" hangingPunct="0"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ulim" panose="020B0600000101010101" pitchFamily="34" charset="-127"/>
                  <a:cs typeface="Times New Roman" panose="02020603050405020304" pitchFamily="18" charset="0"/>
                </a:rPr>
                <a:t>STA 2</a:t>
              </a:r>
              <a:endParaRPr lang="en-US" sz="1200">
                <a:effectLst/>
                <a:latin typeface="Gulim" panose="020B0600000101010101" pitchFamily="34" charset="-127"/>
                <a:ea typeface="Gulim" panose="020B0600000101010101" pitchFamily="34" charset="-127"/>
                <a:cs typeface="Gulim" panose="020B0600000101010101" pitchFamily="34" charset="-127"/>
              </a:endParaRPr>
            </a:p>
          </p:txBody>
        </p:sp>
        <p:cxnSp>
          <p:nvCxnSpPr>
            <p:cNvPr id="13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6794" y="5000"/>
              <a:ext cx="14065" cy="298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Box 15"/>
            <p:cNvSpPr txBox="1">
              <a:spLocks noChangeArrowheads="1"/>
            </p:cNvSpPr>
            <p:nvPr/>
          </p:nvSpPr>
          <p:spPr bwMode="auto">
            <a:xfrm>
              <a:off x="9095" y="0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Gulim" panose="020B0600000101010101" pitchFamily="34" charset="-127"/>
                  <a:ea typeface="Gulim" panose="020B0600000101010101" pitchFamily="34" charset="-127"/>
                  <a:cs typeface="Gulim" panose="020B0600000101010101" pitchFamily="34" charset="-127"/>
                </a:rPr>
                <a:t> </a:t>
              </a:r>
            </a:p>
          </p:txBody>
        </p:sp>
        <p:sp>
          <p:nvSpPr>
            <p:cNvPr id="15" name="TextBox 16"/>
            <p:cNvSpPr txBox="1">
              <a:spLocks noChangeArrowheads="1"/>
            </p:cNvSpPr>
            <p:nvPr/>
          </p:nvSpPr>
          <p:spPr bwMode="auto">
            <a:xfrm>
              <a:off x="11636" y="7494"/>
              <a:ext cx="2464" cy="2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Gulim" panose="020B0600000101010101" pitchFamily="34" charset="-127"/>
                </a:rPr>
                <a:t> </a:t>
              </a:r>
              <a:endParaRPr lang="en-US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ulim" panose="020B0600000101010101" pitchFamily="34" charset="-127"/>
              </a:endParaRPr>
            </a:p>
          </p:txBody>
        </p:sp>
        <p:sp>
          <p:nvSpPr>
            <p:cNvPr id="16" name="TextBox 17"/>
            <p:cNvSpPr txBox="1">
              <a:spLocks noChangeArrowheads="1"/>
            </p:cNvSpPr>
            <p:nvPr/>
          </p:nvSpPr>
          <p:spPr bwMode="auto">
            <a:xfrm>
              <a:off x="10556" y="3398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>
                  <a:effectLst/>
                  <a:latin typeface="Gulim" panose="020B0600000101010101" pitchFamily="34" charset="-127"/>
                  <a:ea typeface="Gulim" panose="020B0600000101010101" pitchFamily="34" charset="-127"/>
                  <a:cs typeface="Gulim" panose="020B0600000101010101" pitchFamily="34" charset="-127"/>
                </a:rPr>
                <a:t> </a:t>
              </a:r>
            </a:p>
          </p:txBody>
        </p:sp>
        <p:cxnSp>
          <p:nvCxnSpPr>
            <p:cNvPr id="17" name="Straight Arrow Connector 16"/>
            <p:cNvCxnSpPr>
              <a:cxnSpLocks noChangeShapeType="1"/>
            </p:cNvCxnSpPr>
            <p:nvPr/>
          </p:nvCxnSpPr>
          <p:spPr bwMode="auto">
            <a:xfrm flipH="1" flipV="1">
              <a:off x="6794" y="5318"/>
              <a:ext cx="12525" cy="236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Box 32"/>
            <p:cNvSpPr txBox="1">
              <a:spLocks noChangeArrowheads="1"/>
            </p:cNvSpPr>
            <p:nvPr/>
          </p:nvSpPr>
          <p:spPr bwMode="auto">
            <a:xfrm>
              <a:off x="1491" y="11699"/>
              <a:ext cx="38751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eaLnBrk="0" fontAlgn="base" hangingPunct="0"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Gulim" panose="020B0600000101010101" pitchFamily="34" charset="-127"/>
                  <a:ea typeface="MS PGothic" panose="020B0600070205080204" pitchFamily="34" charset="-128"/>
                  <a:cs typeface="Times New Roman" panose="02020603050405020304" pitchFamily="18" charset="0"/>
                </a:rPr>
                <a:t>(AP1 and STA2 are essentially co-located)</a:t>
              </a:r>
              <a:endParaRPr lang="en-US" sz="1200">
                <a:effectLst/>
                <a:latin typeface="Gulim" panose="020B0600000101010101" pitchFamily="34" charset="-127"/>
                <a:ea typeface="Gulim" panose="020B0600000101010101" pitchFamily="34" charset="-127"/>
                <a:cs typeface="Gulim" panose="020B0600000101010101" pitchFamily="34" charset="-127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458260" y="5221588"/>
            <a:ext cx="6646837" cy="1379178"/>
            <a:chOff x="2468058" y="5252065"/>
            <a:chExt cx="6646837" cy="1379178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3894895" y="6332185"/>
              <a:ext cx="522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Rectangle 20"/>
            <p:cNvSpPr/>
            <p:nvPr/>
          </p:nvSpPr>
          <p:spPr bwMode="auto">
            <a:xfrm>
              <a:off x="4188572" y="5828129"/>
              <a:ext cx="2304256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fi-FI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AP1 -&gt;</a:t>
              </a:r>
              <a:r>
                <a:rPr kumimoji="0" lang="fi-FI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STA1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822887" y="5252065"/>
              <a:ext cx="1872208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fi-FI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AP2 -&gt;</a:t>
              </a:r>
              <a:r>
                <a:rPr kumimoji="0" lang="fi-FI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STA2 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468059" y="5947030"/>
              <a:ext cx="1495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600" dirty="0" smtClean="0">
                  <a:solidFill>
                    <a:srgbClr val="FF0000"/>
                  </a:solidFill>
                </a:rPr>
                <a:t>BSS1 </a:t>
              </a:r>
              <a:r>
                <a:rPr lang="fi-FI" sz="1600" dirty="0" err="1" smtClean="0">
                  <a:solidFill>
                    <a:srgbClr val="FF0000"/>
                  </a:solidFill>
                </a:rPr>
                <a:t>Prim</a:t>
              </a:r>
              <a:r>
                <a:rPr lang="fi-FI" sz="1600" dirty="0" smtClean="0">
                  <a:solidFill>
                    <a:srgbClr val="FF0000"/>
                  </a:solidFill>
                </a:rPr>
                <a:t>. </a:t>
              </a:r>
              <a:r>
                <a:rPr lang="fi-FI" sz="1600" dirty="0" err="1" smtClean="0">
                  <a:solidFill>
                    <a:srgbClr val="FF0000"/>
                  </a:solidFill>
                </a:rPr>
                <a:t>Ch</a:t>
              </a:r>
              <a:r>
                <a:rPr lang="fi-FI" sz="1600" dirty="0" smtClean="0">
                  <a:solidFill>
                    <a:srgbClr val="FF0000"/>
                  </a:solidFill>
                </a:rPr>
                <a:t>.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68058" y="5417567"/>
              <a:ext cx="14959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600" dirty="0" smtClean="0">
                  <a:solidFill>
                    <a:srgbClr val="FF0000"/>
                  </a:solidFill>
                </a:rPr>
                <a:t>BSS2 </a:t>
              </a:r>
              <a:r>
                <a:rPr lang="fi-FI" sz="1600" dirty="0" err="1" smtClean="0">
                  <a:solidFill>
                    <a:srgbClr val="FF0000"/>
                  </a:solidFill>
                </a:rPr>
                <a:t>Prim</a:t>
              </a:r>
              <a:r>
                <a:rPr lang="fi-FI" sz="1600" dirty="0" smtClean="0">
                  <a:solidFill>
                    <a:srgbClr val="FF0000"/>
                  </a:solidFill>
                </a:rPr>
                <a:t>. </a:t>
              </a:r>
              <a:r>
                <a:rPr lang="fi-FI" sz="1600" dirty="0" err="1" smtClean="0">
                  <a:solidFill>
                    <a:srgbClr val="FF0000"/>
                  </a:solidFill>
                </a:rPr>
                <a:t>Ch</a:t>
              </a:r>
              <a:r>
                <a:rPr lang="fi-FI" sz="1600" dirty="0" smtClean="0">
                  <a:solidFill>
                    <a:srgbClr val="FF0000"/>
                  </a:solidFill>
                </a:rPr>
                <a:t>.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228512" y="5252065"/>
              <a:ext cx="1152128" cy="106952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fi-FI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AP1 -&gt;</a:t>
              </a:r>
              <a:r>
                <a:rPr kumimoji="0" lang="fi-FI" sz="2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STA1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535834" y="6354244"/>
              <a:ext cx="4916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i="1" dirty="0" smtClean="0">
                  <a:solidFill>
                    <a:schemeClr val="tx1"/>
                  </a:solidFill>
                </a:rPr>
                <a:t>Time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750407" y="5252065"/>
              <a:ext cx="51584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fi-FI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r>
                <a:rPr kumimoji="0" lang="fi-FI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6549751" y="5822831"/>
              <a:ext cx="51584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fi-FI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r>
                <a:rPr kumimoji="0" lang="fi-FI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8442217" y="5817100"/>
              <a:ext cx="51584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fi-FI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  <a:r>
                <a:rPr kumimoji="0" lang="fi-FI" sz="11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5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percentage of time the 40MHz BSS running in 40 and 20 MHz mode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Enrico-Henrik Rantala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4</a:t>
            </a:r>
            <a:endParaRPr lang="en-US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363223"/>
              </p:ext>
            </p:extLst>
          </p:nvPr>
        </p:nvGraphicFramePr>
        <p:xfrm>
          <a:off x="1178213" y="2223295"/>
          <a:ext cx="64309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3" imgW="5994360" imgH="419040" progId="Equation.3">
                  <p:embed/>
                </p:oleObj>
              </mc:Choice>
              <mc:Fallback>
                <p:oleObj name="Equation" r:id="rId3" imgW="59943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8213" y="2223295"/>
                        <a:ext cx="6430963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751264"/>
              </p:ext>
            </p:extLst>
          </p:nvPr>
        </p:nvGraphicFramePr>
        <p:xfrm>
          <a:off x="1189041" y="2861321"/>
          <a:ext cx="561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Equation" r:id="rId5" imgW="5232240" imgH="419040" progId="Equation.3">
                  <p:embed/>
                </p:oleObj>
              </mc:Choice>
              <mc:Fallback>
                <p:oleObj name="Equation" r:id="rId5" imgW="52322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9041" y="2861321"/>
                        <a:ext cx="56134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 bwMode="auto">
          <a:xfrm>
            <a:off x="1180234" y="4626137"/>
            <a:ext cx="68520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1180234" y="5083337"/>
            <a:ext cx="68520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1180234" y="5540537"/>
            <a:ext cx="68520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477574" y="4626137"/>
            <a:ext cx="107426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37634" y="4626137"/>
            <a:ext cx="107426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105788" y="4626137"/>
            <a:ext cx="107426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725853" y="4629108"/>
            <a:ext cx="107426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9030" y="4716237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Primary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05932" y="5148443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Secondary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477574" y="4473737"/>
            <a:ext cx="10742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237634" y="4442361"/>
            <a:ext cx="10742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5105788" y="4424432"/>
            <a:ext cx="10742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6725853" y="4424432"/>
            <a:ext cx="10742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836610" y="4165362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96670" y="4141380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64824" y="4141380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084889" y="4141894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T4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55145" y="5715000"/>
            <a:ext cx="5219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/>
              <a:t>Percentage_40Mhz = 100 x (T2+T4)/(T1+T2+T3+T4)</a:t>
            </a:r>
          </a:p>
          <a:p>
            <a:r>
              <a:rPr lang="fi-FI" sz="1800" dirty="0" smtClean="0"/>
              <a:t>Percentage_20Mhz </a:t>
            </a:r>
            <a:r>
              <a:rPr lang="fi-FI" sz="1800" dirty="0"/>
              <a:t>= 100 x (</a:t>
            </a:r>
            <a:r>
              <a:rPr lang="fi-FI" sz="1800" dirty="0" smtClean="0"/>
              <a:t>T1+T3)/(</a:t>
            </a:r>
            <a:r>
              <a:rPr lang="fi-FI" sz="1800" dirty="0"/>
              <a:t>T1+T2+T3+T4</a:t>
            </a:r>
            <a:r>
              <a:rPr lang="fi-FI" sz="1800" dirty="0" smtClean="0"/>
              <a:t>)</a:t>
            </a:r>
            <a:endParaRPr lang="fi-FI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464639" y="3835605"/>
            <a:ext cx="333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/>
              <a:t>Example:</a:t>
            </a:r>
            <a:r>
              <a:rPr lang="fi-FI" sz="1600" dirty="0" smtClean="0"/>
              <a:t> AP1 transmits to downlink: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3228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Simulation results for Test 4: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Enrico-Henrik Rantala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5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114596"/>
              </p:ext>
            </p:extLst>
          </p:nvPr>
        </p:nvGraphicFramePr>
        <p:xfrm>
          <a:off x="990600" y="2209800"/>
          <a:ext cx="7227888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889"/>
                <a:gridCol w="896407"/>
                <a:gridCol w="1204648"/>
                <a:gridCol w="1204648"/>
                <a:gridCol w="1204648"/>
                <a:gridCol w="120464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RTS CTS [ON/OFF]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MAC Tput [Mbps]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Time in 40MHz [%]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Time in 20MHz [%]</a:t>
                      </a:r>
                      <a:endParaRPr lang="en-US" dirty="0" smtClean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Simulation 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8.9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46.7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53.3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1.6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0.0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100.0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Simulation 2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AP1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8.9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46.6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53.4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AP2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ON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1.6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0.0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100.0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[</a:t>
            </a:r>
            <a:r>
              <a:rPr lang="en-US" sz="2800" dirty="0"/>
              <a:t>1] </a:t>
            </a:r>
            <a:r>
              <a:rPr lang="en-US" sz="2800" b="0" dirty="0"/>
              <a:t>IEEE </a:t>
            </a:r>
            <a:r>
              <a:rPr lang="en-US" sz="2800" b="0" dirty="0" smtClean="0"/>
              <a:t>802.11-14/0980r6 </a:t>
            </a:r>
            <a:r>
              <a:rPr lang="en-US" sz="2800" b="0" dirty="0"/>
              <a:t>– Simulation Scenarios</a:t>
            </a:r>
            <a:endParaRPr lang="en-US" sz="2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Enrico-Henrik Rantala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861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Appendix: TX times in seconds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Enrico-Henrik Rantala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7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53677"/>
              </p:ext>
            </p:extLst>
          </p:nvPr>
        </p:nvGraphicFramePr>
        <p:xfrm>
          <a:off x="761999" y="2209800"/>
          <a:ext cx="7506445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930"/>
                <a:gridCol w="750871"/>
                <a:gridCol w="1295400"/>
                <a:gridCol w="2137489"/>
                <a:gridCol w="14827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RTS CTS [ON/OFF]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Mode [20MHz/40MHz]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TX time [s]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Simulation 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20MHz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50.6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40MHz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44.4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20MHz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26.2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40MHz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0.00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Simulation 2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AP1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20MHz</a:t>
                      </a:r>
                      <a:endParaRPr lang="en-US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50.7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40MHz</a:t>
                      </a:r>
                      <a:endParaRPr lang="en-US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44.3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AP2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ON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20MHz</a:t>
                      </a:r>
                      <a:endParaRPr lang="en-US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26.0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40MHz</a:t>
                      </a:r>
                      <a:endParaRPr lang="en-US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0.00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5827059"/>
            <a:ext cx="3635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LI=LISTEN, RX=RECEIVING,TX=TRANSMITTING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00119" y="5827059"/>
            <a:ext cx="1989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SIMULATION TIME = 100s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6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Appendix: power states percentages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Enrico-Henrik Rantala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 smtClean="0"/>
              <a:t>8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939295"/>
              </p:ext>
            </p:extLst>
          </p:nvPr>
        </p:nvGraphicFramePr>
        <p:xfrm>
          <a:off x="762000" y="2209800"/>
          <a:ext cx="76200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889"/>
                <a:gridCol w="896407"/>
                <a:gridCol w="1204648"/>
                <a:gridCol w="1339056"/>
                <a:gridCol w="1219200"/>
                <a:gridCol w="1447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RTS CTS [ON/OFF]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LI [%] of simulation time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RX [%] of simulation time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TX [%] of simulation time</a:t>
                      </a:r>
                      <a:endParaRPr lang="en-US" dirty="0" smtClean="0"/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Simulation 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3.4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1.8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94.9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STA1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3.4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94.9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1.8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72.6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1.3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26.2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STA2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73.2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26.1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0.6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Simulation 2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AP1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OFF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3.4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1.8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94.9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STA1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3.4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94.9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1.8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AP2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ON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72.3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1.7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26.0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STA2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72.4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26.6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1.0</a:t>
                      </a:r>
                      <a:endParaRPr lang="en-US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32513" y="6096000"/>
            <a:ext cx="3635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LI=LISTEN, RX=RECEIVING,TX=TRANSMITTING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84432" y="6096000"/>
            <a:ext cx="1989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SIMULATION TIME = 100s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77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172202</TotalTime>
  <Words>436</Words>
  <Application>Microsoft Office PowerPoint</Application>
  <PresentationFormat>On-screen Show (4:3)</PresentationFormat>
  <Paragraphs>180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Gulim</vt:lpstr>
      <vt:lpstr>Gulim</vt:lpstr>
      <vt:lpstr>MS Gothic</vt:lpstr>
      <vt:lpstr>MS PGothic</vt:lpstr>
      <vt:lpstr>Arial</vt:lpstr>
      <vt:lpstr>Arial</vt:lpstr>
      <vt:lpstr>Calibri</vt:lpstr>
      <vt:lpstr>Times New Roman</vt:lpstr>
      <vt:lpstr>802-11-Submission</vt:lpstr>
      <vt:lpstr>Custom Design</vt:lpstr>
      <vt:lpstr>Document</vt:lpstr>
      <vt:lpstr>Equation</vt:lpstr>
      <vt:lpstr>MAC calibration test 4 simulation results</vt:lpstr>
      <vt:lpstr>Abstract</vt:lpstr>
      <vt:lpstr>Test 4: Deferral Test for 20 and 40MHz BSSs [1]</vt:lpstr>
      <vt:lpstr>The percentage of time the 40MHz BSS running in 40 and 20 MHz mode</vt:lpstr>
      <vt:lpstr>Simulation results for Test 4:</vt:lpstr>
      <vt:lpstr>References</vt:lpstr>
      <vt:lpstr>Appendix: TX times in seconds</vt:lpstr>
      <vt:lpstr>Appendix: power states percentages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Rantala Enrico-Henrik (Nokia-CTO/Espoo)</cp:lastModifiedBy>
  <cp:revision>1698</cp:revision>
  <cp:lastPrinted>1998-02-10T13:28:06Z</cp:lastPrinted>
  <dcterms:created xsi:type="dcterms:W3CDTF">2007-05-21T21:00:37Z</dcterms:created>
  <dcterms:modified xsi:type="dcterms:W3CDTF">2015-03-08T20:28:35Z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e628d3dd-4d9c-4d32-a90f-32e0b4016f05</vt:lpwstr>
  </property>
  <property fmtid="{D5CDD505-2E9C-101B-9397-08002B2CF9AE}" pid="4" name="NokiaConfidentiality">
    <vt:lpwstr>Public</vt:lpwstr>
  </property>
</Properties>
</file>