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3" r:id="rId1"/>
  </p:sldMasterIdLst>
  <p:notesMasterIdLst>
    <p:notesMasterId r:id="rId11"/>
  </p:notesMasterIdLst>
  <p:handoutMasterIdLst>
    <p:handoutMasterId r:id="rId12"/>
  </p:handoutMasterIdLst>
  <p:sldIdLst>
    <p:sldId id="529" r:id="rId2"/>
    <p:sldId id="514" r:id="rId3"/>
    <p:sldId id="585" r:id="rId4"/>
    <p:sldId id="571" r:id="rId5"/>
    <p:sldId id="586" r:id="rId6"/>
    <p:sldId id="583" r:id="rId7"/>
    <p:sldId id="575" r:id="rId8"/>
    <p:sldId id="584" r:id="rId9"/>
    <p:sldId id="573"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0000"/>
    <a:srgbClr val="3399FF"/>
    <a:srgbClr val="FFFF00"/>
    <a:srgbClr val="66CC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63" autoAdjust="0"/>
    <p:restoredTop sz="93567" autoAdjust="0"/>
  </p:normalViewPr>
  <p:slideViewPr>
    <p:cSldViewPr>
      <p:cViewPr varScale="1">
        <p:scale>
          <a:sx n="64" d="100"/>
          <a:sy n="64" d="100"/>
        </p:scale>
        <p:origin x="-1267" y="-6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632" y="-86"/>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802.11-13/xxxxr0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BD32B504-A888-4620-871E-4C7196395CC7}"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xmlns="" val="2594124480"/>
      </p:ext>
    </p:extLst>
  </p:cSld>
  <p:clrMap bg1="lt1" tx1="dk1" bg2="lt2" tx2="dk2" accent1="accent1" accent2="accent2" accent3="accent3" accent4="accent4" accent5="accent5" accent6="accent6" hlink="hlink" folHlink="folHlink"/>
  <p:hf sldNum="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802.11-13/xxxxr0</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717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282153" y="8985250"/>
            <a:ext cx="199958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smtClean="0"/>
              <a:t>Yonggang Fang, </a:t>
            </a:r>
            <a:r>
              <a:rPr lang="en-US" dirty="0" err="1" smtClean="0"/>
              <a:t>ZTETX</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B2E2529D-A12F-4941-8D14-D7D39A04F2A2}"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xmlns="" val="546495363"/>
      </p:ext>
    </p:extLst>
  </p:cSld>
  <p:clrMap bg1="lt1" tx1="dk1" bg2="lt2" tx2="dk2" accent1="accent1" accent2="accent2" accent3="accent3" accent4="accent4" accent5="accent5" accent6="accent6" hlink="hlink" folHlink="folHlink"/>
  <p:hf sldNum="0" ft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xfrm>
            <a:off x="4085880" y="95706"/>
            <a:ext cx="2195858" cy="215444"/>
          </a:xfrm>
          <a:noFill/>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802.11-13/xxxxr0</a:t>
            </a:r>
          </a:p>
        </p:txBody>
      </p:sp>
      <p:sp>
        <p:nvSpPr>
          <p:cNvPr id="20483" name="Rectangle 3"/>
          <p:cNvSpPr>
            <a:spLocks noGrp="1" noChangeArrowheads="1"/>
          </p:cNvSpPr>
          <p:nvPr>
            <p:ph type="dt" sz="quarter" idx="1"/>
          </p:nvPr>
        </p:nvSpPr>
        <p:spPr>
          <a:xfrm>
            <a:off x="654050" y="95706"/>
            <a:ext cx="916020" cy="215444"/>
          </a:xfrm>
          <a:noFill/>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Month Year</a:t>
            </a:r>
          </a:p>
        </p:txBody>
      </p:sp>
      <p:sp>
        <p:nvSpPr>
          <p:cNvPr id="20485" name="Rectangle 7"/>
          <p:cNvSpPr>
            <a:spLocks noGrp="1" noChangeArrowheads="1"/>
          </p:cNvSpPr>
          <p:nvPr>
            <p:ph type="sldNum" sz="quarter" idx="5"/>
          </p:nvPr>
        </p:nvSpPr>
        <p:spPr>
          <a:xfrm>
            <a:off x="3319460" y="8986035"/>
            <a:ext cx="415178" cy="184666"/>
          </a:xfrm>
          <a:noFill/>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8B075CBA-C5BF-4056-A6C0-D5F5C6F0F433}" type="slidenum">
              <a:rPr lang="en-US" smtClean="0"/>
              <a:pPr/>
              <a:t>1</a:t>
            </a:fld>
            <a:endParaRPr lang="en-US" smtClean="0"/>
          </a:p>
        </p:txBody>
      </p:sp>
      <p:sp>
        <p:nvSpPr>
          <p:cNvPr id="20486" name="Rectangle 2"/>
          <p:cNvSpPr>
            <a:spLocks noGrp="1" noRot="1" noChangeAspect="1" noChangeArrowheads="1" noTextEdit="1"/>
          </p:cNvSpPr>
          <p:nvPr>
            <p:ph type="sldImg"/>
          </p:nvPr>
        </p:nvSpPr>
        <p:spPr>
          <a:xfrm>
            <a:off x="1154113" y="701675"/>
            <a:ext cx="4625975" cy="3468688"/>
          </a:xfrm>
          <a:ln/>
        </p:spPr>
      </p:sp>
      <p:sp>
        <p:nvSpPr>
          <p:cNvPr id="20487" name="Rectangle 3"/>
          <p:cNvSpPr>
            <a:spLocks noGrp="1" noChangeArrowheads="1"/>
          </p:cNvSpPr>
          <p:nvPr>
            <p:ph type="body" idx="1"/>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20484" name="Rectangle 6"/>
          <p:cNvSpPr>
            <a:spLocks noGrp="1" noChangeArrowheads="1"/>
          </p:cNvSpPr>
          <p:nvPr>
            <p:ph type="ftr" sz="quarter" idx="4"/>
          </p:nvPr>
        </p:nvSpPr>
        <p:spPr>
          <a:xfrm>
            <a:off x="4229100" y="8985250"/>
            <a:ext cx="1999586" cy="184666"/>
          </a:xfrm>
          <a:noFill/>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dirty="0" smtClean="0"/>
              <a:t>Yonggang Fang, </a:t>
            </a:r>
            <a:r>
              <a:rPr lang="en-US" dirty="0" err="1" smtClean="0"/>
              <a:t>ZTETX</a:t>
            </a:r>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smtClean="0"/>
              <a:t>Slide </a:t>
            </a:r>
            <a:fld id="{CB429028-EDBC-4B69-9F69-0DC0E1F17881}" type="slidenum">
              <a:rPr lang="en-US" smtClean="0"/>
              <a:pPr>
                <a:defRPr/>
              </a:pPr>
              <a:t>‹#›</a:t>
            </a:fld>
            <a:endParaRPr lang="en-US"/>
          </a:p>
        </p:txBody>
      </p:sp>
      <p:sp>
        <p:nvSpPr>
          <p:cNvPr id="4"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xmlns="" val="280038574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smtClean="0"/>
              <a:t>Slide </a:t>
            </a:r>
            <a:fld id="{E132E8F0-0953-4589-931F-0CF931D74C39}" type="slidenum">
              <a:rPr lang="en-US" smtClean="0"/>
              <a:pPr>
                <a:defRPr/>
              </a:pPr>
              <a:t>‹#›</a:t>
            </a:fld>
            <a:endParaRPr lang="en-US" dirty="0"/>
          </a:p>
        </p:txBody>
      </p:sp>
    </p:spTree>
    <p:extLst>
      <p:ext uri="{BB962C8B-B14F-4D97-AF65-F5344CB8AC3E}">
        <p14:creationId xmlns:p14="http://schemas.microsoft.com/office/powerpoint/2010/main" xmlns="" val="99205966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smtClean="0"/>
              <a:t>Slide </a:t>
            </a:r>
            <a:fld id="{2EFAA3E3-987F-4FCE-B0A1-1D2278CBFC4F}" type="slidenum">
              <a:rPr lang="en-US" smtClean="0"/>
              <a:pPr>
                <a:defRPr/>
              </a:pPr>
              <a:t>‹#›</a:t>
            </a:fld>
            <a:endParaRPr lang="en-US"/>
          </a:p>
        </p:txBody>
      </p:sp>
    </p:spTree>
    <p:extLst>
      <p:ext uri="{BB962C8B-B14F-4D97-AF65-F5344CB8AC3E}">
        <p14:creationId xmlns:p14="http://schemas.microsoft.com/office/powerpoint/2010/main" xmlns="" val="6204095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381000" y="685800"/>
            <a:ext cx="8305800" cy="9144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US" dirty="0" smtClean="0"/>
          </a:p>
        </p:txBody>
      </p:sp>
      <p:sp>
        <p:nvSpPr>
          <p:cNvPr id="2051" name="Rectangle 3"/>
          <p:cNvSpPr>
            <a:spLocks noGrp="1" noChangeArrowheads="1"/>
          </p:cNvSpPr>
          <p:nvPr>
            <p:ph type="body" idx="1"/>
          </p:nvPr>
        </p:nvSpPr>
        <p:spPr bwMode="auto">
          <a:xfrm>
            <a:off x="381000" y="1828800"/>
            <a:ext cx="8305800" cy="4267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0" name="Rectangle 6"/>
          <p:cNvSpPr>
            <a:spLocks noGrp="1" noChangeArrowheads="1"/>
          </p:cNvSpPr>
          <p:nvPr>
            <p:ph type="sldNum" sz="quarter" idx="4"/>
          </p:nvPr>
        </p:nvSpPr>
        <p:spPr bwMode="auto">
          <a:xfrm>
            <a:off x="4284433" y="6475413"/>
            <a:ext cx="51616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lang="en-US" sz="1200" kern="1200" dirty="0" smtClean="0">
                <a:solidFill>
                  <a:schemeClr val="tx1"/>
                </a:solidFill>
                <a:latin typeface="Calibri" pitchFamily="34" charset="0"/>
                <a:ea typeface="+mn-ea"/>
                <a:cs typeface="Calibri" pitchFamily="34" charset="0"/>
              </a:defRPr>
            </a:lvl1pPr>
          </a:lstStyle>
          <a:p>
            <a:pPr>
              <a:defRPr/>
            </a:pPr>
            <a:r>
              <a:rPr lang="en-US" dirty="0" smtClean="0"/>
              <a:t>Slide </a:t>
            </a:r>
            <a:fld id="{79642FA4-93AF-4596-8846-F9DC874D2F37}" type="slidenum">
              <a:rPr lang="en-US" smtClean="0"/>
              <a:pPr>
                <a:defRPr/>
              </a:pPr>
              <a:t>‹#›</a:t>
            </a:fld>
            <a:endParaRPr lang="en-US" dirty="0"/>
          </a:p>
        </p:txBody>
      </p:sp>
      <p:sp>
        <p:nvSpPr>
          <p:cNvPr id="1032" name="Line 8"/>
          <p:cNvSpPr>
            <a:spLocks noChangeShapeType="1"/>
          </p:cNvSpPr>
          <p:nvPr/>
        </p:nvSpPr>
        <p:spPr bwMode="auto">
          <a:xfrm>
            <a:off x="381000" y="609600"/>
            <a:ext cx="8305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Calibri" pitchFamily="34" charset="0"/>
              <a:cs typeface="Calibri" pitchFamily="34" charset="0"/>
            </a:endParaRPr>
          </a:p>
        </p:txBody>
      </p:sp>
      <p:sp>
        <p:nvSpPr>
          <p:cNvPr id="1034" name="Line 10"/>
          <p:cNvSpPr>
            <a:spLocks noChangeShapeType="1"/>
          </p:cNvSpPr>
          <p:nvPr/>
        </p:nvSpPr>
        <p:spPr bwMode="auto">
          <a:xfrm>
            <a:off x="381000" y="6477000"/>
            <a:ext cx="8305800" cy="0"/>
          </a:xfrm>
          <a:prstGeom prst="line">
            <a:avLst/>
          </a:prstGeom>
          <a:noFill/>
          <a:ln w="12700">
            <a:solidFill>
              <a:schemeClr val="tx1"/>
            </a:solidFill>
            <a:round/>
            <a:headEnd type="none" w="sm" len="sm"/>
            <a:tailEnd type="none" w="sm" len="sm"/>
          </a:ln>
          <a:effectLst/>
        </p:spPr>
        <p:txBody>
          <a:bodyPr wrap="none" anchor="ctr"/>
          <a:lstStyle/>
          <a:p>
            <a:pPr algn="l" rtl="0" eaLnBrk="0" fontAlgn="base" hangingPunct="0">
              <a:spcBef>
                <a:spcPct val="0"/>
              </a:spcBef>
              <a:spcAft>
                <a:spcPct val="0"/>
              </a:spcAft>
              <a:defRPr/>
            </a:pPr>
            <a:endParaRPr lang="en-US" sz="1200" kern="1200">
              <a:solidFill>
                <a:schemeClr val="tx1"/>
              </a:solidFill>
              <a:latin typeface="Calibri" pitchFamily="34" charset="0"/>
              <a:ea typeface="+mn-ea"/>
              <a:cs typeface="Calibri" pitchFamily="34" charset="0"/>
            </a:endParaRPr>
          </a:p>
        </p:txBody>
      </p:sp>
      <p:sp>
        <p:nvSpPr>
          <p:cNvPr id="9" name="Rectangle 8"/>
          <p:cNvSpPr/>
          <p:nvPr userDrawn="1"/>
        </p:nvSpPr>
        <p:spPr>
          <a:xfrm>
            <a:off x="5666025" y="240268"/>
            <a:ext cx="3154903" cy="338554"/>
          </a:xfrm>
          <a:prstGeom prst="rect">
            <a:avLst/>
          </a:prstGeom>
        </p:spPr>
        <p:txBody>
          <a:bodyPr wrap="none">
            <a:spAutoFit/>
          </a:bodyPr>
          <a:lstStyle/>
          <a:p>
            <a:pPr marL="457200" lvl="4" algn="r" eaLnBrk="0" hangingPunct="0"/>
            <a:r>
              <a:rPr lang="en-US" altLang="ko-KR" sz="1600" b="1" dirty="0" smtClean="0">
                <a:ea typeface="굴림" pitchFamily="34" charset="-127"/>
              </a:rPr>
              <a:t>doc.: IEEE </a:t>
            </a:r>
            <a:r>
              <a:rPr lang="en-US" altLang="ko-KR" sz="1600" b="1" dirty="0" smtClean="0">
                <a:ea typeface="굴림" pitchFamily="34" charset="-127"/>
              </a:rPr>
              <a:t>802.11-15/0362r0</a:t>
            </a:r>
            <a:endParaRPr lang="en-US" altLang="ko-KR" sz="1600" b="1" dirty="0">
              <a:ea typeface="굴림" pitchFamily="34" charset="-127"/>
            </a:endParaRPr>
          </a:p>
        </p:txBody>
      </p:sp>
      <p:sp>
        <p:nvSpPr>
          <p:cNvPr id="11" name="Rectangle 10"/>
          <p:cNvSpPr/>
          <p:nvPr userDrawn="1"/>
        </p:nvSpPr>
        <p:spPr>
          <a:xfrm>
            <a:off x="366089" y="271046"/>
            <a:ext cx="1235723" cy="338554"/>
          </a:xfrm>
          <a:prstGeom prst="rect">
            <a:avLst/>
          </a:prstGeom>
        </p:spPr>
        <p:txBody>
          <a:bodyPr wrap="none">
            <a:spAutoFit/>
          </a:bodyPr>
          <a:lstStyle/>
          <a:p>
            <a:pPr marL="0" lvl="0" indent="-99483" algn="l" eaLnBrk="0" hangingPunct="0"/>
            <a:r>
              <a:rPr lang="en-US" altLang="ko-KR" sz="1600" b="1" dirty="0" smtClean="0">
                <a:ea typeface="굴림" pitchFamily="34" charset="-127"/>
              </a:rPr>
              <a:t>March 2015</a:t>
            </a:r>
            <a:endParaRPr lang="en-US" altLang="ko-KR" sz="1600" b="1" dirty="0">
              <a:ea typeface="굴림" pitchFamily="34" charset="-127"/>
            </a:endParaRPr>
          </a:p>
        </p:txBody>
      </p:sp>
      <p:sp>
        <p:nvSpPr>
          <p:cNvPr id="10" name="Rectangle 5"/>
          <p:cNvSpPr txBox="1">
            <a:spLocks noChangeArrowheads="1"/>
          </p:cNvSpPr>
          <p:nvPr userDrawn="1"/>
        </p:nvSpPr>
        <p:spPr bwMode="auto">
          <a:xfrm>
            <a:off x="72355" y="6477000"/>
            <a:ext cx="98158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Calibri" pitchFamily="34" charset="0"/>
                <a:ea typeface="+mn-ea"/>
                <a:cs typeface="Calibri" pitchFamily="34" charset="0"/>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dirty="0" smtClean="0"/>
              <a:t>Submission</a:t>
            </a:r>
            <a:endParaRPr lang="en-US" dirty="0"/>
          </a:p>
        </p:txBody>
      </p:sp>
      <p:sp>
        <p:nvSpPr>
          <p:cNvPr id="12" name="Rectangle 5"/>
          <p:cNvSpPr txBox="1">
            <a:spLocks noChangeArrowheads="1"/>
          </p:cNvSpPr>
          <p:nvPr userDrawn="1"/>
        </p:nvSpPr>
        <p:spPr bwMode="auto">
          <a:xfrm>
            <a:off x="6934200" y="6477000"/>
            <a:ext cx="174358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Calibri" pitchFamily="34" charset="0"/>
                <a:ea typeface="+mn-ea"/>
                <a:cs typeface="Calibri" pitchFamily="34" charset="0"/>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baseline="0" dirty="0" err="1" smtClean="0"/>
              <a:t>Yonggang</a:t>
            </a:r>
            <a:r>
              <a:rPr lang="en-US" baseline="0" dirty="0" smtClean="0"/>
              <a:t> Fang et. al. (ZTE)</a:t>
            </a:r>
            <a:endParaRPr lang="en-US" dirty="0"/>
          </a:p>
        </p:txBody>
      </p:sp>
    </p:spTree>
    <p:extLst>
      <p:ext uri="{BB962C8B-B14F-4D97-AF65-F5344CB8AC3E}">
        <p14:creationId xmlns:p14="http://schemas.microsoft.com/office/powerpoint/2010/main" xmlns="" val="2052437892"/>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Lst>
  <p:timing>
    <p:tnLst>
      <p:par>
        <p:cTn id="1" dur="indefinite" restart="never" nodeType="tmRoot"/>
      </p:par>
    </p:tnLst>
  </p:timing>
  <p:hf hdr="0" dt="0"/>
  <p:txStyles>
    <p:titleStyle>
      <a:lvl1pPr algn="ctr" rtl="0" eaLnBrk="1" fontAlgn="base" hangingPunct="1">
        <a:spcBef>
          <a:spcPct val="0"/>
        </a:spcBef>
        <a:spcAft>
          <a:spcPct val="0"/>
        </a:spcAft>
        <a:defRPr sz="3200" b="1">
          <a:solidFill>
            <a:schemeClr val="tx2"/>
          </a:solidFill>
          <a:latin typeface="Calibri" pitchFamily="34" charset="0"/>
          <a:ea typeface="+mj-ea"/>
          <a:cs typeface="Calibri" pitchFamily="34" charset="0"/>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Calibri" pitchFamily="34" charset="0"/>
          <a:ea typeface="+mn-ea"/>
          <a:cs typeface="Calibri" pitchFamily="34" charset="0"/>
        </a:defRPr>
      </a:lvl1pPr>
      <a:lvl2pPr marL="742950" indent="-285750" algn="l" rtl="0" eaLnBrk="1" fontAlgn="base" hangingPunct="1">
        <a:spcBef>
          <a:spcPct val="20000"/>
        </a:spcBef>
        <a:spcAft>
          <a:spcPct val="0"/>
        </a:spcAft>
        <a:buChar char="–"/>
        <a:defRPr sz="2000">
          <a:solidFill>
            <a:schemeClr val="tx1"/>
          </a:solidFill>
          <a:latin typeface="Calibri" pitchFamily="34" charset="0"/>
          <a:cs typeface="Calibri" pitchFamily="34" charset="0"/>
        </a:defRPr>
      </a:lvl2pPr>
      <a:lvl3pPr marL="1085850" indent="-228600" algn="l" rtl="0" eaLnBrk="1" fontAlgn="base" hangingPunct="1">
        <a:spcBef>
          <a:spcPct val="20000"/>
        </a:spcBef>
        <a:spcAft>
          <a:spcPct val="0"/>
        </a:spcAft>
        <a:buChar char="•"/>
        <a:defRPr>
          <a:solidFill>
            <a:schemeClr val="tx1"/>
          </a:solidFill>
          <a:latin typeface="Calibri" pitchFamily="34" charset="0"/>
          <a:cs typeface="Calibri" pitchFamily="34" charset="0"/>
        </a:defRPr>
      </a:lvl3pPr>
      <a:lvl4pPr marL="1428750" indent="-228600" algn="l" rtl="0" eaLnBrk="1" fontAlgn="base" hangingPunct="1">
        <a:spcBef>
          <a:spcPct val="20000"/>
        </a:spcBef>
        <a:spcAft>
          <a:spcPct val="0"/>
        </a:spcAft>
        <a:buChar char="–"/>
        <a:defRPr sz="1600">
          <a:solidFill>
            <a:schemeClr val="tx1"/>
          </a:solidFill>
          <a:latin typeface="Calibri" pitchFamily="34" charset="0"/>
          <a:cs typeface="Calibri" pitchFamily="34" charset="0"/>
        </a:defRPr>
      </a:lvl4pPr>
      <a:lvl5pPr marL="1771650" indent="-228600" algn="l" rtl="0" eaLnBrk="1" fontAlgn="base" hangingPunct="1">
        <a:spcBef>
          <a:spcPct val="20000"/>
        </a:spcBef>
        <a:spcAft>
          <a:spcPct val="0"/>
        </a:spcAft>
        <a:buChar char="•"/>
        <a:defRPr sz="1600">
          <a:solidFill>
            <a:schemeClr val="tx1"/>
          </a:solidFill>
          <a:latin typeface="Calibri" pitchFamily="34" charset="0"/>
          <a:cs typeface="Calibri" pitchFamily="34" charset="0"/>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381000" y="685800"/>
            <a:ext cx="8305800" cy="914400"/>
          </a:xfrm>
        </p:spPr>
        <p:txBody>
          <a:bodyPr/>
          <a:lstStyle/>
          <a:p>
            <a:r>
              <a:rPr lang="en-US" dirty="0" smtClean="0"/>
              <a:t>Beacon Transmission Issues</a:t>
            </a:r>
            <a:endParaRPr lang="en-US" dirty="0" smtClean="0">
              <a:latin typeface="+mn-lt"/>
            </a:endParaRPr>
          </a:p>
        </p:txBody>
      </p:sp>
      <p:sp>
        <p:nvSpPr>
          <p:cNvPr id="14339" name="Rectangle 6"/>
          <p:cNvSpPr>
            <a:spLocks noGrp="1" noChangeArrowheads="1"/>
          </p:cNvSpPr>
          <p:nvPr>
            <p:ph idx="1"/>
          </p:nvPr>
        </p:nvSpPr>
        <p:spPr>
          <a:xfrm>
            <a:off x="685800" y="1600200"/>
            <a:ext cx="7772400" cy="381000"/>
          </a:xfrm>
        </p:spPr>
        <p:txBody>
          <a:bodyPr/>
          <a:lstStyle/>
          <a:p>
            <a:pPr algn="ctr">
              <a:buFontTx/>
              <a:buNone/>
            </a:pPr>
            <a:r>
              <a:rPr lang="en-US" sz="2000" dirty="0" smtClean="0">
                <a:latin typeface="+mn-lt"/>
              </a:rPr>
              <a:t>Date:</a:t>
            </a:r>
            <a:r>
              <a:rPr lang="en-US" sz="2000" b="0" dirty="0" smtClean="0">
                <a:latin typeface="+mn-lt"/>
              </a:rPr>
              <a:t> 2015-03-08</a:t>
            </a:r>
          </a:p>
        </p:txBody>
      </p:sp>
      <p:sp>
        <p:nvSpPr>
          <p:cNvPr id="14344" name="Slide Number Placeholder 4"/>
          <p:cNvSpPr>
            <a:spLocks noGrp="1"/>
          </p:cNvSpPr>
          <p:nvPr>
            <p:ph type="sldNum" sz="quarter" idx="11"/>
          </p:nvPr>
        </p:nvSpPr>
        <p:spPr>
          <a:noFill/>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3D0C9393-8DD5-47F8-80DF-CB27F46398E0}" type="slidenum">
              <a:rPr lang="en-US" smtClean="0"/>
              <a:pPr/>
              <a:t>1</a:t>
            </a:fld>
            <a:endParaRPr lang="en-US" smtClean="0"/>
          </a:p>
        </p:txBody>
      </p:sp>
      <p:sp>
        <p:nvSpPr>
          <p:cNvPr id="14341" name="Rectangle 12"/>
          <p:cNvSpPr>
            <a:spLocks noChangeArrowheads="1"/>
          </p:cNvSpPr>
          <p:nvPr/>
        </p:nvSpPr>
        <p:spPr bwMode="auto">
          <a:xfrm>
            <a:off x="228600" y="2133600"/>
            <a:ext cx="14478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7" name="Table 6"/>
          <p:cNvGraphicFramePr>
            <a:graphicFrameLocks noGrp="1"/>
          </p:cNvGraphicFramePr>
          <p:nvPr/>
        </p:nvGraphicFramePr>
        <p:xfrm>
          <a:off x="685800" y="2667000"/>
          <a:ext cx="7924800" cy="3337560"/>
        </p:xfrm>
        <a:graphic>
          <a:graphicData uri="http://schemas.openxmlformats.org/drawingml/2006/table">
            <a:tbl>
              <a:tblPr firstRow="1" bandRow="1">
                <a:tableStyleId>{5C22544A-7EE6-4342-B048-85BDC9FD1C3A}</a:tableStyleId>
              </a:tblPr>
              <a:tblGrid>
                <a:gridCol w="1981200"/>
                <a:gridCol w="1589314"/>
                <a:gridCol w="2144486"/>
                <a:gridCol w="2209800"/>
              </a:tblGrid>
              <a:tr h="370840">
                <a:tc>
                  <a:txBody>
                    <a:bodyPr/>
                    <a:lstStyle/>
                    <a:p>
                      <a:pPr algn="ctr"/>
                      <a:r>
                        <a:rPr lang="en-US" sz="1600" dirty="0" smtClean="0">
                          <a:solidFill>
                            <a:schemeClr val="tx1"/>
                          </a:solidFill>
                        </a:rPr>
                        <a:t>Name</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Affiliation</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Address</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Email</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sz="1600" dirty="0" err="1" smtClean="0">
                          <a:solidFill>
                            <a:schemeClr val="tx1"/>
                          </a:solidFill>
                        </a:rPr>
                        <a:t>Yonggang</a:t>
                      </a:r>
                      <a:r>
                        <a:rPr lang="en-US" sz="1600" dirty="0" smtClean="0">
                          <a:solidFill>
                            <a:schemeClr val="tx1"/>
                          </a:solidFill>
                        </a:rPr>
                        <a:t> Fang</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ZTE</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yfang@ztetx.com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sz="1600" dirty="0" smtClean="0">
                          <a:solidFill>
                            <a:schemeClr val="tx1"/>
                          </a:solidFill>
                        </a:rPr>
                        <a:t>Bo Sun</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ZTE</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600"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sun.bo1@zte.com.cn</a:t>
                      </a:r>
                      <a:endParaRPr kumimoji="0" lang="zh-CN" altLang="zh-CN" sz="1600"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sz="1600" dirty="0" err="1" smtClean="0">
                          <a:solidFill>
                            <a:schemeClr val="tx1"/>
                          </a:solidFill>
                        </a:rPr>
                        <a:t>Ke</a:t>
                      </a:r>
                      <a:r>
                        <a:rPr lang="en-US" sz="1600" dirty="0" smtClean="0">
                          <a:solidFill>
                            <a:schemeClr val="tx1"/>
                          </a:solidFill>
                        </a:rPr>
                        <a:t> Yao</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ZTE</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ke.yao@zte.com.cn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err="1" smtClean="0">
                          <a:solidFill>
                            <a:schemeClr val="tx1"/>
                          </a:solidFill>
                        </a:rPr>
                        <a:t>Kaiying</a:t>
                      </a:r>
                      <a:r>
                        <a:rPr lang="en-US" sz="1600" dirty="0" smtClean="0">
                          <a:solidFill>
                            <a:schemeClr val="tx1"/>
                          </a:solidFill>
                        </a:rPr>
                        <a:t> </a:t>
                      </a:r>
                      <a:r>
                        <a:rPr lang="en-US" sz="1600" dirty="0" err="1" smtClean="0">
                          <a:solidFill>
                            <a:schemeClr val="tx1"/>
                          </a:solidFill>
                        </a:rPr>
                        <a:t>Lv</a:t>
                      </a:r>
                      <a:endParaRPr lang="en-US" sz="16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ZTE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tx1"/>
                          </a:solidFill>
                          <a:latin typeface="+mn-lt"/>
                          <a:ea typeface="+mn-ea"/>
                          <a:cs typeface="+mn-cs"/>
                        </a:rPr>
                        <a:t>lv.kaiying@zte.com.cn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Liu Yang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ZTE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smtClean="0">
                          <a:solidFill>
                            <a:schemeClr val="tx1"/>
                          </a:solidFill>
                        </a:rPr>
                        <a:t>yang.liu@zte.com.cn</a:t>
                      </a:r>
                      <a:endParaRPr lang="en-US" sz="16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sz="1600" dirty="0" err="1" smtClean="0">
                          <a:solidFill>
                            <a:schemeClr val="tx1"/>
                          </a:solidFill>
                        </a:rPr>
                        <a:t>Jiadong</a:t>
                      </a:r>
                      <a:r>
                        <a:rPr lang="en-US" sz="1600" baseline="0" dirty="0" smtClean="0">
                          <a:solidFill>
                            <a:schemeClr val="tx1"/>
                          </a:solidFill>
                        </a:rPr>
                        <a:t> Du</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CATR</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dujiadong@catr.cn</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xmlns="" val="7149387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Abstract</a:t>
            </a:r>
            <a:endParaRPr lang="en-US" dirty="0"/>
          </a:p>
        </p:txBody>
      </p:sp>
      <p:sp>
        <p:nvSpPr>
          <p:cNvPr id="3" name="Content Placeholder 2"/>
          <p:cNvSpPr>
            <a:spLocks noGrp="1"/>
          </p:cNvSpPr>
          <p:nvPr>
            <p:ph idx="1"/>
          </p:nvPr>
        </p:nvSpPr>
        <p:spPr>
          <a:xfrm>
            <a:off x="381000" y="1447800"/>
            <a:ext cx="8458200" cy="4876800"/>
          </a:xfrm>
        </p:spPr>
        <p:txBody>
          <a:bodyPr/>
          <a:lstStyle/>
          <a:p>
            <a:r>
              <a:rPr lang="en-US" b="0" dirty="0" smtClean="0"/>
              <a:t>This contribution discusses some efficiency and reliability issues of beacon frame transmission in high dense deployment environment, and suggests to study in SFD.</a:t>
            </a:r>
          </a:p>
          <a:p>
            <a:r>
              <a:rPr lang="en-US" b="0" dirty="0" smtClean="0"/>
              <a:t>   </a:t>
            </a:r>
            <a:r>
              <a:rPr lang="en-US" dirty="0" smtClean="0"/>
              <a:t> </a:t>
            </a:r>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2</a:t>
            </a:fld>
            <a:endParaRPr lang="en-US" dirty="0"/>
          </a:p>
        </p:txBody>
      </p:sp>
    </p:spTree>
    <p:extLst>
      <p:ext uri="{BB962C8B-B14F-4D97-AF65-F5344CB8AC3E}">
        <p14:creationId xmlns:p14="http://schemas.microsoft.com/office/powerpoint/2010/main" xmlns="" val="2301193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Background</a:t>
            </a:r>
            <a:endParaRPr lang="en-US" dirty="0"/>
          </a:p>
        </p:txBody>
      </p:sp>
      <p:sp>
        <p:nvSpPr>
          <p:cNvPr id="3" name="Content Placeholder 2"/>
          <p:cNvSpPr>
            <a:spLocks noGrp="1"/>
          </p:cNvSpPr>
          <p:nvPr>
            <p:ph idx="1"/>
          </p:nvPr>
        </p:nvSpPr>
        <p:spPr>
          <a:xfrm>
            <a:off x="381000" y="1447800"/>
            <a:ext cx="8458200" cy="4876800"/>
          </a:xfrm>
        </p:spPr>
        <p:txBody>
          <a:bodyPr/>
          <a:lstStyle/>
          <a:p>
            <a:r>
              <a:rPr lang="en-US" b="0" dirty="0" smtClean="0"/>
              <a:t>A beacon frame is a special management frame in 802.11.  It is used to indicate the presence of AP. </a:t>
            </a:r>
          </a:p>
          <a:p>
            <a:r>
              <a:rPr lang="en-US" b="0" dirty="0" smtClean="0"/>
              <a:t>In addition, a beacon frame carries </a:t>
            </a:r>
          </a:p>
          <a:p>
            <a:pPr lvl="1"/>
            <a:r>
              <a:rPr lang="en-US" sz="2400" b="0" dirty="0" smtClean="0"/>
              <a:t>the information about BSS such as SSID, one or more BSSIDs, frequency channels, supported rates, etc for STAs to perform the association with BSS, and </a:t>
            </a:r>
          </a:p>
          <a:p>
            <a:pPr lvl="1"/>
            <a:r>
              <a:rPr lang="en-US" sz="2400" dirty="0" smtClean="0"/>
              <a:t>other broadcast or </a:t>
            </a:r>
            <a:r>
              <a:rPr lang="en-US" sz="2400" dirty="0" err="1" smtClean="0"/>
              <a:t>unicast</a:t>
            </a:r>
            <a:r>
              <a:rPr lang="en-US" sz="2400" dirty="0" smtClean="0"/>
              <a:t> information for the associated stations such as TIM.</a:t>
            </a:r>
            <a:endParaRPr lang="en-US" sz="2400" b="0" dirty="0" smtClean="0"/>
          </a:p>
          <a:p>
            <a:r>
              <a:rPr lang="en-US" b="0" dirty="0" smtClean="0"/>
              <a:t>In order to be received by STAs at the cell edge, a beacon frame is broadcast using the lowest MCS for providing link reliability in the typical implementation, but it would increase interference and other issues specially in the dense deployment.   </a:t>
            </a:r>
            <a:r>
              <a:rPr lang="en-US" dirty="0" smtClean="0"/>
              <a:t> </a:t>
            </a:r>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3</a:t>
            </a:fld>
            <a:endParaRPr lang="en-US" dirty="0"/>
          </a:p>
        </p:txBody>
      </p:sp>
    </p:spTree>
    <p:extLst>
      <p:ext uri="{BB962C8B-B14F-4D97-AF65-F5344CB8AC3E}">
        <p14:creationId xmlns:p14="http://schemas.microsoft.com/office/powerpoint/2010/main" xmlns="" val="2301193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Beacon Transmission Issues</a:t>
            </a:r>
            <a:endParaRPr lang="en-US" dirty="0"/>
          </a:p>
        </p:txBody>
      </p:sp>
      <p:sp>
        <p:nvSpPr>
          <p:cNvPr id="3" name="Content Placeholder 2"/>
          <p:cNvSpPr>
            <a:spLocks noGrp="1"/>
          </p:cNvSpPr>
          <p:nvPr>
            <p:ph idx="1"/>
          </p:nvPr>
        </p:nvSpPr>
        <p:spPr>
          <a:xfrm>
            <a:off x="381000" y="1447800"/>
            <a:ext cx="8229600" cy="5105400"/>
          </a:xfrm>
        </p:spPr>
        <p:txBody>
          <a:bodyPr/>
          <a:lstStyle/>
          <a:p>
            <a:pPr marL="342900" lvl="2" indent="-342900"/>
            <a:r>
              <a:rPr lang="en-US" sz="2800" b="1" dirty="0" smtClean="0">
                <a:ea typeface="+mn-ea"/>
              </a:rPr>
              <a:t>Efficiency Issue (1)</a:t>
            </a:r>
          </a:p>
          <a:p>
            <a:pPr lvl="1"/>
            <a:r>
              <a:rPr lang="en-US" dirty="0" smtClean="0"/>
              <a:t>Normally a beacon transmission uses lowest MCS and </a:t>
            </a:r>
            <a:r>
              <a:rPr lang="en-US" b="0" dirty="0" smtClean="0"/>
              <a:t>takes 1ms in every 100ms.</a:t>
            </a:r>
          </a:p>
          <a:p>
            <a:pPr lvl="1"/>
            <a:r>
              <a:rPr lang="en-US" b="0" dirty="0" smtClean="0"/>
              <a:t>In high dense deployment, 10+ APs could be seen in OBSS at a given frequency channel.  Therefore </a:t>
            </a:r>
            <a:r>
              <a:rPr lang="en-US" dirty="0" smtClean="0"/>
              <a:t> &gt;</a:t>
            </a:r>
            <a:r>
              <a:rPr lang="en-US" b="0" dirty="0" smtClean="0"/>
              <a:t>10% transmission time plus medium contention time is wasted in beacon </a:t>
            </a:r>
            <a:r>
              <a:rPr lang="en-US" dirty="0" smtClean="0"/>
              <a:t>frame </a:t>
            </a:r>
            <a:r>
              <a:rPr lang="en-US" b="0" dirty="0" smtClean="0"/>
              <a:t>transmissions.</a:t>
            </a:r>
          </a:p>
          <a:p>
            <a:pPr lvl="1"/>
            <a:r>
              <a:rPr lang="en-US" dirty="0" smtClean="0"/>
              <a:t>Increasing beacon interval would improve the efficiency, but will cause access delay. </a:t>
            </a:r>
            <a:endParaRPr lang="en-US" b="0" dirty="0" smtClean="0"/>
          </a:p>
          <a:p>
            <a:pPr lvl="1"/>
            <a:r>
              <a:rPr lang="en-US" dirty="0" err="1" smtClean="0"/>
              <a:t>TGax</a:t>
            </a:r>
            <a:r>
              <a:rPr lang="en-US" dirty="0" smtClean="0"/>
              <a:t> Simulation Scenario 3:</a:t>
            </a:r>
          </a:p>
          <a:p>
            <a:pPr lvl="2"/>
            <a:r>
              <a:rPr lang="en-US" dirty="0" smtClean="0"/>
              <a:t>Cell radius R = 10m, reuse factor = 3. </a:t>
            </a:r>
          </a:p>
          <a:p>
            <a:pPr lvl="2"/>
            <a:r>
              <a:rPr lang="en-US" dirty="0" smtClean="0"/>
              <a:t>AP transmit power = 20dBm, with </a:t>
            </a:r>
            <a:r>
              <a:rPr lang="en-US" b="0" dirty="0" smtClean="0"/>
              <a:t>0 </a:t>
            </a:r>
            <a:r>
              <a:rPr lang="en-US" b="0" dirty="0" err="1" smtClean="0"/>
              <a:t>dBi</a:t>
            </a:r>
            <a:r>
              <a:rPr lang="en-US" b="0" dirty="0" smtClean="0"/>
              <a:t> antenna.</a:t>
            </a:r>
          </a:p>
          <a:p>
            <a:pPr lvl="2"/>
            <a:r>
              <a:rPr lang="en-US" dirty="0" smtClean="0"/>
              <a:t>Path loss:  11n D NLOS multi-path.</a:t>
            </a:r>
            <a:endParaRPr lang="en-US" b="0" dirty="0" smtClean="0"/>
          </a:p>
          <a:p>
            <a:pPr lvl="2"/>
            <a:endParaRPr lang="en-US" sz="2200" b="0" dirty="0" smtClean="0"/>
          </a:p>
          <a:p>
            <a:pPr lvl="1"/>
            <a:endParaRPr lang="en-US" b="0" dirty="0" smtClean="0"/>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4</a:t>
            </a:fld>
            <a:endParaRPr lang="en-US" dirty="0"/>
          </a:p>
        </p:txBody>
      </p:sp>
    </p:spTree>
    <p:extLst>
      <p:ext uri="{BB962C8B-B14F-4D97-AF65-F5344CB8AC3E}">
        <p14:creationId xmlns:p14="http://schemas.microsoft.com/office/powerpoint/2010/main" xmlns="" val="2301193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Beacon Transmission Issues</a:t>
            </a:r>
            <a:endParaRPr lang="en-US" dirty="0"/>
          </a:p>
        </p:txBody>
      </p:sp>
      <p:sp>
        <p:nvSpPr>
          <p:cNvPr id="3" name="Content Placeholder 2"/>
          <p:cNvSpPr>
            <a:spLocks noGrp="1"/>
          </p:cNvSpPr>
          <p:nvPr>
            <p:ph idx="1"/>
          </p:nvPr>
        </p:nvSpPr>
        <p:spPr>
          <a:xfrm>
            <a:off x="381000" y="1447800"/>
            <a:ext cx="8382000" cy="533400"/>
          </a:xfrm>
        </p:spPr>
        <p:txBody>
          <a:bodyPr/>
          <a:lstStyle/>
          <a:p>
            <a:pPr marL="342900" lvl="2" indent="-342900"/>
            <a:r>
              <a:rPr lang="en-US" sz="2800" b="1" dirty="0" smtClean="0">
                <a:ea typeface="+mn-ea"/>
              </a:rPr>
              <a:t>Signal Coverage Simulation</a:t>
            </a:r>
            <a:endParaRPr lang="en-US" b="0" dirty="0" smtClean="0"/>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5</a:t>
            </a:fld>
            <a:endParaRPr lang="en-US" dirty="0"/>
          </a:p>
        </p:txBody>
      </p:sp>
      <p:pic>
        <p:nvPicPr>
          <p:cNvPr id="8" name="图片 41"/>
          <p:cNvPicPr/>
          <p:nvPr/>
        </p:nvPicPr>
        <p:blipFill>
          <a:blip r:embed="rId2" cstate="print"/>
          <a:srcRect/>
          <a:stretch>
            <a:fillRect/>
          </a:stretch>
        </p:blipFill>
        <p:spPr bwMode="auto">
          <a:xfrm>
            <a:off x="381000" y="2209801"/>
            <a:ext cx="3962400" cy="3581400"/>
          </a:xfrm>
          <a:prstGeom prst="rect">
            <a:avLst/>
          </a:prstGeom>
          <a:noFill/>
          <a:ln w="9525">
            <a:noFill/>
            <a:miter lim="800000"/>
            <a:headEnd/>
            <a:tailEnd/>
          </a:ln>
        </p:spPr>
      </p:pic>
      <p:pic>
        <p:nvPicPr>
          <p:cNvPr id="9" name="图片 37"/>
          <p:cNvPicPr/>
          <p:nvPr/>
        </p:nvPicPr>
        <p:blipFill>
          <a:blip r:embed="rId3" cstate="print"/>
          <a:srcRect/>
          <a:stretch>
            <a:fillRect/>
          </a:stretch>
        </p:blipFill>
        <p:spPr bwMode="auto">
          <a:xfrm>
            <a:off x="4724400" y="2209800"/>
            <a:ext cx="4038600" cy="3581400"/>
          </a:xfrm>
          <a:prstGeom prst="rect">
            <a:avLst/>
          </a:prstGeom>
          <a:noFill/>
          <a:ln w="9525">
            <a:noFill/>
            <a:miter lim="800000"/>
            <a:headEnd/>
            <a:tailEnd/>
          </a:ln>
        </p:spPr>
      </p:pic>
      <p:sp>
        <p:nvSpPr>
          <p:cNvPr id="10" name="TextBox 9"/>
          <p:cNvSpPr txBox="1"/>
          <p:nvPr/>
        </p:nvSpPr>
        <p:spPr>
          <a:xfrm>
            <a:off x="914400" y="6096000"/>
            <a:ext cx="2895600" cy="338554"/>
          </a:xfrm>
          <a:prstGeom prst="rect">
            <a:avLst/>
          </a:prstGeom>
          <a:noFill/>
        </p:spPr>
        <p:txBody>
          <a:bodyPr wrap="square" rtlCol="0">
            <a:spAutoFit/>
          </a:bodyPr>
          <a:lstStyle/>
          <a:p>
            <a:pPr algn="ctr"/>
            <a:r>
              <a:rPr lang="en-US" sz="1600" dirty="0" smtClean="0">
                <a:latin typeface="Arial" pitchFamily="34" charset="0"/>
                <a:cs typeface="Arial" pitchFamily="34" charset="0"/>
              </a:rPr>
              <a:t>Without shadowing </a:t>
            </a:r>
          </a:p>
        </p:txBody>
      </p:sp>
      <p:sp>
        <p:nvSpPr>
          <p:cNvPr id="11" name="TextBox 10"/>
          <p:cNvSpPr txBox="1"/>
          <p:nvPr/>
        </p:nvSpPr>
        <p:spPr>
          <a:xfrm>
            <a:off x="5257800" y="6062246"/>
            <a:ext cx="2895600" cy="338554"/>
          </a:xfrm>
          <a:prstGeom prst="rect">
            <a:avLst/>
          </a:prstGeom>
          <a:noFill/>
        </p:spPr>
        <p:txBody>
          <a:bodyPr wrap="square" rtlCol="0">
            <a:spAutoFit/>
          </a:bodyPr>
          <a:lstStyle/>
          <a:p>
            <a:pPr algn="ctr"/>
            <a:r>
              <a:rPr lang="en-US" sz="1600" dirty="0" smtClean="0">
                <a:latin typeface="Arial" pitchFamily="34" charset="0"/>
                <a:cs typeface="Arial" pitchFamily="34" charset="0"/>
              </a:rPr>
              <a:t>With shadowing </a:t>
            </a:r>
          </a:p>
        </p:txBody>
      </p:sp>
    </p:spTree>
    <p:extLst>
      <p:ext uri="{BB962C8B-B14F-4D97-AF65-F5344CB8AC3E}">
        <p14:creationId xmlns:p14="http://schemas.microsoft.com/office/powerpoint/2010/main" xmlns="" val="2301193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Beacon Transmission Issues</a:t>
            </a:r>
            <a:endParaRPr lang="en-US" dirty="0"/>
          </a:p>
        </p:txBody>
      </p:sp>
      <p:sp>
        <p:nvSpPr>
          <p:cNvPr id="3" name="Content Placeholder 2"/>
          <p:cNvSpPr>
            <a:spLocks noGrp="1"/>
          </p:cNvSpPr>
          <p:nvPr>
            <p:ph idx="1"/>
          </p:nvPr>
        </p:nvSpPr>
        <p:spPr>
          <a:xfrm>
            <a:off x="381000" y="1447800"/>
            <a:ext cx="8382000" cy="4876800"/>
          </a:xfrm>
        </p:spPr>
        <p:txBody>
          <a:bodyPr/>
          <a:lstStyle/>
          <a:p>
            <a:pPr marL="342900" lvl="2" indent="-342900"/>
            <a:r>
              <a:rPr lang="en-US" sz="2800" b="1" dirty="0" smtClean="0">
                <a:ea typeface="+mn-ea"/>
              </a:rPr>
              <a:t>Efficiency Issue (2)</a:t>
            </a:r>
          </a:p>
          <a:p>
            <a:pPr lvl="1"/>
            <a:r>
              <a:rPr lang="en-US" sz="2400" dirty="0" smtClean="0"/>
              <a:t>In ESS, most information in beacon frame from different APs are similar, such as frequency information, SSID, supported rate, etc.   Those redundant information could reduce the transmission efficiency and waste the air time.  </a:t>
            </a:r>
          </a:p>
          <a:p>
            <a:pPr lvl="1"/>
            <a:r>
              <a:rPr lang="en-US" sz="2400" dirty="0" smtClean="0"/>
              <a:t>On the other hand, ESS OBSS deployment would provide an opportunity to reduce the redundant information. If this redundant information was reduced, the spectrum usage efficiency would be improved.  </a:t>
            </a:r>
          </a:p>
          <a:p>
            <a:pPr lvl="1"/>
            <a:endParaRPr lang="en-US" sz="2400" dirty="0" smtClean="0"/>
          </a:p>
          <a:p>
            <a:pPr lvl="1"/>
            <a:endParaRPr lang="en-US" sz="2400" dirty="0" smtClean="0"/>
          </a:p>
          <a:p>
            <a:pPr lvl="1"/>
            <a:endParaRPr lang="en-US" b="0" dirty="0" smtClean="0"/>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6</a:t>
            </a:fld>
            <a:endParaRPr lang="en-US" dirty="0"/>
          </a:p>
        </p:txBody>
      </p:sp>
    </p:spTree>
    <p:extLst>
      <p:ext uri="{BB962C8B-B14F-4D97-AF65-F5344CB8AC3E}">
        <p14:creationId xmlns:p14="http://schemas.microsoft.com/office/powerpoint/2010/main" xmlns="" val="2301193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Beacon Transmission Issues</a:t>
            </a:r>
            <a:endParaRPr lang="en-US" dirty="0"/>
          </a:p>
        </p:txBody>
      </p:sp>
      <p:sp>
        <p:nvSpPr>
          <p:cNvPr id="3" name="Content Placeholder 2"/>
          <p:cNvSpPr>
            <a:spLocks noGrp="1"/>
          </p:cNvSpPr>
          <p:nvPr>
            <p:ph idx="1"/>
          </p:nvPr>
        </p:nvSpPr>
        <p:spPr>
          <a:xfrm>
            <a:off x="381000" y="1447800"/>
            <a:ext cx="8153400" cy="4953000"/>
          </a:xfrm>
        </p:spPr>
        <p:txBody>
          <a:bodyPr lIns="91440" tIns="0" bIns="0"/>
          <a:lstStyle/>
          <a:p>
            <a:pPr marL="342900" lvl="2" indent="-342900"/>
            <a:r>
              <a:rPr lang="en-US" sz="2800" b="1" dirty="0" smtClean="0">
                <a:ea typeface="+mn-ea"/>
              </a:rPr>
              <a:t>Reliability Issue (1)</a:t>
            </a:r>
          </a:p>
          <a:p>
            <a:pPr marL="685800" lvl="3" indent="-342900"/>
            <a:r>
              <a:rPr lang="en-US" sz="2000" dirty="0" smtClean="0">
                <a:ea typeface="+mn-ea"/>
              </a:rPr>
              <a:t>In OBSS case, beacon frames from different BSS should be transmitted at different time to avoid transmission collision each other.  Therefore the AP has to sense and contend the medium for beacon frame transmission.</a:t>
            </a:r>
          </a:p>
          <a:p>
            <a:pPr marL="685800" lvl="3" indent="-342900"/>
            <a:r>
              <a:rPr lang="en-US" sz="2000" dirty="0" smtClean="0">
                <a:ea typeface="+mn-ea"/>
              </a:rPr>
              <a:t>In 802.11ae, beacon frame is suggested to use (default) AC-VO of EDCA to contend the medium. However in addition of voice data frame, other management frames are also assigned to AC-VO:</a:t>
            </a:r>
          </a:p>
          <a:p>
            <a:pPr marL="1028700" lvl="4" indent="-342900"/>
            <a:r>
              <a:rPr lang="en-US" sz="2000" dirty="0" smtClean="0">
                <a:ea typeface="+mn-ea"/>
              </a:rPr>
              <a:t>(Re)Association Request/Response; De-association</a:t>
            </a:r>
          </a:p>
          <a:p>
            <a:pPr marL="1028700" lvl="4" indent="-342900"/>
            <a:r>
              <a:rPr lang="en-US" sz="2000" dirty="0" smtClean="0">
                <a:ea typeface="+mn-ea"/>
              </a:rPr>
              <a:t>Probe Request (individually addressed)</a:t>
            </a:r>
          </a:p>
          <a:p>
            <a:pPr marL="1028700" lvl="4" indent="-342900"/>
            <a:r>
              <a:rPr lang="en-US" sz="2000" dirty="0" smtClean="0">
                <a:ea typeface="+mn-ea"/>
              </a:rPr>
              <a:t>ATIM, </a:t>
            </a:r>
            <a:r>
              <a:rPr lang="en-US" sz="2000" dirty="0" err="1" smtClean="0">
                <a:ea typeface="+mn-ea"/>
              </a:rPr>
              <a:t>QoS</a:t>
            </a:r>
            <a:r>
              <a:rPr lang="en-US" sz="2000" dirty="0" smtClean="0">
                <a:ea typeface="+mn-ea"/>
              </a:rPr>
              <a:t>, BA, HT</a:t>
            </a:r>
          </a:p>
          <a:p>
            <a:pPr marL="1028700" lvl="4" indent="-342900"/>
            <a:r>
              <a:rPr lang="en-US" sz="2000" dirty="0" smtClean="0">
                <a:ea typeface="+mn-ea"/>
              </a:rPr>
              <a:t>Authentication/De-authentication,  Spectrum management</a:t>
            </a:r>
          </a:p>
          <a:p>
            <a:pPr marL="1028700" lvl="4" indent="-342900"/>
            <a:r>
              <a:rPr lang="en-US" sz="2000" dirty="0" smtClean="0">
                <a:ea typeface="+mn-ea"/>
              </a:rPr>
              <a:t>Public, Fast BSS Transition,  SA Query</a:t>
            </a:r>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7</a:t>
            </a:fld>
            <a:endParaRPr lang="en-US" dirty="0"/>
          </a:p>
        </p:txBody>
      </p:sp>
    </p:spTree>
    <p:extLst>
      <p:ext uri="{BB962C8B-B14F-4D97-AF65-F5344CB8AC3E}">
        <p14:creationId xmlns:p14="http://schemas.microsoft.com/office/powerpoint/2010/main" xmlns="" val="2301193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Beacon Transmission Issues</a:t>
            </a:r>
            <a:endParaRPr lang="en-US" dirty="0"/>
          </a:p>
        </p:txBody>
      </p:sp>
      <p:sp>
        <p:nvSpPr>
          <p:cNvPr id="3" name="Content Placeholder 2"/>
          <p:cNvSpPr>
            <a:spLocks noGrp="1"/>
          </p:cNvSpPr>
          <p:nvPr>
            <p:ph idx="1"/>
          </p:nvPr>
        </p:nvSpPr>
        <p:spPr>
          <a:xfrm>
            <a:off x="381000" y="1447800"/>
            <a:ext cx="8153400" cy="4953000"/>
          </a:xfrm>
        </p:spPr>
        <p:txBody>
          <a:bodyPr lIns="91440" tIns="0" bIns="0"/>
          <a:lstStyle/>
          <a:p>
            <a:pPr marL="342900" lvl="2" indent="-342900"/>
            <a:r>
              <a:rPr lang="en-US" sz="2800" b="1" dirty="0" smtClean="0">
                <a:ea typeface="+mn-ea"/>
              </a:rPr>
              <a:t>Reliability Issue (2) </a:t>
            </a:r>
          </a:p>
          <a:p>
            <a:pPr marL="685800" lvl="3" indent="-342900"/>
            <a:r>
              <a:rPr lang="en-US" sz="2000" dirty="0" smtClean="0">
                <a:ea typeface="+mn-ea"/>
              </a:rPr>
              <a:t>In high dense deployment,  those frames from the AP and multiple STAs may contend the medium using AC-VO at same time, which would cause beacon frame not be able to send out. </a:t>
            </a:r>
          </a:p>
          <a:p>
            <a:pPr marL="685800" lvl="3" indent="-342900"/>
            <a:r>
              <a:rPr lang="en-US" sz="2000" dirty="0" smtClean="0">
                <a:ea typeface="+mn-ea"/>
              </a:rPr>
              <a:t>In OBSS, the medium contention is also from neighboring BSS.  AP may transmit a beacon frame over the air, but the beacon transmission might be collided with other transmissions. </a:t>
            </a:r>
          </a:p>
          <a:p>
            <a:pPr marL="685800" lvl="3" indent="-342900"/>
            <a:r>
              <a:rPr lang="en-US" sz="2000" dirty="0" smtClean="0">
                <a:ea typeface="+mn-ea"/>
              </a:rPr>
              <a:t>Even worse, collided beacon frames with other frames might not be able to aware to the transmitting AP.  Once a beacon frame transmission is collided, it may collide again in the next transmission.</a:t>
            </a:r>
          </a:p>
          <a:p>
            <a:pPr marL="685800" lvl="3" indent="-342900"/>
            <a:r>
              <a:rPr lang="en-US" sz="2000" dirty="0" smtClean="0">
                <a:ea typeface="+mn-ea"/>
              </a:rPr>
              <a:t>On the station side, if associated STAs detect the beacon frame lost, they would trigger re-association procedure and cause the current service interrupted. </a:t>
            </a:r>
          </a:p>
          <a:p>
            <a:pPr marL="685800" lvl="3" indent="-342900"/>
            <a:r>
              <a:rPr lang="en-US" sz="2000" dirty="0" smtClean="0">
                <a:ea typeface="+mn-ea"/>
              </a:rPr>
              <a:t>If too many STAs perform re-association at same time, it would cause signal storm over the medium. </a:t>
            </a:r>
          </a:p>
          <a:p>
            <a:pPr marL="342900" lvl="2" indent="-342900"/>
            <a:endParaRPr lang="en-US" sz="2000" dirty="0" smtClean="0"/>
          </a:p>
          <a:p>
            <a:pPr marL="1028700" lvl="4" indent="-342900"/>
            <a:endParaRPr lang="en-US" sz="2000" dirty="0" smtClean="0">
              <a:ea typeface="+mn-ea"/>
            </a:endParaRPr>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8</a:t>
            </a:fld>
            <a:endParaRPr lang="en-US" dirty="0"/>
          </a:p>
        </p:txBody>
      </p:sp>
    </p:spTree>
    <p:extLst>
      <p:ext uri="{BB962C8B-B14F-4D97-AF65-F5344CB8AC3E}">
        <p14:creationId xmlns:p14="http://schemas.microsoft.com/office/powerpoint/2010/main" xmlns="" val="2301193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Proposals </a:t>
            </a:r>
            <a:endParaRPr lang="en-US" dirty="0"/>
          </a:p>
        </p:txBody>
      </p:sp>
      <p:sp>
        <p:nvSpPr>
          <p:cNvPr id="3" name="Content Placeholder 2"/>
          <p:cNvSpPr>
            <a:spLocks noGrp="1"/>
          </p:cNvSpPr>
          <p:nvPr>
            <p:ph idx="1"/>
          </p:nvPr>
        </p:nvSpPr>
        <p:spPr>
          <a:xfrm>
            <a:off x="381000" y="1447800"/>
            <a:ext cx="8458200" cy="4953000"/>
          </a:xfrm>
        </p:spPr>
        <p:txBody>
          <a:bodyPr lIns="91440" tIns="0" bIns="0"/>
          <a:lstStyle/>
          <a:p>
            <a:r>
              <a:rPr lang="en-US" dirty="0" smtClean="0"/>
              <a:t>As a beacon is a special management frame different from other management frames, we suggest </a:t>
            </a:r>
            <a:r>
              <a:rPr lang="en-US" dirty="0" err="1" smtClean="0"/>
              <a:t>TGax</a:t>
            </a:r>
            <a:r>
              <a:rPr lang="en-US" dirty="0" smtClean="0"/>
              <a:t> </a:t>
            </a:r>
          </a:p>
          <a:p>
            <a:pPr lvl="1"/>
            <a:r>
              <a:rPr lang="en-US" sz="2400" dirty="0" smtClean="0"/>
              <a:t>study beacon transmission issues in high dense environment.</a:t>
            </a:r>
          </a:p>
          <a:p>
            <a:pPr lvl="1"/>
            <a:r>
              <a:rPr lang="en-US" sz="2400" smtClean="0">
                <a:ea typeface="+mn-ea"/>
              </a:rPr>
              <a:t>development some special </a:t>
            </a:r>
            <a:r>
              <a:rPr lang="en-US" sz="2400" dirty="0" smtClean="0">
                <a:ea typeface="+mn-ea"/>
              </a:rPr>
              <a:t>mechanisms for</a:t>
            </a:r>
            <a:endParaRPr lang="en-US" sz="2400" dirty="0" smtClean="0"/>
          </a:p>
          <a:p>
            <a:pPr lvl="2"/>
            <a:r>
              <a:rPr lang="en-US" sz="2400" dirty="0" smtClean="0"/>
              <a:t>improving the beacon frame transmission efficiency  </a:t>
            </a:r>
            <a:endParaRPr lang="en-US" sz="2400" dirty="0" smtClean="0">
              <a:solidFill>
                <a:srgbClr val="FF0000"/>
              </a:solidFill>
            </a:endParaRPr>
          </a:p>
          <a:p>
            <a:pPr lvl="2"/>
            <a:r>
              <a:rPr lang="en-US" sz="2400" dirty="0" smtClean="0"/>
              <a:t>improving the beacon frame transmission reliability </a:t>
            </a:r>
          </a:p>
          <a:p>
            <a:pPr lvl="1"/>
            <a:endParaRPr lang="en-US" sz="2400" dirty="0" smtClean="0"/>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9</a:t>
            </a:fld>
            <a:endParaRPr lang="en-US" dirty="0"/>
          </a:p>
        </p:txBody>
      </p:sp>
    </p:spTree>
    <p:extLst>
      <p:ext uri="{BB962C8B-B14F-4D97-AF65-F5344CB8AC3E}">
        <p14:creationId xmlns:p14="http://schemas.microsoft.com/office/powerpoint/2010/main" xmlns="" val="230119307"/>
      </p:ext>
    </p:extLst>
  </p:cSld>
  <p:clrMapOvr>
    <a:masterClrMapping/>
  </p:clrMapOvr>
  <p:timing>
    <p:tnLst>
      <p:par>
        <p:cTn id="1" dur="indefinite" restart="never" nodeType="tmRoot"/>
      </p:par>
    </p:tnLst>
  </p:timing>
</p:sld>
</file>

<file path=ppt/theme/theme1.xml><?xml version="1.0" encoding="utf-8"?>
<a:theme xmlns:a="http://schemas.openxmlformats.org/drawingml/2006/main" name="1_Exten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66035</TotalTime>
  <Words>721</Words>
  <Application>Microsoft Office PowerPoint</Application>
  <PresentationFormat>On-screen Show (4:3)</PresentationFormat>
  <Paragraphs>87</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1_Extend Submission Template</vt:lpstr>
      <vt:lpstr>Beacon Transmission Issues</vt:lpstr>
      <vt:lpstr>Abstract</vt:lpstr>
      <vt:lpstr>Background</vt:lpstr>
      <vt:lpstr>Beacon Transmission Issues</vt:lpstr>
      <vt:lpstr>Beacon Transmission Issues</vt:lpstr>
      <vt:lpstr>Beacon Transmission Issues</vt:lpstr>
      <vt:lpstr>Beacon Transmission Issues</vt:lpstr>
      <vt:lpstr>Beacon Transmission Issues</vt:lpstr>
      <vt:lpstr>Proposals </vt:lpstr>
    </vt:vector>
  </TitlesOfParts>
  <Company>Marvell Semiconductor,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HEW evaluation metrics</dc:title>
  <dc:creator>yfang@ztetx.com</dc:creator>
  <cp:lastModifiedBy>yfang-2</cp:lastModifiedBy>
  <cp:revision>2661</cp:revision>
  <cp:lastPrinted>1998-02-10T13:28:06Z</cp:lastPrinted>
  <dcterms:created xsi:type="dcterms:W3CDTF">2009-12-02T19:05:24Z</dcterms:created>
  <dcterms:modified xsi:type="dcterms:W3CDTF">2015-03-08T18:59:40Z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AdHocReviewCycleID">
    <vt:i4>-261411092</vt:i4>
  </property>
  <property fmtid="{D5CDD505-2E9C-101B-9397-08002B2CF9AE}" pid="4" name="_EmailSubject">
    <vt:lpwstr>20121212r0-Qualcomm-NDP-Paging-Frame-and-Improvs-v3.pptx</vt:lpwstr>
  </property>
  <property fmtid="{D5CDD505-2E9C-101B-9397-08002B2CF9AE}" pid="5" name="_AuthorEmail">
    <vt:lpwstr>smerlin@qti.qualcomm.com</vt:lpwstr>
  </property>
  <property fmtid="{D5CDD505-2E9C-101B-9397-08002B2CF9AE}" pid="6" name="_AuthorEmailDisplayName">
    <vt:lpwstr>Merlin, Simone</vt:lpwstr>
  </property>
  <property fmtid="{D5CDD505-2E9C-101B-9397-08002B2CF9AE}" pid="7" name="_PreviousAdHocReviewCycleID">
    <vt:i4>-616200010</vt:i4>
  </property>
</Properties>
</file>