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8" r:id="rId3"/>
    <p:sldId id="296" r:id="rId4"/>
    <p:sldId id="301" r:id="rId5"/>
    <p:sldId id="293" r:id="rId6"/>
    <p:sldId id="289" r:id="rId7"/>
    <p:sldId id="290" r:id="rId8"/>
    <p:sldId id="300" r:id="rId9"/>
    <p:sldId id="299" r:id="rId10"/>
    <p:sldId id="292" r:id="rId11"/>
    <p:sldId id="295" r:id="rId12"/>
    <p:sldId id="287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5742" autoAdjust="0"/>
  </p:normalViewPr>
  <p:slideViewPr>
    <p:cSldViewPr>
      <p:cViewPr varScale="1">
        <p:scale>
          <a:sx n="90" d="100"/>
          <a:sy n="90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95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95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802.11-15/0358r0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Numerology for 11ax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55372"/>
              </p:ext>
            </p:extLst>
          </p:nvPr>
        </p:nvGraphicFramePr>
        <p:xfrm>
          <a:off x="536575" y="2663825"/>
          <a:ext cx="8181976" cy="381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" name="Document" r:id="rId4" imgW="9042290" imgH="4202686" progId="Word.Document.8">
                  <p:embed/>
                </p:oleObj>
              </mc:Choice>
              <mc:Fallback>
                <p:oleObj name="Document" r:id="rId4" imgW="9042290" imgH="4202686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63825"/>
                        <a:ext cx="8181976" cy="3811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Baseline for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Maximum spectral efficiency gains for Alternative 2 is around 6% ~ 11%.</a:t>
            </a:r>
          </a:p>
          <a:p>
            <a:pPr lvl="1"/>
            <a:r>
              <a:rPr lang="en-US" dirty="0" smtClean="0"/>
              <a:t>Actual gains depends on the number of pilots vs data tones.</a:t>
            </a:r>
          </a:p>
          <a:p>
            <a:r>
              <a:rPr lang="en-US" dirty="0" smtClean="0"/>
              <a:t>Although the gains are non-negligible. However, at the cost of complexity in designing OFDMA systems that can scale between 20 MHz ~ 160 </a:t>
            </a:r>
            <a:r>
              <a:rPr lang="en-US" dirty="0" err="1" smtClean="0"/>
              <a:t>MHz.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8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for 160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that 11ac supports 80+80 MHz, where the 80 MHz chunks can be discontinuous in frequency, 11ax should also support 80+80 MHz operations.</a:t>
            </a:r>
          </a:p>
          <a:p>
            <a:r>
              <a:rPr lang="en-US" sz="2000" dirty="0" smtClean="0"/>
              <a:t>To avoid numerous implementation options, we propose to 160 MHz numerology as two 80 MHz operations (same design method as in 11ac)</a:t>
            </a:r>
          </a:p>
          <a:p>
            <a:pPr lvl="1"/>
            <a:r>
              <a:rPr lang="en-US" sz="1800" dirty="0" smtClean="0"/>
              <a:t>This allows the use of the same power spectral mask definitions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861686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617939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763452" y="486690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516052" y="48870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278750" y="487608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763452" y="5921766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516052" y="59231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852387" y="5299902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160 MHz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354252" y="5077599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605589" y="507703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108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8877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25" name="Straight Arrow Connector 24"/>
          <p:cNvCxnSpPr>
            <a:endCxn id="8" idx="0"/>
          </p:cNvCxnSpPr>
          <p:nvPr/>
        </p:nvCxnSpPr>
        <p:spPr bwMode="auto">
          <a:xfrm flipH="1">
            <a:off x="5388671" y="4718041"/>
            <a:ext cx="344467" cy="359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3636072" y="4718041"/>
            <a:ext cx="2070278" cy="398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733138" y="4572000"/>
            <a:ext cx="2442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DC Tones (not available for data)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67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Daewon Lee, et. al., “OFDM Numerology for 11ax” </a:t>
            </a:r>
            <a:r>
              <a:rPr lang="en-US" dirty="0"/>
              <a:t>IEEE </a:t>
            </a:r>
            <a:r>
              <a:rPr lang="en-US" dirty="0" smtClean="0"/>
              <a:t>802.11-15/0079r1</a:t>
            </a:r>
          </a:p>
          <a:p>
            <a:r>
              <a:rPr lang="en-US" dirty="0" smtClean="0"/>
              <a:t>[2] Kai Shi, et. al., “</a:t>
            </a:r>
            <a:r>
              <a:rPr lang="en-US" altLang="en-US" dirty="0"/>
              <a:t>Phase Tracking During </a:t>
            </a:r>
            <a:r>
              <a:rPr lang="en-US" altLang="en-US" dirty="0" smtClean="0"/>
              <a:t>VHT-LTF” IEEE 802.11-10/0771r1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Available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example in [1], number of available tones was discussed for 78.125kHz subcarrier spacing.</a:t>
            </a:r>
          </a:p>
          <a:p>
            <a:pPr lvl="1"/>
            <a:r>
              <a:rPr lang="en-US" dirty="0" smtClean="0"/>
              <a:t>It was shown that up to 230 subcarriers (excluding a single DC tone) can be used and power spectral mask can be met.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3648075"/>
            <a:ext cx="736092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96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Resource Allocation Granularity for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Depending on the frequency resource granularity for OFDMA, e.g. 1.25 MHz, 2.5 MHz, </a:t>
            </a:r>
            <a:r>
              <a:rPr lang="en-US" sz="2000" dirty="0" err="1" smtClean="0"/>
              <a:t>etc</a:t>
            </a:r>
            <a:r>
              <a:rPr lang="en-US" sz="2000" dirty="0" smtClean="0"/>
              <a:t>, we will need to divide up 20/40/80/160 MHz into several bandwidth chunks.</a:t>
            </a:r>
          </a:p>
          <a:p>
            <a:pPr lvl="1"/>
            <a:r>
              <a:rPr lang="en-US" sz="1800" dirty="0" smtClean="0"/>
              <a:t>For example, support of 5 MHz resource granularity may require the total number of available tones in a OFDM symbol to be divisible by 4. Therefore, 230 tones should not be chosen for this case.</a:t>
            </a:r>
          </a:p>
          <a:p>
            <a:r>
              <a:rPr lang="en-US" sz="2000" dirty="0" smtClean="0"/>
              <a:t>The following is a table of number of tones candidate in 20 MHz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878320"/>
              </p:ext>
            </p:extLst>
          </p:nvPr>
        </p:nvGraphicFramePr>
        <p:xfrm>
          <a:off x="698685" y="4343400"/>
          <a:ext cx="8077202" cy="1894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5224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# of Tones in 20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16)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10)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4)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2)</a:t>
                      </a:r>
                      <a:endParaRPr lang="en-US" sz="1200" dirty="0"/>
                    </a:p>
                  </a:txBody>
                  <a:tcPr/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18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Diversity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86325"/>
            <a:ext cx="7772400" cy="1409675"/>
          </a:xfrm>
        </p:spPr>
        <p:txBody>
          <a:bodyPr/>
          <a:lstStyle/>
          <a:p>
            <a:r>
              <a:rPr lang="en-US" sz="1800" dirty="0" smtClean="0"/>
              <a:t>Frequency selectivity gain simulations</a:t>
            </a:r>
          </a:p>
          <a:p>
            <a:pPr lvl="1"/>
            <a:r>
              <a:rPr lang="en-US" sz="1400" dirty="0" smtClean="0"/>
              <a:t>No MAC protocol overhead assumed (just pure comparison of user diversity gain)</a:t>
            </a:r>
          </a:p>
          <a:p>
            <a:pPr lvl="1"/>
            <a:r>
              <a:rPr lang="en-US" sz="1400" dirty="0" smtClean="0"/>
              <a:t>1 AP, and maximum of 8 STAs in OFDMA</a:t>
            </a:r>
          </a:p>
          <a:p>
            <a:pPr lvl="1"/>
            <a:r>
              <a:rPr lang="en-US" sz="1400" dirty="0" smtClean="0"/>
              <a:t>STAs are uniformly distributed in 25m / 250m radius</a:t>
            </a:r>
          </a:p>
          <a:p>
            <a:pPr lvl="1"/>
            <a:r>
              <a:rPr lang="en-US" sz="1400" dirty="0" smtClean="0"/>
              <a:t>Non-continuous resource allocation was allowed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183" y="1458654"/>
            <a:ext cx="4000500" cy="30003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27056" y="2317770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 7.1%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14.7%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21.4%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27.3%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883" y="1495425"/>
            <a:ext cx="4000500" cy="30003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28228" y="1808167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1.1%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2.4%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3.5%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4.0%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4479" y="1450749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ITU NLOS </a:t>
            </a:r>
            <a:r>
              <a:rPr lang="en-US" b="1" dirty="0" err="1" smtClean="0"/>
              <a:t>UMi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26896" y="145075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TGac</a:t>
            </a:r>
            <a:r>
              <a:rPr lang="en-US" b="1" dirty="0" smtClean="0"/>
              <a:t> 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2946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DC Tones in 20MHz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Number of DC tones in the 12.8us OFDM symbols will depend on the residual frequency offset after CFO compensation from the preamble.</a:t>
            </a:r>
          </a:p>
          <a:p>
            <a:r>
              <a:rPr lang="en-US" sz="2000" dirty="0" smtClean="0"/>
              <a:t>According to 11ac studies [2], residual CFO std. deviation is between 0.07 ~ 0.13 ppm (depending on the integrated phase noise assumption) in indoor </a:t>
            </a:r>
            <a:r>
              <a:rPr lang="en-US" sz="2000" dirty="0"/>
              <a:t>channel models </a:t>
            </a:r>
            <a:r>
              <a:rPr lang="en-US" sz="2000" dirty="0" smtClean="0"/>
              <a:t>of the highest SNR regime.</a:t>
            </a:r>
          </a:p>
          <a:p>
            <a:r>
              <a:rPr lang="en-US" sz="2000" dirty="0" smtClean="0"/>
              <a:t>Unless </a:t>
            </a:r>
            <a:r>
              <a:rPr lang="en-US" sz="2000" dirty="0" smtClean="0"/>
              <a:t>residual CFO is larger than ½ of the subcarrier spacing (</a:t>
            </a:r>
            <a:r>
              <a:rPr lang="en-US" sz="2000" dirty="0" err="1" smtClean="0"/>
              <a:t>i.e</a:t>
            </a:r>
            <a:r>
              <a:rPr lang="en-US" sz="2000" dirty="0" smtClean="0"/>
              <a:t> 7.8 ppm in 5GHz), a single DC tone should be sufficient.</a:t>
            </a:r>
          </a:p>
          <a:p>
            <a:pPr lvl="1"/>
            <a:r>
              <a:rPr lang="en-US" sz="1600" dirty="0" smtClean="0"/>
              <a:t>Note that this does not necessary mean we should only have 1 DC tone</a:t>
            </a:r>
            <a:r>
              <a:rPr lang="en-US" sz="1600" dirty="0" smtClean="0"/>
              <a:t>.</a:t>
            </a:r>
          </a:p>
          <a:p>
            <a:r>
              <a:rPr lang="en-US" sz="2000" dirty="0"/>
              <a:t>Further </a:t>
            </a:r>
            <a:r>
              <a:rPr lang="en-US" sz="2000" dirty="0" smtClean="0"/>
              <a:t>simulation check on outdoor environments and in low SNR regime will be needed to determine the number of DC tones.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7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Numerology Baseline for 20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Choice of frequency resource granularity depends on</a:t>
            </a:r>
          </a:p>
          <a:p>
            <a:pPr lvl="1"/>
            <a:r>
              <a:rPr lang="en-US" sz="1800" dirty="0" smtClean="0"/>
              <a:t>signaling </a:t>
            </a:r>
            <a:r>
              <a:rPr lang="en-US" sz="1800" dirty="0" smtClean="0"/>
              <a:t>complexity/overhead</a:t>
            </a:r>
          </a:p>
          <a:p>
            <a:pPr lvl="1"/>
            <a:r>
              <a:rPr lang="en-US" sz="1800" dirty="0" smtClean="0"/>
              <a:t>system performance</a:t>
            </a:r>
          </a:p>
          <a:p>
            <a:pPr lvl="2"/>
            <a:r>
              <a:rPr lang="en-US" sz="1600" dirty="0" smtClean="0"/>
              <a:t>Granularity below 2.5 MHz is not necessary</a:t>
            </a:r>
            <a:endParaRPr lang="en-US" sz="1600" dirty="0" smtClean="0"/>
          </a:p>
          <a:p>
            <a:r>
              <a:rPr lang="en-US" sz="2200" dirty="0" smtClean="0"/>
              <a:t>Suggested </a:t>
            </a:r>
            <a:r>
              <a:rPr lang="en-US" sz="2200" dirty="0" smtClean="0"/>
              <a:t>Candidates for 20 MHz</a:t>
            </a:r>
          </a:p>
          <a:p>
            <a:pPr lvl="1"/>
            <a:r>
              <a:rPr lang="en-US" sz="1800" dirty="0" smtClean="0"/>
              <a:t>Option 1) 230 data/pilot tones + 1 DC tone + (12 + 13) Guard </a:t>
            </a:r>
            <a:r>
              <a:rPr lang="en-US" sz="1800" dirty="0" smtClean="0"/>
              <a:t>tones</a:t>
            </a:r>
          </a:p>
          <a:p>
            <a:pPr lvl="1"/>
            <a:r>
              <a:rPr lang="en-US" sz="1800" dirty="0" smtClean="0"/>
              <a:t>Option 2) 228 data/pilot tones + 1or 3 DC tone</a:t>
            </a:r>
          </a:p>
          <a:p>
            <a:pPr lvl="2"/>
            <a:r>
              <a:rPr lang="en-US" sz="1600" dirty="0"/>
              <a:t>If 1 DC tone, (</a:t>
            </a:r>
            <a:r>
              <a:rPr lang="en-US" sz="1600" dirty="0" smtClean="0"/>
              <a:t>14 </a:t>
            </a:r>
            <a:r>
              <a:rPr lang="en-US" sz="1600" dirty="0"/>
              <a:t>+ </a:t>
            </a:r>
            <a:r>
              <a:rPr lang="en-US" sz="1600" dirty="0" smtClean="0"/>
              <a:t>15) </a:t>
            </a:r>
            <a:r>
              <a:rPr lang="en-US" sz="1600" dirty="0"/>
              <a:t>Guard tones</a:t>
            </a:r>
          </a:p>
          <a:p>
            <a:pPr lvl="2"/>
            <a:r>
              <a:rPr lang="en-US" sz="1600" dirty="0"/>
              <a:t>If 3 DC tone, (</a:t>
            </a:r>
            <a:r>
              <a:rPr lang="en-US" sz="1600" dirty="0" smtClean="0"/>
              <a:t>12 </a:t>
            </a:r>
            <a:r>
              <a:rPr lang="en-US" sz="1600" dirty="0"/>
              <a:t>+ </a:t>
            </a:r>
            <a:r>
              <a:rPr lang="en-US" sz="1600" dirty="0" smtClean="0"/>
              <a:t>13) </a:t>
            </a:r>
            <a:r>
              <a:rPr lang="en-US" sz="1600" dirty="0"/>
              <a:t>Guard tones</a:t>
            </a:r>
          </a:p>
          <a:p>
            <a:pPr lvl="1"/>
            <a:r>
              <a:rPr lang="en-US" sz="1800" dirty="0" smtClean="0"/>
              <a:t>Option 3) </a:t>
            </a:r>
            <a:r>
              <a:rPr lang="en-US" sz="1800" dirty="0" smtClean="0"/>
              <a:t>224 data/pilot tones + </a:t>
            </a:r>
            <a:r>
              <a:rPr lang="en-US" sz="1800" dirty="0" smtClean="0"/>
              <a:t>1 or 3 </a:t>
            </a:r>
            <a:r>
              <a:rPr lang="en-US" sz="1800" dirty="0" smtClean="0"/>
              <a:t>DC </a:t>
            </a:r>
            <a:r>
              <a:rPr lang="en-US" sz="1800" dirty="0" smtClean="0"/>
              <a:t>tone</a:t>
            </a:r>
          </a:p>
          <a:p>
            <a:pPr lvl="2"/>
            <a:r>
              <a:rPr lang="en-US" sz="1600" dirty="0" smtClean="0"/>
              <a:t>If 1 DC tone, (15 </a:t>
            </a:r>
            <a:r>
              <a:rPr lang="en-US" sz="1600" dirty="0"/>
              <a:t>+ </a:t>
            </a:r>
            <a:r>
              <a:rPr lang="en-US" sz="1600" dirty="0" smtClean="0"/>
              <a:t>16) Guard </a:t>
            </a:r>
            <a:r>
              <a:rPr lang="en-US" sz="1600" dirty="0" smtClean="0"/>
              <a:t>tones</a:t>
            </a:r>
          </a:p>
          <a:p>
            <a:pPr lvl="2"/>
            <a:r>
              <a:rPr lang="en-US" sz="1600" dirty="0" smtClean="0"/>
              <a:t>If 3 DC tone, (14 + 15) Guard tones</a:t>
            </a:r>
            <a:endParaRPr lang="en-US" sz="1600" dirty="0" smtClean="0"/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to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Alternative 1</a:t>
            </a:r>
          </a:p>
          <a:p>
            <a:pPr lvl="1"/>
            <a:r>
              <a:rPr lang="en-US" sz="1600" dirty="0"/>
              <a:t>Direct multiplication of 20 MHz</a:t>
            </a:r>
          </a:p>
          <a:p>
            <a:pPr lvl="1"/>
            <a:r>
              <a:rPr lang="en-US" sz="1600" dirty="0"/>
              <a:t>No further optimization to use the guard subcarriers between </a:t>
            </a:r>
            <a:r>
              <a:rPr lang="en-US" sz="1600" dirty="0" smtClean="0"/>
              <a:t>bands</a:t>
            </a:r>
          </a:p>
          <a:p>
            <a:pPr lvl="1"/>
            <a:r>
              <a:rPr lang="en-US" sz="1600" dirty="0" smtClean="0"/>
              <a:t>Ease to scale sub-channel definitions for OFDMA</a:t>
            </a:r>
            <a:endParaRPr lang="en-US" sz="1600" dirty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Alternative 2</a:t>
            </a:r>
          </a:p>
          <a:p>
            <a:pPr marL="685800" lvl="2" indent="-342900"/>
            <a:r>
              <a:rPr lang="en-US" sz="1600" dirty="0"/>
              <a:t>Optimized to use all available </a:t>
            </a:r>
            <a:r>
              <a:rPr lang="en-US" sz="1600" dirty="0" smtClean="0"/>
              <a:t>spectrum</a:t>
            </a:r>
          </a:p>
          <a:p>
            <a:pPr marL="685800" lvl="2" indent="-342900"/>
            <a:r>
              <a:rPr lang="en-US" sz="1600" dirty="0" smtClean="0"/>
              <a:t>sub-channel </a:t>
            </a:r>
            <a:r>
              <a:rPr lang="en-US" sz="1600" dirty="0"/>
              <a:t>definitions for </a:t>
            </a:r>
            <a:r>
              <a:rPr lang="en-US" sz="1600" dirty="0" smtClean="0"/>
              <a:t>OFDMA becomes complicated</a:t>
            </a:r>
            <a:endParaRPr lang="en-US" sz="1600" dirty="0"/>
          </a:p>
          <a:p>
            <a:pPr marL="685800" lvl="2" indent="-342900"/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347096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103349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48862" y="32864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001462" y="3306696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764160" y="329567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248862" y="434136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001462" y="434274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98972" y="4349296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51571" y="43712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37797" y="371949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675271" y="3678185"/>
            <a:ext cx="6309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627871" y="3381448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Unused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>
            <a:endCxn id="20" idx="1"/>
          </p:cNvCxnSpPr>
          <p:nvPr/>
        </p:nvCxnSpPr>
        <p:spPr bwMode="auto">
          <a:xfrm>
            <a:off x="4103349" y="3678185"/>
            <a:ext cx="1885956" cy="6973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989305" y="3960057"/>
            <a:ext cx="280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Guard Band Gap: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Approximately 2 MHz of spectrum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5.6% of potential capacity for 40 MHz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8.3% of potential capacity for 80 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2374136" y="5544697"/>
            <a:ext cx="3334897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75902" y="53340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028502" y="5354197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91200" y="534318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75902" y="638886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028502" y="6390241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64837" y="5767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839662" y="3497196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90999" y="3496628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04723" y="554187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Alternative 1</a:t>
            </a:r>
            <a:br>
              <a:rPr lang="en-US" dirty="0" smtClean="0"/>
            </a:br>
            <a:r>
              <a:rPr lang="en-US" dirty="0" smtClean="0"/>
              <a:t>- based on option 3A (1 DC tone) 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295279" y="4142396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224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55693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712010" y="2585271"/>
            <a:ext cx="131582" cy="4197051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054735" y="4325636"/>
            <a:ext cx="12438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448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42643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672073" y="3199670"/>
            <a:ext cx="4785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36713" y="4140640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880291" y="466116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532032"/>
            <a:ext cx="1858834" cy="3388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H="1" flipV="1">
            <a:off x="4120597" y="2906157"/>
            <a:ext cx="323121" cy="731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4115643" y="2906157"/>
            <a:ext cx="4790095" cy="1696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3979956" y="2653199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Left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Left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직사각형 129"/>
          <p:cNvSpPr/>
          <p:nvPr/>
        </p:nvSpPr>
        <p:spPr bwMode="auto">
          <a:xfrm>
            <a:off x="1220310" y="378094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96" name="직사각형 129"/>
          <p:cNvSpPr/>
          <p:nvPr/>
        </p:nvSpPr>
        <p:spPr bwMode="auto">
          <a:xfrm>
            <a:off x="229710" y="377936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98" name="Straight Connector 74"/>
          <p:cNvCxnSpPr>
            <a:cxnSpLocks noChangeShapeType="1"/>
          </p:cNvCxnSpPr>
          <p:nvPr/>
        </p:nvCxnSpPr>
        <p:spPr bwMode="auto">
          <a:xfrm>
            <a:off x="701245" y="377623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Straight Connector 75"/>
          <p:cNvCxnSpPr>
            <a:cxnSpLocks noChangeShapeType="1"/>
          </p:cNvCxnSpPr>
          <p:nvPr/>
        </p:nvCxnSpPr>
        <p:spPr bwMode="auto">
          <a:xfrm>
            <a:off x="1687151" y="378258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" name="직사각형 129"/>
          <p:cNvSpPr/>
          <p:nvPr/>
        </p:nvSpPr>
        <p:spPr bwMode="auto">
          <a:xfrm>
            <a:off x="3475475" y="378009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04" name="직사각형 129"/>
          <p:cNvSpPr/>
          <p:nvPr/>
        </p:nvSpPr>
        <p:spPr bwMode="auto">
          <a:xfrm>
            <a:off x="2484875" y="377850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07" name="Straight Connector 74"/>
          <p:cNvCxnSpPr>
            <a:cxnSpLocks noChangeShapeType="1"/>
          </p:cNvCxnSpPr>
          <p:nvPr/>
        </p:nvCxnSpPr>
        <p:spPr bwMode="auto">
          <a:xfrm>
            <a:off x="2956410" y="377537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Straight Connector 75"/>
          <p:cNvCxnSpPr>
            <a:cxnSpLocks noChangeShapeType="1"/>
          </p:cNvCxnSpPr>
          <p:nvPr/>
        </p:nvCxnSpPr>
        <p:spPr bwMode="auto">
          <a:xfrm>
            <a:off x="3942316" y="378172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0" name="직사각형 129"/>
          <p:cNvSpPr/>
          <p:nvPr/>
        </p:nvSpPr>
        <p:spPr bwMode="auto">
          <a:xfrm>
            <a:off x="1203449" y="485796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2" name="직사각형 129"/>
          <p:cNvSpPr/>
          <p:nvPr/>
        </p:nvSpPr>
        <p:spPr bwMode="auto">
          <a:xfrm>
            <a:off x="212849" y="485637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4" name="Straight Connector 74"/>
          <p:cNvCxnSpPr>
            <a:cxnSpLocks noChangeShapeType="1"/>
          </p:cNvCxnSpPr>
          <p:nvPr/>
        </p:nvCxnSpPr>
        <p:spPr bwMode="auto">
          <a:xfrm>
            <a:off x="684384" y="485324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Connector 75"/>
          <p:cNvCxnSpPr>
            <a:cxnSpLocks noChangeShapeType="1"/>
          </p:cNvCxnSpPr>
          <p:nvPr/>
        </p:nvCxnSpPr>
        <p:spPr bwMode="auto">
          <a:xfrm>
            <a:off x="1670290" y="485959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6" name="직사각형 129"/>
          <p:cNvSpPr/>
          <p:nvPr/>
        </p:nvSpPr>
        <p:spPr bwMode="auto">
          <a:xfrm>
            <a:off x="3458614" y="4857107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7" name="직사각형 129"/>
          <p:cNvSpPr/>
          <p:nvPr/>
        </p:nvSpPr>
        <p:spPr bwMode="auto">
          <a:xfrm>
            <a:off x="2468014" y="4855519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8" name="Straight Connector 74"/>
          <p:cNvCxnSpPr>
            <a:cxnSpLocks noChangeShapeType="1"/>
          </p:cNvCxnSpPr>
          <p:nvPr/>
        </p:nvCxnSpPr>
        <p:spPr bwMode="auto">
          <a:xfrm>
            <a:off x="2939549" y="485238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Straight Connector 75"/>
          <p:cNvCxnSpPr>
            <a:cxnSpLocks noChangeShapeType="1"/>
          </p:cNvCxnSpPr>
          <p:nvPr/>
        </p:nvCxnSpPr>
        <p:spPr bwMode="auto">
          <a:xfrm>
            <a:off x="3925455" y="4858740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" name="직사각형 129"/>
          <p:cNvSpPr/>
          <p:nvPr/>
        </p:nvSpPr>
        <p:spPr bwMode="auto">
          <a:xfrm>
            <a:off x="5690531" y="484655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1" name="직사각형 129"/>
          <p:cNvSpPr/>
          <p:nvPr/>
        </p:nvSpPr>
        <p:spPr bwMode="auto">
          <a:xfrm>
            <a:off x="4699931" y="484497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2" name="Straight Connector 74"/>
          <p:cNvCxnSpPr>
            <a:cxnSpLocks noChangeShapeType="1"/>
          </p:cNvCxnSpPr>
          <p:nvPr/>
        </p:nvCxnSpPr>
        <p:spPr bwMode="auto">
          <a:xfrm>
            <a:off x="5171466" y="484184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75"/>
          <p:cNvCxnSpPr>
            <a:cxnSpLocks noChangeShapeType="1"/>
          </p:cNvCxnSpPr>
          <p:nvPr/>
        </p:nvCxnSpPr>
        <p:spPr bwMode="auto">
          <a:xfrm>
            <a:off x="6157372" y="484819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4" name="직사각형 129"/>
          <p:cNvSpPr/>
          <p:nvPr/>
        </p:nvSpPr>
        <p:spPr bwMode="auto">
          <a:xfrm>
            <a:off x="7945696" y="484570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5" name="직사각형 129"/>
          <p:cNvSpPr/>
          <p:nvPr/>
        </p:nvSpPr>
        <p:spPr bwMode="auto">
          <a:xfrm>
            <a:off x="6955096" y="484411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6" name="Straight Connector 74"/>
          <p:cNvCxnSpPr>
            <a:cxnSpLocks noChangeShapeType="1"/>
          </p:cNvCxnSpPr>
          <p:nvPr/>
        </p:nvCxnSpPr>
        <p:spPr bwMode="auto">
          <a:xfrm>
            <a:off x="7426631" y="484098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Straight Connector 75"/>
          <p:cNvCxnSpPr>
            <a:cxnSpLocks noChangeShapeType="1"/>
          </p:cNvCxnSpPr>
          <p:nvPr/>
        </p:nvCxnSpPr>
        <p:spPr bwMode="auto">
          <a:xfrm>
            <a:off x="8412537" y="48473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9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0" name="TextBox 138"/>
          <p:cNvSpPr txBox="1">
            <a:spLocks noChangeArrowheads="1"/>
          </p:cNvSpPr>
          <p:nvPr/>
        </p:nvSpPr>
        <p:spPr bwMode="auto">
          <a:xfrm>
            <a:off x="6372842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1" name="TextBox 138"/>
          <p:cNvSpPr txBox="1">
            <a:spLocks noChangeArrowheads="1"/>
          </p:cNvSpPr>
          <p:nvPr/>
        </p:nvSpPr>
        <p:spPr bwMode="auto">
          <a:xfrm>
            <a:off x="2300350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2" name="TextBox 138"/>
          <p:cNvSpPr txBox="1">
            <a:spLocks noChangeArrowheads="1"/>
          </p:cNvSpPr>
          <p:nvPr/>
        </p:nvSpPr>
        <p:spPr bwMode="auto">
          <a:xfrm>
            <a:off x="6767530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3" name="TextBox 138"/>
          <p:cNvSpPr txBox="1">
            <a:spLocks noChangeArrowheads="1"/>
          </p:cNvSpPr>
          <p:nvPr/>
        </p:nvSpPr>
        <p:spPr bwMode="auto">
          <a:xfrm>
            <a:off x="1842527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Alternative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based on option 3 -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60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62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123"/>
          <p:cNvSpPr/>
          <p:nvPr/>
        </p:nvSpPr>
        <p:spPr bwMode="auto">
          <a:xfrm>
            <a:off x="207962" y="3788806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308383" y="413345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9" name="직사각형 123"/>
          <p:cNvSpPr/>
          <p:nvPr/>
        </p:nvSpPr>
        <p:spPr bwMode="auto">
          <a:xfrm>
            <a:off x="2403476" y="3787219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82706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8" name="직사각형 123"/>
          <p:cNvSpPr/>
          <p:nvPr/>
        </p:nvSpPr>
        <p:spPr bwMode="auto">
          <a:xfrm>
            <a:off x="215901" y="4856162"/>
            <a:ext cx="42735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687007" y="2573181"/>
            <a:ext cx="154003" cy="4300834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133914" y="4382503"/>
            <a:ext cx="11943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1" name="직사각형 123"/>
          <p:cNvSpPr/>
          <p:nvPr/>
        </p:nvSpPr>
        <p:spPr bwMode="auto">
          <a:xfrm>
            <a:off x="4619625" y="4852987"/>
            <a:ext cx="4302125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76"/>
          <p:cNvCxnSpPr>
            <a:cxnSpLocks noChangeShapeType="1"/>
          </p:cNvCxnSpPr>
          <p:nvPr/>
        </p:nvCxnSpPr>
        <p:spPr bwMode="auto">
          <a:xfrm>
            <a:off x="677908" y="3793696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77"/>
          <p:cNvCxnSpPr>
            <a:cxnSpLocks noChangeShapeType="1"/>
          </p:cNvCxnSpPr>
          <p:nvPr/>
        </p:nvCxnSpPr>
        <p:spPr bwMode="auto">
          <a:xfrm>
            <a:off x="1749544" y="379528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78"/>
          <p:cNvCxnSpPr>
            <a:cxnSpLocks noChangeShapeType="1"/>
          </p:cNvCxnSpPr>
          <p:nvPr/>
        </p:nvCxnSpPr>
        <p:spPr bwMode="auto">
          <a:xfrm>
            <a:off x="1227220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9"/>
          <p:cNvCxnSpPr>
            <a:cxnSpLocks noChangeShapeType="1"/>
          </p:cNvCxnSpPr>
          <p:nvPr/>
        </p:nvCxnSpPr>
        <p:spPr bwMode="auto">
          <a:xfrm>
            <a:off x="2857696" y="379052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80"/>
          <p:cNvCxnSpPr>
            <a:cxnSpLocks noChangeShapeType="1"/>
          </p:cNvCxnSpPr>
          <p:nvPr/>
        </p:nvCxnSpPr>
        <p:spPr bwMode="auto">
          <a:xfrm>
            <a:off x="3927745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81"/>
          <p:cNvCxnSpPr>
            <a:cxnSpLocks noChangeShapeType="1"/>
          </p:cNvCxnSpPr>
          <p:nvPr/>
        </p:nvCxnSpPr>
        <p:spPr bwMode="auto">
          <a:xfrm>
            <a:off x="3405421" y="37889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82"/>
          <p:cNvCxnSpPr>
            <a:cxnSpLocks noChangeShapeType="1"/>
          </p:cNvCxnSpPr>
          <p:nvPr/>
        </p:nvCxnSpPr>
        <p:spPr bwMode="auto">
          <a:xfrm>
            <a:off x="2240115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83"/>
          <p:cNvCxnSpPr>
            <a:cxnSpLocks noChangeShapeType="1"/>
          </p:cNvCxnSpPr>
          <p:nvPr/>
        </p:nvCxnSpPr>
        <p:spPr bwMode="auto">
          <a:xfrm>
            <a:off x="1216108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84"/>
          <p:cNvCxnSpPr>
            <a:cxnSpLocks noChangeShapeType="1"/>
          </p:cNvCxnSpPr>
          <p:nvPr/>
        </p:nvCxnSpPr>
        <p:spPr bwMode="auto">
          <a:xfrm>
            <a:off x="3322865" y="486245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85"/>
          <p:cNvCxnSpPr>
            <a:cxnSpLocks noChangeShapeType="1"/>
          </p:cNvCxnSpPr>
          <p:nvPr/>
        </p:nvCxnSpPr>
        <p:spPr bwMode="auto">
          <a:xfrm>
            <a:off x="1725730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86"/>
          <p:cNvCxnSpPr>
            <a:cxnSpLocks noChangeShapeType="1"/>
          </p:cNvCxnSpPr>
          <p:nvPr/>
        </p:nvCxnSpPr>
        <p:spPr bwMode="auto">
          <a:xfrm>
            <a:off x="701722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87"/>
          <p:cNvCxnSpPr>
            <a:cxnSpLocks noChangeShapeType="1"/>
          </p:cNvCxnSpPr>
          <p:nvPr/>
        </p:nvCxnSpPr>
        <p:spPr bwMode="auto">
          <a:xfrm>
            <a:off x="3927745" y="485610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88"/>
          <p:cNvCxnSpPr>
            <a:cxnSpLocks noChangeShapeType="1"/>
          </p:cNvCxnSpPr>
          <p:nvPr/>
        </p:nvCxnSpPr>
        <p:spPr bwMode="auto">
          <a:xfrm>
            <a:off x="2784666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89"/>
          <p:cNvCxnSpPr>
            <a:cxnSpLocks noChangeShapeType="1"/>
          </p:cNvCxnSpPr>
          <p:nvPr/>
        </p:nvCxnSpPr>
        <p:spPr bwMode="auto">
          <a:xfrm>
            <a:off x="6863234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90"/>
          <p:cNvCxnSpPr>
            <a:cxnSpLocks noChangeShapeType="1"/>
          </p:cNvCxnSpPr>
          <p:nvPr/>
        </p:nvCxnSpPr>
        <p:spPr bwMode="auto">
          <a:xfrm>
            <a:off x="5766196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91"/>
          <p:cNvCxnSpPr>
            <a:cxnSpLocks noChangeShapeType="1"/>
          </p:cNvCxnSpPr>
          <p:nvPr/>
        </p:nvCxnSpPr>
        <p:spPr bwMode="auto">
          <a:xfrm>
            <a:off x="7945984" y="4859277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92"/>
          <p:cNvCxnSpPr>
            <a:cxnSpLocks noChangeShapeType="1"/>
          </p:cNvCxnSpPr>
          <p:nvPr/>
        </p:nvCxnSpPr>
        <p:spPr bwMode="auto">
          <a:xfrm>
            <a:off x="6334561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93"/>
          <p:cNvCxnSpPr>
            <a:cxnSpLocks noChangeShapeType="1"/>
          </p:cNvCxnSpPr>
          <p:nvPr/>
        </p:nvCxnSpPr>
        <p:spPr bwMode="auto">
          <a:xfrm>
            <a:off x="5178781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94"/>
          <p:cNvCxnSpPr>
            <a:cxnSpLocks noChangeShapeType="1"/>
          </p:cNvCxnSpPr>
          <p:nvPr/>
        </p:nvCxnSpPr>
        <p:spPr bwMode="auto">
          <a:xfrm>
            <a:off x="8431792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95"/>
          <p:cNvCxnSpPr>
            <a:cxnSpLocks noChangeShapeType="1"/>
          </p:cNvCxnSpPr>
          <p:nvPr/>
        </p:nvCxnSpPr>
        <p:spPr bwMode="auto">
          <a:xfrm>
            <a:off x="7407785" y="484975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31740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732816" y="3220604"/>
            <a:ext cx="400078" cy="1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57367" y="4140845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909705" y="455539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808002"/>
            <a:ext cx="2799793" cy="124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4443719" y="2926344"/>
            <a:ext cx="617837" cy="7108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5067468" y="2927349"/>
            <a:ext cx="3847988" cy="1567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4598988" y="2599066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Left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Left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774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97549</TotalTime>
  <Words>1047</Words>
  <Application>Microsoft Office PowerPoint</Application>
  <PresentationFormat>On-screen Show (4:3)</PresentationFormat>
  <Paragraphs>225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宋体</vt:lpstr>
      <vt:lpstr>Arial</vt:lpstr>
      <vt:lpstr>Calibri</vt:lpstr>
      <vt:lpstr>Times New Roman</vt:lpstr>
      <vt:lpstr>802-11-Submission</vt:lpstr>
      <vt:lpstr>Document</vt:lpstr>
      <vt:lpstr>Numerology for 11ax</vt:lpstr>
      <vt:lpstr>Number of Available Tones</vt:lpstr>
      <vt:lpstr>Frequency Resource Allocation Granularity for OFDMA</vt:lpstr>
      <vt:lpstr>User Diversity Gain</vt:lpstr>
      <vt:lpstr>Number of DC Tones in 20MHz</vt:lpstr>
      <vt:lpstr>Proposed Numerology Baseline for 20 MHz</vt:lpstr>
      <vt:lpstr>Expansion to 40/80 MHz</vt:lpstr>
      <vt:lpstr>Example of Alternative 1 - based on option 3A (1 DC tone) -</vt:lpstr>
      <vt:lpstr>Example of Alternative 2 - based on option 3 -</vt:lpstr>
      <vt:lpstr>Numerology Baseline for 40/80 MHz</vt:lpstr>
      <vt:lpstr>Numerology for 160 MHz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Numerology for 11ax</dc:title>
  <dc:creator>Daewon Lee</dc:creator>
  <cp:lastModifiedBy>Daewon Lee</cp:lastModifiedBy>
  <cp:revision>1479</cp:revision>
  <cp:lastPrinted>1998-02-10T13:28:06Z</cp:lastPrinted>
  <dcterms:created xsi:type="dcterms:W3CDTF">2007-05-21T21:00:37Z</dcterms:created>
  <dcterms:modified xsi:type="dcterms:W3CDTF">2015-03-09T02:21:50Z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