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8"/>
  </p:notesMasterIdLst>
  <p:handoutMasterIdLst>
    <p:handoutMasterId r:id="rId19"/>
  </p:handoutMasterIdLst>
  <p:sldIdLst>
    <p:sldId id="335" r:id="rId2"/>
    <p:sldId id="348" r:id="rId3"/>
    <p:sldId id="336" r:id="rId4"/>
    <p:sldId id="346" r:id="rId5"/>
    <p:sldId id="352" r:id="rId6"/>
    <p:sldId id="345" r:id="rId7"/>
    <p:sldId id="351" r:id="rId8"/>
    <p:sldId id="353" r:id="rId9"/>
    <p:sldId id="354" r:id="rId10"/>
    <p:sldId id="341" r:id="rId11"/>
    <p:sldId id="350" r:id="rId12"/>
    <p:sldId id="337" r:id="rId13"/>
    <p:sldId id="349" r:id="rId14"/>
    <p:sldId id="342" r:id="rId15"/>
    <p:sldId id="343" r:id="rId16"/>
    <p:sldId id="344" r:id="rId17"/>
  </p:sldIdLst>
  <p:sldSz cx="9144000" cy="6858000" type="screen4x3"/>
  <p:notesSz cx="6797675" cy="9928225"/>
  <p:defaultTex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ochan Verma" initials="LV" lastIdx="8" clrIdx="0"/>
  <p:cmAuthor id="1" name="Cordeiro, Carlos 1" initials="CC1" lastIdx="1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FF00FF"/>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8472" autoAdjust="0"/>
    <p:restoredTop sz="84080" autoAdjust="0"/>
  </p:normalViewPr>
  <p:slideViewPr>
    <p:cSldViewPr>
      <p:cViewPr varScale="1">
        <p:scale>
          <a:sx n="131" d="100"/>
          <a:sy n="131" d="100"/>
        </p:scale>
        <p:origin x="-84" y="-180"/>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59" d="100"/>
          <a:sy n="59" d="100"/>
        </p:scale>
        <p:origin x="-1752" y="-72"/>
      </p:cViewPr>
      <p:guideLst>
        <p:guide orient="horz" pos="3081"/>
        <p:guide pos="2117"/>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971" cy="495902"/>
          </a:xfrm>
          <a:prstGeom prst="rect">
            <a:avLst/>
          </a:prstGeom>
        </p:spPr>
        <p:txBody>
          <a:bodyPr vert="horz" lIns="91321" tIns="45661" rIns="91321" bIns="45661" rtlCol="0"/>
          <a:lstStyle>
            <a:lvl1pPr algn="l">
              <a:defRPr sz="1200"/>
            </a:lvl1pPr>
          </a:lstStyle>
          <a:p>
            <a:r>
              <a:rPr lang="en-US" smtClean="0"/>
              <a:t>doc.: IEEE 802.11-13/xxxxr0</a:t>
            </a:r>
            <a:endParaRPr lang="en-US"/>
          </a:p>
        </p:txBody>
      </p:sp>
      <p:sp>
        <p:nvSpPr>
          <p:cNvPr id="3" name="Date Placeholder 2"/>
          <p:cNvSpPr>
            <a:spLocks noGrp="1"/>
          </p:cNvSpPr>
          <p:nvPr>
            <p:ph type="dt" sz="quarter" idx="1"/>
          </p:nvPr>
        </p:nvSpPr>
        <p:spPr>
          <a:xfrm>
            <a:off x="3850149" y="0"/>
            <a:ext cx="2945971" cy="495902"/>
          </a:xfrm>
          <a:prstGeom prst="rect">
            <a:avLst/>
          </a:prstGeom>
        </p:spPr>
        <p:txBody>
          <a:bodyPr vert="horz" lIns="91321" tIns="45661" rIns="91321" bIns="45661" rtlCol="0"/>
          <a:lstStyle>
            <a:lvl1pPr algn="r">
              <a:defRPr sz="1200"/>
            </a:lvl1pPr>
          </a:lstStyle>
          <a:p>
            <a:r>
              <a:rPr lang="en-US" altLang="ja-JP" smtClean="0"/>
              <a:t>March 2013</a:t>
            </a:r>
            <a:endParaRPr lang="en-US"/>
          </a:p>
        </p:txBody>
      </p:sp>
      <p:sp>
        <p:nvSpPr>
          <p:cNvPr id="4" name="Footer Placeholder 3"/>
          <p:cNvSpPr>
            <a:spLocks noGrp="1"/>
          </p:cNvSpPr>
          <p:nvPr>
            <p:ph type="ftr" sz="quarter" idx="2"/>
          </p:nvPr>
        </p:nvSpPr>
        <p:spPr>
          <a:xfrm>
            <a:off x="1" y="9430625"/>
            <a:ext cx="2945971" cy="495902"/>
          </a:xfrm>
          <a:prstGeom prst="rect">
            <a:avLst/>
          </a:prstGeom>
        </p:spPr>
        <p:txBody>
          <a:bodyPr vert="horz" lIns="91321" tIns="45661" rIns="91321" bIns="45661" rtlCol="0" anchor="b"/>
          <a:lstStyle>
            <a:lvl1pPr algn="l">
              <a:defRPr sz="1200"/>
            </a:lvl1pPr>
          </a:lstStyle>
          <a:p>
            <a:r>
              <a:rPr lang="en-US" smtClean="0"/>
              <a:t>Yasuhiko Inoue, NTT</a:t>
            </a:r>
            <a:endParaRPr lang="en-US"/>
          </a:p>
        </p:txBody>
      </p:sp>
      <p:sp>
        <p:nvSpPr>
          <p:cNvPr id="5" name="Slide Number Placeholder 4"/>
          <p:cNvSpPr>
            <a:spLocks noGrp="1"/>
          </p:cNvSpPr>
          <p:nvPr>
            <p:ph type="sldNum" sz="quarter" idx="3"/>
          </p:nvPr>
        </p:nvSpPr>
        <p:spPr>
          <a:xfrm>
            <a:off x="3850149" y="9430625"/>
            <a:ext cx="2945971" cy="495902"/>
          </a:xfrm>
          <a:prstGeom prst="rect">
            <a:avLst/>
          </a:prstGeom>
        </p:spPr>
        <p:txBody>
          <a:bodyPr vert="horz" lIns="91321" tIns="45661" rIns="91321" bIns="45661" rtlCol="0" anchor="b"/>
          <a:lstStyle>
            <a:lvl1pPr algn="r">
              <a:defRPr sz="1200"/>
            </a:lvl1pPr>
          </a:lstStyle>
          <a:p>
            <a:fld id="{29996500-462A-4966-9632-4197CBF31A04}" type="slidenum">
              <a:rPr lang="en-US" smtClean="0"/>
              <a:pPr/>
              <a:t>‹#›</a:t>
            </a:fld>
            <a:endParaRPr lang="en-US"/>
          </a:p>
        </p:txBody>
      </p:sp>
    </p:spTree>
    <p:extLst>
      <p:ext uri="{BB962C8B-B14F-4D97-AF65-F5344CB8AC3E}">
        <p14:creationId xmlns:p14="http://schemas.microsoft.com/office/powerpoint/2010/main" val="403246742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1"/>
            <a:ext cx="6797675" cy="9928225"/>
          </a:xfrm>
          <a:prstGeom prst="roundRect">
            <a:avLst>
              <a:gd name="adj" fmla="val 19"/>
            </a:avLst>
          </a:prstGeom>
          <a:solidFill>
            <a:srgbClr val="FFFFFF"/>
          </a:solidFill>
          <a:ln w="9525">
            <a:noFill/>
            <a:round/>
            <a:headEnd/>
            <a:tailEnd/>
          </a:ln>
          <a:effectLst/>
        </p:spPr>
        <p:txBody>
          <a:bodyPr wrap="none" lIns="91321" tIns="45661" rIns="91321" bIns="45661" anchor="ctr"/>
          <a:lstStyle/>
          <a:p>
            <a:endParaRPr lang="en-GB"/>
          </a:p>
        </p:txBody>
      </p:sp>
      <p:sp>
        <p:nvSpPr>
          <p:cNvPr id="2050" name="Rectangle 2"/>
          <p:cNvSpPr>
            <a:spLocks noGrp="1" noChangeArrowheads="1"/>
          </p:cNvSpPr>
          <p:nvPr>
            <p:ph type="hdr"/>
          </p:nvPr>
        </p:nvSpPr>
        <p:spPr bwMode="auto">
          <a:xfrm>
            <a:off x="5529337" y="103598"/>
            <a:ext cx="627166" cy="225872"/>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3211" algn="l"/>
                <a:tab pos="1826423" algn="l"/>
                <a:tab pos="2739634" algn="l"/>
                <a:tab pos="3652845" algn="l"/>
                <a:tab pos="4566056" algn="l"/>
                <a:tab pos="5479268" algn="l"/>
                <a:tab pos="6392479" algn="l"/>
                <a:tab pos="7305690" algn="l"/>
                <a:tab pos="8218902" algn="l"/>
                <a:tab pos="9132113" algn="l"/>
                <a:tab pos="10045324" algn="l"/>
              </a:tabLst>
              <a:defRPr sz="1400" b="1">
                <a:solidFill>
                  <a:srgbClr val="000000"/>
                </a:solidFill>
                <a:cs typeface="Arial Unicode MS" charset="0"/>
              </a:defRPr>
            </a:lvl1pPr>
          </a:lstStyle>
          <a:p>
            <a:r>
              <a:rPr lang="en-US" smtClean="0"/>
              <a:t>doc.: IEEE 802.11-13/xxxxr0</a:t>
            </a:r>
            <a:endParaRPr lang="en-US"/>
          </a:p>
        </p:txBody>
      </p:sp>
      <p:sp>
        <p:nvSpPr>
          <p:cNvPr id="2051" name="Rectangle 3"/>
          <p:cNvSpPr>
            <a:spLocks noGrp="1" noChangeArrowheads="1"/>
          </p:cNvSpPr>
          <p:nvPr>
            <p:ph type="dt"/>
          </p:nvPr>
        </p:nvSpPr>
        <p:spPr bwMode="auto">
          <a:xfrm>
            <a:off x="641173" y="103598"/>
            <a:ext cx="809247" cy="225872"/>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3211" algn="l"/>
                <a:tab pos="1826423" algn="l"/>
                <a:tab pos="2739634" algn="l"/>
                <a:tab pos="3652845" algn="l"/>
                <a:tab pos="4566056" algn="l"/>
                <a:tab pos="5479268" algn="l"/>
                <a:tab pos="6392479" algn="l"/>
                <a:tab pos="7305690" algn="l"/>
                <a:tab pos="8218902" algn="l"/>
                <a:tab pos="9132113" algn="l"/>
                <a:tab pos="10045324" algn="l"/>
              </a:tabLst>
              <a:defRPr sz="1400" b="1">
                <a:solidFill>
                  <a:srgbClr val="000000"/>
                </a:solidFill>
                <a:cs typeface="Arial Unicode MS" charset="0"/>
              </a:defRPr>
            </a:lvl1pPr>
          </a:lstStyle>
          <a:p>
            <a:r>
              <a:rPr lang="en-US" altLang="ja-JP" smtClean="0"/>
              <a:t>March 2013</a:t>
            </a:r>
            <a:endParaRPr lang="en-US"/>
          </a:p>
        </p:txBody>
      </p:sp>
      <p:sp>
        <p:nvSpPr>
          <p:cNvPr id="2052" name="Rectangle 4"/>
          <p:cNvSpPr>
            <a:spLocks noGrp="1" noRot="1" noChangeAspect="1" noChangeArrowheads="1"/>
          </p:cNvSpPr>
          <p:nvPr>
            <p:ph type="sldImg"/>
          </p:nvPr>
        </p:nvSpPr>
        <p:spPr bwMode="auto">
          <a:xfrm>
            <a:off x="925513" y="749300"/>
            <a:ext cx="4945062" cy="3709988"/>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05736" y="4716163"/>
            <a:ext cx="4984650" cy="4466512"/>
          </a:xfrm>
          <a:prstGeom prst="rect">
            <a:avLst/>
          </a:prstGeom>
          <a:noFill/>
          <a:ln w="9525">
            <a:noFill/>
            <a:round/>
            <a:headEnd/>
            <a:tailEnd/>
          </a:ln>
          <a:effectLst/>
        </p:spPr>
        <p:txBody>
          <a:bodyPr vert="horz" wrap="square" lIns="93478" tIns="46020" rIns="93478" bIns="46020" numCol="1" anchor="t" anchorCtr="0" compatLnSpc="1">
            <a:prstTxWarp prst="textNoShape">
              <a:avLst/>
            </a:prstTxWarp>
          </a:bodyPr>
          <a:lstStyle/>
          <a:p>
            <a:pPr lvl="0"/>
            <a:endParaRPr lang="en-US" smtClean="0"/>
          </a:p>
        </p:txBody>
      </p:sp>
      <p:sp>
        <p:nvSpPr>
          <p:cNvPr id="2054" name="Rectangle 6"/>
          <p:cNvSpPr>
            <a:spLocks noGrp="1" noChangeArrowheads="1"/>
          </p:cNvSpPr>
          <p:nvPr>
            <p:ph type="ftr"/>
          </p:nvPr>
        </p:nvSpPr>
        <p:spPr bwMode="auto">
          <a:xfrm>
            <a:off x="5252325" y="9612343"/>
            <a:ext cx="904177" cy="19360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6606" algn="l"/>
                <a:tab pos="1369817" algn="l"/>
                <a:tab pos="2283028" algn="l"/>
                <a:tab pos="3196239" algn="l"/>
                <a:tab pos="4109451" algn="l"/>
                <a:tab pos="5022662" algn="l"/>
                <a:tab pos="5935873" algn="l"/>
                <a:tab pos="6849085" algn="l"/>
                <a:tab pos="7762296" algn="l"/>
                <a:tab pos="8675507" algn="l"/>
                <a:tab pos="9588718" algn="l"/>
                <a:tab pos="10501930" algn="l"/>
              </a:tabLst>
              <a:defRPr sz="1200">
                <a:solidFill>
                  <a:srgbClr val="000000"/>
                </a:solidFill>
                <a:cs typeface="Arial Unicode MS" charset="0"/>
              </a:defRPr>
            </a:lvl1pPr>
          </a:lstStyle>
          <a:p>
            <a:r>
              <a:rPr lang="en-US" smtClean="0"/>
              <a:t>Yasuhiko Inoue, NTT</a:t>
            </a:r>
            <a:endParaRPr lang="en-US"/>
          </a:p>
        </p:txBody>
      </p:sp>
      <p:sp>
        <p:nvSpPr>
          <p:cNvPr id="2055" name="Rectangle 7"/>
          <p:cNvSpPr>
            <a:spLocks noGrp="1" noChangeArrowheads="1"/>
          </p:cNvSpPr>
          <p:nvPr>
            <p:ph type="sldNum"/>
          </p:nvPr>
        </p:nvSpPr>
        <p:spPr bwMode="auto">
          <a:xfrm>
            <a:off x="3159177" y="9612343"/>
            <a:ext cx="501111" cy="388910"/>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3211" algn="l"/>
                <a:tab pos="1826423" algn="l"/>
                <a:tab pos="2739634" algn="l"/>
                <a:tab pos="3652845" algn="l"/>
                <a:tab pos="4566056" algn="l"/>
                <a:tab pos="5479268" algn="l"/>
                <a:tab pos="6392479" algn="l"/>
                <a:tab pos="7305690" algn="l"/>
                <a:tab pos="8218902" algn="l"/>
                <a:tab pos="9132113" algn="l"/>
                <a:tab pos="10045324" algn="l"/>
              </a:tabLst>
              <a:defRPr sz="1200">
                <a:solidFill>
                  <a:srgbClr val="000000"/>
                </a:solidFill>
                <a:cs typeface="Arial Unicode MS" charset="0"/>
              </a:defRPr>
            </a:lvl1pPr>
          </a:lstStyle>
          <a:p>
            <a:r>
              <a:rPr lang="en-US"/>
              <a:t>Page </a:t>
            </a:r>
            <a:fld id="{47A7FEEB-9CD2-43FE-843C-C5350BEACB45}" type="slidenum">
              <a:rPr lang="en-US"/>
              <a:pPr/>
              <a:t>‹#›</a:t>
            </a:fld>
            <a:endParaRPr lang="en-US"/>
          </a:p>
        </p:txBody>
      </p:sp>
      <p:sp>
        <p:nvSpPr>
          <p:cNvPr id="2056" name="Rectangle 8"/>
          <p:cNvSpPr>
            <a:spLocks noChangeArrowheads="1"/>
          </p:cNvSpPr>
          <p:nvPr/>
        </p:nvSpPr>
        <p:spPr bwMode="auto">
          <a:xfrm>
            <a:off x="708092" y="9612342"/>
            <a:ext cx="717140" cy="184460"/>
          </a:xfrm>
          <a:prstGeom prst="rect">
            <a:avLst/>
          </a:prstGeom>
          <a:noFill/>
          <a:ln w="9525">
            <a:noFill/>
            <a:round/>
            <a:headEnd/>
            <a:tailEnd/>
          </a:ln>
          <a:effectLst/>
        </p:spPr>
        <p:txBody>
          <a:bodyPr wrap="none" lIns="0" tIns="0" rIns="0" bIns="0">
            <a:spAutoFit/>
          </a:bodyPr>
          <a:lstStyle/>
          <a:p>
            <a:pPr>
              <a:tabLst>
                <a:tab pos="0" algn="l"/>
                <a:tab pos="913211" algn="l"/>
                <a:tab pos="1826423" algn="l"/>
                <a:tab pos="2739634" algn="l"/>
                <a:tab pos="3652845" algn="l"/>
                <a:tab pos="4566056" algn="l"/>
                <a:tab pos="5479268" algn="l"/>
                <a:tab pos="6392479" algn="l"/>
                <a:tab pos="7305690" algn="l"/>
                <a:tab pos="8218902" algn="l"/>
                <a:tab pos="9132113" algn="l"/>
                <a:tab pos="10045324" algn="l"/>
              </a:tabLst>
            </a:pPr>
            <a:r>
              <a:rPr lang="en-US" sz="1200">
                <a:solidFill>
                  <a:srgbClr val="000000"/>
                </a:solidFill>
              </a:rPr>
              <a:t>Submission</a:t>
            </a:r>
          </a:p>
        </p:txBody>
      </p:sp>
      <p:sp>
        <p:nvSpPr>
          <p:cNvPr id="2057" name="Line 9"/>
          <p:cNvSpPr>
            <a:spLocks noChangeShapeType="1"/>
          </p:cNvSpPr>
          <p:nvPr/>
        </p:nvSpPr>
        <p:spPr bwMode="auto">
          <a:xfrm>
            <a:off x="709648" y="9610645"/>
            <a:ext cx="5378380" cy="1698"/>
          </a:xfrm>
          <a:prstGeom prst="line">
            <a:avLst/>
          </a:prstGeom>
          <a:noFill/>
          <a:ln w="12600">
            <a:solidFill>
              <a:srgbClr val="000000"/>
            </a:solidFill>
            <a:miter lim="800000"/>
            <a:headEnd/>
            <a:tailEnd/>
          </a:ln>
          <a:effectLst/>
        </p:spPr>
        <p:txBody>
          <a:bodyPr lIns="91321" tIns="45661" rIns="91321" bIns="45661"/>
          <a:lstStyle/>
          <a:p>
            <a:endParaRPr lang="en-GB"/>
          </a:p>
        </p:txBody>
      </p:sp>
      <p:sp>
        <p:nvSpPr>
          <p:cNvPr id="2058" name="Line 10"/>
          <p:cNvSpPr>
            <a:spLocks noChangeShapeType="1"/>
          </p:cNvSpPr>
          <p:nvPr/>
        </p:nvSpPr>
        <p:spPr bwMode="auto">
          <a:xfrm>
            <a:off x="634949" y="317582"/>
            <a:ext cx="5527779" cy="1698"/>
          </a:xfrm>
          <a:prstGeom prst="line">
            <a:avLst/>
          </a:prstGeom>
          <a:noFill/>
          <a:ln w="12600">
            <a:solidFill>
              <a:srgbClr val="000000"/>
            </a:solidFill>
            <a:miter lim="800000"/>
            <a:headEnd/>
            <a:tailEnd/>
          </a:ln>
          <a:effectLst/>
        </p:spPr>
        <p:txBody>
          <a:bodyPr lIns="91321" tIns="45661" rIns="91321" bIns="45661"/>
          <a:lstStyle/>
          <a:p>
            <a:endParaRPr lang="en-GB"/>
          </a:p>
        </p:txBody>
      </p:sp>
    </p:spTree>
    <p:extLst>
      <p:ext uri="{BB962C8B-B14F-4D97-AF65-F5344CB8AC3E}">
        <p14:creationId xmlns:p14="http://schemas.microsoft.com/office/powerpoint/2010/main" val="3334834292"/>
      </p:ext>
    </p:extLst>
  </p:cSld>
  <p:clrMap bg1="lt1" tx1="dk1" bg2="lt2" tx2="dk2" accent1="accent1" accent2="accent2" accent3="accent3" accent4="accent4" accent5="accent5" accent6="accent6" hlink="hlink" folHlink="folHlink"/>
  <p:hf/>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u-RU" dirty="0"/>
          </a:p>
        </p:txBody>
      </p:sp>
      <p:sp>
        <p:nvSpPr>
          <p:cNvPr id="4" name="Header Placeholder 3"/>
          <p:cNvSpPr>
            <a:spLocks noGrp="1"/>
          </p:cNvSpPr>
          <p:nvPr>
            <p:ph type="hdr" idx="10"/>
          </p:nvPr>
        </p:nvSpPr>
        <p:spPr/>
        <p:txBody>
          <a:bodyPr/>
          <a:lstStyle/>
          <a:p>
            <a:r>
              <a:rPr lang="en-US" smtClean="0"/>
              <a:t>doc.: IEEE 802.11-13/xxxxr0</a:t>
            </a:r>
            <a:endParaRPr lang="en-US"/>
          </a:p>
        </p:txBody>
      </p:sp>
      <p:sp>
        <p:nvSpPr>
          <p:cNvPr id="5" name="Date Placeholder 4"/>
          <p:cNvSpPr>
            <a:spLocks noGrp="1"/>
          </p:cNvSpPr>
          <p:nvPr>
            <p:ph type="dt" idx="11"/>
          </p:nvPr>
        </p:nvSpPr>
        <p:spPr/>
        <p:txBody>
          <a:bodyPr/>
          <a:lstStyle/>
          <a:p>
            <a:r>
              <a:rPr lang="en-US" altLang="ja-JP" smtClean="0"/>
              <a:t>March 2013</a:t>
            </a:r>
            <a:endParaRPr lang="en-US"/>
          </a:p>
        </p:txBody>
      </p:sp>
      <p:sp>
        <p:nvSpPr>
          <p:cNvPr id="6" name="Footer Placeholder 5"/>
          <p:cNvSpPr>
            <a:spLocks noGrp="1"/>
          </p:cNvSpPr>
          <p:nvPr>
            <p:ph type="ftr" idx="12"/>
          </p:nvPr>
        </p:nvSpPr>
        <p:spPr/>
        <p:txBody>
          <a:bodyPr/>
          <a:lstStyle/>
          <a:p>
            <a:r>
              <a:rPr lang="en-US" smtClean="0"/>
              <a:t>Yasuhiko Inoue, NTT</a:t>
            </a:r>
            <a:endParaRPr lang="en-US"/>
          </a:p>
        </p:txBody>
      </p:sp>
      <p:sp>
        <p:nvSpPr>
          <p:cNvPr id="7" name="Slide Number Placeholder 6"/>
          <p:cNvSpPr>
            <a:spLocks noGrp="1"/>
          </p:cNvSpPr>
          <p:nvPr>
            <p:ph type="sldNum" idx="13"/>
          </p:nvPr>
        </p:nvSpPr>
        <p:spPr/>
        <p:txBody>
          <a:bodyPr/>
          <a:lstStyle/>
          <a:p>
            <a:r>
              <a:rPr lang="en-US" smtClean="0"/>
              <a:t>Page </a:t>
            </a:r>
            <a:fld id="{47A7FEEB-9CD2-43FE-843C-C5350BEACB45}" type="slidenum">
              <a:rPr lang="en-US" smtClean="0"/>
              <a:pPr/>
              <a:t>1</a:t>
            </a:fld>
            <a:endParaRPr lang="en-US"/>
          </a:p>
        </p:txBody>
      </p:sp>
    </p:spTree>
    <p:extLst>
      <p:ext uri="{BB962C8B-B14F-4D97-AF65-F5344CB8AC3E}">
        <p14:creationId xmlns:p14="http://schemas.microsoft.com/office/powerpoint/2010/main" val="12981801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base">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1"/>
            <a:ext cx="7770813" cy="582959"/>
          </a:xfrm>
        </p:spPr>
        <p:txBody>
          <a:bodyPr/>
          <a:lstStyle/>
          <a:p>
            <a:endParaRPr lang="en-GB" dirty="0"/>
          </a:p>
        </p:txBody>
      </p:sp>
      <p:sp>
        <p:nvSpPr>
          <p:cNvPr id="3" name="Content Placeholder 2"/>
          <p:cNvSpPr>
            <a:spLocks noGrp="1"/>
          </p:cNvSpPr>
          <p:nvPr>
            <p:ph idx="1"/>
          </p:nvPr>
        </p:nvSpPr>
        <p:spPr>
          <a:xfrm>
            <a:off x="685800" y="1412776"/>
            <a:ext cx="7770813" cy="4896544"/>
          </a:xfrm>
        </p:spPr>
        <p:txBody>
          <a:bodyPr/>
          <a:lstStyle/>
          <a:p>
            <a:pPr lvl="0"/>
            <a:endParaRPr lang="en-GB" dirty="0"/>
          </a:p>
        </p:txBody>
      </p:sp>
      <p:sp>
        <p:nvSpPr>
          <p:cNvPr id="6" name="Slide Number Placeholder 5"/>
          <p:cNvSpPr>
            <a:spLocks noGrp="1"/>
          </p:cNvSpPr>
          <p:nvPr>
            <p:ph type="sldNum" idx="12"/>
          </p:nvPr>
        </p:nvSpPr>
        <p:spPr/>
        <p:txBody>
          <a:bodyPr/>
          <a:lstStyle>
            <a:lvl1pPr>
              <a:defRPr/>
            </a:lvl1pPr>
          </a:lstStyle>
          <a:p>
            <a:r>
              <a:rPr lang="en-GB" dirty="0"/>
              <a:t>Slide </a:t>
            </a:r>
            <a:fld id="{440F5867-744E-4AA6-B0ED-4C44D2DFBB7B}" type="slidenum">
              <a:rPr lang="en-GB"/>
              <a:pPr/>
              <a:t>‹#›</a:t>
            </a:fld>
            <a:endParaRPr lang="en-GB" dirty="0"/>
          </a:p>
        </p:txBody>
      </p:sp>
      <p:sp>
        <p:nvSpPr>
          <p:cNvPr id="8" name="Rectangle 4"/>
          <p:cNvSpPr>
            <a:spLocks noGrp="1" noChangeArrowheads="1"/>
          </p:cNvSpPr>
          <p:nvPr>
            <p:ph type="ftr" idx="16"/>
          </p:nvPr>
        </p:nvSpPr>
        <p:spPr bwMode="auto">
          <a:xfrm>
            <a:off x="5357818" y="6475413"/>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defTabSz="449263" eaLnBrk="0" fontAlgn="base" hangingPunct="0">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altLang="zh-TW" dirty="0" smtClean="0"/>
              <a:t>Alexander Maltsev, Intel</a:t>
            </a:r>
            <a:endParaRPr lang="en-GB"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685800" y="685801"/>
            <a:ext cx="7770813" cy="61896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dirty="0" smtClean="0"/>
              <a:t>Click to edit the title text format</a:t>
            </a:r>
          </a:p>
        </p:txBody>
      </p:sp>
      <p:sp>
        <p:nvSpPr>
          <p:cNvPr id="1026" name="Rectangle 2"/>
          <p:cNvSpPr>
            <a:spLocks noGrp="1" noChangeArrowheads="1"/>
          </p:cNvSpPr>
          <p:nvPr>
            <p:ph type="body" idx="1"/>
          </p:nvPr>
        </p:nvSpPr>
        <p:spPr bwMode="auto">
          <a:xfrm>
            <a:off x="685800" y="1376772"/>
            <a:ext cx="7770813" cy="5004556"/>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dirty="0" smtClean="0"/>
              <a:t>Click to edit the outline text format</a:t>
            </a:r>
          </a:p>
          <a:p>
            <a:pPr lvl="1"/>
            <a:r>
              <a:rPr lang="en-GB" dirty="0" smtClean="0"/>
              <a:t>Second Outline Level</a:t>
            </a:r>
          </a:p>
          <a:p>
            <a:pPr lvl="2"/>
            <a:r>
              <a:rPr lang="en-GB" dirty="0" smtClean="0"/>
              <a:t>Third Outline Level</a:t>
            </a:r>
          </a:p>
          <a:p>
            <a:pPr lvl="3"/>
            <a:r>
              <a:rPr lang="en-GB" dirty="0" smtClean="0"/>
              <a:t>Fourth Outline Level</a:t>
            </a:r>
          </a:p>
          <a:p>
            <a:pPr lvl="4"/>
            <a:r>
              <a:rPr lang="en-GB" dirty="0" smtClean="0"/>
              <a:t>Fifth Outline Level</a:t>
            </a:r>
          </a:p>
          <a:p>
            <a:pPr lvl="4"/>
            <a:r>
              <a:rPr lang="en-GB" dirty="0" smtClean="0"/>
              <a:t>Sixth Outline Level</a:t>
            </a:r>
          </a:p>
          <a:p>
            <a:pPr lvl="4"/>
            <a:r>
              <a:rPr lang="en-GB" dirty="0" smtClean="0"/>
              <a:t>Seventh Outline Level</a:t>
            </a:r>
          </a:p>
          <a:p>
            <a:pPr lvl="4"/>
            <a:r>
              <a:rPr lang="en-GB" dirty="0" smtClean="0"/>
              <a:t>Eighth Outline Level</a:t>
            </a:r>
          </a:p>
          <a:p>
            <a:pPr lvl="4"/>
            <a:r>
              <a:rPr lang="en-GB" dirty="0" smtClean="0"/>
              <a:t>Ninth Outline Level</a:t>
            </a:r>
          </a:p>
        </p:txBody>
      </p:sp>
      <p:sp>
        <p:nvSpPr>
          <p:cNvPr id="1028" name="Rectangle 4"/>
          <p:cNvSpPr>
            <a:spLocks noGrp="1" noChangeArrowheads="1"/>
          </p:cNvSpPr>
          <p:nvPr>
            <p:ph type="ftr"/>
          </p:nvPr>
        </p:nvSpPr>
        <p:spPr bwMode="auto">
          <a:xfrm>
            <a:off x="5357818" y="6475413"/>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defTabSz="449263" eaLnBrk="0" fontAlgn="base" hangingPunct="0">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altLang="zh-TW" dirty="0" smtClean="0"/>
              <a:t>Alexander Maltsev, Intel</a:t>
            </a:r>
            <a:endParaRPr lang="en-GB" dirty="0"/>
          </a:p>
        </p:txBody>
      </p:sp>
      <p:sp>
        <p:nvSpPr>
          <p:cNvPr id="1029" name="Rectangle 5"/>
          <p:cNvSpPr>
            <a:spLocks noGrp="1" noChangeArrowheads="1"/>
          </p:cNvSpPr>
          <p:nvPr>
            <p:ph type="sldNum"/>
          </p:nvPr>
        </p:nvSpPr>
        <p:spPr bwMode="auto">
          <a:xfrm>
            <a:off x="4344988" y="6475413"/>
            <a:ext cx="528637"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Slide </a:t>
            </a:r>
            <a:fld id="{D09C756B-EB39-4236-ADBB-73052B179AE4}" type="slidenum">
              <a:rPr lang="en-GB"/>
              <a:pPr/>
              <a:t>‹#›</a:t>
            </a:fld>
            <a:endParaRPr lang="en-GB"/>
          </a:p>
        </p:txBody>
      </p:sp>
      <p:sp>
        <p:nvSpPr>
          <p:cNvPr id="1030" name="Line 6"/>
          <p:cNvSpPr>
            <a:spLocks noChangeShapeType="1"/>
          </p:cNvSpPr>
          <p:nvPr/>
        </p:nvSpPr>
        <p:spPr bwMode="auto">
          <a:xfrm>
            <a:off x="685800" y="609600"/>
            <a:ext cx="7772400" cy="1588"/>
          </a:xfrm>
          <a:prstGeom prst="line">
            <a:avLst/>
          </a:prstGeom>
          <a:noFill/>
          <a:ln w="12600">
            <a:solidFill>
              <a:srgbClr val="000000"/>
            </a:solidFill>
            <a:miter lim="800000"/>
            <a:headEnd/>
            <a:tailEnd/>
          </a:ln>
          <a:effectLst/>
        </p:spPr>
        <p:txBody>
          <a:bodyPr/>
          <a:lstStyle/>
          <a:p>
            <a:endParaRPr lang="en-GB"/>
          </a:p>
        </p:txBody>
      </p:sp>
      <p:sp>
        <p:nvSpPr>
          <p:cNvPr id="1031" name="Rectangle 7"/>
          <p:cNvSpPr>
            <a:spLocks noChangeArrowheads="1"/>
          </p:cNvSpPr>
          <p:nvPr/>
        </p:nvSpPr>
        <p:spPr bwMode="auto">
          <a:xfrm>
            <a:off x="684213" y="6475413"/>
            <a:ext cx="714375" cy="182562"/>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a:solidFill>
                  <a:srgbClr val="000000"/>
                </a:solidFill>
              </a:rPr>
              <a:t>Submission</a:t>
            </a:r>
          </a:p>
        </p:txBody>
      </p:sp>
      <p:sp>
        <p:nvSpPr>
          <p:cNvPr id="1032" name="Line 8"/>
          <p:cNvSpPr>
            <a:spLocks noChangeShapeType="1"/>
          </p:cNvSpPr>
          <p:nvPr/>
        </p:nvSpPr>
        <p:spPr bwMode="auto">
          <a:xfrm>
            <a:off x="685800" y="6477000"/>
            <a:ext cx="7848600" cy="1588"/>
          </a:xfrm>
          <a:prstGeom prst="line">
            <a:avLst/>
          </a:prstGeom>
          <a:noFill/>
          <a:ln w="12600">
            <a:solidFill>
              <a:srgbClr val="000000"/>
            </a:solidFill>
            <a:miter lim="800000"/>
            <a:headEnd/>
            <a:tailEnd/>
          </a:ln>
          <a:effectLst/>
        </p:spPr>
        <p:txBody>
          <a:bodyPr/>
          <a:lstStyle/>
          <a:p>
            <a:endParaRPr lang="en-GB"/>
          </a:p>
        </p:txBody>
      </p:sp>
      <p:sp>
        <p:nvSpPr>
          <p:cNvPr id="10" name="Date Placeholder 3"/>
          <p:cNvSpPr txBox="1">
            <a:spLocks/>
          </p:cNvSpPr>
          <p:nvPr/>
        </p:nvSpPr>
        <p:spPr bwMode="auto">
          <a:xfrm>
            <a:off x="5000628" y="357166"/>
            <a:ext cx="3500462"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dirty="0" smtClean="0">
                <a:ln>
                  <a:noFill/>
                </a:ln>
                <a:solidFill>
                  <a:srgbClr val="000000"/>
                </a:solidFill>
                <a:effectLst/>
                <a:uLnTx/>
                <a:uFillTx/>
                <a:latin typeface="Times New Roman" pitchFamily="16" charset="0"/>
                <a:ea typeface="MS Gothic" charset="-128"/>
                <a:cs typeface="Arial Unicode MS" charset="0"/>
              </a:rPr>
              <a:t>doc.: IEEE </a:t>
            </a:r>
            <a:r>
              <a:rPr kumimoji="0" lang="en-GB" sz="1800" b="1" i="0" u="none" strike="noStrike" kern="1200" cap="none" spc="0" normalizeH="0" baseline="0" noProof="0" dirty="0" smtClean="0">
                <a:ln>
                  <a:noFill/>
                </a:ln>
                <a:solidFill>
                  <a:srgbClr val="000000"/>
                </a:solidFill>
                <a:effectLst/>
                <a:uLnTx/>
                <a:uFillTx/>
                <a:latin typeface="Times New Roman" pitchFamily="16" charset="0"/>
                <a:ea typeface="MS Gothic" charset="-128"/>
                <a:cs typeface="Arial Unicode MS" charset="0"/>
              </a:rPr>
              <a:t>11-15/0356-00-ng60</a:t>
            </a:r>
            <a:endParaRPr kumimoji="0" lang="en-GB" sz="1800" b="1" i="0" u="none" strike="noStrike" kern="1200" cap="none" spc="0" normalizeH="0" baseline="0" noProof="0" dirty="0" smtClean="0">
              <a:ln>
                <a:noFill/>
              </a:ln>
              <a:solidFill>
                <a:srgbClr val="000000"/>
              </a:solidFill>
              <a:effectLst/>
              <a:uLnTx/>
              <a:uFillTx/>
              <a:latin typeface="Times New Roman" pitchFamily="16" charset="0"/>
              <a:ea typeface="MS Gothic" charset="-128"/>
              <a:cs typeface="Arial Unicode MS" charset="0"/>
            </a:endParaRPr>
          </a:p>
        </p:txBody>
      </p:sp>
      <p:sp>
        <p:nvSpPr>
          <p:cNvPr id="11" name="Date Placeholder 3"/>
          <p:cNvSpPr txBox="1">
            <a:spLocks/>
          </p:cNvSpPr>
          <p:nvPr userDrawn="1"/>
        </p:nvSpPr>
        <p:spPr bwMode="auto">
          <a:xfrm>
            <a:off x="679451" y="338138"/>
            <a:ext cx="140827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dirty="0" smtClean="0">
                <a:ln>
                  <a:noFill/>
                </a:ln>
                <a:solidFill>
                  <a:srgbClr val="000000"/>
                </a:solidFill>
                <a:effectLst/>
                <a:uLnTx/>
                <a:uFillTx/>
                <a:latin typeface="Times New Roman" pitchFamily="16" charset="0"/>
                <a:ea typeface="MS Gothic" charset="-128"/>
                <a:cs typeface="Arial Unicode MS" charset="0"/>
              </a:rPr>
              <a:t>March 2015</a:t>
            </a:r>
          </a:p>
        </p:txBody>
      </p:sp>
    </p:spTree>
  </p:cSld>
  <p:clrMap bg1="lt1" tx1="dk1" bg2="lt2" tx2="dk2" accent1="accent1" accent2="accent2" accent3="accent3" accent4="accent4" accent5="accent5" accent6="accent6" hlink="hlink" folHlink="folHlink"/>
  <p:sldLayoutIdLst>
    <p:sldLayoutId id="2147483650" r:id="rId1"/>
  </p:sldLayoutIdLst>
  <p:timing>
    <p:tnLst>
      <p:par>
        <p:cTn id="1" dur="indefinite" restart="never" nodeType="tmRoot"/>
      </p:par>
    </p:tnLst>
  </p:timing>
  <p:hf hdr="0"/>
  <p:txStyles>
    <p:titleStyle>
      <a:lvl1pPr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9pPr>
    </p:titleStyle>
    <p:bodyStyle>
      <a:lvl1pPr marL="180000" indent="-180000" algn="l" defTabSz="449263" rtl="0" eaLnBrk="1" fontAlgn="base" hangingPunct="1">
        <a:spcBef>
          <a:spcPts val="0"/>
        </a:spcBef>
        <a:spcAft>
          <a:spcPct val="0"/>
        </a:spcAft>
        <a:buClr>
          <a:srgbClr val="000000"/>
        </a:buClr>
        <a:buSzPct val="100000"/>
        <a:buFont typeface="Arial" panose="020B0604020202020204" pitchFamily="34" charset="0"/>
        <a:buChar char="•"/>
        <a:defRPr kumimoji="1" sz="2400" b="1">
          <a:solidFill>
            <a:srgbClr val="000000"/>
          </a:solidFill>
          <a:latin typeface="+mn-lt"/>
          <a:ea typeface="+mn-ea"/>
          <a:cs typeface="+mn-cs"/>
        </a:defRPr>
      </a:lvl1pPr>
      <a:lvl2pPr marL="360000" indent="-180000" algn="l" defTabSz="449263" rtl="0" eaLnBrk="1" fontAlgn="base" hangingPunct="1">
        <a:spcBef>
          <a:spcPts val="0"/>
        </a:spcBef>
        <a:spcAft>
          <a:spcPct val="0"/>
        </a:spcAft>
        <a:buClr>
          <a:srgbClr val="000000"/>
        </a:buClr>
        <a:buSzPct val="75000"/>
        <a:buFont typeface="Times New Roman" panose="02020603050405020304" pitchFamily="18" charset="0"/>
        <a:buChar char="–"/>
        <a:defRPr kumimoji="1" sz="2000">
          <a:solidFill>
            <a:srgbClr val="000000"/>
          </a:solidFill>
          <a:latin typeface="+mn-lt"/>
          <a:ea typeface="+mn-ea"/>
        </a:defRPr>
      </a:lvl2pPr>
      <a:lvl3pPr marL="540000" indent="-180000" algn="l" defTabSz="449263" rtl="0" eaLnBrk="1" fontAlgn="base" hangingPunct="1">
        <a:spcBef>
          <a:spcPts val="0"/>
        </a:spcBef>
        <a:spcAft>
          <a:spcPct val="0"/>
        </a:spcAft>
        <a:buClr>
          <a:srgbClr val="000000"/>
        </a:buClr>
        <a:buSzPct val="100000"/>
        <a:buFont typeface="Arial" panose="020B0604020202020204" pitchFamily="34" charset="0"/>
        <a:buChar char="•"/>
        <a:defRPr kumimoji="1">
          <a:solidFill>
            <a:srgbClr val="000000"/>
          </a:solidFill>
          <a:latin typeface="+mn-lt"/>
          <a:ea typeface="+mn-ea"/>
        </a:defRPr>
      </a:lvl3pPr>
      <a:lvl4pPr marL="720000" indent="-180000" algn="l" defTabSz="449263" rtl="0" eaLnBrk="1" fontAlgn="base" hangingPunct="1">
        <a:spcBef>
          <a:spcPts val="0"/>
        </a:spcBef>
        <a:spcAft>
          <a:spcPct val="0"/>
        </a:spcAft>
        <a:buClr>
          <a:srgbClr val="000000"/>
        </a:buClr>
        <a:buSzPct val="100000"/>
        <a:buFont typeface="Times New Roman" panose="02020603050405020304" pitchFamily="18" charset="0"/>
        <a:buChar char="–"/>
        <a:defRPr kumimoji="1"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kumimoji="1"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kumimoji="1"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kumimoji="1"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kumimoji="1"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kumimoji="1" sz="1600">
          <a:solidFill>
            <a:srgbClr val="000000"/>
          </a:solidFill>
          <a:latin typeface="+mn-lt"/>
          <a:ea typeface="+mn-ea"/>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11.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mentor.ieee.org/802.11/dcn/14/11-14-1486-00-ng60-channel-models-in-ng60.pptx" TargetMode="Externa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980728"/>
            <a:ext cx="7770813" cy="1065213"/>
          </a:xfrm>
        </p:spPr>
        <p:txBody>
          <a:bodyPr/>
          <a:lstStyle/>
          <a:p>
            <a:r>
              <a:rPr lang="en-US" dirty="0" smtClean="0"/>
              <a:t>MU-MIMO schemes for NG60</a:t>
            </a:r>
            <a:endParaRPr lang="ru-RU" dirty="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1</a:t>
            </a:fld>
            <a:endParaRPr lang="en-GB" dirty="0"/>
          </a:p>
        </p:txBody>
      </p:sp>
      <p:sp>
        <p:nvSpPr>
          <p:cNvPr id="6" name="Footer Placeholder 5"/>
          <p:cNvSpPr>
            <a:spLocks noGrp="1"/>
          </p:cNvSpPr>
          <p:nvPr>
            <p:ph type="ftr" idx="16"/>
          </p:nvPr>
        </p:nvSpPr>
        <p:spPr/>
        <p:txBody>
          <a:bodyPr/>
          <a:lstStyle/>
          <a:p>
            <a:r>
              <a:rPr lang="en-US" altLang="zh-TW" smtClean="0"/>
              <a:t>Alexander Maltsev, Intel</a:t>
            </a:r>
            <a:endParaRPr lang="en-GB" dirty="0"/>
          </a:p>
        </p:txBody>
      </p:sp>
      <p:sp>
        <p:nvSpPr>
          <p:cNvPr id="9" name="Rectangle 4"/>
          <p:cNvSpPr>
            <a:spLocks noChangeArrowheads="1"/>
          </p:cNvSpPr>
          <p:nvPr/>
        </p:nvSpPr>
        <p:spPr bwMode="auto">
          <a:xfrm>
            <a:off x="539405" y="2960948"/>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graphicFrame>
        <p:nvGraphicFramePr>
          <p:cNvPr id="10" name="Table 9"/>
          <p:cNvGraphicFramePr>
            <a:graphicFrameLocks noGrp="1"/>
          </p:cNvGraphicFramePr>
          <p:nvPr>
            <p:extLst>
              <p:ext uri="{D42A27DB-BD31-4B8C-83A1-F6EECF244321}">
                <p14:modId xmlns:p14="http://schemas.microsoft.com/office/powerpoint/2010/main" val="2758604956"/>
              </p:ext>
            </p:extLst>
          </p:nvPr>
        </p:nvGraphicFramePr>
        <p:xfrm>
          <a:off x="539405" y="3429000"/>
          <a:ext cx="8280920" cy="1854200"/>
        </p:xfrm>
        <a:graphic>
          <a:graphicData uri="http://schemas.openxmlformats.org/drawingml/2006/table">
            <a:tbl>
              <a:tblPr firstRow="1" bandRow="1">
                <a:tableStyleId>{5940675A-B579-460E-94D1-54222C63F5DA}</a:tableStyleId>
              </a:tblPr>
              <a:tblGrid>
                <a:gridCol w="1764343"/>
                <a:gridCol w="1116124"/>
                <a:gridCol w="972108"/>
                <a:gridCol w="1584176"/>
                <a:gridCol w="2844169"/>
              </a:tblGrid>
              <a:tr h="370840">
                <a:tc>
                  <a:txBody>
                    <a:bodyPr/>
                    <a:lstStyle/>
                    <a:p>
                      <a:r>
                        <a:rPr lang="en-US" sz="1600" b="1" dirty="0" smtClean="0"/>
                        <a:t>Name</a:t>
                      </a:r>
                      <a:endParaRPr lang="en-US" sz="1600" b="1" dirty="0"/>
                    </a:p>
                  </a:txBody>
                  <a:tcPr/>
                </a:tc>
                <a:tc>
                  <a:txBody>
                    <a:bodyPr/>
                    <a:lstStyle/>
                    <a:p>
                      <a:r>
                        <a:rPr lang="en-US" sz="1600" b="1" dirty="0" smtClean="0"/>
                        <a:t>Affiliation</a:t>
                      </a:r>
                      <a:endParaRPr lang="en-US" sz="1600" b="1" dirty="0"/>
                    </a:p>
                  </a:txBody>
                  <a:tcPr/>
                </a:tc>
                <a:tc>
                  <a:txBody>
                    <a:bodyPr/>
                    <a:lstStyle/>
                    <a:p>
                      <a:r>
                        <a:rPr lang="en-US" sz="1600" b="1" dirty="0" smtClean="0"/>
                        <a:t>Address</a:t>
                      </a:r>
                      <a:endParaRPr lang="en-US" sz="1600" b="1" dirty="0"/>
                    </a:p>
                  </a:txBody>
                  <a:tcPr/>
                </a:tc>
                <a:tc>
                  <a:txBody>
                    <a:bodyPr/>
                    <a:lstStyle/>
                    <a:p>
                      <a:r>
                        <a:rPr lang="en-US" sz="1600" b="1" dirty="0" smtClean="0"/>
                        <a:t>Phone</a:t>
                      </a:r>
                      <a:endParaRPr lang="en-US" sz="1600" b="1" dirty="0"/>
                    </a:p>
                  </a:txBody>
                  <a:tcPr/>
                </a:tc>
                <a:tc>
                  <a:txBody>
                    <a:bodyPr/>
                    <a:lstStyle/>
                    <a:p>
                      <a:r>
                        <a:rPr lang="en-US" sz="1600" b="1" dirty="0" smtClean="0"/>
                        <a:t>Email</a:t>
                      </a:r>
                      <a:endParaRPr lang="en-US" sz="1600" b="1" dirty="0"/>
                    </a:p>
                  </a:txBody>
                  <a:tcPr/>
                </a:tc>
              </a:tr>
              <a:tr h="370840">
                <a:tc>
                  <a:txBody>
                    <a:bodyPr/>
                    <a:lstStyle/>
                    <a:p>
                      <a:r>
                        <a:rPr lang="en-US" sz="1600" dirty="0" smtClean="0"/>
                        <a:t>Alexander Maltsev</a:t>
                      </a:r>
                      <a:endParaRPr lang="en-US" sz="1600" dirty="0"/>
                    </a:p>
                  </a:txBody>
                  <a:tcPr/>
                </a:tc>
                <a:tc>
                  <a:txBody>
                    <a:bodyPr/>
                    <a:lstStyle/>
                    <a:p>
                      <a:r>
                        <a:rPr lang="en-US" sz="1600" dirty="0" smtClean="0"/>
                        <a:t>Intel</a:t>
                      </a:r>
                      <a:endParaRPr lang="en-US" sz="1600" dirty="0"/>
                    </a:p>
                  </a:txBody>
                  <a:tcPr/>
                </a:tc>
                <a:tc>
                  <a:txBody>
                    <a:bodyPr/>
                    <a:lstStyle/>
                    <a:p>
                      <a:endParaRPr lang="en-US" sz="1600" dirty="0"/>
                    </a:p>
                  </a:txBody>
                  <a:tcPr/>
                </a:tc>
                <a:tc>
                  <a:txBody>
                    <a:bodyPr/>
                    <a:lstStyle/>
                    <a:p>
                      <a:pPr algn="ctr"/>
                      <a:r>
                        <a:rPr kumimoji="1" lang="en-US" sz="1200" kern="1200" dirty="0" smtClean="0">
                          <a:solidFill>
                            <a:schemeClr val="tx1"/>
                          </a:solidFill>
                          <a:latin typeface="+mn-lt"/>
                          <a:ea typeface="+mn-ea"/>
                          <a:cs typeface="+mn-cs"/>
                        </a:rPr>
                        <a:t>+</a:t>
                      </a:r>
                      <a:r>
                        <a:rPr kumimoji="1" lang="en-US" sz="1600" kern="1200" dirty="0" smtClean="0">
                          <a:solidFill>
                            <a:schemeClr val="tx1"/>
                          </a:solidFill>
                          <a:latin typeface="+mn-lt"/>
                          <a:ea typeface="+mn-ea"/>
                          <a:cs typeface="+mn-cs"/>
                        </a:rPr>
                        <a:t>7(962)5050236</a:t>
                      </a:r>
                      <a:endParaRPr kumimoji="1" lang="en-US" sz="1200" kern="1200" dirty="0">
                        <a:solidFill>
                          <a:schemeClr val="tx1"/>
                        </a:solidFill>
                        <a:latin typeface="+mn-lt"/>
                        <a:ea typeface="+mn-ea"/>
                        <a:cs typeface="+mn-cs"/>
                      </a:endParaRPr>
                    </a:p>
                  </a:txBody>
                  <a:tcPr/>
                </a:tc>
                <a:tc>
                  <a:txBody>
                    <a:bodyPr/>
                    <a:lstStyle/>
                    <a:p>
                      <a:r>
                        <a:rPr kumimoji="1" lang="en-US" sz="1600" kern="1200" dirty="0" smtClean="0">
                          <a:solidFill>
                            <a:schemeClr val="tx1"/>
                          </a:solidFill>
                          <a:latin typeface="+mn-lt"/>
                          <a:ea typeface="+mn-ea"/>
                          <a:cs typeface="+mn-cs"/>
                        </a:rPr>
                        <a:t>alexander.maltsev@intel.com</a:t>
                      </a:r>
                      <a:endParaRPr kumimoji="1" lang="en-US" sz="1600" kern="1200" dirty="0">
                        <a:solidFill>
                          <a:schemeClr val="tx1"/>
                        </a:solidFill>
                        <a:latin typeface="+mn-lt"/>
                        <a:ea typeface="+mn-ea"/>
                        <a:cs typeface="+mn-cs"/>
                      </a:endParaRPr>
                    </a:p>
                  </a:txBody>
                  <a:tcPr/>
                </a:tc>
              </a:tr>
              <a:tr h="370840">
                <a:tc>
                  <a:txBody>
                    <a:bodyPr/>
                    <a:lstStyle/>
                    <a:p>
                      <a:r>
                        <a:rPr lang="en-US" sz="1600" dirty="0" smtClean="0"/>
                        <a:t>Andrey</a:t>
                      </a:r>
                      <a:r>
                        <a:rPr lang="en-US" sz="1600" baseline="0" dirty="0" smtClean="0"/>
                        <a:t> Pudeyev</a:t>
                      </a:r>
                      <a:endParaRPr lang="en-US" sz="1600" dirty="0"/>
                    </a:p>
                  </a:txBody>
                  <a:tcPr/>
                </a:tc>
                <a:tc>
                  <a:txBody>
                    <a:bodyPr/>
                    <a:lstStyle/>
                    <a:p>
                      <a:r>
                        <a:rPr lang="en-US" sz="1600" dirty="0" smtClean="0"/>
                        <a:t>Intel</a:t>
                      </a:r>
                      <a:endParaRPr lang="en-US" sz="1600" dirty="0"/>
                    </a:p>
                  </a:txBody>
                  <a:tcPr/>
                </a:tc>
                <a:tc>
                  <a:txBody>
                    <a:bodyPr/>
                    <a:lstStyle/>
                    <a:p>
                      <a:endParaRPr lang="en-US" sz="1600" dirty="0"/>
                    </a:p>
                  </a:txBody>
                  <a:tcPr/>
                </a:tc>
                <a:tc>
                  <a:txBody>
                    <a:bodyPr/>
                    <a:lstStyle/>
                    <a:p>
                      <a:endParaRPr lang="en-US" sz="1600" dirty="0"/>
                    </a:p>
                  </a:txBody>
                  <a:tcPr/>
                </a:tc>
                <a:tc>
                  <a:txBody>
                    <a:bodyPr/>
                    <a:lstStyle/>
                    <a:p>
                      <a:r>
                        <a:rPr lang="en-US" sz="1600" dirty="0" smtClean="0"/>
                        <a:t>andrey.pudeyev@intel.com</a:t>
                      </a:r>
                      <a:endParaRPr lang="en-US" sz="1600" dirty="0"/>
                    </a:p>
                  </a:txBody>
                  <a:tcPr/>
                </a:tc>
              </a:tr>
              <a:tr h="370840">
                <a:tc>
                  <a:txBody>
                    <a:bodyPr/>
                    <a:lstStyle/>
                    <a:p>
                      <a:r>
                        <a:rPr lang="en-US" sz="1600" dirty="0" smtClean="0"/>
                        <a:t>Ilya Bolotin</a:t>
                      </a:r>
                      <a:endParaRPr lang="en-US"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Intel</a:t>
                      </a:r>
                    </a:p>
                  </a:txBody>
                  <a:tcPr/>
                </a:tc>
                <a:tc>
                  <a:txBody>
                    <a:bodyPr/>
                    <a:lstStyle/>
                    <a:p>
                      <a:endParaRPr lang="en-US" sz="1600" dirty="0"/>
                    </a:p>
                  </a:txBody>
                  <a:tcPr/>
                </a:tc>
                <a:tc>
                  <a:txBody>
                    <a:bodyPr/>
                    <a:lstStyle/>
                    <a:p>
                      <a:endParaRPr lang="en-US"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ilya.bolotin@intel.com</a:t>
                      </a:r>
                    </a:p>
                  </a:txBody>
                  <a:tcPr/>
                </a:tc>
              </a:tr>
              <a:tr h="370840">
                <a:tc>
                  <a:txBody>
                    <a:bodyPr/>
                    <a:lstStyle/>
                    <a:p>
                      <a:r>
                        <a:rPr lang="en-US" sz="1600" dirty="0" smtClean="0"/>
                        <a:t>Carlos Cordeiro</a:t>
                      </a:r>
                      <a:endParaRPr lang="en-US" sz="1600" dirty="0"/>
                    </a:p>
                  </a:txBody>
                  <a:tcPr/>
                </a:tc>
                <a:tc>
                  <a:txBody>
                    <a:bodyPr/>
                    <a:lstStyle/>
                    <a:p>
                      <a:r>
                        <a:rPr lang="en-US" sz="1600" dirty="0" smtClean="0"/>
                        <a:t>Intel</a:t>
                      </a:r>
                      <a:endParaRPr lang="en-US" sz="1600" dirty="0"/>
                    </a:p>
                  </a:txBody>
                  <a:tcPr/>
                </a:tc>
                <a:tc>
                  <a:txBody>
                    <a:bodyPr/>
                    <a:lstStyle/>
                    <a:p>
                      <a:endParaRPr lang="en-US" sz="1600" dirty="0"/>
                    </a:p>
                  </a:txBody>
                  <a:tcPr/>
                </a:tc>
                <a:tc>
                  <a:txBody>
                    <a:bodyPr/>
                    <a:lstStyle/>
                    <a:p>
                      <a:endParaRPr lang="en-US" sz="1600" dirty="0"/>
                    </a:p>
                  </a:txBody>
                  <a:tcPr/>
                </a:tc>
                <a:tc>
                  <a:txBody>
                    <a:bodyPr/>
                    <a:lstStyle/>
                    <a:p>
                      <a:r>
                        <a:rPr lang="en-US" sz="1600" dirty="0" smtClean="0"/>
                        <a:t>carlos.cordeiro@intel.com</a:t>
                      </a:r>
                      <a:endParaRPr lang="en-US" sz="1600" dirty="0"/>
                    </a:p>
                  </a:txBody>
                  <a:tcPr/>
                </a:tc>
              </a:tr>
            </a:tbl>
          </a:graphicData>
        </a:graphic>
      </p:graphicFrame>
    </p:spTree>
    <p:extLst>
      <p:ext uri="{BB962C8B-B14F-4D97-AF65-F5344CB8AC3E}">
        <p14:creationId xmlns:p14="http://schemas.microsoft.com/office/powerpoint/2010/main" val="26149779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 level simulator parameters</a:t>
            </a:r>
            <a:endParaRPr lang="ru-RU"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732980513"/>
              </p:ext>
            </p:extLst>
          </p:nvPr>
        </p:nvGraphicFramePr>
        <p:xfrm>
          <a:off x="5004047" y="1700808"/>
          <a:ext cx="4032449" cy="3937000"/>
        </p:xfrm>
        <a:graphic>
          <a:graphicData uri="http://schemas.openxmlformats.org/drawingml/2006/table">
            <a:tbl>
              <a:tblPr firstRow="1" firstCol="1" bandRow="1"/>
              <a:tblGrid>
                <a:gridCol w="1044116"/>
                <a:gridCol w="936104"/>
                <a:gridCol w="2052229"/>
              </a:tblGrid>
              <a:tr h="93092">
                <a:tc gridSpan="2">
                  <a:txBody>
                    <a:bodyPr/>
                    <a:lstStyle/>
                    <a:p>
                      <a:pPr algn="ctr">
                        <a:spcAft>
                          <a:spcPts val="0"/>
                        </a:spcAft>
                      </a:pPr>
                      <a:r>
                        <a:rPr lang="en-US" sz="1200" b="1" dirty="0">
                          <a:effectLst/>
                          <a:latin typeface="Times New Roman"/>
                          <a:ea typeface="Calibri"/>
                          <a:cs typeface="Times New Roman"/>
                        </a:rPr>
                        <a:t>Parameters</a:t>
                      </a:r>
                      <a:endParaRPr lang="ru-RU" sz="1200" b="1" dirty="0">
                        <a:effectLst/>
                        <a:latin typeface="Times New Roman"/>
                        <a:ea typeface="Times New Roman"/>
                        <a:cs typeface="Times New Roman"/>
                      </a:endParaRPr>
                    </a:p>
                  </a:txBody>
                  <a:tcPr marL="68580" marR="68580" marT="508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ru-RU"/>
                    </a:p>
                  </a:txBody>
                  <a:tcPr/>
                </a:tc>
                <a:tc>
                  <a:txBody>
                    <a:bodyPr/>
                    <a:lstStyle/>
                    <a:p>
                      <a:pPr algn="ctr">
                        <a:spcAft>
                          <a:spcPts val="0"/>
                        </a:spcAft>
                      </a:pPr>
                      <a:r>
                        <a:rPr lang="en-US" sz="1200" b="1" dirty="0">
                          <a:effectLst/>
                          <a:latin typeface="Times New Roman"/>
                          <a:ea typeface="Calibri"/>
                          <a:cs typeface="Times New Roman"/>
                        </a:rPr>
                        <a:t>Assumption</a:t>
                      </a:r>
                      <a:endParaRPr lang="ru-RU" sz="1200" b="1" dirty="0">
                        <a:effectLst/>
                        <a:latin typeface="Times New Roman"/>
                        <a:ea typeface="Times New Roman"/>
                        <a:cs typeface="Times New Roman"/>
                      </a:endParaRPr>
                    </a:p>
                  </a:txBody>
                  <a:tcPr marL="68580" marR="68580" marT="508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44145">
                <a:tc gridSpan="2">
                  <a:txBody>
                    <a:bodyPr/>
                    <a:lstStyle/>
                    <a:p>
                      <a:pPr algn="ctr">
                        <a:spcAft>
                          <a:spcPts val="0"/>
                        </a:spcAft>
                      </a:pPr>
                      <a:r>
                        <a:rPr lang="en-US" sz="1200">
                          <a:effectLst/>
                          <a:latin typeface="Times New Roman"/>
                          <a:ea typeface="Calibri"/>
                          <a:cs typeface="Times New Roman"/>
                        </a:rPr>
                        <a:t>Deployments</a:t>
                      </a:r>
                      <a:endParaRPr lang="ru-RU" sz="1200">
                        <a:effectLst/>
                        <a:latin typeface="Times New Roman"/>
                        <a:ea typeface="Times New Roman"/>
                        <a:cs typeface="Times New Roman"/>
                      </a:endParaRPr>
                    </a:p>
                  </a:txBody>
                  <a:tcPr marL="68580" marR="68580" marT="508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ru-RU"/>
                    </a:p>
                  </a:txBody>
                  <a:tcPr/>
                </a:tc>
                <a:tc>
                  <a:txBody>
                    <a:bodyPr/>
                    <a:lstStyle/>
                    <a:p>
                      <a:pPr algn="ctr">
                        <a:spcAft>
                          <a:spcPts val="0"/>
                        </a:spcAft>
                      </a:pPr>
                      <a:r>
                        <a:rPr lang="en-US" sz="1200" dirty="0">
                          <a:effectLst/>
                          <a:latin typeface="Times New Roman"/>
                          <a:ea typeface="Calibri"/>
                          <a:cs typeface="Times New Roman"/>
                        </a:rPr>
                        <a:t>Isolated cell, Hex grid, reuse </a:t>
                      </a:r>
                      <a:r>
                        <a:rPr lang="en-US" sz="1200" dirty="0" smtClean="0">
                          <a:effectLst/>
                          <a:latin typeface="Times New Roman"/>
                          <a:ea typeface="Calibri"/>
                          <a:cs typeface="Times New Roman"/>
                        </a:rPr>
                        <a:t>3</a:t>
                      </a:r>
                      <a:endParaRPr lang="ru-RU" sz="1200" dirty="0">
                        <a:effectLst/>
                        <a:latin typeface="Times New Roman"/>
                        <a:ea typeface="Times New Roman"/>
                        <a:cs typeface="Times New Roman"/>
                      </a:endParaRPr>
                    </a:p>
                    <a:p>
                      <a:pPr algn="ctr">
                        <a:spcAft>
                          <a:spcPts val="0"/>
                        </a:spcAft>
                      </a:pPr>
                      <a:r>
                        <a:rPr lang="en-US" sz="1200" dirty="0">
                          <a:effectLst/>
                          <a:latin typeface="Times New Roman"/>
                          <a:ea typeface="Calibri"/>
                          <a:cs typeface="Times New Roman"/>
                        </a:rPr>
                        <a:t>Hexagonal 21 cells</a:t>
                      </a:r>
                      <a:endParaRPr lang="ru-RU" sz="1200" dirty="0">
                        <a:effectLst/>
                        <a:latin typeface="Times New Roman"/>
                        <a:ea typeface="Times New Roman"/>
                        <a:cs typeface="Times New Roman"/>
                      </a:endParaRPr>
                    </a:p>
                  </a:txBody>
                  <a:tcPr marL="68580" marR="68580" marT="508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44145">
                <a:tc gridSpan="2">
                  <a:txBody>
                    <a:bodyPr/>
                    <a:lstStyle/>
                    <a:p>
                      <a:pPr algn="ctr">
                        <a:spcAft>
                          <a:spcPts val="0"/>
                        </a:spcAft>
                      </a:pPr>
                      <a:r>
                        <a:rPr lang="en-US" sz="1200" dirty="0" smtClean="0">
                          <a:effectLst/>
                          <a:latin typeface="Times New Roman"/>
                          <a:ea typeface="Calibri"/>
                          <a:cs typeface="Times New Roman"/>
                        </a:rPr>
                        <a:t>Inter-cell distance</a:t>
                      </a:r>
                      <a:endParaRPr lang="ru-RU" sz="1200" dirty="0">
                        <a:effectLst/>
                        <a:latin typeface="Times New Roman"/>
                        <a:ea typeface="Times New Roman"/>
                        <a:cs typeface="Times New Roman"/>
                      </a:endParaRPr>
                    </a:p>
                  </a:txBody>
                  <a:tcPr marL="68580" marR="68580" marT="508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ru-RU"/>
                    </a:p>
                  </a:txBody>
                  <a:tcPr/>
                </a:tc>
                <a:tc>
                  <a:txBody>
                    <a:bodyPr/>
                    <a:lstStyle/>
                    <a:p>
                      <a:pPr algn="ctr">
                        <a:spcAft>
                          <a:spcPts val="0"/>
                        </a:spcAft>
                      </a:pPr>
                      <a:r>
                        <a:rPr lang="en-US" sz="1200" dirty="0" smtClean="0">
                          <a:effectLst/>
                          <a:latin typeface="Times New Roman"/>
                          <a:ea typeface="Calibri"/>
                          <a:cs typeface="Times New Roman"/>
                        </a:rPr>
                        <a:t>40 and 100 m</a:t>
                      </a:r>
                      <a:endParaRPr lang="ru-RU" sz="1200" dirty="0">
                        <a:effectLst/>
                        <a:latin typeface="Times New Roman"/>
                        <a:ea typeface="Times New Roman"/>
                        <a:cs typeface="Times New Roman"/>
                      </a:endParaRPr>
                    </a:p>
                  </a:txBody>
                  <a:tcPr marL="68580" marR="68580" marT="508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44145">
                <a:tc gridSpan="2">
                  <a:txBody>
                    <a:bodyPr/>
                    <a:lstStyle/>
                    <a:p>
                      <a:pPr algn="ctr">
                        <a:spcAft>
                          <a:spcPts val="0"/>
                        </a:spcAft>
                      </a:pPr>
                      <a:r>
                        <a:rPr lang="en-US" sz="1200" dirty="0">
                          <a:effectLst/>
                          <a:latin typeface="Times New Roman"/>
                          <a:ea typeface="Calibri"/>
                          <a:cs typeface="Times New Roman"/>
                        </a:rPr>
                        <a:t>Number of UE</a:t>
                      </a:r>
                      <a:endParaRPr lang="ru-RU" sz="1200" dirty="0">
                        <a:effectLst/>
                        <a:latin typeface="Times New Roman"/>
                        <a:ea typeface="Times New Roman"/>
                        <a:cs typeface="Times New Roman"/>
                      </a:endParaRPr>
                    </a:p>
                  </a:txBody>
                  <a:tcPr marL="68580" marR="68580" marT="508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ru-RU"/>
                    </a:p>
                  </a:txBody>
                  <a:tcPr/>
                </a:tc>
                <a:tc>
                  <a:txBody>
                    <a:bodyPr/>
                    <a:lstStyle/>
                    <a:p>
                      <a:pPr algn="ctr">
                        <a:spcAft>
                          <a:spcPts val="0"/>
                        </a:spcAft>
                      </a:pPr>
                      <a:r>
                        <a:rPr lang="en-US" sz="1200" dirty="0">
                          <a:effectLst/>
                          <a:latin typeface="Times New Roman"/>
                          <a:ea typeface="Calibri"/>
                          <a:cs typeface="Times New Roman"/>
                        </a:rPr>
                        <a:t>3 </a:t>
                      </a:r>
                      <a:r>
                        <a:rPr lang="en-US" sz="1200" dirty="0" smtClean="0">
                          <a:effectLst/>
                          <a:latin typeface="Times New Roman"/>
                          <a:ea typeface="Calibri"/>
                          <a:cs typeface="Times New Roman"/>
                        </a:rPr>
                        <a:t>cells/site, 8</a:t>
                      </a:r>
                      <a:r>
                        <a:rPr lang="en-US" sz="1200" baseline="0" dirty="0" smtClean="0">
                          <a:effectLst/>
                          <a:latin typeface="Times New Roman"/>
                          <a:ea typeface="Calibri"/>
                          <a:cs typeface="Times New Roman"/>
                        </a:rPr>
                        <a:t> and </a:t>
                      </a:r>
                      <a:r>
                        <a:rPr lang="en-US" sz="1200" dirty="0" smtClean="0">
                          <a:effectLst/>
                          <a:latin typeface="Times New Roman"/>
                          <a:ea typeface="Calibri"/>
                          <a:cs typeface="Times New Roman"/>
                        </a:rPr>
                        <a:t>50 UE/cell</a:t>
                      </a:r>
                      <a:endParaRPr lang="ru-RU" sz="1200" dirty="0">
                        <a:effectLst/>
                        <a:latin typeface="Times New Roman"/>
                        <a:ea typeface="Times New Roman"/>
                        <a:cs typeface="Times New Roman"/>
                      </a:endParaRPr>
                    </a:p>
                  </a:txBody>
                  <a:tcPr marL="68580" marR="68580" marT="508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44145">
                <a:tc gridSpan="2">
                  <a:txBody>
                    <a:bodyPr/>
                    <a:lstStyle/>
                    <a:p>
                      <a:pPr algn="ctr">
                        <a:spcAft>
                          <a:spcPts val="0"/>
                        </a:spcAft>
                      </a:pPr>
                      <a:r>
                        <a:rPr lang="en-US" sz="1200">
                          <a:effectLst/>
                          <a:latin typeface="Times New Roman"/>
                          <a:ea typeface="Calibri"/>
                          <a:cs typeface="Times New Roman"/>
                        </a:rPr>
                        <a:t>Channel model/Pathloss</a:t>
                      </a:r>
                      <a:endParaRPr lang="ru-RU" sz="1200">
                        <a:effectLst/>
                        <a:latin typeface="Times New Roman"/>
                        <a:ea typeface="Times New Roman"/>
                        <a:cs typeface="Times New Roman"/>
                      </a:endParaRPr>
                    </a:p>
                  </a:txBody>
                  <a:tcPr marL="68580" marR="68580" marT="508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ru-RU"/>
                    </a:p>
                  </a:txBody>
                  <a:tcPr/>
                </a:tc>
                <a:tc>
                  <a:txBody>
                    <a:bodyPr/>
                    <a:lstStyle/>
                    <a:p>
                      <a:pPr algn="ctr">
                        <a:spcAft>
                          <a:spcPts val="0"/>
                        </a:spcAft>
                      </a:pPr>
                      <a:r>
                        <a:rPr lang="en-US" sz="1200">
                          <a:effectLst/>
                          <a:latin typeface="Times New Roman"/>
                          <a:ea typeface="Calibri"/>
                          <a:cs typeface="Times New Roman"/>
                        </a:rPr>
                        <a:t>LOS, Q-D / Free space + O</a:t>
                      </a:r>
                      <a:r>
                        <a:rPr lang="en-US" sz="1200" baseline="-25000">
                          <a:effectLst/>
                          <a:latin typeface="Times New Roman"/>
                          <a:ea typeface="Calibri"/>
                          <a:cs typeface="Times New Roman"/>
                        </a:rPr>
                        <a:t>2</a:t>
                      </a:r>
                      <a:r>
                        <a:rPr lang="en-US" sz="1200">
                          <a:effectLst/>
                          <a:latin typeface="Times New Roman"/>
                          <a:ea typeface="Calibri"/>
                          <a:cs typeface="Times New Roman"/>
                        </a:rPr>
                        <a:t> absorption</a:t>
                      </a:r>
                      <a:endParaRPr lang="ru-RU" sz="1200">
                        <a:effectLst/>
                        <a:latin typeface="Times New Roman"/>
                        <a:ea typeface="Times New Roman"/>
                        <a:cs typeface="Times New Roman"/>
                      </a:endParaRPr>
                    </a:p>
                  </a:txBody>
                  <a:tcPr marL="68580" marR="68580" marT="508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44145">
                <a:tc gridSpan="2">
                  <a:txBody>
                    <a:bodyPr/>
                    <a:lstStyle/>
                    <a:p>
                      <a:pPr algn="ctr">
                        <a:spcAft>
                          <a:spcPts val="0"/>
                        </a:spcAft>
                      </a:pPr>
                      <a:r>
                        <a:rPr lang="en-US" sz="1200">
                          <a:effectLst/>
                          <a:latin typeface="Times New Roman"/>
                          <a:ea typeface="Calibri"/>
                          <a:cs typeface="Times New Roman"/>
                        </a:rPr>
                        <a:t>Carrier / BW</a:t>
                      </a:r>
                      <a:endParaRPr lang="ru-RU" sz="1200">
                        <a:effectLst/>
                        <a:latin typeface="Times New Roman"/>
                        <a:ea typeface="Times New Roman"/>
                        <a:cs typeface="Times New Roman"/>
                      </a:endParaRPr>
                    </a:p>
                  </a:txBody>
                  <a:tcPr marL="68580" marR="68580" marT="508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ru-RU"/>
                    </a:p>
                  </a:txBody>
                  <a:tcPr/>
                </a:tc>
                <a:tc>
                  <a:txBody>
                    <a:bodyPr/>
                    <a:lstStyle/>
                    <a:p>
                      <a:pPr algn="ctr">
                        <a:spcAft>
                          <a:spcPts val="0"/>
                        </a:spcAft>
                      </a:pPr>
                      <a:r>
                        <a:rPr lang="en-US" sz="1200" dirty="0">
                          <a:effectLst/>
                          <a:latin typeface="Times New Roman"/>
                          <a:ea typeface="Calibri"/>
                          <a:cs typeface="Times New Roman"/>
                        </a:rPr>
                        <a:t>60 GHz / 2 GHz x 3 channels</a:t>
                      </a:r>
                      <a:endParaRPr lang="ru-RU" sz="1200" dirty="0">
                        <a:effectLst/>
                        <a:latin typeface="Times New Roman"/>
                        <a:ea typeface="Times New Roman"/>
                        <a:cs typeface="Times New Roman"/>
                      </a:endParaRPr>
                    </a:p>
                  </a:txBody>
                  <a:tcPr marL="68580" marR="68580" marT="508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44145">
                <a:tc rowSpan="4">
                  <a:txBody>
                    <a:bodyPr/>
                    <a:lstStyle/>
                    <a:p>
                      <a:pPr algn="ctr">
                        <a:spcAft>
                          <a:spcPts val="0"/>
                        </a:spcAft>
                      </a:pPr>
                      <a:r>
                        <a:rPr lang="en-US" sz="1200" dirty="0" smtClean="0">
                          <a:effectLst/>
                          <a:latin typeface="Times New Roman"/>
                          <a:ea typeface="Calibri"/>
                          <a:cs typeface="Times New Roman"/>
                        </a:rPr>
                        <a:t>AP </a:t>
                      </a:r>
                      <a:r>
                        <a:rPr lang="en-US" sz="1200" dirty="0">
                          <a:effectLst/>
                          <a:latin typeface="Times New Roman"/>
                          <a:ea typeface="Calibri"/>
                          <a:cs typeface="Times New Roman"/>
                        </a:rPr>
                        <a:t>antenna array</a:t>
                      </a:r>
                      <a:endParaRPr lang="ru-RU" sz="1200" dirty="0">
                        <a:effectLst/>
                        <a:latin typeface="Times New Roman"/>
                        <a:ea typeface="Times New Roman"/>
                        <a:cs typeface="Times New Roman"/>
                      </a:endParaRPr>
                    </a:p>
                  </a:txBody>
                  <a:tcPr marL="68580" marR="68580" marT="508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1200">
                          <a:effectLst/>
                          <a:latin typeface="Times New Roman"/>
                          <a:ea typeface="Calibri"/>
                          <a:cs typeface="Times New Roman"/>
                        </a:rPr>
                        <a:t>Height</a:t>
                      </a:r>
                      <a:endParaRPr lang="ru-RU" sz="1200">
                        <a:effectLst/>
                        <a:latin typeface="Times New Roman"/>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1200">
                          <a:effectLst/>
                          <a:latin typeface="Times New Roman"/>
                          <a:ea typeface="Calibri"/>
                          <a:cs typeface="Times New Roman"/>
                        </a:rPr>
                        <a:t>4m</a:t>
                      </a:r>
                      <a:endParaRPr lang="ru-RU" sz="1200">
                        <a:effectLst/>
                        <a:latin typeface="Times New Roman"/>
                        <a:ea typeface="Times New Roman"/>
                        <a:cs typeface="Times New Roman"/>
                      </a:endParaRPr>
                    </a:p>
                  </a:txBody>
                  <a:tcPr marL="68580" marR="68580" marT="508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44145">
                <a:tc vMerge="1">
                  <a:txBody>
                    <a:bodyPr/>
                    <a:lstStyle/>
                    <a:p>
                      <a:endParaRPr lang="ru-RU"/>
                    </a:p>
                  </a:txBody>
                  <a:tcPr/>
                </a:tc>
                <a:tc>
                  <a:txBody>
                    <a:bodyPr/>
                    <a:lstStyle/>
                    <a:p>
                      <a:pPr algn="ctr">
                        <a:spcAft>
                          <a:spcPts val="0"/>
                        </a:spcAft>
                      </a:pPr>
                      <a:r>
                        <a:rPr lang="en-US" sz="1200">
                          <a:effectLst/>
                          <a:latin typeface="Times New Roman"/>
                          <a:ea typeface="Calibri"/>
                          <a:cs typeface="Times New Roman"/>
                        </a:rPr>
                        <a:t>Configuration</a:t>
                      </a:r>
                      <a:endParaRPr lang="ru-RU" sz="1200">
                        <a:effectLst/>
                        <a:latin typeface="Times New Roman"/>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1200" dirty="0" smtClean="0">
                          <a:effectLst/>
                          <a:latin typeface="Times New Roman"/>
                          <a:ea typeface="Calibri"/>
                          <a:cs typeface="Times New Roman"/>
                        </a:rPr>
                        <a:t>8x16, 8x32</a:t>
                      </a:r>
                      <a:r>
                        <a:rPr lang="en-US" sz="1200" dirty="0">
                          <a:effectLst/>
                          <a:latin typeface="Times New Roman"/>
                          <a:ea typeface="Calibri"/>
                          <a:cs typeface="Times New Roman"/>
                        </a:rPr>
                        <a:t>, 8x64 elements</a:t>
                      </a:r>
                      <a:endParaRPr lang="ru-RU" sz="1200" dirty="0">
                        <a:effectLst/>
                        <a:latin typeface="Times New Roman"/>
                        <a:ea typeface="Times New Roman"/>
                        <a:cs typeface="Times New Roman"/>
                      </a:endParaRPr>
                    </a:p>
                  </a:txBody>
                  <a:tcPr marL="68580" marR="68580" marT="508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44145">
                <a:tc vMerge="1">
                  <a:txBody>
                    <a:bodyPr/>
                    <a:lstStyle/>
                    <a:p>
                      <a:endParaRPr lang="ru-RU"/>
                    </a:p>
                  </a:txBody>
                  <a:tcPr/>
                </a:tc>
                <a:tc>
                  <a:txBody>
                    <a:bodyPr/>
                    <a:lstStyle/>
                    <a:p>
                      <a:pPr algn="ctr">
                        <a:spcAft>
                          <a:spcPts val="0"/>
                        </a:spcAft>
                      </a:pPr>
                      <a:r>
                        <a:rPr lang="en-US" sz="1200">
                          <a:effectLst/>
                          <a:latin typeface="Times New Roman"/>
                          <a:ea typeface="Calibri"/>
                          <a:cs typeface="Times New Roman"/>
                        </a:rPr>
                        <a:t>TX power</a:t>
                      </a:r>
                      <a:endParaRPr lang="ru-RU" sz="1200">
                        <a:effectLst/>
                        <a:latin typeface="Times New Roman"/>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1200" dirty="0" smtClean="0">
                          <a:effectLst/>
                          <a:latin typeface="Times New Roman"/>
                          <a:ea typeface="Calibri"/>
                          <a:cs typeface="Times New Roman"/>
                        </a:rPr>
                        <a:t>19, </a:t>
                      </a:r>
                      <a:r>
                        <a:rPr lang="en-US" sz="1200" dirty="0">
                          <a:effectLst/>
                          <a:latin typeface="Times New Roman"/>
                          <a:ea typeface="Calibri"/>
                          <a:cs typeface="Times New Roman"/>
                        </a:rPr>
                        <a:t>22, 25 dBm</a:t>
                      </a:r>
                      <a:endParaRPr lang="ru-RU" sz="1200" dirty="0">
                        <a:effectLst/>
                        <a:latin typeface="Times New Roman"/>
                        <a:ea typeface="Times New Roman"/>
                        <a:cs typeface="Times New Roman"/>
                      </a:endParaRPr>
                    </a:p>
                  </a:txBody>
                  <a:tcPr marL="68580" marR="68580" marT="508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44145">
                <a:tc vMerge="1">
                  <a:txBody>
                    <a:bodyPr/>
                    <a:lstStyle/>
                    <a:p>
                      <a:endParaRPr lang="ru-RU"/>
                    </a:p>
                  </a:txBody>
                  <a:tcPr/>
                </a:tc>
                <a:tc>
                  <a:txBody>
                    <a:bodyPr/>
                    <a:lstStyle/>
                    <a:p>
                      <a:pPr algn="ctr">
                        <a:spcAft>
                          <a:spcPts val="0"/>
                        </a:spcAft>
                      </a:pPr>
                      <a:r>
                        <a:rPr lang="en-US" sz="1200">
                          <a:effectLst/>
                          <a:latin typeface="Times New Roman"/>
                          <a:ea typeface="Calibri"/>
                          <a:cs typeface="Times New Roman"/>
                        </a:rPr>
                        <a:t>Gain</a:t>
                      </a:r>
                      <a:endParaRPr lang="ru-RU" sz="1200">
                        <a:effectLst/>
                        <a:latin typeface="Times New Roman"/>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1200" dirty="0" smtClean="0">
                          <a:effectLst/>
                          <a:latin typeface="Times New Roman"/>
                          <a:ea typeface="Calibri"/>
                          <a:cs typeface="Times New Roman"/>
                        </a:rPr>
                        <a:t> </a:t>
                      </a:r>
                      <a:r>
                        <a:rPr lang="en-US" sz="1200" dirty="0" smtClean="0">
                          <a:effectLst/>
                          <a:latin typeface="Times New Roman"/>
                          <a:ea typeface="Calibri"/>
                          <a:cs typeface="Times New Roman"/>
                        </a:rPr>
                        <a:t>26,</a:t>
                      </a:r>
                      <a:r>
                        <a:rPr lang="en-US" sz="1200" baseline="0" dirty="0" smtClean="0">
                          <a:effectLst/>
                          <a:latin typeface="Times New Roman"/>
                          <a:ea typeface="Calibri"/>
                          <a:cs typeface="Times New Roman"/>
                        </a:rPr>
                        <a:t> </a:t>
                      </a:r>
                      <a:r>
                        <a:rPr lang="en-US" sz="1200" dirty="0" smtClean="0">
                          <a:effectLst/>
                          <a:latin typeface="Times New Roman"/>
                          <a:ea typeface="Calibri"/>
                          <a:cs typeface="Times New Roman"/>
                        </a:rPr>
                        <a:t>29</a:t>
                      </a:r>
                      <a:r>
                        <a:rPr lang="en-US" sz="1200" dirty="0">
                          <a:effectLst/>
                          <a:latin typeface="Times New Roman"/>
                          <a:ea typeface="Calibri"/>
                          <a:cs typeface="Times New Roman"/>
                        </a:rPr>
                        <a:t>, 32 dBi</a:t>
                      </a:r>
                      <a:endParaRPr lang="ru-RU" sz="1200" dirty="0">
                        <a:effectLst/>
                        <a:latin typeface="Times New Roman"/>
                        <a:ea typeface="Times New Roman"/>
                        <a:cs typeface="Times New Roman"/>
                      </a:endParaRPr>
                    </a:p>
                  </a:txBody>
                  <a:tcPr marL="68580" marR="68580" marT="508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44145">
                <a:tc rowSpan="2">
                  <a:txBody>
                    <a:bodyPr/>
                    <a:lstStyle/>
                    <a:p>
                      <a:pPr algn="ctr">
                        <a:spcAft>
                          <a:spcPts val="0"/>
                        </a:spcAft>
                      </a:pPr>
                      <a:r>
                        <a:rPr lang="en-US" sz="1200">
                          <a:effectLst/>
                          <a:latin typeface="Times New Roman"/>
                          <a:ea typeface="Calibri"/>
                          <a:cs typeface="Times New Roman"/>
                        </a:rPr>
                        <a:t>UE antenna</a:t>
                      </a:r>
                      <a:endParaRPr lang="ru-RU" sz="1200">
                        <a:effectLst/>
                        <a:latin typeface="Times New Roman"/>
                        <a:ea typeface="Times New Roman"/>
                        <a:cs typeface="Times New Roman"/>
                      </a:endParaRPr>
                    </a:p>
                  </a:txBody>
                  <a:tcPr marL="68580" marR="68580" marT="508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1200">
                          <a:effectLst/>
                          <a:latin typeface="Times New Roman"/>
                          <a:ea typeface="Calibri"/>
                          <a:cs typeface="Times New Roman"/>
                        </a:rPr>
                        <a:t>Height</a:t>
                      </a:r>
                      <a:endParaRPr lang="ru-RU" sz="1200">
                        <a:effectLst/>
                        <a:latin typeface="Times New Roman"/>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1200">
                          <a:effectLst/>
                          <a:latin typeface="Times New Roman"/>
                          <a:ea typeface="Calibri"/>
                          <a:cs typeface="Times New Roman"/>
                        </a:rPr>
                        <a:t>1.5m</a:t>
                      </a:r>
                      <a:endParaRPr lang="ru-RU" sz="1200">
                        <a:effectLst/>
                        <a:latin typeface="Times New Roman"/>
                        <a:ea typeface="Times New Roman"/>
                        <a:cs typeface="Times New Roman"/>
                      </a:endParaRPr>
                    </a:p>
                  </a:txBody>
                  <a:tcPr marL="68580" marR="68580" marT="508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44145">
                <a:tc vMerge="1">
                  <a:txBody>
                    <a:bodyPr/>
                    <a:lstStyle/>
                    <a:p>
                      <a:endParaRPr lang="ru-RU"/>
                    </a:p>
                  </a:txBody>
                  <a:tcPr/>
                </a:tc>
                <a:tc>
                  <a:txBody>
                    <a:bodyPr/>
                    <a:lstStyle/>
                    <a:p>
                      <a:pPr algn="ctr">
                        <a:spcAft>
                          <a:spcPts val="0"/>
                        </a:spcAft>
                      </a:pPr>
                      <a:r>
                        <a:rPr lang="en-US" sz="1200">
                          <a:effectLst/>
                          <a:latin typeface="Times New Roman"/>
                          <a:ea typeface="Calibri"/>
                          <a:cs typeface="Times New Roman"/>
                        </a:rPr>
                        <a:t>Gain</a:t>
                      </a:r>
                      <a:endParaRPr lang="ru-RU" sz="1200">
                        <a:effectLst/>
                        <a:latin typeface="Times New Roman"/>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1200" dirty="0" smtClean="0">
                          <a:effectLst/>
                          <a:latin typeface="Times New Roman"/>
                          <a:ea typeface="Calibri"/>
                          <a:cs typeface="Times New Roman"/>
                        </a:rPr>
                        <a:t>Omni, 0 dBi</a:t>
                      </a:r>
                      <a:endParaRPr lang="ru-RU" sz="1200" dirty="0">
                        <a:effectLst/>
                        <a:latin typeface="Times New Roman"/>
                        <a:ea typeface="Times New Roman"/>
                        <a:cs typeface="Times New Roman"/>
                      </a:endParaRPr>
                    </a:p>
                  </a:txBody>
                  <a:tcPr marL="68580" marR="68580" marT="508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44145">
                <a:tc gridSpan="2">
                  <a:txBody>
                    <a:bodyPr/>
                    <a:lstStyle/>
                    <a:p>
                      <a:pPr algn="ctr">
                        <a:spcAft>
                          <a:spcPts val="0"/>
                        </a:spcAft>
                      </a:pPr>
                      <a:r>
                        <a:rPr lang="en-US" sz="1200">
                          <a:effectLst/>
                          <a:latin typeface="Times New Roman"/>
                          <a:ea typeface="Calibri"/>
                          <a:cs typeface="Times New Roman"/>
                        </a:rPr>
                        <a:t>Transmission scheme</a:t>
                      </a:r>
                      <a:endParaRPr lang="ru-RU" sz="1200">
                        <a:effectLst/>
                        <a:latin typeface="Times New Roman"/>
                        <a:ea typeface="Times New Roman"/>
                        <a:cs typeface="Times New Roman"/>
                      </a:endParaRPr>
                    </a:p>
                  </a:txBody>
                  <a:tcPr marL="68580" marR="68580" marT="508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ru-RU"/>
                    </a:p>
                  </a:txBody>
                  <a:tcPr/>
                </a:tc>
                <a:tc>
                  <a:txBody>
                    <a:bodyPr/>
                    <a:lstStyle/>
                    <a:p>
                      <a:pPr algn="ctr">
                        <a:spcAft>
                          <a:spcPts val="0"/>
                        </a:spcAft>
                      </a:pPr>
                      <a:r>
                        <a:rPr lang="en-US" sz="1200" dirty="0" smtClean="0">
                          <a:effectLst/>
                          <a:latin typeface="Times New Roman"/>
                          <a:ea typeface="Calibri"/>
                          <a:cs typeface="Times New Roman"/>
                        </a:rPr>
                        <a:t>DL MU-MIMO</a:t>
                      </a:r>
                      <a:endParaRPr lang="ru-RU" sz="1200" dirty="0">
                        <a:effectLst/>
                        <a:latin typeface="Times New Roman"/>
                        <a:ea typeface="Times New Roman"/>
                        <a:cs typeface="Times New Roman"/>
                      </a:endParaRPr>
                    </a:p>
                  </a:txBody>
                  <a:tcPr marL="68580" marR="68580" marT="508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44145">
                <a:tc gridSpan="2">
                  <a:txBody>
                    <a:bodyPr/>
                    <a:lstStyle/>
                    <a:p>
                      <a:pPr algn="ctr">
                        <a:spcAft>
                          <a:spcPts val="0"/>
                        </a:spcAft>
                      </a:pPr>
                      <a:r>
                        <a:rPr lang="en-US" sz="1200">
                          <a:effectLst/>
                          <a:latin typeface="Times New Roman"/>
                          <a:ea typeface="Calibri"/>
                          <a:cs typeface="Times New Roman"/>
                        </a:rPr>
                        <a:t>Receiver type</a:t>
                      </a:r>
                      <a:endParaRPr lang="ru-RU" sz="1200">
                        <a:effectLst/>
                        <a:latin typeface="Times New Roman"/>
                        <a:ea typeface="Times New Roman"/>
                        <a:cs typeface="Times New Roman"/>
                      </a:endParaRPr>
                    </a:p>
                  </a:txBody>
                  <a:tcPr marL="68580" marR="68580" marT="508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ru-RU"/>
                    </a:p>
                  </a:txBody>
                  <a:tcPr/>
                </a:tc>
                <a:tc>
                  <a:txBody>
                    <a:bodyPr/>
                    <a:lstStyle/>
                    <a:p>
                      <a:pPr algn="ctr">
                        <a:spcAft>
                          <a:spcPts val="0"/>
                        </a:spcAft>
                      </a:pPr>
                      <a:r>
                        <a:rPr lang="en-US" sz="1200">
                          <a:effectLst/>
                          <a:latin typeface="Times New Roman"/>
                          <a:ea typeface="Calibri"/>
                          <a:cs typeface="Times New Roman"/>
                        </a:rPr>
                        <a:t>Interference-unaware MMSE</a:t>
                      </a:r>
                      <a:endParaRPr lang="ru-RU" sz="1200">
                        <a:effectLst/>
                        <a:latin typeface="Times New Roman"/>
                        <a:ea typeface="Times New Roman"/>
                        <a:cs typeface="Times New Roman"/>
                      </a:endParaRPr>
                    </a:p>
                  </a:txBody>
                  <a:tcPr marL="68580" marR="68580" marT="508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44145">
                <a:tc gridSpan="2">
                  <a:txBody>
                    <a:bodyPr/>
                    <a:lstStyle/>
                    <a:p>
                      <a:pPr algn="ctr">
                        <a:spcAft>
                          <a:spcPts val="0"/>
                        </a:spcAft>
                      </a:pPr>
                      <a:r>
                        <a:rPr lang="en-US" sz="1200">
                          <a:effectLst/>
                          <a:latin typeface="Times New Roman"/>
                          <a:ea typeface="Calibri"/>
                          <a:cs typeface="Times New Roman"/>
                        </a:rPr>
                        <a:t>Channel estimation</a:t>
                      </a:r>
                      <a:endParaRPr lang="ru-RU" sz="1200">
                        <a:effectLst/>
                        <a:latin typeface="Times New Roman"/>
                        <a:ea typeface="Times New Roman"/>
                        <a:cs typeface="Times New Roman"/>
                      </a:endParaRPr>
                    </a:p>
                  </a:txBody>
                  <a:tcPr marL="68580" marR="68580" marT="508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ru-RU"/>
                    </a:p>
                  </a:txBody>
                  <a:tcPr/>
                </a:tc>
                <a:tc>
                  <a:txBody>
                    <a:bodyPr/>
                    <a:lstStyle/>
                    <a:p>
                      <a:pPr algn="ctr">
                        <a:spcAft>
                          <a:spcPts val="0"/>
                        </a:spcAft>
                      </a:pPr>
                      <a:r>
                        <a:rPr lang="en-US" sz="1200">
                          <a:effectLst/>
                          <a:latin typeface="Times New Roman"/>
                          <a:ea typeface="Calibri"/>
                          <a:cs typeface="Times New Roman"/>
                        </a:rPr>
                        <a:t>Perfect</a:t>
                      </a:r>
                      <a:endParaRPr lang="ru-RU" sz="1200">
                        <a:effectLst/>
                        <a:latin typeface="Times New Roman"/>
                        <a:ea typeface="Times New Roman"/>
                        <a:cs typeface="Times New Roman"/>
                      </a:endParaRPr>
                    </a:p>
                  </a:txBody>
                  <a:tcPr marL="68580" marR="68580" marT="508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44145">
                <a:tc gridSpan="2">
                  <a:txBody>
                    <a:bodyPr/>
                    <a:lstStyle/>
                    <a:p>
                      <a:pPr algn="ctr">
                        <a:spcAft>
                          <a:spcPts val="0"/>
                        </a:spcAft>
                      </a:pPr>
                      <a:r>
                        <a:rPr lang="en-US" sz="1200" dirty="0">
                          <a:effectLst/>
                          <a:latin typeface="Times New Roman"/>
                          <a:ea typeface="Calibri"/>
                          <a:cs typeface="Times New Roman"/>
                        </a:rPr>
                        <a:t>Link adaptation</a:t>
                      </a:r>
                      <a:endParaRPr lang="ru-RU" sz="1200" dirty="0">
                        <a:effectLst/>
                        <a:latin typeface="Times New Roman"/>
                        <a:ea typeface="Times New Roman"/>
                        <a:cs typeface="Times New Roman"/>
                      </a:endParaRPr>
                    </a:p>
                  </a:txBody>
                  <a:tcPr marL="68580" marR="68580" marT="508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ru-RU"/>
                    </a:p>
                  </a:txBody>
                  <a:tcPr/>
                </a:tc>
                <a:tc>
                  <a:txBody>
                    <a:bodyPr/>
                    <a:lstStyle/>
                    <a:p>
                      <a:pPr algn="ctr">
                        <a:spcAft>
                          <a:spcPts val="0"/>
                        </a:spcAft>
                      </a:pPr>
                      <a:r>
                        <a:rPr lang="en-US" sz="1200" dirty="0">
                          <a:effectLst/>
                          <a:latin typeface="Times New Roman"/>
                          <a:ea typeface="Calibri"/>
                          <a:cs typeface="Times New Roman"/>
                        </a:rPr>
                        <a:t>Outer loop, 10%</a:t>
                      </a:r>
                      <a:endParaRPr lang="ru-RU" sz="1200" dirty="0">
                        <a:effectLst/>
                        <a:latin typeface="Times New Roman"/>
                        <a:ea typeface="Times New Roman"/>
                        <a:cs typeface="Times New Roman"/>
                      </a:endParaRPr>
                    </a:p>
                  </a:txBody>
                  <a:tcPr marL="68580" marR="68580" marT="508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44145">
                <a:tc gridSpan="2">
                  <a:txBody>
                    <a:bodyPr/>
                    <a:lstStyle/>
                    <a:p>
                      <a:pPr algn="ctr">
                        <a:spcAft>
                          <a:spcPts val="0"/>
                        </a:spcAft>
                      </a:pPr>
                      <a:r>
                        <a:rPr lang="en-US" sz="1200" dirty="0" smtClean="0">
                          <a:effectLst/>
                          <a:latin typeface="Times New Roman"/>
                          <a:ea typeface="Times New Roman"/>
                          <a:cs typeface="Times New Roman"/>
                        </a:rPr>
                        <a:t>Resource granularity</a:t>
                      </a:r>
                      <a:endParaRPr lang="ru-RU" sz="1200" dirty="0">
                        <a:effectLst/>
                        <a:latin typeface="Times New Roman"/>
                        <a:ea typeface="Times New Roman"/>
                        <a:cs typeface="Times New Roman"/>
                      </a:endParaRPr>
                    </a:p>
                  </a:txBody>
                  <a:tcPr marL="68580" marR="68580" marT="508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ru-RU"/>
                    </a:p>
                  </a:txBody>
                  <a:tcPr/>
                </a:tc>
                <a:tc>
                  <a:txBody>
                    <a:bodyPr/>
                    <a:lstStyle/>
                    <a:p>
                      <a:pPr algn="ctr">
                        <a:spcAft>
                          <a:spcPts val="0"/>
                        </a:spcAft>
                      </a:pPr>
                      <a:r>
                        <a:rPr lang="en-US" sz="1200" dirty="0" smtClean="0">
                          <a:effectLst/>
                          <a:latin typeface="Times New Roman"/>
                          <a:ea typeface="Times New Roman"/>
                          <a:cs typeface="Times New Roman"/>
                        </a:rPr>
                        <a:t>1 OFDM symbol</a:t>
                      </a:r>
                      <a:endParaRPr lang="ru-RU" sz="1200" dirty="0">
                        <a:effectLst/>
                        <a:latin typeface="Times New Roman"/>
                        <a:ea typeface="Times New Roman"/>
                        <a:cs typeface="Times New Roman"/>
                      </a:endParaRPr>
                    </a:p>
                  </a:txBody>
                  <a:tcPr marL="68580" marR="68580" marT="508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44145">
                <a:tc rowSpan="2">
                  <a:txBody>
                    <a:bodyPr/>
                    <a:lstStyle/>
                    <a:p>
                      <a:pPr algn="ctr">
                        <a:spcAft>
                          <a:spcPts val="0"/>
                        </a:spcAft>
                      </a:pPr>
                      <a:r>
                        <a:rPr lang="en-US" sz="1200">
                          <a:effectLst/>
                          <a:latin typeface="Times New Roman"/>
                          <a:ea typeface="Calibri"/>
                          <a:cs typeface="Times New Roman"/>
                        </a:rPr>
                        <a:t>Scheduling</a:t>
                      </a:r>
                      <a:endParaRPr lang="ru-RU" sz="1200">
                        <a:effectLst/>
                        <a:latin typeface="Times New Roman"/>
                        <a:ea typeface="Times New Roman"/>
                        <a:cs typeface="Times New Roman"/>
                      </a:endParaRPr>
                    </a:p>
                  </a:txBody>
                  <a:tcPr marL="68580" marR="68580" marT="508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1200" dirty="0">
                          <a:effectLst/>
                          <a:latin typeface="Times New Roman"/>
                          <a:ea typeface="Calibri"/>
                          <a:cs typeface="Times New Roman"/>
                        </a:rPr>
                        <a:t>Type</a:t>
                      </a:r>
                      <a:endParaRPr lang="ru-RU" sz="1200" dirty="0">
                        <a:effectLst/>
                        <a:latin typeface="Times New Roman"/>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1200" dirty="0" smtClean="0">
                          <a:effectLst/>
                          <a:latin typeface="Times New Roman"/>
                          <a:ea typeface="Calibri"/>
                          <a:cs typeface="Times New Roman"/>
                        </a:rPr>
                        <a:t>Greedy </a:t>
                      </a:r>
                      <a:r>
                        <a:rPr lang="en-US" sz="1200" dirty="0">
                          <a:effectLst/>
                          <a:latin typeface="Times New Roman"/>
                          <a:ea typeface="Calibri"/>
                          <a:cs typeface="Times New Roman"/>
                        </a:rPr>
                        <a:t>PF MU scheduling</a:t>
                      </a:r>
                      <a:endParaRPr lang="ru-RU" sz="1200" dirty="0">
                        <a:effectLst/>
                        <a:latin typeface="Times New Roman"/>
                        <a:ea typeface="Times New Roman"/>
                        <a:cs typeface="Times New Roman"/>
                      </a:endParaRPr>
                    </a:p>
                  </a:txBody>
                  <a:tcPr marL="68580" marR="68580" marT="508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44145">
                <a:tc vMerge="1">
                  <a:txBody>
                    <a:bodyPr/>
                    <a:lstStyle/>
                    <a:p>
                      <a:endParaRPr lang="ru-RU"/>
                    </a:p>
                  </a:txBody>
                  <a:tcPr/>
                </a:tc>
                <a:tc>
                  <a:txBody>
                    <a:bodyPr/>
                    <a:lstStyle/>
                    <a:p>
                      <a:pPr algn="ctr">
                        <a:spcAft>
                          <a:spcPts val="0"/>
                        </a:spcAft>
                      </a:pPr>
                      <a:r>
                        <a:rPr lang="en-US" sz="1200" dirty="0">
                          <a:effectLst/>
                          <a:latin typeface="Times New Roman"/>
                          <a:ea typeface="Calibri"/>
                          <a:cs typeface="Times New Roman"/>
                        </a:rPr>
                        <a:t>Traffic load</a:t>
                      </a:r>
                      <a:endParaRPr lang="ru-RU" sz="1200" dirty="0">
                        <a:effectLst/>
                        <a:latin typeface="Times New Roman"/>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1200" dirty="0">
                          <a:effectLst/>
                          <a:latin typeface="Times New Roman"/>
                          <a:ea typeface="Calibri"/>
                          <a:cs typeface="Times New Roman"/>
                        </a:rPr>
                        <a:t>Full buffer</a:t>
                      </a:r>
                      <a:endParaRPr lang="ru-RU" sz="1200" dirty="0">
                        <a:effectLst/>
                        <a:latin typeface="Times New Roman"/>
                        <a:ea typeface="Times New Roman"/>
                        <a:cs typeface="Times New Roman"/>
                      </a:endParaRPr>
                    </a:p>
                  </a:txBody>
                  <a:tcPr marL="68580" marR="68580" marT="508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FFFFFF"/>
                    </a:solidFill>
                  </a:tcPr>
                </a:tc>
              </a:tr>
            </a:tbl>
          </a:graphicData>
        </a:graphic>
      </p:graphicFrame>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10</a:t>
            </a:fld>
            <a:endParaRPr lang="en-GB" dirty="0"/>
          </a:p>
        </p:txBody>
      </p:sp>
      <p:sp>
        <p:nvSpPr>
          <p:cNvPr id="5" name="Footer Placeholder 4"/>
          <p:cNvSpPr>
            <a:spLocks noGrp="1"/>
          </p:cNvSpPr>
          <p:nvPr>
            <p:ph type="ftr" idx="16"/>
          </p:nvPr>
        </p:nvSpPr>
        <p:spPr/>
        <p:txBody>
          <a:bodyPr/>
          <a:lstStyle/>
          <a:p>
            <a:r>
              <a:rPr lang="en-US" altLang="zh-TW" smtClean="0"/>
              <a:t>Alexander Maltsev, Intel</a:t>
            </a:r>
            <a:endParaRPr lang="en-GB" dirty="0"/>
          </a:p>
        </p:txBody>
      </p:sp>
      <p:sp>
        <p:nvSpPr>
          <p:cNvPr id="8" name="Content Placeholder 2"/>
          <p:cNvSpPr txBox="1">
            <a:spLocks/>
          </p:cNvSpPr>
          <p:nvPr/>
        </p:nvSpPr>
        <p:spPr bwMode="auto">
          <a:xfrm>
            <a:off x="395536" y="1664804"/>
            <a:ext cx="4536503" cy="4464496"/>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180000" indent="-180000" algn="l" defTabSz="449263" rtl="0" eaLnBrk="1" fontAlgn="base" hangingPunct="1">
              <a:spcBef>
                <a:spcPts val="0"/>
              </a:spcBef>
              <a:spcAft>
                <a:spcPct val="0"/>
              </a:spcAft>
              <a:buClr>
                <a:srgbClr val="000000"/>
              </a:buClr>
              <a:buSzPct val="100000"/>
              <a:buFont typeface="Arial" panose="020B0604020202020204" pitchFamily="34" charset="0"/>
              <a:buChar char="•"/>
              <a:defRPr kumimoji="1" sz="2400" b="1">
                <a:solidFill>
                  <a:srgbClr val="000000"/>
                </a:solidFill>
                <a:latin typeface="+mn-lt"/>
                <a:ea typeface="+mn-ea"/>
                <a:cs typeface="+mn-cs"/>
              </a:defRPr>
            </a:lvl1pPr>
            <a:lvl2pPr marL="360000" indent="-180000" algn="l" defTabSz="449263" rtl="0" eaLnBrk="1" fontAlgn="base" hangingPunct="1">
              <a:spcBef>
                <a:spcPts val="0"/>
              </a:spcBef>
              <a:spcAft>
                <a:spcPct val="0"/>
              </a:spcAft>
              <a:buClr>
                <a:srgbClr val="000000"/>
              </a:buClr>
              <a:buSzPct val="75000"/>
              <a:buFont typeface="Times New Roman" panose="02020603050405020304" pitchFamily="18" charset="0"/>
              <a:buChar char="–"/>
              <a:defRPr kumimoji="1" sz="2000">
                <a:solidFill>
                  <a:srgbClr val="000000"/>
                </a:solidFill>
                <a:latin typeface="+mn-lt"/>
                <a:ea typeface="+mn-ea"/>
              </a:defRPr>
            </a:lvl2pPr>
            <a:lvl3pPr marL="540000" indent="-180000" algn="l" defTabSz="449263" rtl="0" eaLnBrk="1" fontAlgn="base" hangingPunct="1">
              <a:spcBef>
                <a:spcPts val="0"/>
              </a:spcBef>
              <a:spcAft>
                <a:spcPct val="0"/>
              </a:spcAft>
              <a:buClr>
                <a:srgbClr val="000000"/>
              </a:buClr>
              <a:buSzPct val="100000"/>
              <a:buFont typeface="Arial" panose="020B0604020202020204" pitchFamily="34" charset="0"/>
              <a:buChar char="•"/>
              <a:defRPr kumimoji="1">
                <a:solidFill>
                  <a:srgbClr val="000000"/>
                </a:solidFill>
                <a:latin typeface="+mn-lt"/>
                <a:ea typeface="+mn-ea"/>
              </a:defRPr>
            </a:lvl3pPr>
            <a:lvl4pPr marL="720000" indent="-180000" algn="l" defTabSz="449263" rtl="0" eaLnBrk="1" fontAlgn="base" hangingPunct="1">
              <a:spcBef>
                <a:spcPts val="0"/>
              </a:spcBef>
              <a:spcAft>
                <a:spcPct val="0"/>
              </a:spcAft>
              <a:buClr>
                <a:srgbClr val="000000"/>
              </a:buClr>
              <a:buSzPct val="100000"/>
              <a:buFont typeface="Times New Roman" panose="02020603050405020304" pitchFamily="18" charset="0"/>
              <a:buChar char="–"/>
              <a:defRPr kumimoji="1"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kumimoji="1"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kumimoji="1"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kumimoji="1"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kumimoji="1"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kumimoji="1" sz="1600">
                <a:solidFill>
                  <a:srgbClr val="000000"/>
                </a:solidFill>
                <a:latin typeface="+mn-lt"/>
                <a:ea typeface="+mn-ea"/>
              </a:defRPr>
            </a:lvl9pPr>
          </a:lstStyle>
          <a:p>
            <a:pPr marL="342900" indent="-342900" algn="just"/>
            <a:r>
              <a:rPr lang="en-US" sz="2000" b="0" dirty="0" smtClean="0"/>
              <a:t>Simulation is based on SLS </a:t>
            </a:r>
            <a:r>
              <a:rPr lang="en-US" sz="2000" b="0" dirty="0"/>
              <a:t>platform  (Matlab) that </a:t>
            </a:r>
            <a:r>
              <a:rPr lang="en-US" sz="2000" b="0" dirty="0" smtClean="0"/>
              <a:t>supports </a:t>
            </a:r>
            <a:r>
              <a:rPr lang="en-US" sz="2000" b="0" dirty="0"/>
              <a:t>Massive </a:t>
            </a:r>
            <a:r>
              <a:rPr lang="en-US" sz="2000" b="0" dirty="0" smtClean="0"/>
              <a:t>MIMO processing</a:t>
            </a:r>
          </a:p>
          <a:p>
            <a:pPr marL="342900" indent="-342900" algn="just"/>
            <a:r>
              <a:rPr lang="en-US" sz="2000" b="0" dirty="0" smtClean="0"/>
              <a:t>Channel estimation: perfect</a:t>
            </a:r>
          </a:p>
          <a:p>
            <a:pPr marL="342900" indent="-342900" algn="just"/>
            <a:r>
              <a:rPr lang="en-US" sz="2000" b="0" dirty="0" smtClean="0"/>
              <a:t>Beamforming: SVD Based, FAA and MAA options</a:t>
            </a:r>
          </a:p>
          <a:p>
            <a:pPr marL="522900" lvl="1" indent="-342900" algn="just"/>
            <a:r>
              <a:rPr lang="en-US" sz="1800" dirty="0" smtClean="0"/>
              <a:t>FAA: full adaptive beamforming (complex </a:t>
            </a:r>
            <a:r>
              <a:rPr lang="en-US" sz="1800" dirty="0"/>
              <a:t>weights for each antenna </a:t>
            </a:r>
            <a:r>
              <a:rPr lang="en-US" sz="1800" dirty="0" smtClean="0"/>
              <a:t>element)</a:t>
            </a:r>
            <a:endParaRPr lang="en-US" sz="1800" dirty="0" smtClean="0"/>
          </a:p>
          <a:p>
            <a:pPr marL="522900" lvl="1" indent="-342900" algn="just"/>
            <a:r>
              <a:rPr lang="en-US" sz="1800" dirty="0" smtClean="0"/>
              <a:t>MAA: Hybrid </a:t>
            </a:r>
            <a:r>
              <a:rPr lang="en-US" sz="1800" dirty="0" smtClean="0"/>
              <a:t>RF+BB </a:t>
            </a:r>
            <a:r>
              <a:rPr lang="en-US" sz="1800" dirty="0" smtClean="0"/>
              <a:t>beamforming</a:t>
            </a:r>
            <a:endParaRPr lang="en-US" sz="1800" dirty="0" smtClean="0"/>
          </a:p>
          <a:p>
            <a:pPr marL="342900" indent="-342900" algn="just"/>
            <a:r>
              <a:rPr lang="en-US" sz="2000" b="0" dirty="0" smtClean="0"/>
              <a:t>Ad hoc scheduling</a:t>
            </a:r>
            <a:r>
              <a:rPr lang="en-US" sz="2000" b="0" dirty="0" smtClean="0"/>
              <a:t>: </a:t>
            </a:r>
            <a:r>
              <a:rPr lang="en-US" sz="2000" b="0" dirty="0" smtClean="0"/>
              <a:t>Greedy </a:t>
            </a:r>
            <a:r>
              <a:rPr lang="en-US" sz="2000" b="0" dirty="0" smtClean="0"/>
              <a:t>MU-MIMO </a:t>
            </a:r>
            <a:r>
              <a:rPr lang="en-US" sz="2000" b="0" dirty="0"/>
              <a:t>with proportional-fair (PF) metric. </a:t>
            </a:r>
            <a:endParaRPr lang="en-US" sz="2000" b="0" dirty="0" smtClean="0"/>
          </a:p>
          <a:p>
            <a:pPr marL="342900" indent="-342900" algn="just"/>
            <a:r>
              <a:rPr lang="en-US" sz="2000" b="0" dirty="0" smtClean="0"/>
              <a:t>Full buffer traffic </a:t>
            </a:r>
            <a:r>
              <a:rPr lang="en-US" sz="2000" b="0" dirty="0"/>
              <a:t>model</a:t>
            </a:r>
          </a:p>
        </p:txBody>
      </p:sp>
    </p:spTree>
    <p:extLst>
      <p:ext uri="{BB962C8B-B14F-4D97-AF65-F5344CB8AC3E}">
        <p14:creationId xmlns:p14="http://schemas.microsoft.com/office/powerpoint/2010/main" val="31815061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 antenna arrays configurations</a:t>
            </a:r>
            <a:endParaRPr lang="ru-RU" dirty="0"/>
          </a:p>
        </p:txBody>
      </p:sp>
      <p:sp>
        <p:nvSpPr>
          <p:cNvPr id="3" name="Content Placeholder 2"/>
          <p:cNvSpPr>
            <a:spLocks noGrp="1"/>
          </p:cNvSpPr>
          <p:nvPr>
            <p:ph idx="1"/>
          </p:nvPr>
        </p:nvSpPr>
        <p:spPr>
          <a:xfrm>
            <a:off x="687566" y="1376772"/>
            <a:ext cx="7770813" cy="2295656"/>
          </a:xfrm>
        </p:spPr>
        <p:txBody>
          <a:bodyPr/>
          <a:lstStyle/>
          <a:p>
            <a:pPr algn="just"/>
            <a:r>
              <a:rPr lang="en-US" sz="2000" b="0" dirty="0" smtClean="0"/>
              <a:t>8x16, 8x32 and 8x64 antenna arrays configurations used in the simulations</a:t>
            </a:r>
          </a:p>
          <a:p>
            <a:pPr algn="just"/>
            <a:r>
              <a:rPr lang="en-US" sz="2000" b="0" dirty="0" smtClean="0"/>
              <a:t>For the case of modular array (MAA) 8x1 elements sub-array modules placed vertically</a:t>
            </a:r>
          </a:p>
          <a:p>
            <a:pPr algn="just"/>
            <a:r>
              <a:rPr lang="en-US" sz="2000" b="0" dirty="0" smtClean="0"/>
              <a:t>For MAA elevation adjustment was performed by phase shifters only, while azimuth steering and MIMO processing performed in the BB for 16, 32 and 64 channels respectively</a:t>
            </a:r>
            <a:endParaRPr lang="ru-RU" sz="2000" b="0" dirty="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11</a:t>
            </a:fld>
            <a:endParaRPr lang="en-GB" dirty="0"/>
          </a:p>
        </p:txBody>
      </p:sp>
      <p:sp>
        <p:nvSpPr>
          <p:cNvPr id="5" name="Footer Placeholder 4"/>
          <p:cNvSpPr>
            <a:spLocks noGrp="1"/>
          </p:cNvSpPr>
          <p:nvPr>
            <p:ph type="ftr" idx="16"/>
          </p:nvPr>
        </p:nvSpPr>
        <p:spPr/>
        <p:txBody>
          <a:bodyPr/>
          <a:lstStyle/>
          <a:p>
            <a:r>
              <a:rPr lang="en-US" altLang="zh-TW" smtClean="0"/>
              <a:t>Alexander Maltsev, Intel</a:t>
            </a:r>
            <a:endParaRPr lang="en-GB" dirty="0"/>
          </a:p>
        </p:txBody>
      </p:sp>
      <p:pic>
        <p:nvPicPr>
          <p:cNvPr id="6" name="Picture 5"/>
          <p:cNvPicPr>
            <a:picLocks noChangeAspect="1" noChangeArrowheads="1"/>
          </p:cNvPicPr>
          <p:nvPr/>
        </p:nvPicPr>
        <p:blipFill>
          <a:blip r:embed="rId2" cstate="print"/>
          <a:srcRect l="13664" r="10782"/>
          <a:stretch>
            <a:fillRect/>
          </a:stretch>
        </p:blipFill>
        <p:spPr bwMode="auto">
          <a:xfrm>
            <a:off x="107504" y="3824577"/>
            <a:ext cx="2657444" cy="2637959"/>
          </a:xfrm>
          <a:prstGeom prst="rect">
            <a:avLst/>
          </a:prstGeom>
          <a:noFill/>
          <a:ln w="9525">
            <a:noFill/>
            <a:miter lim="800000"/>
            <a:headEnd/>
            <a:tailEnd/>
          </a:ln>
        </p:spPr>
      </p:pic>
      <p:grpSp>
        <p:nvGrpSpPr>
          <p:cNvPr id="8" name="Group 7"/>
          <p:cNvGrpSpPr/>
          <p:nvPr/>
        </p:nvGrpSpPr>
        <p:grpSpPr>
          <a:xfrm>
            <a:off x="2584283" y="3946039"/>
            <a:ext cx="3977380" cy="1341672"/>
            <a:chOff x="3930362" y="4219381"/>
            <a:chExt cx="4378036" cy="1593842"/>
          </a:xfrm>
        </p:grpSpPr>
        <p:pic>
          <p:nvPicPr>
            <p:cNvPr id="9" name="Picture 1"/>
            <p:cNvPicPr>
              <a:picLocks noChangeAspect="1" noChangeArrowheads="1"/>
            </p:cNvPicPr>
            <p:nvPr/>
          </p:nvPicPr>
          <p:blipFill>
            <a:blip r:embed="rId3" cstate="print"/>
            <a:srcRect/>
            <a:stretch>
              <a:fillRect/>
            </a:stretch>
          </p:blipFill>
          <p:spPr bwMode="auto">
            <a:xfrm>
              <a:off x="3930362" y="4378302"/>
              <a:ext cx="4378036" cy="1434921"/>
            </a:xfrm>
            <a:prstGeom prst="rect">
              <a:avLst/>
            </a:prstGeom>
            <a:noFill/>
            <a:ln w="9525">
              <a:noFill/>
              <a:miter lim="800000"/>
              <a:headEnd/>
              <a:tailEnd/>
            </a:ln>
          </p:spPr>
        </p:pic>
        <p:sp>
          <p:nvSpPr>
            <p:cNvPr id="10" name="Rectangle 9"/>
            <p:cNvSpPr/>
            <p:nvPr/>
          </p:nvSpPr>
          <p:spPr>
            <a:xfrm>
              <a:off x="4114595" y="4219381"/>
              <a:ext cx="2859504" cy="276999"/>
            </a:xfrm>
            <a:prstGeom prst="rect">
              <a:avLst/>
            </a:prstGeom>
            <a:solidFill>
              <a:schemeClr val="bg1"/>
            </a:solidFill>
          </p:spPr>
          <p:txBody>
            <a:bodyPr wrap="square">
              <a:spAutoFit/>
            </a:bodyPr>
            <a:lstStyle/>
            <a:p>
              <a:r>
                <a:rPr lang="en-US" sz="1200" b="1" dirty="0" smtClean="0"/>
                <a:t>8x32 antenna array geometry</a:t>
              </a:r>
              <a:endParaRPr lang="ru-RU" sz="1200" dirty="0"/>
            </a:p>
          </p:txBody>
        </p:sp>
      </p:grpSp>
      <p:sp>
        <p:nvSpPr>
          <p:cNvPr id="11" name="TextBox 10"/>
          <p:cNvSpPr txBox="1"/>
          <p:nvPr/>
        </p:nvSpPr>
        <p:spPr>
          <a:xfrm>
            <a:off x="670317" y="4036702"/>
            <a:ext cx="1395284" cy="261610"/>
          </a:xfrm>
          <a:prstGeom prst="rect">
            <a:avLst/>
          </a:prstGeom>
          <a:noFill/>
        </p:spPr>
        <p:txBody>
          <a:bodyPr wrap="square" rtlCol="0">
            <a:spAutoFit/>
          </a:bodyPr>
          <a:lstStyle/>
          <a:p>
            <a:r>
              <a:rPr lang="en-US" sz="1050" b="1" dirty="0" smtClean="0">
                <a:solidFill>
                  <a:srgbClr val="C00000"/>
                </a:solidFill>
              </a:rPr>
              <a:t>Elevation</a:t>
            </a:r>
            <a:endParaRPr lang="ru-RU" sz="1050" b="1" dirty="0">
              <a:solidFill>
                <a:srgbClr val="C00000"/>
              </a:solidFill>
            </a:endParaRPr>
          </a:p>
        </p:txBody>
      </p:sp>
      <p:sp>
        <p:nvSpPr>
          <p:cNvPr id="7" name="Rectangle 6"/>
          <p:cNvSpPr/>
          <p:nvPr/>
        </p:nvSpPr>
        <p:spPr>
          <a:xfrm>
            <a:off x="3528857" y="3941316"/>
            <a:ext cx="2088232" cy="276999"/>
          </a:xfrm>
          <a:prstGeom prst="rect">
            <a:avLst/>
          </a:prstGeom>
          <a:solidFill>
            <a:schemeClr val="bg1"/>
          </a:solidFill>
        </p:spPr>
        <p:txBody>
          <a:bodyPr wrap="square">
            <a:spAutoFit/>
          </a:bodyPr>
          <a:lstStyle/>
          <a:p>
            <a:r>
              <a:rPr lang="en-US" sz="1200" b="1" dirty="0" smtClean="0">
                <a:solidFill>
                  <a:schemeClr val="tx1"/>
                </a:solidFill>
              </a:rPr>
              <a:t>8x32 elements </a:t>
            </a:r>
            <a:r>
              <a:rPr lang="en-US" sz="1200" b="1" dirty="0" smtClean="0">
                <a:solidFill>
                  <a:schemeClr val="tx1"/>
                </a:solidFill>
              </a:rPr>
              <a:t>antenna </a:t>
            </a:r>
            <a:r>
              <a:rPr lang="en-US" sz="1200" b="1" dirty="0" smtClean="0">
                <a:solidFill>
                  <a:schemeClr val="tx1"/>
                </a:solidFill>
              </a:rPr>
              <a:t>array</a:t>
            </a:r>
            <a:endParaRPr lang="ru-RU" sz="1200" dirty="0">
              <a:solidFill>
                <a:schemeClr val="tx1"/>
              </a:solidFill>
            </a:endParaRPr>
          </a:p>
        </p:txBody>
      </p:sp>
      <p:sp>
        <p:nvSpPr>
          <p:cNvPr id="12" name="TextBox 11"/>
          <p:cNvSpPr txBox="1"/>
          <p:nvPr/>
        </p:nvSpPr>
        <p:spPr>
          <a:xfrm>
            <a:off x="670317" y="4267535"/>
            <a:ext cx="1395284" cy="261610"/>
          </a:xfrm>
          <a:prstGeom prst="rect">
            <a:avLst/>
          </a:prstGeom>
          <a:noFill/>
        </p:spPr>
        <p:txBody>
          <a:bodyPr wrap="square" rtlCol="0">
            <a:spAutoFit/>
          </a:bodyPr>
          <a:lstStyle/>
          <a:p>
            <a:r>
              <a:rPr lang="en-US" sz="1050" b="1" dirty="0" smtClean="0">
                <a:solidFill>
                  <a:schemeClr val="accent6"/>
                </a:solidFill>
              </a:rPr>
              <a:t>Azimuth</a:t>
            </a:r>
            <a:endParaRPr lang="ru-RU" sz="1050" b="1" dirty="0">
              <a:solidFill>
                <a:schemeClr val="accent6"/>
              </a:solidFill>
            </a:endParaRPr>
          </a:p>
        </p:txBody>
      </p:sp>
      <p:sp>
        <p:nvSpPr>
          <p:cNvPr id="15" name="Rectangle 14"/>
          <p:cNvSpPr/>
          <p:nvPr/>
        </p:nvSpPr>
        <p:spPr>
          <a:xfrm>
            <a:off x="3561136" y="5217288"/>
            <a:ext cx="2055953" cy="523220"/>
          </a:xfrm>
          <a:prstGeom prst="rect">
            <a:avLst/>
          </a:prstGeom>
        </p:spPr>
        <p:txBody>
          <a:bodyPr wrap="square">
            <a:spAutoFit/>
          </a:bodyPr>
          <a:lstStyle/>
          <a:p>
            <a:r>
              <a:rPr lang="en-US" sz="1400" b="1" dirty="0" smtClean="0">
                <a:solidFill>
                  <a:schemeClr val="accent6"/>
                </a:solidFill>
              </a:rPr>
              <a:t>Azimuth  HPBW: 3.3</a:t>
            </a:r>
            <a:r>
              <a:rPr lang="en-US" sz="1400" b="1" dirty="0" smtClean="0">
                <a:solidFill>
                  <a:schemeClr val="accent6"/>
                </a:solidFill>
                <a:ea typeface="Calibri"/>
                <a:cs typeface="Calibri"/>
              </a:rPr>
              <a:t>°</a:t>
            </a:r>
            <a:r>
              <a:rPr lang="en-US" sz="1400" b="1" dirty="0" smtClean="0">
                <a:solidFill>
                  <a:schemeClr val="accent6"/>
                </a:solidFill>
              </a:rPr>
              <a:t> </a:t>
            </a:r>
          </a:p>
          <a:p>
            <a:r>
              <a:rPr lang="en-US" sz="1400" b="1" dirty="0" smtClean="0">
                <a:solidFill>
                  <a:srgbClr val="C00000"/>
                </a:solidFill>
              </a:rPr>
              <a:t>Elevation HPBW: 13</a:t>
            </a:r>
            <a:r>
              <a:rPr lang="en-US" sz="1400" b="1" dirty="0" smtClean="0">
                <a:solidFill>
                  <a:srgbClr val="C00000"/>
                </a:solidFill>
                <a:ea typeface="Calibri"/>
                <a:cs typeface="Calibri"/>
              </a:rPr>
              <a:t>°</a:t>
            </a:r>
            <a:endParaRPr lang="ru-RU" sz="1400" b="1" dirty="0">
              <a:solidFill>
                <a:srgbClr val="C00000"/>
              </a:solidFill>
            </a:endParaRPr>
          </a:p>
        </p:txBody>
      </p:sp>
      <p:pic>
        <p:nvPicPr>
          <p:cNvPr id="1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1532" t="8722" r="15171" b="-2860"/>
          <a:stretch/>
        </p:blipFill>
        <p:spPr bwMode="auto">
          <a:xfrm>
            <a:off x="6516216" y="3971561"/>
            <a:ext cx="2503967" cy="241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Rectangle 17"/>
          <p:cNvSpPr/>
          <p:nvPr/>
        </p:nvSpPr>
        <p:spPr>
          <a:xfrm>
            <a:off x="6984268" y="3667041"/>
            <a:ext cx="2088232" cy="276999"/>
          </a:xfrm>
          <a:prstGeom prst="rect">
            <a:avLst/>
          </a:prstGeom>
          <a:solidFill>
            <a:schemeClr val="bg1"/>
          </a:solidFill>
        </p:spPr>
        <p:txBody>
          <a:bodyPr wrap="square">
            <a:spAutoFit/>
          </a:bodyPr>
          <a:lstStyle/>
          <a:p>
            <a:r>
              <a:rPr lang="en-US" sz="1200" b="1" dirty="0" smtClean="0">
                <a:solidFill>
                  <a:schemeClr val="tx1"/>
                </a:solidFill>
              </a:rPr>
              <a:t>3D antenna pattern</a:t>
            </a:r>
            <a:endParaRPr lang="ru-RU" sz="1200" dirty="0">
              <a:solidFill>
                <a:schemeClr val="tx1"/>
              </a:solidFill>
            </a:endParaRPr>
          </a:p>
        </p:txBody>
      </p:sp>
    </p:spTree>
    <p:extLst>
      <p:ext uri="{BB962C8B-B14F-4D97-AF65-F5344CB8AC3E}">
        <p14:creationId xmlns:p14="http://schemas.microsoft.com/office/powerpoint/2010/main" val="10291087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7808" y="649797"/>
            <a:ext cx="7770813" cy="582959"/>
          </a:xfrm>
        </p:spPr>
        <p:txBody>
          <a:bodyPr/>
          <a:lstStyle/>
          <a:p>
            <a:r>
              <a:rPr lang="en-US" dirty="0" smtClean="0"/>
              <a:t>Open-area </a:t>
            </a:r>
            <a:r>
              <a:rPr lang="en-US" dirty="0"/>
              <a:t>scenario (Q-D channel model)</a:t>
            </a:r>
            <a:endParaRPr lang="ru-RU"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3324369612"/>
              </p:ext>
            </p:extLst>
          </p:nvPr>
        </p:nvGraphicFramePr>
        <p:xfrm>
          <a:off x="647564" y="2996952"/>
          <a:ext cx="3956050" cy="2772900"/>
        </p:xfrm>
        <a:graphic>
          <a:graphicData uri="http://schemas.openxmlformats.org/drawingml/2006/table">
            <a:tbl>
              <a:tblPr firstRow="1" firstCol="1" bandRow="1"/>
              <a:tblGrid>
                <a:gridCol w="540060"/>
                <a:gridCol w="1872208"/>
                <a:gridCol w="1543782"/>
              </a:tblGrid>
              <a:tr h="213300">
                <a:tc gridSpan="2">
                  <a:txBody>
                    <a:bodyPr/>
                    <a:lstStyle/>
                    <a:p>
                      <a:pPr algn="ctr">
                        <a:spcAft>
                          <a:spcPts val="0"/>
                        </a:spcAft>
                      </a:pPr>
                      <a:r>
                        <a:rPr lang="en-US" sz="1100" b="1" dirty="0">
                          <a:effectLst/>
                          <a:latin typeface="Times New Roman"/>
                          <a:ea typeface="Calibri"/>
                          <a:cs typeface="Times New Roman"/>
                        </a:rPr>
                        <a:t>Parameters</a:t>
                      </a:r>
                      <a:endParaRPr lang="ru-RU" sz="1100" b="1" dirty="0">
                        <a:effectLst/>
                        <a:latin typeface="Times New Roman"/>
                        <a:ea typeface="Times New Roman"/>
                        <a:cs typeface="Times New Roman"/>
                      </a:endParaRPr>
                    </a:p>
                  </a:txBody>
                  <a:tcPr marL="68580" marR="68580" marT="508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ru-RU"/>
                    </a:p>
                  </a:txBody>
                  <a:tcPr/>
                </a:tc>
                <a:tc>
                  <a:txBody>
                    <a:bodyPr/>
                    <a:lstStyle/>
                    <a:p>
                      <a:pPr algn="ctr">
                        <a:spcAft>
                          <a:spcPts val="0"/>
                        </a:spcAft>
                      </a:pPr>
                      <a:r>
                        <a:rPr lang="en-US" sz="1100" b="1">
                          <a:effectLst/>
                          <a:latin typeface="Times New Roman"/>
                          <a:ea typeface="Calibri"/>
                          <a:cs typeface="Times New Roman"/>
                        </a:rPr>
                        <a:t>Assumption</a:t>
                      </a:r>
                      <a:endParaRPr lang="ru-RU" sz="1100" b="1">
                        <a:effectLst/>
                        <a:latin typeface="Times New Roman"/>
                        <a:ea typeface="Times New Roman"/>
                        <a:cs typeface="Times New Roman"/>
                      </a:endParaRPr>
                    </a:p>
                  </a:txBody>
                  <a:tcPr marL="68580" marR="68580" marT="508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13300">
                <a:tc rowSpan="2">
                  <a:txBody>
                    <a:bodyPr/>
                    <a:lstStyle/>
                    <a:p>
                      <a:pPr algn="ctr">
                        <a:spcAft>
                          <a:spcPts val="0"/>
                        </a:spcAft>
                      </a:pPr>
                      <a:r>
                        <a:rPr lang="en-US" sz="1100">
                          <a:effectLst/>
                          <a:latin typeface="Times New Roman"/>
                          <a:ea typeface="Times New Roman"/>
                          <a:cs typeface="Times New Roman"/>
                        </a:rPr>
                        <a:t>D-rays</a:t>
                      </a:r>
                      <a:endParaRPr lang="ru-RU" sz="1100">
                        <a:effectLst/>
                        <a:latin typeface="Times New Roman"/>
                        <a:ea typeface="Times New Roman"/>
                        <a:cs typeface="Times New Roman"/>
                      </a:endParaRPr>
                    </a:p>
                  </a:txBody>
                  <a:tcPr marL="68580" marR="68580" marT="508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1100">
                          <a:effectLst/>
                          <a:latin typeface="Times New Roman"/>
                          <a:ea typeface="Times New Roman"/>
                          <a:cs typeface="Times New Roman"/>
                        </a:rPr>
                        <a:t>Number</a:t>
                      </a:r>
                      <a:endParaRPr lang="ru-RU" sz="1100">
                        <a:effectLst/>
                        <a:latin typeface="Times New Roman"/>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1100">
                          <a:effectLst/>
                          <a:latin typeface="Times New Roman"/>
                          <a:ea typeface="Times New Roman"/>
                          <a:cs typeface="Times New Roman"/>
                        </a:rPr>
                        <a:t>2 (LOS and reflected)</a:t>
                      </a:r>
                      <a:endParaRPr lang="ru-RU" sz="1100">
                        <a:effectLst/>
                        <a:latin typeface="Times New Roman"/>
                        <a:ea typeface="Times New Roman"/>
                        <a:cs typeface="Times New Roman"/>
                      </a:endParaRPr>
                    </a:p>
                  </a:txBody>
                  <a:tcPr marL="68580" marR="68580" marT="508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13300">
                <a:tc vMerge="1">
                  <a:txBody>
                    <a:bodyPr/>
                    <a:lstStyle/>
                    <a:p>
                      <a:endParaRPr lang="ru-RU"/>
                    </a:p>
                  </a:txBody>
                  <a:tcPr/>
                </a:tc>
                <a:tc>
                  <a:txBody>
                    <a:bodyPr/>
                    <a:lstStyle/>
                    <a:p>
                      <a:pPr algn="ctr">
                        <a:spcAft>
                          <a:spcPts val="0"/>
                        </a:spcAft>
                      </a:pPr>
                      <a:r>
                        <a:rPr lang="en-US" sz="1100" dirty="0">
                          <a:effectLst/>
                          <a:latin typeface="Times New Roman"/>
                          <a:ea typeface="Calibri"/>
                          <a:cs typeface="Times New Roman"/>
                        </a:rPr>
                        <a:t>Power</a:t>
                      </a:r>
                      <a:endParaRPr lang="ru-RU" sz="1100" dirty="0">
                        <a:effectLst/>
                        <a:latin typeface="Times New Roman"/>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1100">
                          <a:effectLst/>
                          <a:latin typeface="Times New Roman"/>
                          <a:ea typeface="Times New Roman"/>
                          <a:cs typeface="Times New Roman"/>
                        </a:rPr>
                        <a:t>Friis / Fresnel equations</a:t>
                      </a:r>
                      <a:endParaRPr lang="ru-RU" sz="1100">
                        <a:effectLst/>
                        <a:latin typeface="Times New Roman"/>
                        <a:ea typeface="Times New Roman"/>
                        <a:cs typeface="Times New Roman"/>
                      </a:endParaRPr>
                    </a:p>
                  </a:txBody>
                  <a:tcPr marL="68580" marR="68580" marT="508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13300">
                <a:tc rowSpan="5">
                  <a:txBody>
                    <a:bodyPr/>
                    <a:lstStyle/>
                    <a:p>
                      <a:pPr algn="ctr">
                        <a:spcAft>
                          <a:spcPts val="0"/>
                        </a:spcAft>
                      </a:pPr>
                      <a:r>
                        <a:rPr lang="en-US" sz="1100" dirty="0">
                          <a:effectLst/>
                          <a:latin typeface="Times New Roman"/>
                          <a:ea typeface="Calibri"/>
                          <a:cs typeface="Times New Roman"/>
                        </a:rPr>
                        <a:t>R-rays</a:t>
                      </a:r>
                      <a:endParaRPr lang="ru-RU" sz="1100" dirty="0">
                        <a:effectLst/>
                        <a:latin typeface="Times New Roman"/>
                        <a:ea typeface="Times New Roman"/>
                        <a:cs typeface="Times New Roman"/>
                      </a:endParaRPr>
                    </a:p>
                  </a:txBody>
                  <a:tcPr marL="68580" marR="68580" marT="508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1100" dirty="0">
                          <a:effectLst/>
                          <a:latin typeface="Times New Roman"/>
                          <a:ea typeface="Calibri"/>
                          <a:cs typeface="Times New Roman"/>
                        </a:rPr>
                        <a:t>Number</a:t>
                      </a:r>
                      <a:endParaRPr lang="ru-RU" sz="1100" dirty="0">
                        <a:effectLst/>
                        <a:latin typeface="Times New Roman"/>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1100">
                          <a:effectLst/>
                          <a:latin typeface="Times New Roman"/>
                          <a:ea typeface="Calibri"/>
                          <a:cs typeface="Times New Roman"/>
                        </a:rPr>
                        <a:t>3</a:t>
                      </a:r>
                      <a:endParaRPr lang="ru-RU" sz="1100">
                        <a:effectLst/>
                        <a:latin typeface="Times New Roman"/>
                        <a:ea typeface="Times New Roman"/>
                        <a:cs typeface="Times New Roman"/>
                      </a:endParaRPr>
                    </a:p>
                  </a:txBody>
                  <a:tcPr marL="68580" marR="68580" marT="508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13300">
                <a:tc vMerge="1">
                  <a:txBody>
                    <a:bodyPr/>
                    <a:lstStyle/>
                    <a:p>
                      <a:endParaRPr lang="ru-RU"/>
                    </a:p>
                  </a:txBody>
                  <a:tcPr/>
                </a:tc>
                <a:tc>
                  <a:txBody>
                    <a:bodyPr/>
                    <a:lstStyle/>
                    <a:p>
                      <a:pPr algn="ctr">
                        <a:spcAft>
                          <a:spcPts val="0"/>
                        </a:spcAft>
                      </a:pPr>
                      <a:r>
                        <a:rPr lang="en-US" sz="1100">
                          <a:effectLst/>
                          <a:latin typeface="Times New Roman"/>
                          <a:ea typeface="Calibri"/>
                          <a:cs typeface="Times New Roman"/>
                        </a:rPr>
                        <a:t>Arrival rate</a:t>
                      </a:r>
                      <a:endParaRPr lang="ru-RU" sz="1100">
                        <a:effectLst/>
                        <a:latin typeface="Times New Roman"/>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1100" dirty="0" smtClean="0">
                          <a:effectLst/>
                          <a:latin typeface="Times New Roman"/>
                          <a:ea typeface="Calibri"/>
                          <a:cs typeface="Times New Roman"/>
                        </a:rPr>
                        <a:t>Poisson, 0.05 </a:t>
                      </a:r>
                      <a:r>
                        <a:rPr lang="en-US" sz="1100" dirty="0">
                          <a:effectLst/>
                          <a:latin typeface="Times New Roman"/>
                          <a:ea typeface="Calibri"/>
                          <a:cs typeface="Times New Roman"/>
                        </a:rPr>
                        <a:t>ns</a:t>
                      </a:r>
                      <a:r>
                        <a:rPr lang="en-US" sz="1100" baseline="30000" dirty="0">
                          <a:effectLst/>
                          <a:latin typeface="Times New Roman"/>
                          <a:ea typeface="Calibri"/>
                          <a:cs typeface="Times New Roman"/>
                        </a:rPr>
                        <a:t>-1</a:t>
                      </a:r>
                      <a:endParaRPr lang="ru-RU" sz="1100" dirty="0">
                        <a:effectLst/>
                        <a:latin typeface="Times New Roman"/>
                        <a:ea typeface="Times New Roman"/>
                        <a:cs typeface="Times New Roman"/>
                      </a:endParaRPr>
                    </a:p>
                  </a:txBody>
                  <a:tcPr marL="68580" marR="68580" marT="508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13300">
                <a:tc vMerge="1">
                  <a:txBody>
                    <a:bodyPr/>
                    <a:lstStyle/>
                    <a:p>
                      <a:endParaRPr lang="ru-RU"/>
                    </a:p>
                  </a:txBody>
                  <a:tcPr/>
                </a:tc>
                <a:tc>
                  <a:txBody>
                    <a:bodyPr/>
                    <a:lstStyle/>
                    <a:p>
                      <a:pPr algn="ctr">
                        <a:spcAft>
                          <a:spcPts val="0"/>
                        </a:spcAft>
                      </a:pPr>
                      <a:r>
                        <a:rPr lang="en-US" sz="1100" dirty="0">
                          <a:effectLst/>
                          <a:latin typeface="Times New Roman"/>
                          <a:ea typeface="Calibri"/>
                          <a:cs typeface="Times New Roman"/>
                        </a:rPr>
                        <a:t>Power decay</a:t>
                      </a:r>
                      <a:endParaRPr lang="ru-RU" sz="1100" dirty="0">
                        <a:effectLst/>
                        <a:latin typeface="Times New Roman"/>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1100" dirty="0" smtClean="0">
                          <a:effectLst/>
                          <a:latin typeface="+mn-lt"/>
                          <a:ea typeface="Calibri"/>
                          <a:cs typeface="Times New Roman"/>
                        </a:rPr>
                        <a:t>Exponential, </a:t>
                      </a:r>
                      <a:r>
                        <a:rPr lang="en-US" sz="1100" dirty="0" smtClean="0">
                          <a:effectLst/>
                          <a:latin typeface="Times New Roman"/>
                          <a:ea typeface="Calibri"/>
                          <a:cs typeface="Times New Roman"/>
                        </a:rPr>
                        <a:t>15 </a:t>
                      </a:r>
                      <a:r>
                        <a:rPr lang="en-US" sz="1100" dirty="0">
                          <a:effectLst/>
                          <a:latin typeface="Times New Roman"/>
                          <a:ea typeface="Calibri"/>
                          <a:cs typeface="Times New Roman"/>
                        </a:rPr>
                        <a:t>ns</a:t>
                      </a:r>
                      <a:endParaRPr lang="ru-RU" sz="1100" dirty="0">
                        <a:effectLst/>
                        <a:latin typeface="Times New Roman"/>
                        <a:ea typeface="Times New Roman"/>
                        <a:cs typeface="Times New Roman"/>
                      </a:endParaRPr>
                    </a:p>
                  </a:txBody>
                  <a:tcPr marL="68580" marR="68580" marT="508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13300">
                <a:tc vMerge="1">
                  <a:txBody>
                    <a:bodyPr/>
                    <a:lstStyle/>
                    <a:p>
                      <a:endParaRPr lang="ru-RU"/>
                    </a:p>
                  </a:txBody>
                  <a:tcPr/>
                </a:tc>
                <a:tc>
                  <a:txBody>
                    <a:bodyPr/>
                    <a:lstStyle/>
                    <a:p>
                      <a:pPr algn="ctr">
                        <a:spcAft>
                          <a:spcPts val="0"/>
                        </a:spcAft>
                      </a:pPr>
                      <a:r>
                        <a:rPr lang="en-US" sz="1100" dirty="0">
                          <a:effectLst/>
                          <a:latin typeface="Times New Roman"/>
                          <a:ea typeface="Calibri"/>
                          <a:cs typeface="Times New Roman"/>
                        </a:rPr>
                        <a:t>K-factor</a:t>
                      </a:r>
                      <a:endParaRPr lang="ru-RU" sz="1100" dirty="0">
                        <a:effectLst/>
                        <a:latin typeface="Times New Roman"/>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1100" dirty="0">
                          <a:effectLst/>
                          <a:latin typeface="Times New Roman"/>
                          <a:ea typeface="Calibri"/>
                          <a:cs typeface="Times New Roman"/>
                        </a:rPr>
                        <a:t>10 dB</a:t>
                      </a:r>
                      <a:endParaRPr lang="ru-RU" sz="1100" dirty="0">
                        <a:effectLst/>
                        <a:latin typeface="Times New Roman"/>
                        <a:ea typeface="Times New Roman"/>
                        <a:cs typeface="Times New Roman"/>
                      </a:endParaRPr>
                    </a:p>
                  </a:txBody>
                  <a:tcPr marL="68580" marR="68580" marT="508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13300">
                <a:tc vMerge="1">
                  <a:txBody>
                    <a:bodyPr/>
                    <a:lstStyle/>
                    <a:p>
                      <a:endParaRPr lang="ru-RU"/>
                    </a:p>
                  </a:txBody>
                  <a:tcPr/>
                </a:tc>
                <a:tc>
                  <a:txBody>
                    <a:bodyPr/>
                    <a:lstStyle/>
                    <a:p>
                      <a:pPr algn="ctr">
                        <a:spcAft>
                          <a:spcPts val="0"/>
                        </a:spcAft>
                      </a:pPr>
                      <a:r>
                        <a:rPr lang="en-US" sz="1100" dirty="0">
                          <a:effectLst/>
                          <a:latin typeface="Times New Roman"/>
                          <a:ea typeface="Calibri"/>
                          <a:cs typeface="Times New Roman"/>
                        </a:rPr>
                        <a:t>AoA/AoD range (</a:t>
                      </a:r>
                      <a:r>
                        <a:rPr lang="en-US" sz="1100" dirty="0" smtClean="0">
                          <a:effectLst/>
                          <a:latin typeface="Times New Roman"/>
                          <a:ea typeface="Calibri"/>
                          <a:cs typeface="Times New Roman"/>
                        </a:rPr>
                        <a:t>az., el.)</a:t>
                      </a:r>
                      <a:endParaRPr lang="ru-RU" sz="1100" dirty="0">
                        <a:effectLst/>
                        <a:latin typeface="Times New Roman"/>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1100">
                          <a:effectLst/>
                          <a:latin typeface="Times New Roman"/>
                          <a:ea typeface="Times New Roman"/>
                          <a:cs typeface="Times New Roman"/>
                        </a:rPr>
                        <a:t>[-60</a:t>
                      </a:r>
                      <a:r>
                        <a:rPr lang="en-US" sz="1100">
                          <a:effectLst/>
                          <a:latin typeface="Verdana"/>
                          <a:ea typeface="Times New Roman"/>
                          <a:cs typeface="Times New Roman"/>
                        </a:rPr>
                        <a:t>˚</a:t>
                      </a:r>
                      <a:r>
                        <a:rPr lang="en-US" sz="1100">
                          <a:effectLst/>
                          <a:latin typeface="Times New Roman"/>
                          <a:ea typeface="Times New Roman"/>
                          <a:cs typeface="Times New Roman"/>
                        </a:rPr>
                        <a:t>:60</a:t>
                      </a:r>
                      <a:r>
                        <a:rPr lang="en-US" sz="1100">
                          <a:effectLst/>
                          <a:latin typeface="Verdana"/>
                          <a:ea typeface="Times New Roman"/>
                          <a:cs typeface="Times New Roman"/>
                        </a:rPr>
                        <a:t>˚</a:t>
                      </a:r>
                      <a:r>
                        <a:rPr lang="en-US" sz="1100">
                          <a:effectLst/>
                          <a:latin typeface="Times New Roman"/>
                          <a:ea typeface="Times New Roman"/>
                          <a:cs typeface="Times New Roman"/>
                        </a:rPr>
                        <a:t> ; -20</a:t>
                      </a:r>
                      <a:r>
                        <a:rPr lang="en-US" sz="1100">
                          <a:effectLst/>
                          <a:latin typeface="Verdana"/>
                          <a:ea typeface="Times New Roman"/>
                          <a:cs typeface="Times New Roman"/>
                        </a:rPr>
                        <a:t>˚</a:t>
                      </a:r>
                      <a:r>
                        <a:rPr lang="en-US" sz="1100">
                          <a:effectLst/>
                          <a:latin typeface="Times New Roman"/>
                          <a:ea typeface="Times New Roman"/>
                          <a:cs typeface="Times New Roman"/>
                        </a:rPr>
                        <a:t>:20</a:t>
                      </a:r>
                      <a:r>
                        <a:rPr lang="en-US" sz="1100">
                          <a:effectLst/>
                          <a:latin typeface="Verdana"/>
                          <a:ea typeface="Times New Roman"/>
                          <a:cs typeface="Times New Roman"/>
                        </a:rPr>
                        <a:t>˚</a:t>
                      </a:r>
                      <a:r>
                        <a:rPr lang="en-US" sz="1100">
                          <a:effectLst/>
                          <a:latin typeface="Times New Roman"/>
                          <a:ea typeface="Times New Roman"/>
                          <a:cs typeface="Times New Roman"/>
                        </a:rPr>
                        <a:t>]</a:t>
                      </a:r>
                      <a:endParaRPr lang="ru-RU" sz="1100">
                        <a:effectLst/>
                        <a:latin typeface="Times New Roman"/>
                        <a:ea typeface="Times New Roman"/>
                        <a:cs typeface="Times New Roman"/>
                      </a:endParaRPr>
                    </a:p>
                  </a:txBody>
                  <a:tcPr marL="68580" marR="68580" marT="508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13300">
                <a:tc rowSpan="5">
                  <a:txBody>
                    <a:bodyPr/>
                    <a:lstStyle/>
                    <a:p>
                      <a:pPr algn="ctr">
                        <a:spcAft>
                          <a:spcPts val="0"/>
                        </a:spcAft>
                      </a:pPr>
                      <a:r>
                        <a:rPr lang="en-US" sz="1100">
                          <a:effectLst/>
                          <a:latin typeface="Times New Roman"/>
                          <a:ea typeface="Calibri"/>
                          <a:cs typeface="Times New Roman"/>
                        </a:rPr>
                        <a:t>Intra-cluster</a:t>
                      </a:r>
                      <a:endParaRPr lang="ru-RU" sz="1100">
                        <a:effectLst/>
                        <a:latin typeface="Times New Roman"/>
                        <a:ea typeface="Times New Roman"/>
                        <a:cs typeface="Times New Roman"/>
                      </a:endParaRPr>
                    </a:p>
                    <a:p>
                      <a:pPr algn="ctr">
                        <a:spcAft>
                          <a:spcPts val="0"/>
                        </a:spcAft>
                      </a:pPr>
                      <a:r>
                        <a:rPr lang="en-US" sz="1100">
                          <a:effectLst/>
                          <a:latin typeface="Times New Roman"/>
                          <a:ea typeface="Calibri"/>
                          <a:cs typeface="Times New Roman"/>
                        </a:rPr>
                        <a:t>rays</a:t>
                      </a:r>
                      <a:endParaRPr lang="ru-RU" sz="1100">
                        <a:effectLst/>
                        <a:latin typeface="Times New Roman"/>
                        <a:ea typeface="Times New Roman"/>
                        <a:cs typeface="Times New Roman"/>
                      </a:endParaRPr>
                    </a:p>
                  </a:txBody>
                  <a:tcPr marL="68580" marR="68580" marT="508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1100">
                          <a:effectLst/>
                          <a:latin typeface="Times New Roman"/>
                          <a:ea typeface="Calibri"/>
                          <a:cs typeface="Times New Roman"/>
                        </a:rPr>
                        <a:t>Number</a:t>
                      </a:r>
                      <a:endParaRPr lang="ru-RU" sz="1100">
                        <a:effectLst/>
                        <a:latin typeface="Times New Roman"/>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1100" dirty="0">
                          <a:effectLst/>
                          <a:latin typeface="Times New Roman"/>
                          <a:ea typeface="Calibri"/>
                          <a:cs typeface="Times New Roman"/>
                        </a:rPr>
                        <a:t>3</a:t>
                      </a:r>
                      <a:endParaRPr lang="ru-RU" sz="1100" dirty="0">
                        <a:effectLst/>
                        <a:latin typeface="Times New Roman"/>
                        <a:ea typeface="Times New Roman"/>
                        <a:cs typeface="Times New Roman"/>
                      </a:endParaRPr>
                    </a:p>
                  </a:txBody>
                  <a:tcPr marL="68580" marR="68580" marT="508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13300">
                <a:tc vMerge="1">
                  <a:txBody>
                    <a:bodyPr/>
                    <a:lstStyle/>
                    <a:p>
                      <a:endParaRPr lang="ru-RU"/>
                    </a:p>
                  </a:txBody>
                  <a:tcPr/>
                </a:tc>
                <a:tc>
                  <a:txBody>
                    <a:bodyPr/>
                    <a:lstStyle/>
                    <a:p>
                      <a:pPr algn="ctr">
                        <a:spcAft>
                          <a:spcPts val="0"/>
                        </a:spcAft>
                      </a:pPr>
                      <a:r>
                        <a:rPr lang="en-US" sz="1100">
                          <a:effectLst/>
                          <a:latin typeface="Times New Roman"/>
                          <a:ea typeface="Calibri"/>
                          <a:cs typeface="Times New Roman"/>
                        </a:rPr>
                        <a:t>Arrival rate</a:t>
                      </a:r>
                      <a:endParaRPr lang="ru-RU" sz="1100">
                        <a:effectLst/>
                        <a:latin typeface="Times New Roman"/>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1100" dirty="0" smtClean="0">
                          <a:effectLst/>
                          <a:latin typeface="Times New Roman"/>
                          <a:ea typeface="Calibri"/>
                          <a:cs typeface="Times New Roman"/>
                        </a:rPr>
                        <a:t>Poisson, 0.3 </a:t>
                      </a:r>
                      <a:r>
                        <a:rPr lang="en-US" sz="1100" dirty="0">
                          <a:effectLst/>
                          <a:latin typeface="Times New Roman"/>
                          <a:ea typeface="Calibri"/>
                          <a:cs typeface="Times New Roman"/>
                        </a:rPr>
                        <a:t>ns</a:t>
                      </a:r>
                      <a:r>
                        <a:rPr lang="en-US" sz="1100" baseline="30000" dirty="0">
                          <a:effectLst/>
                          <a:latin typeface="Times New Roman"/>
                          <a:ea typeface="Calibri"/>
                          <a:cs typeface="Times New Roman"/>
                        </a:rPr>
                        <a:t>-1</a:t>
                      </a:r>
                      <a:endParaRPr lang="ru-RU" sz="1100" dirty="0">
                        <a:effectLst/>
                        <a:latin typeface="Times New Roman"/>
                        <a:ea typeface="Times New Roman"/>
                        <a:cs typeface="Times New Roman"/>
                      </a:endParaRPr>
                    </a:p>
                  </a:txBody>
                  <a:tcPr marL="68580" marR="68580" marT="508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13300">
                <a:tc vMerge="1">
                  <a:txBody>
                    <a:bodyPr/>
                    <a:lstStyle/>
                    <a:p>
                      <a:endParaRPr lang="ru-RU"/>
                    </a:p>
                  </a:txBody>
                  <a:tcPr/>
                </a:tc>
                <a:tc>
                  <a:txBody>
                    <a:bodyPr/>
                    <a:lstStyle/>
                    <a:p>
                      <a:pPr algn="ctr">
                        <a:spcAft>
                          <a:spcPts val="0"/>
                        </a:spcAft>
                      </a:pPr>
                      <a:r>
                        <a:rPr lang="en-US" sz="1100">
                          <a:effectLst/>
                          <a:latin typeface="Times New Roman"/>
                          <a:ea typeface="Calibri"/>
                          <a:cs typeface="Times New Roman"/>
                        </a:rPr>
                        <a:t>Power decay</a:t>
                      </a:r>
                      <a:endParaRPr lang="ru-RU" sz="1100">
                        <a:effectLst/>
                        <a:latin typeface="Times New Roman"/>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1100" dirty="0" smtClean="0">
                          <a:effectLst/>
                          <a:latin typeface="Times New Roman"/>
                          <a:ea typeface="Calibri"/>
                          <a:cs typeface="Times New Roman"/>
                        </a:rPr>
                        <a:t>Exponential, 4.5 </a:t>
                      </a:r>
                      <a:r>
                        <a:rPr lang="en-US" sz="1100" dirty="0">
                          <a:effectLst/>
                          <a:latin typeface="Times New Roman"/>
                          <a:ea typeface="Calibri"/>
                          <a:cs typeface="Times New Roman"/>
                        </a:rPr>
                        <a:t>ns</a:t>
                      </a:r>
                      <a:endParaRPr lang="ru-RU" sz="1100" dirty="0">
                        <a:effectLst/>
                        <a:latin typeface="Times New Roman"/>
                        <a:ea typeface="Times New Roman"/>
                        <a:cs typeface="Times New Roman"/>
                      </a:endParaRPr>
                    </a:p>
                  </a:txBody>
                  <a:tcPr marL="68580" marR="68580" marT="508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13300">
                <a:tc vMerge="1">
                  <a:txBody>
                    <a:bodyPr/>
                    <a:lstStyle/>
                    <a:p>
                      <a:endParaRPr lang="ru-RU"/>
                    </a:p>
                  </a:txBody>
                  <a:tcPr/>
                </a:tc>
                <a:tc>
                  <a:txBody>
                    <a:bodyPr/>
                    <a:lstStyle/>
                    <a:p>
                      <a:pPr algn="ctr">
                        <a:spcAft>
                          <a:spcPts val="0"/>
                        </a:spcAft>
                      </a:pPr>
                      <a:r>
                        <a:rPr lang="en-US" sz="1100" dirty="0">
                          <a:effectLst/>
                          <a:latin typeface="Times New Roman"/>
                          <a:ea typeface="Calibri"/>
                          <a:cs typeface="Times New Roman"/>
                        </a:rPr>
                        <a:t>K-factor</a:t>
                      </a:r>
                      <a:endParaRPr lang="ru-RU" sz="1100" dirty="0">
                        <a:effectLst/>
                        <a:latin typeface="Times New Roman"/>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1100">
                          <a:effectLst/>
                          <a:latin typeface="Times New Roman"/>
                          <a:ea typeface="Calibri"/>
                          <a:cs typeface="Times New Roman"/>
                        </a:rPr>
                        <a:t>[9, 6] dB</a:t>
                      </a:r>
                      <a:endParaRPr lang="ru-RU" sz="1100">
                        <a:effectLst/>
                        <a:latin typeface="Times New Roman"/>
                        <a:ea typeface="Times New Roman"/>
                        <a:cs typeface="Times New Roman"/>
                      </a:endParaRPr>
                    </a:p>
                  </a:txBody>
                  <a:tcPr marL="68580" marR="68580" marT="508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13300">
                <a:tc vMerge="1">
                  <a:txBody>
                    <a:bodyPr/>
                    <a:lstStyle/>
                    <a:p>
                      <a:endParaRPr lang="ru-RU"/>
                    </a:p>
                  </a:txBody>
                  <a:tcPr/>
                </a:tc>
                <a:tc>
                  <a:txBody>
                    <a:bodyPr/>
                    <a:lstStyle/>
                    <a:p>
                      <a:pPr algn="ctr">
                        <a:spcAft>
                          <a:spcPts val="0"/>
                        </a:spcAft>
                      </a:pPr>
                      <a:r>
                        <a:rPr lang="en-US" sz="1100" dirty="0">
                          <a:effectLst/>
                          <a:latin typeface="Times New Roman"/>
                          <a:ea typeface="Calibri"/>
                          <a:cs typeface="Times New Roman"/>
                        </a:rPr>
                        <a:t>AoA/AoD range (</a:t>
                      </a:r>
                      <a:r>
                        <a:rPr lang="en-US" sz="1100" dirty="0" smtClean="0">
                          <a:effectLst/>
                          <a:latin typeface="Times New Roman"/>
                          <a:ea typeface="Calibri"/>
                          <a:cs typeface="Times New Roman"/>
                        </a:rPr>
                        <a:t>az., el.)</a:t>
                      </a:r>
                      <a:endParaRPr lang="ru-RU" sz="1100" dirty="0">
                        <a:effectLst/>
                        <a:latin typeface="Times New Roman"/>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1100" dirty="0">
                          <a:effectLst/>
                          <a:latin typeface="Times New Roman"/>
                          <a:ea typeface="Times New Roman"/>
                          <a:cs typeface="Times New Roman"/>
                        </a:rPr>
                        <a:t>[-10</a:t>
                      </a:r>
                      <a:r>
                        <a:rPr lang="en-US" sz="1100" dirty="0">
                          <a:effectLst/>
                          <a:latin typeface="Verdana"/>
                          <a:ea typeface="Times New Roman"/>
                          <a:cs typeface="Times New Roman"/>
                        </a:rPr>
                        <a:t>˚</a:t>
                      </a:r>
                      <a:r>
                        <a:rPr lang="en-US" sz="1100" dirty="0">
                          <a:effectLst/>
                          <a:latin typeface="Times New Roman"/>
                          <a:ea typeface="Times New Roman"/>
                          <a:cs typeface="Times New Roman"/>
                        </a:rPr>
                        <a:t>:10</a:t>
                      </a:r>
                      <a:r>
                        <a:rPr lang="en-US" sz="1100" dirty="0">
                          <a:effectLst/>
                          <a:latin typeface="Verdana"/>
                          <a:ea typeface="Times New Roman"/>
                          <a:cs typeface="Times New Roman"/>
                        </a:rPr>
                        <a:t>˚</a:t>
                      </a:r>
                      <a:r>
                        <a:rPr lang="en-US" sz="1100" dirty="0">
                          <a:effectLst/>
                          <a:latin typeface="Times New Roman"/>
                          <a:ea typeface="Times New Roman"/>
                          <a:cs typeface="Times New Roman"/>
                        </a:rPr>
                        <a:t> ; -10</a:t>
                      </a:r>
                      <a:r>
                        <a:rPr lang="en-US" sz="1100" dirty="0">
                          <a:effectLst/>
                          <a:latin typeface="Verdana"/>
                          <a:ea typeface="Times New Roman"/>
                          <a:cs typeface="Times New Roman"/>
                        </a:rPr>
                        <a:t>˚</a:t>
                      </a:r>
                      <a:r>
                        <a:rPr lang="en-US" sz="1100" dirty="0">
                          <a:effectLst/>
                          <a:latin typeface="Times New Roman"/>
                          <a:ea typeface="Times New Roman"/>
                          <a:cs typeface="Times New Roman"/>
                        </a:rPr>
                        <a:t>:10</a:t>
                      </a:r>
                      <a:r>
                        <a:rPr lang="en-US" sz="1100" dirty="0">
                          <a:effectLst/>
                          <a:latin typeface="Verdana"/>
                          <a:ea typeface="Times New Roman"/>
                          <a:cs typeface="Times New Roman"/>
                        </a:rPr>
                        <a:t>˚</a:t>
                      </a:r>
                      <a:r>
                        <a:rPr lang="en-US" sz="1100" dirty="0">
                          <a:effectLst/>
                          <a:latin typeface="Times New Roman"/>
                          <a:ea typeface="Times New Roman"/>
                          <a:cs typeface="Times New Roman"/>
                        </a:rPr>
                        <a:t>]</a:t>
                      </a:r>
                      <a:endParaRPr lang="ru-RU" sz="1100" dirty="0">
                        <a:effectLst/>
                        <a:latin typeface="Times New Roman"/>
                        <a:ea typeface="Times New Roman"/>
                        <a:cs typeface="Times New Roman"/>
                      </a:endParaRPr>
                    </a:p>
                  </a:txBody>
                  <a:tcPr marL="68580" marR="68580" marT="508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
        <p:nvSpPr>
          <p:cNvPr id="4" name="Slide Number Placeholder 3"/>
          <p:cNvSpPr>
            <a:spLocks noGrp="1"/>
          </p:cNvSpPr>
          <p:nvPr>
            <p:ph type="sldNum" idx="12"/>
          </p:nvPr>
        </p:nvSpPr>
        <p:spPr>
          <a:xfrm>
            <a:off x="4427984" y="6494463"/>
            <a:ext cx="528637" cy="210901"/>
          </a:xfrm>
        </p:spPr>
        <p:txBody>
          <a:bodyPr/>
          <a:lstStyle/>
          <a:p>
            <a:r>
              <a:rPr lang="en-GB" dirty="0" smtClean="0"/>
              <a:t>Slide </a:t>
            </a:r>
            <a:fld id="{440F5867-744E-4AA6-B0ED-4C44D2DFBB7B}" type="slidenum">
              <a:rPr lang="en-GB" smtClean="0"/>
              <a:pPr/>
              <a:t>12</a:t>
            </a:fld>
            <a:endParaRPr lang="en-GB" dirty="0"/>
          </a:p>
        </p:txBody>
      </p:sp>
      <p:sp>
        <p:nvSpPr>
          <p:cNvPr id="5" name="Footer Placeholder 4"/>
          <p:cNvSpPr>
            <a:spLocks noGrp="1"/>
          </p:cNvSpPr>
          <p:nvPr>
            <p:ph type="ftr" idx="16"/>
          </p:nvPr>
        </p:nvSpPr>
        <p:spPr>
          <a:xfrm>
            <a:off x="5429826" y="6439409"/>
            <a:ext cx="3184520" cy="180975"/>
          </a:xfrm>
        </p:spPr>
        <p:txBody>
          <a:bodyPr/>
          <a:lstStyle/>
          <a:p>
            <a:r>
              <a:rPr lang="en-US" altLang="zh-TW" smtClean="0"/>
              <a:t>Alexander Maltsev, Intel</a:t>
            </a:r>
            <a:endParaRPr lang="en-GB" dirty="0"/>
          </a:p>
        </p:txBody>
      </p:sp>
      <p:graphicFrame>
        <p:nvGraphicFramePr>
          <p:cNvPr id="6" name="Object 5"/>
          <p:cNvGraphicFramePr>
            <a:graphicFrameLocks noChangeAspect="1"/>
          </p:cNvGraphicFramePr>
          <p:nvPr>
            <p:extLst>
              <p:ext uri="{D42A27DB-BD31-4B8C-83A1-F6EECF244321}">
                <p14:modId xmlns:p14="http://schemas.microsoft.com/office/powerpoint/2010/main" val="1810404806"/>
              </p:ext>
            </p:extLst>
          </p:nvPr>
        </p:nvGraphicFramePr>
        <p:xfrm>
          <a:off x="4824028" y="3068960"/>
          <a:ext cx="4229100" cy="2628292"/>
        </p:xfrm>
        <a:graphic>
          <a:graphicData uri="http://schemas.openxmlformats.org/presentationml/2006/ole">
            <mc:AlternateContent xmlns:mc="http://schemas.openxmlformats.org/markup-compatibility/2006">
              <mc:Choice xmlns:v="urn:schemas-microsoft-com:vml" Requires="v">
                <p:oleObj spid="_x0000_s20723" r:id="rId3" imgW="6753053" imgH="6088770" progId="VisioViewer.Viewer.1">
                  <p:embed/>
                </p:oleObj>
              </mc:Choice>
              <mc:Fallback>
                <p:oleObj r:id="rId3" imgW="6753053" imgH="6088770" progId="VisioViewer.Viewer.1">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l="4153" b="18451"/>
                      <a:stretch>
                        <a:fillRect/>
                      </a:stretch>
                    </p:blipFill>
                    <p:spPr bwMode="auto">
                      <a:xfrm>
                        <a:off x="4824028" y="3068960"/>
                        <a:ext cx="4229100" cy="2628292"/>
                      </a:xfrm>
                      <a:prstGeom prst="rect">
                        <a:avLst/>
                      </a:prstGeom>
                      <a:noFill/>
                      <a:ln>
                        <a:noFill/>
                      </a:ln>
                    </p:spPr>
                  </p:pic>
                </p:oleObj>
              </mc:Fallback>
            </mc:AlternateContent>
          </a:graphicData>
        </a:graphic>
      </p:graphicFrame>
      <p:sp>
        <p:nvSpPr>
          <p:cNvPr id="9" name="Content Placeholder 2"/>
          <p:cNvSpPr txBox="1">
            <a:spLocks/>
          </p:cNvSpPr>
          <p:nvPr/>
        </p:nvSpPr>
        <p:spPr bwMode="auto">
          <a:xfrm>
            <a:off x="287525" y="1268760"/>
            <a:ext cx="8496943" cy="1152128"/>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180000" indent="-180000" algn="l" defTabSz="449263" rtl="0" eaLnBrk="1" fontAlgn="base" hangingPunct="1">
              <a:spcBef>
                <a:spcPts val="0"/>
              </a:spcBef>
              <a:spcAft>
                <a:spcPct val="0"/>
              </a:spcAft>
              <a:buClr>
                <a:srgbClr val="000000"/>
              </a:buClr>
              <a:buSzPct val="100000"/>
              <a:buFont typeface="Arial" panose="020B0604020202020204" pitchFamily="34" charset="0"/>
              <a:buChar char="•"/>
              <a:defRPr kumimoji="1" sz="2400" b="1">
                <a:solidFill>
                  <a:srgbClr val="000000"/>
                </a:solidFill>
                <a:latin typeface="+mn-lt"/>
                <a:ea typeface="+mn-ea"/>
                <a:cs typeface="+mn-cs"/>
              </a:defRPr>
            </a:lvl1pPr>
            <a:lvl2pPr marL="360000" indent="-180000" algn="l" defTabSz="449263" rtl="0" eaLnBrk="1" fontAlgn="base" hangingPunct="1">
              <a:spcBef>
                <a:spcPts val="0"/>
              </a:spcBef>
              <a:spcAft>
                <a:spcPct val="0"/>
              </a:spcAft>
              <a:buClr>
                <a:srgbClr val="000000"/>
              </a:buClr>
              <a:buSzPct val="75000"/>
              <a:buFont typeface="Times New Roman" panose="02020603050405020304" pitchFamily="18" charset="0"/>
              <a:buChar char="–"/>
              <a:defRPr kumimoji="1" sz="2000">
                <a:solidFill>
                  <a:srgbClr val="000000"/>
                </a:solidFill>
                <a:latin typeface="+mn-lt"/>
                <a:ea typeface="+mn-ea"/>
              </a:defRPr>
            </a:lvl2pPr>
            <a:lvl3pPr marL="540000" indent="-180000" algn="l" defTabSz="449263" rtl="0" eaLnBrk="1" fontAlgn="base" hangingPunct="1">
              <a:spcBef>
                <a:spcPts val="0"/>
              </a:spcBef>
              <a:spcAft>
                <a:spcPct val="0"/>
              </a:spcAft>
              <a:buClr>
                <a:srgbClr val="000000"/>
              </a:buClr>
              <a:buSzPct val="100000"/>
              <a:buFont typeface="Arial" panose="020B0604020202020204" pitchFamily="34" charset="0"/>
              <a:buChar char="•"/>
              <a:defRPr kumimoji="1">
                <a:solidFill>
                  <a:srgbClr val="000000"/>
                </a:solidFill>
                <a:latin typeface="+mn-lt"/>
                <a:ea typeface="+mn-ea"/>
              </a:defRPr>
            </a:lvl3pPr>
            <a:lvl4pPr marL="720000" indent="-180000" algn="l" defTabSz="449263" rtl="0" eaLnBrk="1" fontAlgn="base" hangingPunct="1">
              <a:spcBef>
                <a:spcPts val="0"/>
              </a:spcBef>
              <a:spcAft>
                <a:spcPct val="0"/>
              </a:spcAft>
              <a:buClr>
                <a:srgbClr val="000000"/>
              </a:buClr>
              <a:buSzPct val="100000"/>
              <a:buFont typeface="Times New Roman" panose="02020603050405020304" pitchFamily="18" charset="0"/>
              <a:buChar char="–"/>
              <a:defRPr kumimoji="1"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kumimoji="1"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kumimoji="1"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kumimoji="1"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kumimoji="1"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kumimoji="1" sz="1600">
                <a:solidFill>
                  <a:srgbClr val="000000"/>
                </a:solidFill>
                <a:latin typeface="+mn-lt"/>
                <a:ea typeface="+mn-ea"/>
              </a:defRPr>
            </a:lvl9pPr>
          </a:lstStyle>
          <a:p>
            <a:r>
              <a:rPr lang="en-US" sz="2000" b="0" kern="0" dirty="0" smtClean="0"/>
              <a:t>Open-area scenario</a:t>
            </a:r>
            <a:r>
              <a:rPr lang="en-US" sz="2000" b="0" dirty="0" smtClean="0"/>
              <a:t> represents large open areas with </a:t>
            </a:r>
            <a:r>
              <a:rPr lang="en-US" sz="2000" b="0" dirty="0" smtClean="0"/>
              <a:t>few sparse buildings </a:t>
            </a:r>
            <a:r>
              <a:rPr lang="en-US" sz="2000" b="0" dirty="0" smtClean="0"/>
              <a:t>like university campus, park areas, and city squares</a:t>
            </a:r>
          </a:p>
          <a:p>
            <a:pPr lvl="1"/>
            <a:r>
              <a:rPr lang="en-US" sz="1600" b="0" dirty="0" smtClean="0"/>
              <a:t>Suitable for NG60 outdoor hotspots</a:t>
            </a:r>
          </a:p>
          <a:p>
            <a:r>
              <a:rPr lang="en-US" sz="2000" b="0" kern="0" dirty="0" smtClean="0"/>
              <a:t>Two D-rays (direct LOS and ground-reflected) considered</a:t>
            </a:r>
            <a:endParaRPr lang="ru-RU" sz="2200" b="0" kern="0" dirty="0"/>
          </a:p>
        </p:txBody>
      </p:sp>
      <p:sp>
        <p:nvSpPr>
          <p:cNvPr id="3" name="Rectangle 2"/>
          <p:cNvSpPr/>
          <p:nvPr/>
        </p:nvSpPr>
        <p:spPr bwMode="auto">
          <a:xfrm flipV="1">
            <a:off x="4788024" y="3176972"/>
            <a:ext cx="720080" cy="288032"/>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ru-RU" sz="2400" b="0" i="0" u="none" strike="noStrike" cap="none" normalizeH="0" baseline="0" smtClean="0">
              <a:ln>
                <a:noFill/>
              </a:ln>
              <a:solidFill>
                <a:schemeClr val="bg1"/>
              </a:solidFill>
              <a:effectLst/>
              <a:latin typeface="Times New Roman" pitchFamily="16" charset="0"/>
              <a:ea typeface="MS Gothic" charset="-128"/>
            </a:endParaRPr>
          </a:p>
        </p:txBody>
      </p:sp>
    </p:spTree>
    <p:extLst>
      <p:ext uri="{BB962C8B-B14F-4D97-AF65-F5344CB8AC3E}">
        <p14:creationId xmlns:p14="http://schemas.microsoft.com/office/powerpoint/2010/main" val="38186071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Simulation results</a:t>
            </a:r>
            <a:endParaRPr lang="ru-RU" dirty="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13</a:t>
            </a:fld>
            <a:endParaRPr lang="en-GB" dirty="0"/>
          </a:p>
        </p:txBody>
      </p:sp>
      <p:sp>
        <p:nvSpPr>
          <p:cNvPr id="5" name="Footer Placeholder 4"/>
          <p:cNvSpPr>
            <a:spLocks noGrp="1"/>
          </p:cNvSpPr>
          <p:nvPr>
            <p:ph type="ftr" idx="16"/>
          </p:nvPr>
        </p:nvSpPr>
        <p:spPr/>
        <p:txBody>
          <a:bodyPr/>
          <a:lstStyle/>
          <a:p>
            <a:r>
              <a:rPr lang="en-US" altLang="zh-TW" smtClean="0"/>
              <a:t>Alexander Maltsev, Intel</a:t>
            </a:r>
            <a:endParaRPr lang="en-GB" dirty="0"/>
          </a:p>
        </p:txBody>
      </p:sp>
      <p:graphicFrame>
        <p:nvGraphicFramePr>
          <p:cNvPr id="11" name="Table 10"/>
          <p:cNvGraphicFramePr>
            <a:graphicFrameLocks noGrp="1"/>
          </p:cNvGraphicFramePr>
          <p:nvPr>
            <p:extLst>
              <p:ext uri="{D42A27DB-BD31-4B8C-83A1-F6EECF244321}">
                <p14:modId xmlns:p14="http://schemas.microsoft.com/office/powerpoint/2010/main" val="1017713011"/>
              </p:ext>
            </p:extLst>
          </p:nvPr>
        </p:nvGraphicFramePr>
        <p:xfrm>
          <a:off x="809581" y="1438075"/>
          <a:ext cx="7452829" cy="2566989"/>
        </p:xfrm>
        <a:graphic>
          <a:graphicData uri="http://schemas.openxmlformats.org/drawingml/2006/table">
            <a:tbl>
              <a:tblPr firstRow="1" firstCol="1" bandRow="1"/>
              <a:tblGrid>
                <a:gridCol w="684076"/>
                <a:gridCol w="755695"/>
                <a:gridCol w="1553029"/>
                <a:gridCol w="1476019"/>
                <a:gridCol w="1476020"/>
                <a:gridCol w="1507990"/>
              </a:tblGrid>
              <a:tr h="221004">
                <a:tc rowSpan="3">
                  <a:txBody>
                    <a:bodyPr/>
                    <a:lstStyle/>
                    <a:p>
                      <a:pPr algn="ctr">
                        <a:lnSpc>
                          <a:spcPct val="115000"/>
                        </a:lnSpc>
                        <a:spcAft>
                          <a:spcPts val="0"/>
                        </a:spcAft>
                      </a:pPr>
                      <a:r>
                        <a:rPr lang="en-US" sz="1400" b="1" kern="200" spc="-100" baseline="0" dirty="0">
                          <a:effectLst/>
                          <a:latin typeface="+mj-lt"/>
                          <a:ea typeface="Calibri"/>
                          <a:cs typeface="Times New Roman"/>
                        </a:rPr>
                        <a:t>Ant.</a:t>
                      </a:r>
                      <a:br>
                        <a:rPr lang="en-US" sz="1400" b="1" kern="200" spc="-100" baseline="0" dirty="0">
                          <a:effectLst/>
                          <a:latin typeface="+mj-lt"/>
                          <a:ea typeface="Calibri"/>
                          <a:cs typeface="Times New Roman"/>
                        </a:rPr>
                      </a:br>
                      <a:r>
                        <a:rPr lang="en-US" sz="1400" b="1" kern="200" spc="-100" baseline="0" dirty="0" smtClean="0">
                          <a:effectLst/>
                          <a:latin typeface="+mj-lt"/>
                          <a:ea typeface="Calibri"/>
                          <a:cs typeface="Times New Roman"/>
                        </a:rPr>
                        <a:t>Conf.</a:t>
                      </a:r>
                      <a:endParaRPr lang="ru-RU" sz="1400" kern="200" spc="-100" baseline="0" dirty="0">
                        <a:effectLst/>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a:lnSpc>
                          <a:spcPct val="115000"/>
                        </a:lnSpc>
                        <a:spcAft>
                          <a:spcPts val="0"/>
                        </a:spcAft>
                      </a:pPr>
                      <a:r>
                        <a:rPr lang="en-US" sz="1400" b="1" kern="200" spc="-100" baseline="0" dirty="0">
                          <a:effectLst/>
                          <a:latin typeface="+mj-lt"/>
                          <a:ea typeface="Calibri"/>
                          <a:cs typeface="Times New Roman"/>
                        </a:rPr>
                        <a:t>Ant.</a:t>
                      </a:r>
                      <a:br>
                        <a:rPr lang="en-US" sz="1400" b="1" kern="200" spc="-100" baseline="0" dirty="0">
                          <a:effectLst/>
                          <a:latin typeface="+mj-lt"/>
                          <a:ea typeface="Calibri"/>
                          <a:cs typeface="Times New Roman"/>
                        </a:rPr>
                      </a:br>
                      <a:r>
                        <a:rPr lang="en-US" sz="1400" b="1" kern="200" spc="-100" baseline="0" dirty="0">
                          <a:effectLst/>
                          <a:latin typeface="+mj-lt"/>
                          <a:ea typeface="Calibri"/>
                          <a:cs typeface="Times New Roman"/>
                        </a:rPr>
                        <a:t> type</a:t>
                      </a:r>
                      <a:endParaRPr lang="ru-RU" sz="1400" kern="200" spc="-100" baseline="0" dirty="0">
                        <a:effectLst/>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ctr">
                        <a:lnSpc>
                          <a:spcPct val="115000"/>
                        </a:lnSpc>
                        <a:spcAft>
                          <a:spcPts val="0"/>
                        </a:spcAft>
                      </a:pPr>
                      <a:r>
                        <a:rPr lang="en-US" sz="1400" b="1" kern="200" spc="-100" baseline="0" dirty="0" smtClean="0">
                          <a:effectLst/>
                          <a:latin typeface="+mj-lt"/>
                          <a:ea typeface="Calibri"/>
                          <a:cs typeface="Times New Roman"/>
                        </a:rPr>
                        <a:t>AP </a:t>
                      </a:r>
                      <a:r>
                        <a:rPr lang="en-US" sz="1400" b="1" kern="200" spc="-100" baseline="0" dirty="0" smtClean="0">
                          <a:effectLst/>
                          <a:latin typeface="+mj-lt"/>
                          <a:ea typeface="Calibri"/>
                          <a:cs typeface="Times New Roman"/>
                        </a:rPr>
                        <a:t> throughput</a:t>
                      </a:r>
                      <a:r>
                        <a:rPr lang="en-US" sz="1400" b="1" kern="200" spc="-100" baseline="0" dirty="0" smtClean="0">
                          <a:effectLst/>
                          <a:latin typeface="+mj-lt"/>
                          <a:ea typeface="Calibri"/>
                          <a:cs typeface="Times New Roman"/>
                        </a:rPr>
                        <a:t>, Gbps</a:t>
                      </a:r>
                      <a:endParaRPr lang="ru-RU" sz="1400" kern="200" spc="-100" baseline="0" dirty="0">
                        <a:effectLst/>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lnSpc>
                          <a:spcPct val="115000"/>
                        </a:lnSpc>
                        <a:spcAft>
                          <a:spcPts val="0"/>
                        </a:spcAft>
                      </a:pPr>
                      <a:endParaRPr lang="ru-RU" sz="5400" kern="200" spc="-100" baseline="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lnSpc>
                          <a:spcPct val="115000"/>
                        </a:lnSpc>
                        <a:spcAft>
                          <a:spcPts val="0"/>
                        </a:spcAft>
                      </a:pPr>
                      <a:endParaRPr lang="ru-RU" sz="5400" kern="200" spc="-100" baseline="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lnSpc>
                          <a:spcPct val="115000"/>
                        </a:lnSpc>
                        <a:spcAft>
                          <a:spcPts val="0"/>
                        </a:spcAft>
                      </a:pPr>
                      <a:endParaRPr lang="ru-RU" sz="5400" kern="200" spc="-100" baseline="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1004">
                <a:tc vMerge="1">
                  <a:txBody>
                    <a:bodyPr/>
                    <a:lstStyle/>
                    <a:p>
                      <a:endParaRPr lang="ru-RU"/>
                    </a:p>
                  </a:txBody>
                  <a:tcPr/>
                </a:tc>
                <a:tc vMerge="1">
                  <a:txBody>
                    <a:bodyPr/>
                    <a:lstStyle/>
                    <a:p>
                      <a:endParaRPr lang="ru-RU"/>
                    </a:p>
                  </a:txBody>
                  <a:tcPr/>
                </a:tc>
                <a:tc gridSpan="2">
                  <a:txBody>
                    <a:bodyPr/>
                    <a:lstStyle/>
                    <a:p>
                      <a:pPr marL="0" marR="0" indent="0" algn="ctr" defTabSz="457200" rtl="0" eaLnBrk="1" fontAlgn="auto" latinLnBrk="0" hangingPunct="1">
                        <a:lnSpc>
                          <a:spcPct val="115000"/>
                        </a:lnSpc>
                        <a:spcBef>
                          <a:spcPts val="0"/>
                        </a:spcBef>
                        <a:spcAft>
                          <a:spcPts val="0"/>
                        </a:spcAft>
                        <a:buClrTx/>
                        <a:buSzTx/>
                        <a:buFontTx/>
                        <a:buNone/>
                        <a:tabLst/>
                        <a:defRPr/>
                      </a:pPr>
                      <a:r>
                        <a:rPr lang="en-US" sz="1400" kern="200" spc="-100" baseline="0" dirty="0" smtClean="0">
                          <a:effectLst/>
                          <a:latin typeface="+mj-lt"/>
                          <a:ea typeface="Calibri"/>
                          <a:cs typeface="Times New Roman"/>
                        </a:rPr>
                        <a:t>Isolated cell</a:t>
                      </a:r>
                      <a:endParaRPr lang="ru-RU" sz="1400" kern="200" spc="-100" baseline="0" dirty="0">
                        <a:effectLst/>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indent="0" algn="ctr" defTabSz="457200" rtl="0" eaLnBrk="1" fontAlgn="auto" latinLnBrk="0" hangingPunct="1">
                        <a:lnSpc>
                          <a:spcPct val="115000"/>
                        </a:lnSpc>
                        <a:spcBef>
                          <a:spcPts val="0"/>
                        </a:spcBef>
                        <a:spcAft>
                          <a:spcPts val="0"/>
                        </a:spcAft>
                        <a:buClrTx/>
                        <a:buSzTx/>
                        <a:buFontTx/>
                        <a:buNone/>
                        <a:tabLst/>
                        <a:defRPr/>
                      </a:pPr>
                      <a:endParaRPr lang="ru-RU" sz="3600" kern="200" spc="-100" baseline="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marL="0" marR="0" indent="0" algn="ctr" defTabSz="457200" rtl="0" eaLnBrk="1" fontAlgn="auto" latinLnBrk="0" hangingPunct="1">
                        <a:lnSpc>
                          <a:spcPct val="115000"/>
                        </a:lnSpc>
                        <a:spcBef>
                          <a:spcPts val="0"/>
                        </a:spcBef>
                        <a:spcAft>
                          <a:spcPts val="0"/>
                        </a:spcAft>
                        <a:buClrTx/>
                        <a:buSzTx/>
                        <a:buFontTx/>
                        <a:buNone/>
                        <a:tabLst/>
                        <a:defRPr/>
                      </a:pPr>
                      <a:r>
                        <a:rPr lang="en-US" sz="1400" kern="200" spc="-100" baseline="0" dirty="0" smtClean="0">
                          <a:effectLst/>
                          <a:latin typeface="+mj-lt"/>
                          <a:ea typeface="Calibri"/>
                          <a:cs typeface="Times New Roman"/>
                        </a:rPr>
                        <a:t>Dense hexagonal deployment</a:t>
                      </a:r>
                      <a:endParaRPr lang="ru-RU" sz="1400" kern="200" spc="-100" baseline="0" dirty="0" smtClean="0">
                        <a:effectLst/>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indent="0" algn="ctr" defTabSz="457200" rtl="0" eaLnBrk="1" fontAlgn="auto" latinLnBrk="0" hangingPunct="1">
                        <a:lnSpc>
                          <a:spcPct val="115000"/>
                        </a:lnSpc>
                        <a:spcBef>
                          <a:spcPts val="0"/>
                        </a:spcBef>
                        <a:spcAft>
                          <a:spcPts val="0"/>
                        </a:spcAft>
                        <a:buClrTx/>
                        <a:buSzTx/>
                        <a:buFontTx/>
                        <a:buNone/>
                        <a:tabLst/>
                        <a:defRPr/>
                      </a:pPr>
                      <a:endParaRPr lang="ru-RU" sz="3600" kern="200" spc="-100" baseline="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1004">
                <a:tc vMerge="1">
                  <a:txBody>
                    <a:bodyPr/>
                    <a:lstStyle/>
                    <a:p>
                      <a:endParaRPr lang="ru-RU"/>
                    </a:p>
                  </a:txBody>
                  <a:tcPr/>
                </a:tc>
                <a:tc vMerge="1">
                  <a:txBody>
                    <a:bodyPr/>
                    <a:lstStyle/>
                    <a:p>
                      <a:endParaRPr lang="ru-RU"/>
                    </a:p>
                  </a:txBody>
                  <a:tcPr/>
                </a:tc>
                <a:tc>
                  <a:txBody>
                    <a:bodyPr/>
                    <a:lstStyle/>
                    <a:p>
                      <a:pPr marL="0" marR="0" indent="0" algn="ctr" defTabSz="457200" rtl="0" eaLnBrk="1" fontAlgn="auto" latinLnBrk="0" hangingPunct="1">
                        <a:lnSpc>
                          <a:spcPct val="115000"/>
                        </a:lnSpc>
                        <a:spcBef>
                          <a:spcPts val="0"/>
                        </a:spcBef>
                        <a:spcAft>
                          <a:spcPts val="0"/>
                        </a:spcAft>
                        <a:buClrTx/>
                        <a:buSzTx/>
                        <a:buFontTx/>
                        <a:buNone/>
                        <a:tabLst/>
                        <a:defRPr/>
                      </a:pPr>
                      <a:r>
                        <a:rPr lang="en-US" sz="1400" b="1" kern="200" spc="-100" baseline="0" dirty="0" smtClean="0">
                          <a:solidFill>
                            <a:srgbClr val="002060"/>
                          </a:solidFill>
                          <a:effectLst/>
                          <a:latin typeface="+mj-lt"/>
                          <a:ea typeface="Calibri"/>
                          <a:cs typeface="Times New Roman"/>
                        </a:rPr>
                        <a:t>EU scenario</a:t>
                      </a:r>
                      <a:endParaRPr lang="ru-RU" sz="1400" b="1" kern="200" spc="-100" baseline="0" dirty="0" smtClean="0">
                        <a:solidFill>
                          <a:srgbClr val="002060"/>
                        </a:solidFill>
                        <a:effectLst/>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457200" rtl="0" eaLnBrk="1" fontAlgn="auto" latinLnBrk="0" hangingPunct="1">
                        <a:lnSpc>
                          <a:spcPct val="115000"/>
                        </a:lnSpc>
                        <a:spcBef>
                          <a:spcPts val="0"/>
                        </a:spcBef>
                        <a:spcAft>
                          <a:spcPts val="0"/>
                        </a:spcAft>
                        <a:buClrTx/>
                        <a:buSzTx/>
                        <a:buFontTx/>
                        <a:buNone/>
                        <a:tabLst/>
                        <a:defRPr/>
                      </a:pPr>
                      <a:r>
                        <a:rPr lang="en-US" sz="1400" b="1" kern="200" spc="-100" baseline="0" dirty="0" smtClean="0">
                          <a:solidFill>
                            <a:srgbClr val="C00000"/>
                          </a:solidFill>
                          <a:effectLst/>
                          <a:latin typeface="+mj-lt"/>
                          <a:ea typeface="Calibri"/>
                          <a:cs typeface="Times New Roman"/>
                        </a:rPr>
                        <a:t>JP scenario</a:t>
                      </a:r>
                      <a:endParaRPr lang="ru-RU" sz="1400" b="1" kern="200" spc="-100" baseline="0" dirty="0" smtClean="0">
                        <a:solidFill>
                          <a:srgbClr val="C00000"/>
                        </a:solidFill>
                        <a:effectLst/>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457200" rtl="0" eaLnBrk="1" fontAlgn="auto" latinLnBrk="0" hangingPunct="1">
                        <a:lnSpc>
                          <a:spcPct val="115000"/>
                        </a:lnSpc>
                        <a:spcBef>
                          <a:spcPts val="0"/>
                        </a:spcBef>
                        <a:spcAft>
                          <a:spcPts val="0"/>
                        </a:spcAft>
                        <a:buClrTx/>
                        <a:buSzTx/>
                        <a:buFontTx/>
                        <a:buNone/>
                        <a:tabLst/>
                        <a:defRPr/>
                      </a:pPr>
                      <a:r>
                        <a:rPr lang="en-US" sz="1400" b="1" kern="200" spc="-100" baseline="0" dirty="0" smtClean="0">
                          <a:solidFill>
                            <a:srgbClr val="002060"/>
                          </a:solidFill>
                          <a:effectLst/>
                          <a:latin typeface="+mj-lt"/>
                          <a:ea typeface="Times New Roman"/>
                          <a:cs typeface="Times New Roman"/>
                        </a:rPr>
                        <a:t>EU scenario</a:t>
                      </a:r>
                      <a:endParaRPr lang="ru-RU" sz="1400" b="1" kern="200" spc="-100" baseline="0" dirty="0" smtClean="0">
                        <a:solidFill>
                          <a:srgbClr val="002060"/>
                        </a:solidFill>
                        <a:effectLst/>
                        <a:latin typeface="+mj-l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457200" rtl="0" eaLnBrk="1" fontAlgn="auto" latinLnBrk="0" hangingPunct="1">
                        <a:lnSpc>
                          <a:spcPct val="115000"/>
                        </a:lnSpc>
                        <a:spcBef>
                          <a:spcPts val="0"/>
                        </a:spcBef>
                        <a:spcAft>
                          <a:spcPts val="0"/>
                        </a:spcAft>
                        <a:buClrTx/>
                        <a:buSzTx/>
                        <a:buFontTx/>
                        <a:buNone/>
                        <a:tabLst/>
                        <a:defRPr/>
                      </a:pPr>
                      <a:r>
                        <a:rPr lang="en-US" sz="1400" b="1" kern="200" spc="-100" baseline="0" dirty="0" smtClean="0">
                          <a:solidFill>
                            <a:srgbClr val="C00000"/>
                          </a:solidFill>
                          <a:effectLst/>
                          <a:latin typeface="+mj-lt"/>
                          <a:ea typeface="Calibri"/>
                          <a:cs typeface="Times New Roman"/>
                        </a:rPr>
                        <a:t>JP scenario</a:t>
                      </a:r>
                      <a:endParaRPr lang="ru-RU" sz="1400" b="1" kern="200" spc="-100" baseline="0" dirty="0" smtClean="0">
                        <a:solidFill>
                          <a:srgbClr val="C00000"/>
                        </a:solidFill>
                        <a:effectLst/>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6706">
                <a:tc rowSpan="2">
                  <a:txBody>
                    <a:bodyPr/>
                    <a:lstStyle/>
                    <a:p>
                      <a:pPr algn="ctr">
                        <a:lnSpc>
                          <a:spcPct val="115000"/>
                        </a:lnSpc>
                        <a:spcAft>
                          <a:spcPts val="0"/>
                        </a:spcAft>
                      </a:pPr>
                      <a:r>
                        <a:rPr lang="en-US" sz="1400" kern="200" spc="-100" baseline="0" dirty="0" smtClean="0">
                          <a:effectLst/>
                          <a:latin typeface="+mj-lt"/>
                          <a:ea typeface="Calibri"/>
                          <a:cs typeface="Times New Roman"/>
                        </a:rPr>
                        <a:t>8x16</a:t>
                      </a:r>
                      <a:endParaRPr lang="ru-RU" sz="1400" kern="200" spc="-100" baseline="0" dirty="0">
                        <a:effectLst/>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kern="200" spc="-100" baseline="0" dirty="0">
                          <a:effectLst/>
                          <a:latin typeface="+mj-lt"/>
                          <a:ea typeface="Calibri"/>
                          <a:cs typeface="Times New Roman"/>
                        </a:rPr>
                        <a:t>FAA</a:t>
                      </a:r>
                      <a:endParaRPr lang="ru-RU" sz="1400" kern="200" spc="-100" baseline="0" dirty="0">
                        <a:effectLst/>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457200" rtl="0" eaLnBrk="1" latinLnBrk="0" hangingPunct="1">
                        <a:spcAft>
                          <a:spcPts val="0"/>
                        </a:spcAft>
                      </a:pPr>
                      <a:r>
                        <a:rPr lang="en-US" sz="1400" kern="200" spc="-100" baseline="0" dirty="0" smtClean="0">
                          <a:solidFill>
                            <a:srgbClr val="002060"/>
                          </a:solidFill>
                          <a:effectLst/>
                          <a:latin typeface="+mj-lt"/>
                          <a:ea typeface="Times New Roman"/>
                          <a:cs typeface="Times New Roman"/>
                        </a:rPr>
                        <a:t>8.0</a:t>
                      </a:r>
                      <a:endParaRPr lang="ru-RU" sz="1400" kern="200" spc="-100" baseline="0" dirty="0">
                        <a:solidFill>
                          <a:srgbClr val="002060"/>
                        </a:solidFill>
                        <a:effectLst/>
                        <a:latin typeface="+mj-lt"/>
                        <a:ea typeface="Times New Roman"/>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457200" rtl="0" eaLnBrk="1" latinLnBrk="0" hangingPunct="1">
                        <a:spcAft>
                          <a:spcPts val="0"/>
                        </a:spcAft>
                      </a:pPr>
                      <a:r>
                        <a:rPr lang="ru-RU" sz="1400" kern="200" spc="-100" baseline="0" dirty="0" smtClean="0">
                          <a:solidFill>
                            <a:srgbClr val="C00000"/>
                          </a:solidFill>
                          <a:effectLst/>
                          <a:latin typeface="+mj-lt"/>
                          <a:ea typeface="Times New Roman"/>
                          <a:cs typeface="Times New Roman"/>
                        </a:rPr>
                        <a:t>10</a:t>
                      </a:r>
                      <a:r>
                        <a:rPr lang="en-US" sz="1400" kern="200" spc="-100" baseline="0" dirty="0" smtClean="0">
                          <a:solidFill>
                            <a:srgbClr val="C00000"/>
                          </a:solidFill>
                          <a:effectLst/>
                          <a:latin typeface="+mj-lt"/>
                          <a:ea typeface="Times New Roman"/>
                          <a:cs typeface="Times New Roman"/>
                        </a:rPr>
                        <a:t>.2</a:t>
                      </a:r>
                      <a:endParaRPr lang="ru-RU" sz="1400" kern="200" spc="-100" baseline="0" dirty="0">
                        <a:solidFill>
                          <a:srgbClr val="C00000"/>
                        </a:solidFill>
                        <a:effectLst/>
                        <a:latin typeface="+mj-lt"/>
                        <a:ea typeface="Times New Roman"/>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457200" rtl="0" eaLnBrk="1" latinLnBrk="0" hangingPunct="1">
                        <a:spcAft>
                          <a:spcPts val="0"/>
                        </a:spcAft>
                      </a:pPr>
                      <a:r>
                        <a:rPr lang="ru-RU" sz="1400" kern="200" spc="-100" baseline="0" dirty="0" smtClean="0">
                          <a:solidFill>
                            <a:srgbClr val="002060"/>
                          </a:solidFill>
                          <a:effectLst/>
                          <a:latin typeface="+mj-lt"/>
                          <a:ea typeface="Times New Roman"/>
                          <a:cs typeface="Times New Roman"/>
                        </a:rPr>
                        <a:t>5</a:t>
                      </a:r>
                      <a:r>
                        <a:rPr lang="en-US" sz="1400" kern="200" spc="-100" baseline="0" dirty="0" smtClean="0">
                          <a:solidFill>
                            <a:srgbClr val="002060"/>
                          </a:solidFill>
                          <a:effectLst/>
                          <a:latin typeface="+mj-lt"/>
                          <a:ea typeface="Times New Roman"/>
                          <a:cs typeface="Times New Roman"/>
                        </a:rPr>
                        <a:t>.</a:t>
                      </a:r>
                      <a:r>
                        <a:rPr lang="ru-RU" sz="1400" kern="200" spc="-100" baseline="0" dirty="0" smtClean="0">
                          <a:solidFill>
                            <a:srgbClr val="002060"/>
                          </a:solidFill>
                          <a:effectLst/>
                          <a:latin typeface="+mj-lt"/>
                          <a:ea typeface="Times New Roman"/>
                          <a:cs typeface="Times New Roman"/>
                        </a:rPr>
                        <a:t>5</a:t>
                      </a:r>
                      <a:endParaRPr lang="ru-RU" sz="1400" kern="200" spc="-100" baseline="0" dirty="0">
                        <a:solidFill>
                          <a:srgbClr val="002060"/>
                        </a:solidFill>
                        <a:effectLst/>
                        <a:latin typeface="+mj-lt"/>
                        <a:ea typeface="Times New Roman"/>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457200" rtl="0" eaLnBrk="1" latinLnBrk="0" hangingPunct="1">
                        <a:spcAft>
                          <a:spcPts val="0"/>
                        </a:spcAft>
                      </a:pPr>
                      <a:r>
                        <a:rPr lang="ru-RU" sz="1400" kern="200" spc="-100" baseline="0" dirty="0" smtClean="0">
                          <a:solidFill>
                            <a:srgbClr val="C00000"/>
                          </a:solidFill>
                          <a:effectLst/>
                          <a:latin typeface="+mj-lt"/>
                          <a:ea typeface="Times New Roman"/>
                          <a:cs typeface="Times New Roman"/>
                        </a:rPr>
                        <a:t>5</a:t>
                      </a:r>
                      <a:r>
                        <a:rPr lang="en-US" sz="1400" kern="200" spc="-100" baseline="0" dirty="0" smtClean="0">
                          <a:solidFill>
                            <a:srgbClr val="C00000"/>
                          </a:solidFill>
                          <a:effectLst/>
                          <a:latin typeface="+mj-lt"/>
                          <a:ea typeface="Times New Roman"/>
                          <a:cs typeface="Times New Roman"/>
                        </a:rPr>
                        <a:t>.</a:t>
                      </a:r>
                      <a:r>
                        <a:rPr lang="ru-RU" sz="1400" kern="200" spc="-100" baseline="0" dirty="0" smtClean="0">
                          <a:solidFill>
                            <a:srgbClr val="C00000"/>
                          </a:solidFill>
                          <a:effectLst/>
                          <a:latin typeface="+mj-lt"/>
                          <a:ea typeface="Times New Roman"/>
                          <a:cs typeface="Times New Roman"/>
                        </a:rPr>
                        <a:t>8</a:t>
                      </a:r>
                      <a:endParaRPr lang="ru-RU" sz="1400" kern="200" spc="-100" baseline="0" dirty="0">
                        <a:solidFill>
                          <a:srgbClr val="C00000"/>
                        </a:solidFill>
                        <a:effectLst/>
                        <a:latin typeface="+mj-lt"/>
                        <a:ea typeface="Times New Roman"/>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9458">
                <a:tc vMerge="1">
                  <a:txBody>
                    <a:bodyPr/>
                    <a:lstStyle/>
                    <a:p>
                      <a:endParaRPr lang="ru-RU"/>
                    </a:p>
                  </a:txBody>
                  <a:tcPr/>
                </a:tc>
                <a:tc>
                  <a:txBody>
                    <a:bodyPr/>
                    <a:lstStyle/>
                    <a:p>
                      <a:pPr algn="ctr">
                        <a:lnSpc>
                          <a:spcPct val="115000"/>
                        </a:lnSpc>
                        <a:spcAft>
                          <a:spcPts val="0"/>
                        </a:spcAft>
                      </a:pPr>
                      <a:r>
                        <a:rPr lang="en-US" sz="1400" kern="200" spc="-100" baseline="0" dirty="0">
                          <a:effectLst/>
                          <a:latin typeface="+mj-lt"/>
                          <a:ea typeface="Calibri"/>
                          <a:cs typeface="Times New Roman"/>
                        </a:rPr>
                        <a:t>MAA</a:t>
                      </a:r>
                      <a:endParaRPr lang="ru-RU" sz="1400" kern="200" spc="-100" baseline="0" dirty="0">
                        <a:effectLst/>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457200" rtl="0" eaLnBrk="1" latinLnBrk="0" hangingPunct="1">
                        <a:spcAft>
                          <a:spcPts val="0"/>
                        </a:spcAft>
                        <a:tabLst/>
                      </a:pPr>
                      <a:r>
                        <a:rPr lang="en-US" sz="1400" b="1" kern="200" spc="-100" baseline="0" dirty="0" smtClean="0">
                          <a:solidFill>
                            <a:srgbClr val="002060"/>
                          </a:solidFill>
                          <a:effectLst/>
                          <a:latin typeface="+mj-lt"/>
                          <a:ea typeface="Times New Roman"/>
                          <a:cs typeface="Times New Roman"/>
                        </a:rPr>
                        <a:t>           7.0 (-12,5%)</a:t>
                      </a:r>
                      <a:endParaRPr lang="ru-RU" sz="1400" b="1" kern="200" spc="-100" baseline="0" dirty="0">
                        <a:solidFill>
                          <a:srgbClr val="002060"/>
                        </a:solidFill>
                        <a:effectLst/>
                        <a:latin typeface="+mj-lt"/>
                        <a:ea typeface="Times New Roman"/>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457200" rtl="0" eaLnBrk="1" latinLnBrk="0" hangingPunct="1">
                        <a:spcAft>
                          <a:spcPts val="0"/>
                        </a:spcAft>
                      </a:pPr>
                      <a:r>
                        <a:rPr lang="en-US" sz="1400" b="1" kern="200" spc="-100" baseline="0" dirty="0" smtClean="0">
                          <a:solidFill>
                            <a:srgbClr val="C00000"/>
                          </a:solidFill>
                          <a:effectLst/>
                          <a:latin typeface="+mj-lt"/>
                          <a:ea typeface="Times New Roman"/>
                          <a:cs typeface="Times New Roman"/>
                        </a:rPr>
                        <a:t>          </a:t>
                      </a:r>
                      <a:r>
                        <a:rPr lang="ru-RU" sz="1400" b="1" kern="200" spc="-100" baseline="0" dirty="0" smtClean="0">
                          <a:solidFill>
                            <a:srgbClr val="C00000"/>
                          </a:solidFill>
                          <a:effectLst/>
                          <a:latin typeface="+mj-lt"/>
                          <a:ea typeface="Times New Roman"/>
                          <a:cs typeface="Times New Roman"/>
                        </a:rPr>
                        <a:t>8</a:t>
                      </a:r>
                      <a:r>
                        <a:rPr lang="en-US" sz="1400" b="1" kern="200" spc="-100" baseline="0" dirty="0" smtClean="0">
                          <a:solidFill>
                            <a:srgbClr val="C00000"/>
                          </a:solidFill>
                          <a:effectLst/>
                          <a:latin typeface="+mj-lt"/>
                          <a:ea typeface="Times New Roman"/>
                          <a:cs typeface="Times New Roman"/>
                        </a:rPr>
                        <a:t>.3 (-19%)</a:t>
                      </a:r>
                      <a:endParaRPr lang="ru-RU" sz="1400" b="1" kern="200" spc="-100" baseline="0" dirty="0">
                        <a:solidFill>
                          <a:srgbClr val="C00000"/>
                        </a:solidFill>
                        <a:effectLst/>
                        <a:latin typeface="+mj-lt"/>
                        <a:ea typeface="Times New Roman"/>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541338" rtl="0" eaLnBrk="1" latinLnBrk="0" hangingPunct="1">
                        <a:spcAft>
                          <a:spcPts val="0"/>
                        </a:spcAft>
                      </a:pPr>
                      <a:r>
                        <a:rPr lang="en-US" sz="1400" b="1" kern="200" spc="-100" baseline="0" dirty="0" smtClean="0">
                          <a:solidFill>
                            <a:srgbClr val="002060"/>
                          </a:solidFill>
                          <a:effectLst/>
                          <a:latin typeface="+mj-lt"/>
                          <a:ea typeface="Times New Roman"/>
                          <a:cs typeface="Times New Roman"/>
                        </a:rPr>
                        <a:t>           </a:t>
                      </a:r>
                      <a:r>
                        <a:rPr lang="ru-RU" sz="1400" b="1" kern="200" spc="-100" baseline="0" dirty="0" smtClean="0">
                          <a:solidFill>
                            <a:srgbClr val="002060"/>
                          </a:solidFill>
                          <a:effectLst/>
                          <a:latin typeface="+mj-lt"/>
                          <a:ea typeface="Times New Roman"/>
                          <a:cs typeface="Times New Roman"/>
                        </a:rPr>
                        <a:t>4</a:t>
                      </a:r>
                      <a:r>
                        <a:rPr lang="en-US" sz="1400" b="1" kern="200" spc="-100" baseline="0" dirty="0" smtClean="0">
                          <a:solidFill>
                            <a:srgbClr val="002060"/>
                          </a:solidFill>
                          <a:effectLst/>
                          <a:latin typeface="+mj-lt"/>
                          <a:ea typeface="Times New Roman"/>
                          <a:cs typeface="Times New Roman"/>
                        </a:rPr>
                        <a:t>.9 (-11%)</a:t>
                      </a:r>
                      <a:endParaRPr lang="ru-RU" sz="1400" b="1" kern="200" spc="-100" baseline="0" dirty="0">
                        <a:solidFill>
                          <a:srgbClr val="002060"/>
                        </a:solidFill>
                        <a:effectLst/>
                        <a:latin typeface="+mj-lt"/>
                        <a:ea typeface="Times New Roman"/>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457200" rtl="0" eaLnBrk="1" latinLnBrk="0" hangingPunct="1">
                        <a:spcAft>
                          <a:spcPts val="0"/>
                        </a:spcAft>
                        <a:tabLst>
                          <a:tab pos="449263" algn="l"/>
                        </a:tabLst>
                      </a:pPr>
                      <a:r>
                        <a:rPr lang="en-US" sz="1400" b="1" kern="200" spc="-100" baseline="0" dirty="0" smtClean="0">
                          <a:solidFill>
                            <a:srgbClr val="C00000"/>
                          </a:solidFill>
                          <a:effectLst/>
                          <a:latin typeface="+mj-lt"/>
                          <a:ea typeface="Times New Roman"/>
                          <a:cs typeface="Times New Roman"/>
                        </a:rPr>
                        <a:t>          </a:t>
                      </a:r>
                      <a:r>
                        <a:rPr lang="ru-RU" sz="1400" b="1" kern="200" spc="-100" baseline="0" dirty="0" smtClean="0">
                          <a:solidFill>
                            <a:srgbClr val="C00000"/>
                          </a:solidFill>
                          <a:effectLst/>
                          <a:latin typeface="+mj-lt"/>
                          <a:ea typeface="Times New Roman"/>
                          <a:cs typeface="Times New Roman"/>
                        </a:rPr>
                        <a:t>4</a:t>
                      </a:r>
                      <a:r>
                        <a:rPr lang="en-US" sz="1400" b="1" kern="200" spc="-100" baseline="0" dirty="0" smtClean="0">
                          <a:solidFill>
                            <a:srgbClr val="C00000"/>
                          </a:solidFill>
                          <a:effectLst/>
                          <a:latin typeface="+mj-lt"/>
                          <a:ea typeface="Times New Roman"/>
                          <a:cs typeface="Times New Roman"/>
                        </a:rPr>
                        <a:t>.4 (-24%)</a:t>
                      </a:r>
                      <a:endParaRPr lang="ru-RU" sz="1400" b="1" kern="200" spc="-100" baseline="0" dirty="0">
                        <a:solidFill>
                          <a:srgbClr val="C00000"/>
                        </a:solidFill>
                        <a:effectLst/>
                        <a:latin typeface="+mj-lt"/>
                        <a:ea typeface="Times New Roman"/>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8214">
                <a:tc rowSpan="2">
                  <a:txBody>
                    <a:bodyPr/>
                    <a:lstStyle/>
                    <a:p>
                      <a:pPr algn="ctr">
                        <a:lnSpc>
                          <a:spcPct val="115000"/>
                        </a:lnSpc>
                        <a:spcAft>
                          <a:spcPts val="0"/>
                        </a:spcAft>
                      </a:pPr>
                      <a:r>
                        <a:rPr lang="en-US" sz="1400" kern="200" spc="-100" baseline="0" dirty="0" smtClean="0">
                          <a:effectLst/>
                          <a:latin typeface="+mj-lt"/>
                          <a:ea typeface="Calibri"/>
                          <a:cs typeface="Times New Roman"/>
                        </a:rPr>
                        <a:t>8x32</a:t>
                      </a:r>
                      <a:endParaRPr lang="ru-RU" sz="1400" kern="200" spc="-100" baseline="0" dirty="0">
                        <a:effectLst/>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kern="200" spc="-100" baseline="0" dirty="0">
                          <a:effectLst/>
                          <a:latin typeface="+mj-lt"/>
                          <a:ea typeface="Calibri"/>
                          <a:cs typeface="Times New Roman"/>
                        </a:rPr>
                        <a:t>FAA</a:t>
                      </a:r>
                      <a:endParaRPr lang="ru-RU" sz="1400" kern="200" spc="-100" baseline="0" dirty="0">
                        <a:effectLst/>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457200" rtl="0" eaLnBrk="1" latinLnBrk="0" hangingPunct="1">
                        <a:spcAft>
                          <a:spcPts val="0"/>
                        </a:spcAft>
                      </a:pPr>
                      <a:r>
                        <a:rPr lang="ru-RU" sz="1400" kern="200" spc="-100" baseline="0" dirty="0" smtClean="0">
                          <a:solidFill>
                            <a:srgbClr val="002060"/>
                          </a:solidFill>
                          <a:effectLst/>
                          <a:latin typeface="+mj-lt"/>
                          <a:ea typeface="Times New Roman"/>
                          <a:cs typeface="Times New Roman"/>
                        </a:rPr>
                        <a:t>16</a:t>
                      </a:r>
                      <a:r>
                        <a:rPr lang="en-US" sz="1400" kern="200" spc="-100" baseline="0" dirty="0" smtClean="0">
                          <a:solidFill>
                            <a:srgbClr val="002060"/>
                          </a:solidFill>
                          <a:effectLst/>
                          <a:latin typeface="+mj-lt"/>
                          <a:ea typeface="Times New Roman"/>
                          <a:cs typeface="Times New Roman"/>
                        </a:rPr>
                        <a:t>.4</a:t>
                      </a:r>
                      <a:endParaRPr lang="ru-RU" sz="1400" kern="200" spc="-100" baseline="0" dirty="0">
                        <a:solidFill>
                          <a:srgbClr val="002060"/>
                        </a:solidFill>
                        <a:effectLst/>
                        <a:latin typeface="+mj-lt"/>
                        <a:ea typeface="Times New Roman"/>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457200" rtl="0" eaLnBrk="1" latinLnBrk="0" hangingPunct="1">
                        <a:spcAft>
                          <a:spcPts val="0"/>
                        </a:spcAft>
                      </a:pPr>
                      <a:r>
                        <a:rPr lang="ru-RU" sz="1400" kern="200" spc="-100" baseline="0" dirty="0" smtClean="0">
                          <a:solidFill>
                            <a:srgbClr val="C00000"/>
                          </a:solidFill>
                          <a:effectLst/>
                          <a:latin typeface="+mj-lt"/>
                          <a:ea typeface="Times New Roman"/>
                          <a:cs typeface="Times New Roman"/>
                        </a:rPr>
                        <a:t>15</a:t>
                      </a:r>
                      <a:r>
                        <a:rPr lang="en-US" sz="1400" kern="200" spc="-100" baseline="0" dirty="0" smtClean="0">
                          <a:solidFill>
                            <a:srgbClr val="C00000"/>
                          </a:solidFill>
                          <a:effectLst/>
                          <a:latin typeface="+mj-lt"/>
                          <a:ea typeface="Times New Roman"/>
                          <a:cs typeface="Times New Roman"/>
                        </a:rPr>
                        <a:t>.</a:t>
                      </a:r>
                      <a:r>
                        <a:rPr lang="ru-RU" sz="1400" kern="200" spc="-100" baseline="0" dirty="0" smtClean="0">
                          <a:solidFill>
                            <a:srgbClr val="C00000"/>
                          </a:solidFill>
                          <a:effectLst/>
                          <a:latin typeface="+mj-lt"/>
                          <a:ea typeface="Times New Roman"/>
                          <a:cs typeface="Times New Roman"/>
                        </a:rPr>
                        <a:t>6</a:t>
                      </a:r>
                      <a:endParaRPr lang="ru-RU" sz="1400" kern="200" spc="-100" baseline="0" dirty="0">
                        <a:solidFill>
                          <a:srgbClr val="C00000"/>
                        </a:solidFill>
                        <a:effectLst/>
                        <a:latin typeface="+mj-lt"/>
                        <a:ea typeface="Times New Roman"/>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457200" rtl="0" eaLnBrk="1" latinLnBrk="0" hangingPunct="1">
                        <a:spcAft>
                          <a:spcPts val="0"/>
                        </a:spcAft>
                      </a:pPr>
                      <a:r>
                        <a:rPr lang="ru-RU" sz="1400" kern="200" spc="-100" baseline="0" dirty="0" smtClean="0">
                          <a:solidFill>
                            <a:srgbClr val="002060"/>
                          </a:solidFill>
                          <a:effectLst/>
                          <a:latin typeface="+mj-lt"/>
                          <a:ea typeface="Times New Roman"/>
                          <a:cs typeface="Times New Roman"/>
                        </a:rPr>
                        <a:t> 10</a:t>
                      </a:r>
                      <a:r>
                        <a:rPr lang="en-US" sz="1400" kern="200" spc="-100" baseline="0" dirty="0" smtClean="0">
                          <a:solidFill>
                            <a:srgbClr val="002060"/>
                          </a:solidFill>
                          <a:effectLst/>
                          <a:latin typeface="+mj-lt"/>
                          <a:ea typeface="Times New Roman"/>
                          <a:cs typeface="Times New Roman"/>
                        </a:rPr>
                        <a:t>.</a:t>
                      </a:r>
                      <a:r>
                        <a:rPr lang="ru-RU" sz="1400" kern="200" spc="-100" baseline="0" dirty="0" smtClean="0">
                          <a:solidFill>
                            <a:srgbClr val="002060"/>
                          </a:solidFill>
                          <a:effectLst/>
                          <a:latin typeface="+mj-lt"/>
                          <a:ea typeface="Times New Roman"/>
                          <a:cs typeface="Times New Roman"/>
                        </a:rPr>
                        <a:t>9</a:t>
                      </a:r>
                      <a:endParaRPr lang="ru-RU" sz="1400" kern="200" spc="-100" baseline="0" dirty="0">
                        <a:solidFill>
                          <a:srgbClr val="002060"/>
                        </a:solidFill>
                        <a:effectLst/>
                        <a:latin typeface="+mj-lt"/>
                        <a:ea typeface="Times New Roman"/>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457200" rtl="0" eaLnBrk="1" latinLnBrk="0" hangingPunct="1">
                        <a:spcAft>
                          <a:spcPts val="0"/>
                        </a:spcAft>
                      </a:pPr>
                      <a:r>
                        <a:rPr lang="ru-RU" sz="1400" kern="200" spc="-100" baseline="0" dirty="0" smtClean="0">
                          <a:solidFill>
                            <a:srgbClr val="C00000"/>
                          </a:solidFill>
                          <a:effectLst/>
                          <a:latin typeface="+mj-lt"/>
                          <a:ea typeface="Times New Roman"/>
                          <a:cs typeface="Times New Roman"/>
                        </a:rPr>
                        <a:t>9</a:t>
                      </a:r>
                      <a:r>
                        <a:rPr lang="en-US" sz="1400" kern="200" spc="-100" baseline="0" dirty="0" smtClean="0">
                          <a:solidFill>
                            <a:srgbClr val="C00000"/>
                          </a:solidFill>
                          <a:effectLst/>
                          <a:latin typeface="+mj-lt"/>
                          <a:ea typeface="Times New Roman"/>
                          <a:cs typeface="Times New Roman"/>
                        </a:rPr>
                        <a:t>.</a:t>
                      </a:r>
                      <a:r>
                        <a:rPr lang="ru-RU" sz="1400" kern="200" spc="-100" baseline="0" dirty="0" smtClean="0">
                          <a:solidFill>
                            <a:srgbClr val="C00000"/>
                          </a:solidFill>
                          <a:effectLst/>
                          <a:latin typeface="+mj-lt"/>
                          <a:ea typeface="Times New Roman"/>
                          <a:cs typeface="Times New Roman"/>
                        </a:rPr>
                        <a:t>3</a:t>
                      </a:r>
                      <a:endParaRPr lang="ru-RU" sz="1400" kern="200" spc="-100" baseline="0" dirty="0">
                        <a:solidFill>
                          <a:srgbClr val="C00000"/>
                        </a:solidFill>
                        <a:effectLst/>
                        <a:latin typeface="+mj-lt"/>
                        <a:ea typeface="Times New Roman"/>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vMerge="1">
                  <a:txBody>
                    <a:bodyPr/>
                    <a:lstStyle/>
                    <a:p>
                      <a:endParaRPr lang="ru-RU"/>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kern="200" spc="-100" baseline="0" dirty="0">
                          <a:effectLst/>
                          <a:latin typeface="+mj-lt"/>
                          <a:ea typeface="Calibri"/>
                          <a:cs typeface="Times New Roman"/>
                        </a:rPr>
                        <a:t>MAA</a:t>
                      </a:r>
                      <a:endParaRPr lang="ru-RU" sz="1400" kern="200" spc="-100" baseline="0" dirty="0">
                        <a:effectLst/>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457200" rtl="0" eaLnBrk="1" latinLnBrk="0" hangingPunct="1">
                        <a:spcAft>
                          <a:spcPts val="0"/>
                        </a:spcAft>
                        <a:tabLst>
                          <a:tab pos="449263" algn="l"/>
                        </a:tabLst>
                      </a:pPr>
                      <a:r>
                        <a:rPr lang="ru-RU" sz="1400" b="1" kern="200" spc="-100" baseline="0" dirty="0" smtClean="0">
                          <a:solidFill>
                            <a:srgbClr val="002060"/>
                          </a:solidFill>
                          <a:effectLst/>
                          <a:latin typeface="+mj-lt"/>
                          <a:ea typeface="Times New Roman"/>
                          <a:cs typeface="Times New Roman"/>
                        </a:rPr>
                        <a:t>         15</a:t>
                      </a:r>
                      <a:r>
                        <a:rPr lang="en-US" sz="1400" b="1" kern="200" spc="-100" baseline="0" dirty="0" smtClean="0">
                          <a:solidFill>
                            <a:srgbClr val="002060"/>
                          </a:solidFill>
                          <a:effectLst/>
                          <a:latin typeface="+mj-lt"/>
                          <a:ea typeface="Times New Roman"/>
                          <a:cs typeface="Times New Roman"/>
                        </a:rPr>
                        <a:t>.</a:t>
                      </a:r>
                      <a:r>
                        <a:rPr lang="ru-RU" sz="1400" b="1" kern="200" spc="-100" baseline="0" dirty="0" smtClean="0">
                          <a:solidFill>
                            <a:srgbClr val="002060"/>
                          </a:solidFill>
                          <a:effectLst/>
                          <a:latin typeface="+mj-lt"/>
                          <a:ea typeface="Times New Roman"/>
                          <a:cs typeface="Times New Roman"/>
                        </a:rPr>
                        <a:t>7 </a:t>
                      </a:r>
                      <a:r>
                        <a:rPr lang="en-US" sz="1400" b="1" kern="200" spc="-100" baseline="0" dirty="0" smtClean="0">
                          <a:solidFill>
                            <a:srgbClr val="002060"/>
                          </a:solidFill>
                          <a:effectLst/>
                          <a:latin typeface="+mj-lt"/>
                          <a:ea typeface="Times New Roman"/>
                          <a:cs typeface="Times New Roman"/>
                        </a:rPr>
                        <a:t> (-4</a:t>
                      </a:r>
                      <a:r>
                        <a:rPr lang="ru-RU" sz="1400" b="1" kern="200" spc="-100" baseline="0" dirty="0" smtClean="0">
                          <a:solidFill>
                            <a:srgbClr val="002060"/>
                          </a:solidFill>
                          <a:effectLst/>
                          <a:latin typeface="+mj-lt"/>
                          <a:ea typeface="Times New Roman"/>
                          <a:cs typeface="Times New Roman"/>
                        </a:rPr>
                        <a:t>%</a:t>
                      </a:r>
                      <a:r>
                        <a:rPr lang="en-US" sz="1400" b="1" kern="200" spc="-100" baseline="0" dirty="0" smtClean="0">
                          <a:solidFill>
                            <a:srgbClr val="002060"/>
                          </a:solidFill>
                          <a:effectLst/>
                          <a:latin typeface="+mj-lt"/>
                          <a:ea typeface="Times New Roman"/>
                          <a:cs typeface="Times New Roman"/>
                        </a:rPr>
                        <a:t>)</a:t>
                      </a:r>
                      <a:endParaRPr lang="ru-RU" sz="1400" b="1" kern="200" spc="-100" baseline="0" dirty="0">
                        <a:solidFill>
                          <a:srgbClr val="002060"/>
                        </a:solidFill>
                        <a:effectLst/>
                        <a:latin typeface="+mj-lt"/>
                        <a:ea typeface="Times New Roman"/>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457200" rtl="0" eaLnBrk="1" latinLnBrk="0" hangingPunct="1">
                        <a:spcAft>
                          <a:spcPts val="0"/>
                        </a:spcAft>
                      </a:pPr>
                      <a:r>
                        <a:rPr lang="ru-RU" sz="1400" b="1" kern="200" spc="-100" baseline="0" dirty="0" smtClean="0">
                          <a:solidFill>
                            <a:srgbClr val="C00000"/>
                          </a:solidFill>
                          <a:effectLst/>
                          <a:latin typeface="+mj-lt"/>
                          <a:ea typeface="Times New Roman"/>
                          <a:cs typeface="Times New Roman"/>
                        </a:rPr>
                        <a:t>          12</a:t>
                      </a:r>
                      <a:r>
                        <a:rPr lang="en-US" sz="1400" b="1" kern="200" spc="-100" baseline="0" dirty="0" smtClean="0">
                          <a:solidFill>
                            <a:srgbClr val="C00000"/>
                          </a:solidFill>
                          <a:effectLst/>
                          <a:latin typeface="+mj-lt"/>
                          <a:ea typeface="Times New Roman"/>
                          <a:cs typeface="Times New Roman"/>
                        </a:rPr>
                        <a:t>.</a:t>
                      </a:r>
                      <a:r>
                        <a:rPr lang="ru-RU" sz="1400" b="1" kern="200" spc="-100" baseline="0" dirty="0" smtClean="0">
                          <a:solidFill>
                            <a:srgbClr val="C00000"/>
                          </a:solidFill>
                          <a:effectLst/>
                          <a:latin typeface="+mj-lt"/>
                          <a:ea typeface="Times New Roman"/>
                          <a:cs typeface="Times New Roman"/>
                        </a:rPr>
                        <a:t>9 (-17%)</a:t>
                      </a:r>
                      <a:endParaRPr lang="ru-RU" sz="1400" b="1" kern="200" spc="-100" baseline="0" dirty="0">
                        <a:solidFill>
                          <a:srgbClr val="C00000"/>
                        </a:solidFill>
                        <a:effectLst/>
                        <a:latin typeface="+mj-lt"/>
                        <a:ea typeface="Times New Roman"/>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457200" rtl="0" eaLnBrk="1" latinLnBrk="0" hangingPunct="1">
                        <a:spcAft>
                          <a:spcPts val="0"/>
                        </a:spcAft>
                        <a:tabLst>
                          <a:tab pos="541338" algn="l"/>
                        </a:tabLst>
                      </a:pPr>
                      <a:r>
                        <a:rPr lang="ru-RU" sz="1400" b="1" kern="200" spc="-100" baseline="0" dirty="0" smtClean="0">
                          <a:solidFill>
                            <a:srgbClr val="002060"/>
                          </a:solidFill>
                          <a:effectLst/>
                          <a:latin typeface="+mj-lt"/>
                          <a:ea typeface="Times New Roman"/>
                          <a:cs typeface="Times New Roman"/>
                        </a:rPr>
                        <a:t>           10</a:t>
                      </a:r>
                      <a:r>
                        <a:rPr lang="en-US" sz="1400" b="1" kern="200" spc="-100" baseline="0" dirty="0" smtClean="0">
                          <a:solidFill>
                            <a:srgbClr val="002060"/>
                          </a:solidFill>
                          <a:effectLst/>
                          <a:latin typeface="+mj-lt"/>
                          <a:ea typeface="Times New Roman"/>
                          <a:cs typeface="Times New Roman"/>
                        </a:rPr>
                        <a:t>.</a:t>
                      </a:r>
                      <a:r>
                        <a:rPr lang="ru-RU" sz="1400" b="1" kern="200" spc="-100" baseline="0" dirty="0" smtClean="0">
                          <a:solidFill>
                            <a:srgbClr val="002060"/>
                          </a:solidFill>
                          <a:effectLst/>
                          <a:latin typeface="+mj-lt"/>
                          <a:ea typeface="Times New Roman"/>
                          <a:cs typeface="Times New Roman"/>
                        </a:rPr>
                        <a:t>4 (-5%)</a:t>
                      </a:r>
                      <a:endParaRPr lang="ru-RU" sz="1400" b="1" kern="200" spc="-100" baseline="0" dirty="0">
                        <a:solidFill>
                          <a:srgbClr val="002060"/>
                        </a:solidFill>
                        <a:effectLst/>
                        <a:latin typeface="+mj-lt"/>
                        <a:ea typeface="Times New Roman"/>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457200" rtl="0" eaLnBrk="1" latinLnBrk="0" hangingPunct="1">
                        <a:spcAft>
                          <a:spcPts val="0"/>
                        </a:spcAft>
                        <a:tabLst/>
                      </a:pPr>
                      <a:r>
                        <a:rPr lang="ru-RU" sz="1400" b="1" kern="200" spc="-100" baseline="0" dirty="0" smtClean="0">
                          <a:solidFill>
                            <a:srgbClr val="C00000"/>
                          </a:solidFill>
                          <a:effectLst/>
                          <a:latin typeface="+mj-lt"/>
                          <a:ea typeface="Times New Roman"/>
                          <a:cs typeface="Times New Roman"/>
                        </a:rPr>
                        <a:t>         7</a:t>
                      </a:r>
                      <a:r>
                        <a:rPr lang="en-US" sz="1400" b="1" kern="200" spc="-100" baseline="0" dirty="0" smtClean="0">
                          <a:solidFill>
                            <a:srgbClr val="C00000"/>
                          </a:solidFill>
                          <a:effectLst/>
                          <a:latin typeface="+mj-lt"/>
                          <a:ea typeface="Times New Roman"/>
                          <a:cs typeface="Times New Roman"/>
                        </a:rPr>
                        <a:t>.8</a:t>
                      </a:r>
                      <a:r>
                        <a:rPr lang="ru-RU" sz="1400" b="1" kern="200" spc="-100" baseline="0" dirty="0" smtClean="0">
                          <a:solidFill>
                            <a:srgbClr val="C00000"/>
                          </a:solidFill>
                          <a:effectLst/>
                          <a:latin typeface="+mj-lt"/>
                          <a:ea typeface="Times New Roman"/>
                          <a:cs typeface="Times New Roman"/>
                        </a:rPr>
                        <a:t> (-16%)</a:t>
                      </a:r>
                      <a:endParaRPr lang="ru-RU" sz="1400" b="1" kern="200" spc="-100" baseline="0" dirty="0">
                        <a:solidFill>
                          <a:srgbClr val="C00000"/>
                        </a:solidFill>
                        <a:effectLst/>
                        <a:latin typeface="+mj-lt"/>
                        <a:ea typeface="Times New Roman"/>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5280">
                <a:tc rowSpan="2">
                  <a:txBody>
                    <a:bodyPr/>
                    <a:lstStyle/>
                    <a:p>
                      <a:pPr algn="ctr">
                        <a:lnSpc>
                          <a:spcPct val="115000"/>
                        </a:lnSpc>
                        <a:spcAft>
                          <a:spcPts val="0"/>
                        </a:spcAft>
                      </a:pPr>
                      <a:r>
                        <a:rPr lang="en-US" sz="1400" kern="200" spc="-100" baseline="0" dirty="0" smtClean="0">
                          <a:effectLst/>
                          <a:latin typeface="+mj-lt"/>
                          <a:ea typeface="Calibri"/>
                          <a:cs typeface="Times New Roman"/>
                        </a:rPr>
                        <a:t>8x64</a:t>
                      </a:r>
                      <a:endParaRPr lang="ru-RU" sz="1400" kern="200" spc="-100" baseline="0" dirty="0">
                        <a:effectLst/>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kern="200" spc="-100" baseline="0" dirty="0">
                          <a:effectLst/>
                          <a:latin typeface="+mj-lt"/>
                          <a:ea typeface="Calibri"/>
                          <a:cs typeface="Times New Roman"/>
                        </a:rPr>
                        <a:t>FAA</a:t>
                      </a:r>
                      <a:endParaRPr lang="ru-RU" sz="1400" kern="200" spc="-100" baseline="0" dirty="0">
                        <a:effectLst/>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kern="200" spc="-100" baseline="0" dirty="0">
                          <a:solidFill>
                            <a:srgbClr val="002060"/>
                          </a:solidFill>
                          <a:effectLst/>
                          <a:latin typeface="+mj-lt"/>
                          <a:ea typeface="Times New Roman"/>
                          <a:cs typeface="Times New Roman"/>
                        </a:rPr>
                        <a:t>32</a:t>
                      </a:r>
                      <a:r>
                        <a:rPr lang="en-US" sz="1400" kern="200" spc="-100" baseline="0" dirty="0">
                          <a:solidFill>
                            <a:srgbClr val="002060"/>
                          </a:solidFill>
                          <a:effectLst/>
                          <a:latin typeface="+mj-lt"/>
                          <a:ea typeface="Times New Roman"/>
                          <a:cs typeface="Times New Roman"/>
                        </a:rPr>
                        <a:t>.</a:t>
                      </a:r>
                      <a:r>
                        <a:rPr lang="ru-RU" sz="1400" kern="200" spc="-100" baseline="0" dirty="0">
                          <a:solidFill>
                            <a:srgbClr val="002060"/>
                          </a:solidFill>
                          <a:effectLst/>
                          <a:latin typeface="+mj-lt"/>
                          <a:ea typeface="Times New Roman"/>
                          <a:cs typeface="Times New Roman"/>
                        </a:rPr>
                        <a:t>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kern="200" spc="-100" baseline="0" dirty="0">
                          <a:solidFill>
                            <a:srgbClr val="C00000"/>
                          </a:solidFill>
                          <a:effectLst/>
                          <a:latin typeface="+mj-lt"/>
                          <a:ea typeface="Times New Roman"/>
                          <a:cs typeface="Times New Roman"/>
                        </a:rPr>
                        <a:t>22</a:t>
                      </a:r>
                      <a:r>
                        <a:rPr lang="en-US" sz="1400" kern="200" spc="-100" baseline="0" dirty="0">
                          <a:solidFill>
                            <a:srgbClr val="C00000"/>
                          </a:solidFill>
                          <a:effectLst/>
                          <a:latin typeface="+mj-lt"/>
                          <a:ea typeface="Times New Roman"/>
                          <a:cs typeface="Times New Roman"/>
                        </a:rPr>
                        <a:t>.8</a:t>
                      </a:r>
                      <a:endParaRPr lang="ru-RU" sz="1400" kern="200" spc="-100" baseline="0" dirty="0">
                        <a:solidFill>
                          <a:srgbClr val="C00000"/>
                        </a:solidFill>
                        <a:effectLst/>
                        <a:latin typeface="+mj-l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kern="200" spc="-100" baseline="0" dirty="0">
                          <a:solidFill>
                            <a:srgbClr val="002060"/>
                          </a:solidFill>
                          <a:effectLst/>
                          <a:latin typeface="+mj-lt"/>
                          <a:ea typeface="Times New Roman"/>
                          <a:cs typeface="Times New Roman"/>
                        </a:rPr>
                        <a:t>21</a:t>
                      </a:r>
                      <a:r>
                        <a:rPr lang="en-US" sz="1400" kern="200" spc="-100" baseline="0" dirty="0">
                          <a:solidFill>
                            <a:srgbClr val="002060"/>
                          </a:solidFill>
                          <a:effectLst/>
                          <a:latin typeface="+mj-lt"/>
                          <a:ea typeface="Times New Roman"/>
                          <a:cs typeface="Times New Roman"/>
                        </a:rPr>
                        <a:t>.4</a:t>
                      </a:r>
                      <a:endParaRPr lang="ru-RU" sz="1400" kern="200" spc="-100" baseline="0" dirty="0">
                        <a:solidFill>
                          <a:srgbClr val="002060"/>
                        </a:solidFill>
                        <a:effectLst/>
                        <a:latin typeface="+mj-l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kern="200" spc="-100" baseline="0" dirty="0">
                          <a:solidFill>
                            <a:srgbClr val="C00000"/>
                          </a:solidFill>
                          <a:effectLst/>
                          <a:latin typeface="+mj-lt"/>
                          <a:ea typeface="Times New Roman"/>
                          <a:cs typeface="Times New Roman"/>
                        </a:rPr>
                        <a:t>15</a:t>
                      </a:r>
                      <a:r>
                        <a:rPr lang="en-US" sz="1400" kern="200" spc="-100" baseline="0" dirty="0" smtClean="0">
                          <a:solidFill>
                            <a:srgbClr val="C00000"/>
                          </a:solidFill>
                          <a:effectLst/>
                          <a:latin typeface="+mj-lt"/>
                          <a:ea typeface="Times New Roman"/>
                          <a:cs typeface="Times New Roman"/>
                        </a:rPr>
                        <a:t>.2</a:t>
                      </a:r>
                      <a:endParaRPr lang="ru-RU" sz="1400" kern="200" spc="-100" baseline="0" dirty="0">
                        <a:solidFill>
                          <a:srgbClr val="C00000"/>
                        </a:solidFill>
                        <a:effectLst/>
                        <a:latin typeface="+mj-l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5280">
                <a:tc vMerge="1">
                  <a:txBody>
                    <a:bodyPr/>
                    <a:lstStyle/>
                    <a:p>
                      <a:endParaRPr lang="ru-RU"/>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kern="200" spc="-100" baseline="0" dirty="0">
                          <a:effectLst/>
                          <a:latin typeface="+mj-lt"/>
                          <a:ea typeface="Calibri"/>
                          <a:cs typeface="Times New Roman"/>
                        </a:rPr>
                        <a:t>MAA</a:t>
                      </a:r>
                      <a:endParaRPr lang="ru-RU" sz="1400" kern="200" spc="-100" baseline="0" dirty="0">
                        <a:effectLst/>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b="1" kern="200" spc="-100" baseline="0" dirty="0" smtClean="0">
                          <a:solidFill>
                            <a:srgbClr val="002060"/>
                          </a:solidFill>
                          <a:effectLst/>
                          <a:latin typeface="+mj-lt"/>
                          <a:ea typeface="Times New Roman"/>
                          <a:cs typeface="Times New Roman"/>
                        </a:rPr>
                        <a:t>        </a:t>
                      </a:r>
                      <a:r>
                        <a:rPr lang="ru-RU" sz="1400" b="1" kern="200" spc="-100" baseline="0" dirty="0" smtClean="0">
                          <a:solidFill>
                            <a:srgbClr val="002060"/>
                          </a:solidFill>
                          <a:effectLst/>
                          <a:latin typeface="+mj-lt"/>
                          <a:ea typeface="Times New Roman"/>
                          <a:cs typeface="Times New Roman"/>
                        </a:rPr>
                        <a:t>31</a:t>
                      </a:r>
                      <a:r>
                        <a:rPr lang="en-US" sz="1400" b="1" kern="200" spc="-100" baseline="0" dirty="0">
                          <a:solidFill>
                            <a:srgbClr val="002060"/>
                          </a:solidFill>
                          <a:effectLst/>
                          <a:latin typeface="+mj-lt"/>
                          <a:ea typeface="Times New Roman"/>
                          <a:cs typeface="Times New Roman"/>
                        </a:rPr>
                        <a:t>.</a:t>
                      </a:r>
                      <a:r>
                        <a:rPr lang="ru-RU" sz="1400" b="1" kern="200" spc="-100" baseline="0" dirty="0" smtClean="0">
                          <a:solidFill>
                            <a:srgbClr val="002060"/>
                          </a:solidFill>
                          <a:effectLst/>
                          <a:latin typeface="+mj-lt"/>
                          <a:ea typeface="Times New Roman"/>
                          <a:cs typeface="Times New Roman"/>
                        </a:rPr>
                        <a:t>1</a:t>
                      </a:r>
                      <a:r>
                        <a:rPr lang="en-US" sz="1400" b="1" kern="200" spc="-100" baseline="0" dirty="0" smtClean="0">
                          <a:solidFill>
                            <a:srgbClr val="002060"/>
                          </a:solidFill>
                          <a:effectLst/>
                          <a:latin typeface="+mj-lt"/>
                          <a:ea typeface="Times New Roman"/>
                          <a:cs typeface="Times New Roman"/>
                        </a:rPr>
                        <a:t> (-3%)     </a:t>
                      </a:r>
                      <a:endParaRPr lang="ru-RU" sz="1400" b="1" kern="200" spc="-100" baseline="0" dirty="0">
                        <a:solidFill>
                          <a:srgbClr val="002060"/>
                        </a:solidFill>
                        <a:effectLst/>
                        <a:latin typeface="+mj-l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kern="200" spc="-100" baseline="0" dirty="0" smtClean="0">
                          <a:solidFill>
                            <a:srgbClr val="C00000"/>
                          </a:solidFill>
                          <a:effectLst/>
                          <a:latin typeface="+mj-lt"/>
                          <a:ea typeface="Times New Roman"/>
                          <a:cs typeface="Times New Roman"/>
                        </a:rPr>
                        <a:t>            </a:t>
                      </a:r>
                      <a:r>
                        <a:rPr lang="ru-RU" sz="1400" b="1" kern="200" spc="-100" baseline="0" dirty="0" smtClean="0">
                          <a:solidFill>
                            <a:srgbClr val="C00000"/>
                          </a:solidFill>
                          <a:effectLst/>
                          <a:latin typeface="+mj-lt"/>
                          <a:ea typeface="Times New Roman"/>
                          <a:cs typeface="Times New Roman"/>
                        </a:rPr>
                        <a:t>20</a:t>
                      </a:r>
                      <a:r>
                        <a:rPr lang="en-US" sz="1400" b="1" kern="200" spc="-100" baseline="0" dirty="0">
                          <a:solidFill>
                            <a:srgbClr val="C00000"/>
                          </a:solidFill>
                          <a:effectLst/>
                          <a:latin typeface="+mj-lt"/>
                          <a:ea typeface="Times New Roman"/>
                          <a:cs typeface="Times New Roman"/>
                        </a:rPr>
                        <a:t>.</a:t>
                      </a:r>
                      <a:r>
                        <a:rPr lang="ru-RU" sz="1400" b="1" kern="200" spc="-100" baseline="0" dirty="0" smtClean="0">
                          <a:solidFill>
                            <a:srgbClr val="C00000"/>
                          </a:solidFill>
                          <a:effectLst/>
                          <a:latin typeface="+mj-lt"/>
                          <a:ea typeface="Times New Roman"/>
                          <a:cs typeface="Times New Roman"/>
                        </a:rPr>
                        <a:t>1</a:t>
                      </a:r>
                      <a:r>
                        <a:rPr lang="en-US" sz="1400" kern="200" spc="-100" baseline="0" dirty="0" smtClean="0">
                          <a:solidFill>
                            <a:srgbClr val="C00000"/>
                          </a:solidFill>
                          <a:effectLst/>
                          <a:latin typeface="+mj-lt"/>
                          <a:ea typeface="Times New Roman"/>
                          <a:cs typeface="Times New Roman"/>
                        </a:rPr>
                        <a:t> </a:t>
                      </a:r>
                      <a:r>
                        <a:rPr lang="en-US" sz="1400" b="1" kern="200" spc="-100" baseline="0" dirty="0" smtClean="0">
                          <a:solidFill>
                            <a:srgbClr val="C00000"/>
                          </a:solidFill>
                          <a:effectLst/>
                          <a:latin typeface="+mj-lt"/>
                          <a:ea typeface="Times New Roman"/>
                          <a:cs typeface="Times New Roman"/>
                        </a:rPr>
                        <a:t>(-12%)</a:t>
                      </a:r>
                      <a:endParaRPr lang="ru-RU" sz="1400" b="1" kern="200" spc="-100" baseline="0" dirty="0">
                        <a:solidFill>
                          <a:srgbClr val="C00000"/>
                        </a:solidFill>
                        <a:effectLst/>
                        <a:latin typeface="+mj-l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kern="200" spc="-100" baseline="0" dirty="0" smtClean="0">
                          <a:solidFill>
                            <a:srgbClr val="002060"/>
                          </a:solidFill>
                          <a:effectLst/>
                          <a:latin typeface="+mj-lt"/>
                          <a:ea typeface="Times New Roman"/>
                          <a:cs typeface="Times New Roman"/>
                        </a:rPr>
                        <a:t>          </a:t>
                      </a:r>
                      <a:r>
                        <a:rPr lang="ru-RU" sz="1400" b="1" kern="200" spc="-100" baseline="0" dirty="0" smtClean="0">
                          <a:solidFill>
                            <a:srgbClr val="002060"/>
                          </a:solidFill>
                          <a:effectLst/>
                          <a:latin typeface="+mj-lt"/>
                          <a:ea typeface="Times New Roman"/>
                          <a:cs typeface="Times New Roman"/>
                        </a:rPr>
                        <a:t>20</a:t>
                      </a:r>
                      <a:r>
                        <a:rPr lang="en-US" sz="1400" b="1" kern="200" spc="-100" baseline="0" dirty="0">
                          <a:solidFill>
                            <a:srgbClr val="002060"/>
                          </a:solidFill>
                          <a:effectLst/>
                          <a:latin typeface="+mj-lt"/>
                          <a:ea typeface="Times New Roman"/>
                          <a:cs typeface="Times New Roman"/>
                        </a:rPr>
                        <a:t>.</a:t>
                      </a:r>
                      <a:r>
                        <a:rPr lang="ru-RU" sz="1400" b="1" kern="200" spc="-100" baseline="0" dirty="0" smtClean="0">
                          <a:solidFill>
                            <a:srgbClr val="002060"/>
                          </a:solidFill>
                          <a:effectLst/>
                          <a:latin typeface="+mj-lt"/>
                          <a:ea typeface="Times New Roman"/>
                          <a:cs typeface="Times New Roman"/>
                        </a:rPr>
                        <a:t>5</a:t>
                      </a:r>
                      <a:r>
                        <a:rPr lang="en-US" sz="1400" kern="200" spc="-100" baseline="0" dirty="0" smtClean="0">
                          <a:solidFill>
                            <a:srgbClr val="002060"/>
                          </a:solidFill>
                          <a:effectLst/>
                          <a:latin typeface="+mj-lt"/>
                          <a:ea typeface="Times New Roman"/>
                          <a:cs typeface="Times New Roman"/>
                        </a:rPr>
                        <a:t> </a:t>
                      </a:r>
                      <a:r>
                        <a:rPr lang="en-US" sz="1400" b="1" kern="200" spc="-100" baseline="0" dirty="0" smtClean="0">
                          <a:solidFill>
                            <a:srgbClr val="002060"/>
                          </a:solidFill>
                          <a:effectLst/>
                          <a:latin typeface="+mj-lt"/>
                          <a:ea typeface="Times New Roman"/>
                          <a:cs typeface="Times New Roman"/>
                        </a:rPr>
                        <a:t>(-4%)</a:t>
                      </a:r>
                      <a:endParaRPr lang="ru-RU" sz="1400" b="1" kern="200" spc="-100" baseline="0" dirty="0">
                        <a:solidFill>
                          <a:srgbClr val="002060"/>
                        </a:solidFill>
                        <a:effectLst/>
                        <a:latin typeface="+mj-l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b="1" kern="200" spc="-100" baseline="0" dirty="0" smtClean="0">
                          <a:solidFill>
                            <a:srgbClr val="C00000"/>
                          </a:solidFill>
                          <a:effectLst/>
                          <a:latin typeface="+mj-lt"/>
                          <a:ea typeface="Times New Roman"/>
                          <a:cs typeface="Times New Roman"/>
                        </a:rPr>
                        <a:t>            </a:t>
                      </a:r>
                      <a:r>
                        <a:rPr lang="ru-RU" sz="1400" b="1" kern="200" spc="-100" baseline="0" dirty="0" smtClean="0">
                          <a:solidFill>
                            <a:srgbClr val="C00000"/>
                          </a:solidFill>
                          <a:effectLst/>
                          <a:latin typeface="+mj-lt"/>
                          <a:ea typeface="Times New Roman"/>
                          <a:cs typeface="Times New Roman"/>
                        </a:rPr>
                        <a:t>13</a:t>
                      </a:r>
                      <a:r>
                        <a:rPr lang="en-US" sz="1400" b="1" kern="200" spc="-100" baseline="0" dirty="0" smtClean="0">
                          <a:solidFill>
                            <a:srgbClr val="C00000"/>
                          </a:solidFill>
                          <a:effectLst/>
                          <a:latin typeface="+mj-lt"/>
                          <a:ea typeface="Times New Roman"/>
                          <a:cs typeface="Times New Roman"/>
                        </a:rPr>
                        <a:t>.4 (-12%)   </a:t>
                      </a:r>
                      <a:endParaRPr lang="ru-RU" sz="1400" b="1" kern="200" spc="-100" baseline="0" dirty="0">
                        <a:solidFill>
                          <a:srgbClr val="C00000"/>
                        </a:solidFill>
                        <a:effectLst/>
                        <a:latin typeface="+mj-l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3" name="Content Placeholder 2"/>
          <p:cNvSpPr txBox="1">
            <a:spLocks/>
          </p:cNvSpPr>
          <p:nvPr/>
        </p:nvSpPr>
        <p:spPr bwMode="auto">
          <a:xfrm>
            <a:off x="359531" y="4149080"/>
            <a:ext cx="8496943" cy="2304256"/>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180000" indent="-180000" algn="l" defTabSz="449263" rtl="0" eaLnBrk="1" fontAlgn="base" hangingPunct="1">
              <a:spcBef>
                <a:spcPts val="0"/>
              </a:spcBef>
              <a:spcAft>
                <a:spcPct val="0"/>
              </a:spcAft>
              <a:buClr>
                <a:srgbClr val="000000"/>
              </a:buClr>
              <a:buSzPct val="100000"/>
              <a:buFont typeface="Arial" panose="020B0604020202020204" pitchFamily="34" charset="0"/>
              <a:buChar char="•"/>
              <a:defRPr kumimoji="1" sz="2400" b="1">
                <a:solidFill>
                  <a:srgbClr val="000000"/>
                </a:solidFill>
                <a:latin typeface="+mn-lt"/>
                <a:ea typeface="+mn-ea"/>
                <a:cs typeface="+mn-cs"/>
              </a:defRPr>
            </a:lvl1pPr>
            <a:lvl2pPr marL="360000" indent="-180000" algn="l" defTabSz="449263" rtl="0" eaLnBrk="1" fontAlgn="base" hangingPunct="1">
              <a:spcBef>
                <a:spcPts val="0"/>
              </a:spcBef>
              <a:spcAft>
                <a:spcPct val="0"/>
              </a:spcAft>
              <a:buClr>
                <a:srgbClr val="000000"/>
              </a:buClr>
              <a:buSzPct val="75000"/>
              <a:buFont typeface="Times New Roman" panose="02020603050405020304" pitchFamily="18" charset="0"/>
              <a:buChar char="–"/>
              <a:defRPr kumimoji="1" sz="2000">
                <a:solidFill>
                  <a:srgbClr val="000000"/>
                </a:solidFill>
                <a:latin typeface="+mn-lt"/>
                <a:ea typeface="+mn-ea"/>
              </a:defRPr>
            </a:lvl2pPr>
            <a:lvl3pPr marL="540000" indent="-180000" algn="l" defTabSz="449263" rtl="0" eaLnBrk="1" fontAlgn="base" hangingPunct="1">
              <a:spcBef>
                <a:spcPts val="0"/>
              </a:spcBef>
              <a:spcAft>
                <a:spcPct val="0"/>
              </a:spcAft>
              <a:buClr>
                <a:srgbClr val="000000"/>
              </a:buClr>
              <a:buSzPct val="100000"/>
              <a:buFont typeface="Arial" panose="020B0604020202020204" pitchFamily="34" charset="0"/>
              <a:buChar char="•"/>
              <a:defRPr kumimoji="1">
                <a:solidFill>
                  <a:srgbClr val="000000"/>
                </a:solidFill>
                <a:latin typeface="+mn-lt"/>
                <a:ea typeface="+mn-ea"/>
              </a:defRPr>
            </a:lvl3pPr>
            <a:lvl4pPr marL="720000" indent="-180000" algn="l" defTabSz="449263" rtl="0" eaLnBrk="1" fontAlgn="base" hangingPunct="1">
              <a:spcBef>
                <a:spcPts val="0"/>
              </a:spcBef>
              <a:spcAft>
                <a:spcPct val="0"/>
              </a:spcAft>
              <a:buClr>
                <a:srgbClr val="000000"/>
              </a:buClr>
              <a:buSzPct val="100000"/>
              <a:buFont typeface="Times New Roman" panose="02020603050405020304" pitchFamily="18" charset="0"/>
              <a:buChar char="–"/>
              <a:defRPr kumimoji="1"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kumimoji="1"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kumimoji="1"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kumimoji="1"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kumimoji="1"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kumimoji="1" sz="1600">
                <a:solidFill>
                  <a:srgbClr val="000000"/>
                </a:solidFill>
                <a:latin typeface="+mn-lt"/>
                <a:ea typeface="+mn-ea"/>
              </a:defRPr>
            </a:lvl9pPr>
          </a:lstStyle>
          <a:p>
            <a:pPr algn="just"/>
            <a:r>
              <a:rPr lang="en-US" sz="1600" b="0" kern="0" dirty="0" smtClean="0"/>
              <a:t>The FAA </a:t>
            </a:r>
            <a:r>
              <a:rPr lang="en-US" sz="1600" b="0" kern="0" dirty="0" smtClean="0"/>
              <a:t>allows </a:t>
            </a:r>
            <a:r>
              <a:rPr lang="en-US" sz="1600" b="0" kern="0" dirty="0" smtClean="0"/>
              <a:t>full adaptation of the each antenna element weight to the channel for optimal beamforming. The MAA have less degrees of freedom since vertical 8x1 elements columns have common RF part and can be adjusted in elevation plane only by phase shifting.</a:t>
            </a:r>
          </a:p>
          <a:p>
            <a:pPr algn="just"/>
            <a:r>
              <a:rPr lang="en-US" sz="1600" b="0" kern="0" dirty="0" smtClean="0"/>
              <a:t>|In EU scenario the total AP throughput is approximately doubled with doubling the number of AP antennas due to MU factor increase.</a:t>
            </a:r>
            <a:endParaRPr lang="en-US" sz="1600" b="0" kern="0" dirty="0" smtClean="0"/>
          </a:p>
          <a:p>
            <a:pPr algn="just"/>
            <a:r>
              <a:rPr lang="en-US" sz="1600" b="0" kern="0" dirty="0" smtClean="0"/>
              <a:t>In JP scenario there is no such </a:t>
            </a:r>
            <a:r>
              <a:rPr lang="en-US" sz="1600" b="0" kern="0" dirty="0" smtClean="0"/>
              <a:t>behavior due to</a:t>
            </a:r>
            <a:r>
              <a:rPr lang="en-US" sz="1600" b="0" kern="0" dirty="0" smtClean="0"/>
              <a:t> </a:t>
            </a:r>
            <a:r>
              <a:rPr lang="en-US" sz="1600" b="0" kern="0" dirty="0" smtClean="0"/>
              <a:t>small number of </a:t>
            </a:r>
            <a:r>
              <a:rPr lang="en-US" sz="1600" b="0" kern="0" dirty="0" smtClean="0"/>
              <a:t>available for scheduling </a:t>
            </a:r>
            <a:r>
              <a:rPr lang="en-US" sz="1600" b="0" kern="0" dirty="0" smtClean="0"/>
              <a:t>UEs (8 UE/cell</a:t>
            </a:r>
            <a:r>
              <a:rPr lang="en-US" sz="1600" b="0" kern="0" dirty="0" smtClean="0"/>
              <a:t>).</a:t>
            </a:r>
            <a:r>
              <a:rPr lang="en-US" sz="1600" b="0" kern="0" dirty="0" smtClean="0"/>
              <a:t> The throughput increase is explained only by the AP antenna gain increasing with limited TX power (10 dBm)</a:t>
            </a:r>
            <a:endParaRPr lang="ru-RU" sz="1600" b="0" kern="0" dirty="0"/>
          </a:p>
        </p:txBody>
      </p:sp>
    </p:spTree>
    <p:extLst>
      <p:ext uri="{BB962C8B-B14F-4D97-AF65-F5344CB8AC3E}">
        <p14:creationId xmlns:p14="http://schemas.microsoft.com/office/powerpoint/2010/main" val="4770894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European scenario analysis</a:t>
            </a:r>
            <a:endParaRPr lang="ru-RU" dirty="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14</a:t>
            </a:fld>
            <a:endParaRPr lang="en-GB" dirty="0"/>
          </a:p>
        </p:txBody>
      </p:sp>
      <p:sp>
        <p:nvSpPr>
          <p:cNvPr id="5" name="Footer Placeholder 4"/>
          <p:cNvSpPr>
            <a:spLocks noGrp="1"/>
          </p:cNvSpPr>
          <p:nvPr>
            <p:ph type="ftr" idx="16"/>
          </p:nvPr>
        </p:nvSpPr>
        <p:spPr/>
        <p:txBody>
          <a:bodyPr/>
          <a:lstStyle/>
          <a:p>
            <a:r>
              <a:rPr lang="en-US" altLang="zh-TW" smtClean="0"/>
              <a:t>Alexander Maltsev, Intel</a:t>
            </a:r>
            <a:endParaRPr lang="en-GB" dirty="0"/>
          </a:p>
        </p:txBody>
      </p:sp>
      <p:pic>
        <p:nvPicPr>
          <p:cNvPr id="256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9245" y="3861048"/>
            <a:ext cx="2933700" cy="2200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60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02620" y="3861048"/>
            <a:ext cx="2933700" cy="2200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60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9245" y="1361328"/>
            <a:ext cx="2933700" cy="2200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60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02620" y="1361328"/>
            <a:ext cx="2933700" cy="2200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1907704" y="3491951"/>
            <a:ext cx="2058577" cy="276999"/>
          </a:xfrm>
          <a:prstGeom prst="rect">
            <a:avLst/>
          </a:prstGeom>
        </p:spPr>
        <p:txBody>
          <a:bodyPr wrap="none">
            <a:spAutoFit/>
          </a:bodyPr>
          <a:lstStyle/>
          <a:p>
            <a:r>
              <a:rPr lang="en-US" sz="1200" dirty="0" smtClean="0">
                <a:solidFill>
                  <a:schemeClr val="tx1"/>
                </a:solidFill>
              </a:rPr>
              <a:t>MU-MIMO rank, Isolated cell</a:t>
            </a:r>
            <a:endParaRPr lang="ru-RU" sz="1200" dirty="0">
              <a:solidFill>
                <a:schemeClr val="tx1"/>
              </a:solidFill>
            </a:endParaRPr>
          </a:p>
        </p:txBody>
      </p:sp>
      <p:sp>
        <p:nvSpPr>
          <p:cNvPr id="11" name="Rectangle 10"/>
          <p:cNvSpPr/>
          <p:nvPr/>
        </p:nvSpPr>
        <p:spPr>
          <a:xfrm>
            <a:off x="5182745" y="3512041"/>
            <a:ext cx="2651688" cy="276999"/>
          </a:xfrm>
          <a:prstGeom prst="rect">
            <a:avLst/>
          </a:prstGeom>
        </p:spPr>
        <p:txBody>
          <a:bodyPr wrap="none">
            <a:spAutoFit/>
          </a:bodyPr>
          <a:lstStyle/>
          <a:p>
            <a:r>
              <a:rPr lang="en-US" sz="1200" dirty="0" smtClean="0">
                <a:solidFill>
                  <a:schemeClr val="tx1"/>
                </a:solidFill>
              </a:rPr>
              <a:t>MU-MIMO rank, Dense hexagonal grid</a:t>
            </a:r>
            <a:endParaRPr lang="ru-RU" sz="1200" dirty="0">
              <a:solidFill>
                <a:schemeClr val="tx1"/>
              </a:solidFill>
            </a:endParaRPr>
          </a:p>
        </p:txBody>
      </p:sp>
      <p:sp>
        <p:nvSpPr>
          <p:cNvPr id="12" name="Rectangle 11"/>
          <p:cNvSpPr/>
          <p:nvPr/>
        </p:nvSpPr>
        <p:spPr>
          <a:xfrm>
            <a:off x="2609034" y="6047426"/>
            <a:ext cx="870751" cy="276999"/>
          </a:xfrm>
          <a:prstGeom prst="rect">
            <a:avLst/>
          </a:prstGeom>
        </p:spPr>
        <p:txBody>
          <a:bodyPr wrap="none">
            <a:spAutoFit/>
          </a:bodyPr>
          <a:lstStyle/>
          <a:p>
            <a:r>
              <a:rPr lang="en-US" sz="1200" dirty="0" smtClean="0">
                <a:solidFill>
                  <a:schemeClr val="tx1"/>
                </a:solidFill>
              </a:rPr>
              <a:t>SINR CDF</a:t>
            </a:r>
            <a:endParaRPr lang="ru-RU" sz="1200" dirty="0">
              <a:solidFill>
                <a:schemeClr val="tx1"/>
              </a:solidFill>
            </a:endParaRPr>
          </a:p>
        </p:txBody>
      </p:sp>
      <p:sp>
        <p:nvSpPr>
          <p:cNvPr id="13" name="Rectangle 12"/>
          <p:cNvSpPr/>
          <p:nvPr/>
        </p:nvSpPr>
        <p:spPr>
          <a:xfrm>
            <a:off x="5787879" y="6047426"/>
            <a:ext cx="1441420" cy="276999"/>
          </a:xfrm>
          <a:prstGeom prst="rect">
            <a:avLst/>
          </a:prstGeom>
        </p:spPr>
        <p:txBody>
          <a:bodyPr wrap="none">
            <a:spAutoFit/>
          </a:bodyPr>
          <a:lstStyle/>
          <a:p>
            <a:r>
              <a:rPr lang="en-US" sz="1200" dirty="0" smtClean="0">
                <a:solidFill>
                  <a:schemeClr val="tx1"/>
                </a:solidFill>
              </a:rPr>
              <a:t>UE throughput CDF</a:t>
            </a:r>
            <a:endParaRPr lang="ru-RU" sz="1200" dirty="0">
              <a:solidFill>
                <a:schemeClr val="tx1"/>
              </a:solidFill>
            </a:endParaRPr>
          </a:p>
        </p:txBody>
      </p:sp>
    </p:spTree>
    <p:extLst>
      <p:ext uri="{BB962C8B-B14F-4D97-AF65-F5344CB8AC3E}">
        <p14:creationId xmlns:p14="http://schemas.microsoft.com/office/powerpoint/2010/main" val="11789265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Japanese scenario analysis</a:t>
            </a:r>
            <a:endParaRPr lang="ru-RU" dirty="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15</a:t>
            </a:fld>
            <a:endParaRPr lang="en-GB" dirty="0"/>
          </a:p>
        </p:txBody>
      </p:sp>
      <p:sp>
        <p:nvSpPr>
          <p:cNvPr id="5" name="Footer Placeholder 4"/>
          <p:cNvSpPr>
            <a:spLocks noGrp="1"/>
          </p:cNvSpPr>
          <p:nvPr>
            <p:ph type="ftr" idx="16"/>
          </p:nvPr>
        </p:nvSpPr>
        <p:spPr/>
        <p:txBody>
          <a:bodyPr/>
          <a:lstStyle/>
          <a:p>
            <a:r>
              <a:rPr lang="en-US" altLang="zh-TW" smtClean="0"/>
              <a:t>Alexander Maltsev, Intel</a:t>
            </a:r>
            <a:endParaRPr lang="en-GB" dirty="0"/>
          </a:p>
        </p:txBody>
      </p:sp>
      <p:pic>
        <p:nvPicPr>
          <p:cNvPr id="266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1431873"/>
            <a:ext cx="2933700" cy="2200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6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87159" y="1428835"/>
            <a:ext cx="2933700" cy="2200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6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3648" y="4025318"/>
            <a:ext cx="2933700" cy="2200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6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76056" y="4025319"/>
            <a:ext cx="2933700" cy="2200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9"/>
          <p:cNvSpPr/>
          <p:nvPr/>
        </p:nvSpPr>
        <p:spPr>
          <a:xfrm>
            <a:off x="1907704" y="3609020"/>
            <a:ext cx="2058577" cy="276999"/>
          </a:xfrm>
          <a:prstGeom prst="rect">
            <a:avLst/>
          </a:prstGeom>
        </p:spPr>
        <p:txBody>
          <a:bodyPr wrap="none">
            <a:spAutoFit/>
          </a:bodyPr>
          <a:lstStyle/>
          <a:p>
            <a:r>
              <a:rPr lang="en-US" sz="1200" dirty="0" smtClean="0">
                <a:solidFill>
                  <a:schemeClr val="tx1"/>
                </a:solidFill>
              </a:rPr>
              <a:t>MU-MIMO rank, Isolated cell</a:t>
            </a:r>
            <a:endParaRPr lang="ru-RU" sz="1200" dirty="0">
              <a:solidFill>
                <a:schemeClr val="tx1"/>
              </a:solidFill>
            </a:endParaRPr>
          </a:p>
        </p:txBody>
      </p:sp>
      <p:sp>
        <p:nvSpPr>
          <p:cNvPr id="11" name="Rectangle 10"/>
          <p:cNvSpPr/>
          <p:nvPr/>
        </p:nvSpPr>
        <p:spPr>
          <a:xfrm>
            <a:off x="5182745" y="3629110"/>
            <a:ext cx="2651688" cy="276999"/>
          </a:xfrm>
          <a:prstGeom prst="rect">
            <a:avLst/>
          </a:prstGeom>
        </p:spPr>
        <p:txBody>
          <a:bodyPr wrap="none">
            <a:spAutoFit/>
          </a:bodyPr>
          <a:lstStyle/>
          <a:p>
            <a:r>
              <a:rPr lang="en-US" sz="1200" dirty="0" smtClean="0">
                <a:solidFill>
                  <a:schemeClr val="tx1"/>
                </a:solidFill>
              </a:rPr>
              <a:t>MU-MIMO rank, Dense hexagonal grid</a:t>
            </a:r>
            <a:endParaRPr lang="ru-RU" sz="1200" dirty="0">
              <a:solidFill>
                <a:schemeClr val="tx1"/>
              </a:solidFill>
            </a:endParaRPr>
          </a:p>
        </p:txBody>
      </p:sp>
      <p:sp>
        <p:nvSpPr>
          <p:cNvPr id="12" name="Rectangle 11"/>
          <p:cNvSpPr/>
          <p:nvPr/>
        </p:nvSpPr>
        <p:spPr>
          <a:xfrm>
            <a:off x="2609034" y="6164495"/>
            <a:ext cx="870751" cy="276999"/>
          </a:xfrm>
          <a:prstGeom prst="rect">
            <a:avLst/>
          </a:prstGeom>
        </p:spPr>
        <p:txBody>
          <a:bodyPr wrap="none">
            <a:spAutoFit/>
          </a:bodyPr>
          <a:lstStyle/>
          <a:p>
            <a:r>
              <a:rPr lang="en-US" sz="1200" dirty="0" smtClean="0">
                <a:solidFill>
                  <a:schemeClr val="tx1"/>
                </a:solidFill>
              </a:rPr>
              <a:t>SINR CDF</a:t>
            </a:r>
            <a:endParaRPr lang="ru-RU" sz="1200" dirty="0">
              <a:solidFill>
                <a:schemeClr val="tx1"/>
              </a:solidFill>
            </a:endParaRPr>
          </a:p>
        </p:txBody>
      </p:sp>
      <p:sp>
        <p:nvSpPr>
          <p:cNvPr id="13" name="Rectangle 12"/>
          <p:cNvSpPr/>
          <p:nvPr/>
        </p:nvSpPr>
        <p:spPr>
          <a:xfrm>
            <a:off x="5787879" y="6164495"/>
            <a:ext cx="1441420" cy="276999"/>
          </a:xfrm>
          <a:prstGeom prst="rect">
            <a:avLst/>
          </a:prstGeom>
        </p:spPr>
        <p:txBody>
          <a:bodyPr wrap="none">
            <a:spAutoFit/>
          </a:bodyPr>
          <a:lstStyle/>
          <a:p>
            <a:r>
              <a:rPr lang="en-US" sz="1200" dirty="0" smtClean="0">
                <a:solidFill>
                  <a:schemeClr val="tx1"/>
                </a:solidFill>
              </a:rPr>
              <a:t>UE throughput CDF</a:t>
            </a:r>
            <a:endParaRPr lang="ru-RU" sz="1200" dirty="0">
              <a:solidFill>
                <a:schemeClr val="tx1"/>
              </a:solidFill>
            </a:endParaRPr>
          </a:p>
        </p:txBody>
      </p:sp>
    </p:spTree>
    <p:extLst>
      <p:ext uri="{BB962C8B-B14F-4D97-AF65-F5344CB8AC3E}">
        <p14:creationId xmlns:p14="http://schemas.microsoft.com/office/powerpoint/2010/main" val="31126280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 Next steps</a:t>
            </a:r>
            <a:endParaRPr lang="ru-RU" dirty="0"/>
          </a:p>
        </p:txBody>
      </p:sp>
      <p:sp>
        <p:nvSpPr>
          <p:cNvPr id="3" name="Content Placeholder 2"/>
          <p:cNvSpPr>
            <a:spLocks noGrp="1"/>
          </p:cNvSpPr>
          <p:nvPr>
            <p:ph idx="1"/>
          </p:nvPr>
        </p:nvSpPr>
        <p:spPr>
          <a:xfrm>
            <a:off x="575556" y="1268760"/>
            <a:ext cx="8028892" cy="4896544"/>
          </a:xfrm>
        </p:spPr>
        <p:txBody>
          <a:bodyPr/>
          <a:lstStyle/>
          <a:p>
            <a:pPr algn="just"/>
            <a:r>
              <a:rPr lang="en-US" sz="2000" b="0" dirty="0" smtClean="0"/>
              <a:t>MU-MIMO schemes based on the MAA may be recommended for NG60</a:t>
            </a:r>
            <a:endParaRPr lang="en-US" sz="2000" b="0" dirty="0" smtClean="0"/>
          </a:p>
          <a:p>
            <a:pPr algn="just"/>
            <a:r>
              <a:rPr lang="en-US" sz="2000" b="0" dirty="0"/>
              <a:t>D</a:t>
            </a:r>
            <a:r>
              <a:rPr lang="en-US" sz="2000" b="0" dirty="0" smtClean="0"/>
              <a:t>L MU-MIMO </a:t>
            </a:r>
            <a:r>
              <a:rPr lang="en-US" sz="2000" b="0" dirty="0" smtClean="0"/>
              <a:t>mode performance analysis in the outdoor hotspot scenario has shown that:</a:t>
            </a:r>
          </a:p>
          <a:p>
            <a:pPr lvl="1" algn="just"/>
            <a:r>
              <a:rPr lang="en-US" sz="1800" dirty="0" smtClean="0"/>
              <a:t>for European scenario the total cell throughput may be up to 20-30 Gbps for 8x64 antenna array (64 independent RF chains) </a:t>
            </a:r>
            <a:r>
              <a:rPr lang="en-US" sz="1800" dirty="0" smtClean="0"/>
              <a:t>with </a:t>
            </a:r>
            <a:r>
              <a:rPr lang="en-US" sz="1800" dirty="0" smtClean="0"/>
              <a:t>simultaneous service of 16 users in average</a:t>
            </a:r>
          </a:p>
          <a:p>
            <a:pPr lvl="1" algn="just"/>
            <a:r>
              <a:rPr lang="en-US" sz="1800" dirty="0"/>
              <a:t>for </a:t>
            </a:r>
            <a:r>
              <a:rPr lang="en-US" sz="1800" dirty="0" smtClean="0"/>
              <a:t>Japanese </a:t>
            </a:r>
            <a:r>
              <a:rPr lang="en-US" sz="1800" dirty="0"/>
              <a:t>scenario the total cell throughput may be up to </a:t>
            </a:r>
            <a:r>
              <a:rPr lang="en-US" sz="1800" dirty="0" smtClean="0"/>
              <a:t>15-20 Gbps </a:t>
            </a:r>
            <a:r>
              <a:rPr lang="en-US" sz="1800" dirty="0"/>
              <a:t>for 8x64 antenna array </a:t>
            </a:r>
            <a:r>
              <a:rPr lang="en-US" sz="1800" dirty="0" smtClean="0"/>
              <a:t>(64 </a:t>
            </a:r>
            <a:r>
              <a:rPr lang="en-US" sz="1800" dirty="0"/>
              <a:t>independent RF chains) </a:t>
            </a:r>
            <a:r>
              <a:rPr lang="en-US" sz="1800" dirty="0" smtClean="0"/>
              <a:t>with </a:t>
            </a:r>
            <a:r>
              <a:rPr lang="en-US" sz="1800" dirty="0"/>
              <a:t>simultaneous service of </a:t>
            </a:r>
            <a:r>
              <a:rPr lang="en-US" sz="1800" dirty="0" smtClean="0"/>
              <a:t>6 </a:t>
            </a:r>
            <a:r>
              <a:rPr lang="en-US" sz="1800" dirty="0"/>
              <a:t>users in </a:t>
            </a:r>
            <a:r>
              <a:rPr lang="en-US" sz="1800" dirty="0" smtClean="0"/>
              <a:t>average</a:t>
            </a:r>
          </a:p>
          <a:p>
            <a:pPr algn="just"/>
            <a:r>
              <a:rPr lang="en-US" sz="2200" b="0" dirty="0" smtClean="0"/>
              <a:t>MAA-based mmWave AP demonstrates acceptable performance (10-20%) degradation in comparison with FAA-based</a:t>
            </a:r>
            <a:endParaRPr lang="en-US" sz="2200" b="0" dirty="0" smtClean="0"/>
          </a:p>
          <a:p>
            <a:pPr algn="just"/>
            <a:r>
              <a:rPr lang="en-US" sz="2000" b="0" dirty="0" smtClean="0"/>
              <a:t>NG60 Spec impact</a:t>
            </a:r>
            <a:r>
              <a:rPr lang="en-US" sz="2000" b="0" dirty="0" smtClean="0"/>
              <a:t>:</a:t>
            </a:r>
          </a:p>
          <a:p>
            <a:pPr lvl="1" algn="just"/>
            <a:r>
              <a:rPr lang="en-US" sz="1600" dirty="0" smtClean="0"/>
              <a:t>MU-MIMO mode inclusion in the standard</a:t>
            </a:r>
            <a:endParaRPr lang="en-US" sz="1600" b="0" dirty="0"/>
          </a:p>
          <a:p>
            <a:pPr lvl="1" algn="just"/>
            <a:r>
              <a:rPr lang="en-US" sz="1600" dirty="0" smtClean="0"/>
              <a:t>Max number </a:t>
            </a:r>
            <a:r>
              <a:rPr lang="en-US" sz="1600" dirty="0" smtClean="0"/>
              <a:t>of </a:t>
            </a:r>
            <a:r>
              <a:rPr lang="en-US" sz="1600" dirty="0"/>
              <a:t>spatial </a:t>
            </a:r>
            <a:r>
              <a:rPr lang="en-US" sz="1600" dirty="0" smtClean="0"/>
              <a:t>streams/RF </a:t>
            </a:r>
            <a:r>
              <a:rPr lang="en-US" sz="1600" dirty="0"/>
              <a:t>chains/sub-arrays </a:t>
            </a:r>
            <a:r>
              <a:rPr lang="en-US" sz="1600" dirty="0" smtClean="0"/>
              <a:t>supported </a:t>
            </a:r>
          </a:p>
          <a:p>
            <a:pPr lvl="1" algn="just"/>
            <a:r>
              <a:rPr lang="en-US" sz="1600" dirty="0" smtClean="0"/>
              <a:t>New analog </a:t>
            </a:r>
            <a:r>
              <a:rPr lang="en-US" sz="1600" dirty="0" smtClean="0"/>
              <a:t>beamforming (codebooks)</a:t>
            </a:r>
          </a:p>
          <a:p>
            <a:pPr algn="just"/>
            <a:r>
              <a:rPr lang="en-US" sz="2000" b="0" dirty="0" smtClean="0"/>
              <a:t>Detailed investigation of the MU-MIMO mode performance for a broad set of usage cases (deployments, UE density, traffic models) should be done </a:t>
            </a:r>
          </a:p>
          <a:p>
            <a:pPr algn="just"/>
            <a:endParaRPr lang="en-US" sz="2000" b="0" dirty="0" smtClean="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16</a:t>
            </a:fld>
            <a:endParaRPr lang="en-GB" dirty="0"/>
          </a:p>
        </p:txBody>
      </p:sp>
      <p:sp>
        <p:nvSpPr>
          <p:cNvPr id="5" name="Footer Placeholder 4"/>
          <p:cNvSpPr>
            <a:spLocks noGrp="1"/>
          </p:cNvSpPr>
          <p:nvPr>
            <p:ph type="ftr" idx="16"/>
          </p:nvPr>
        </p:nvSpPr>
        <p:spPr/>
        <p:txBody>
          <a:bodyPr/>
          <a:lstStyle/>
          <a:p>
            <a:r>
              <a:rPr lang="en-US" altLang="zh-TW" smtClean="0"/>
              <a:t>Alexander Maltsev, Intel</a:t>
            </a:r>
            <a:endParaRPr lang="en-GB" dirty="0"/>
          </a:p>
        </p:txBody>
      </p:sp>
    </p:spTree>
    <p:extLst>
      <p:ext uri="{BB962C8B-B14F-4D97-AF65-F5344CB8AC3E}">
        <p14:creationId xmlns:p14="http://schemas.microsoft.com/office/powerpoint/2010/main" val="4654021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Abstract</a:t>
            </a:r>
            <a:endParaRPr lang="en-US" dirty="0"/>
          </a:p>
        </p:txBody>
      </p:sp>
      <p:sp>
        <p:nvSpPr>
          <p:cNvPr id="3" name="Content Placeholder 2"/>
          <p:cNvSpPr>
            <a:spLocks noGrp="1"/>
          </p:cNvSpPr>
          <p:nvPr>
            <p:ph idx="1"/>
          </p:nvPr>
        </p:nvSpPr>
        <p:spPr>
          <a:xfrm>
            <a:off x="575556" y="1376772"/>
            <a:ext cx="8134672" cy="5040560"/>
          </a:xfrm>
        </p:spPr>
        <p:txBody>
          <a:bodyPr/>
          <a:lstStyle/>
          <a:p>
            <a:pPr marL="0" indent="0" algn="just">
              <a:buNone/>
            </a:pPr>
            <a:r>
              <a:rPr lang="en-US" b="0" dirty="0"/>
              <a:t>In this presentation MU-MIMO schemes for NG60 are introduced.  </a:t>
            </a:r>
            <a:r>
              <a:rPr lang="en-US" b="0" dirty="0" smtClean="0"/>
              <a:t>We are considering </a:t>
            </a:r>
            <a:r>
              <a:rPr lang="en-US" b="0" dirty="0"/>
              <a:t>Full Adaptive </a:t>
            </a:r>
            <a:r>
              <a:rPr lang="en-US" b="0" dirty="0" smtClean="0"/>
              <a:t>Array </a:t>
            </a:r>
            <a:r>
              <a:rPr lang="en-US" b="0" dirty="0"/>
              <a:t>(FAA) with full adaptation ability </a:t>
            </a:r>
            <a:r>
              <a:rPr lang="en-US" b="0" dirty="0" smtClean="0"/>
              <a:t>(one RF chain per antenna element) </a:t>
            </a:r>
            <a:r>
              <a:rPr lang="en-US" b="0" dirty="0"/>
              <a:t>and Modular Antenna </a:t>
            </a:r>
            <a:r>
              <a:rPr lang="en-US" b="0" dirty="0" smtClean="0"/>
              <a:t>Array </a:t>
            </a:r>
            <a:r>
              <a:rPr lang="en-US" b="0" dirty="0"/>
              <a:t>(MAA) which </a:t>
            </a:r>
            <a:r>
              <a:rPr lang="en-US" b="0" dirty="0" smtClean="0"/>
              <a:t>consists </a:t>
            </a:r>
            <a:r>
              <a:rPr lang="en-US" b="0" dirty="0"/>
              <a:t>of several phased sub-arrays with one common RF chain </a:t>
            </a:r>
            <a:r>
              <a:rPr lang="en-US" b="0" dirty="0" smtClean="0"/>
              <a:t>per </a:t>
            </a:r>
            <a:r>
              <a:rPr lang="en-US" b="0" dirty="0"/>
              <a:t>each. The </a:t>
            </a:r>
            <a:r>
              <a:rPr lang="en-US" b="0" dirty="0" smtClean="0"/>
              <a:t>DL MU-MIMO </a:t>
            </a:r>
            <a:r>
              <a:rPr lang="en-US" b="0" dirty="0"/>
              <a:t>mode </a:t>
            </a:r>
            <a:r>
              <a:rPr lang="en-US" b="0" dirty="0" smtClean="0"/>
              <a:t>performance was investigated </a:t>
            </a:r>
            <a:r>
              <a:rPr lang="en-US" b="0" dirty="0"/>
              <a:t>for </a:t>
            </a:r>
            <a:r>
              <a:rPr lang="en-US" b="0" dirty="0" smtClean="0"/>
              <a:t>APs </a:t>
            </a:r>
            <a:r>
              <a:rPr lang="en-US" b="0" dirty="0" smtClean="0"/>
              <a:t>with </a:t>
            </a:r>
            <a:r>
              <a:rPr lang="en-US" b="0" dirty="0" smtClean="0"/>
              <a:t>antenna array </a:t>
            </a:r>
            <a:r>
              <a:rPr lang="en-US" b="0" dirty="0" smtClean="0"/>
              <a:t>configurations: </a:t>
            </a:r>
            <a:r>
              <a:rPr lang="en-US" b="0" dirty="0" smtClean="0"/>
              <a:t>8x16=128, 8x32=256 and 8x64=512 </a:t>
            </a:r>
            <a:r>
              <a:rPr lang="en-US" b="0" dirty="0"/>
              <a:t>elements for </a:t>
            </a:r>
            <a:r>
              <a:rPr lang="en-US" b="0" dirty="0" smtClean="0"/>
              <a:t>two </a:t>
            </a:r>
            <a:r>
              <a:rPr lang="en-US" b="0" dirty="0"/>
              <a:t>regulation scenarios: European (EIRP is limited to </a:t>
            </a:r>
            <a:r>
              <a:rPr lang="en-US" b="0" dirty="0" smtClean="0"/>
              <a:t>41 </a:t>
            </a:r>
            <a:r>
              <a:rPr lang="en-US" b="0" dirty="0"/>
              <a:t>dBm) and Japanese (TX power is limited to 10 </a:t>
            </a:r>
            <a:r>
              <a:rPr lang="en-US" b="0" dirty="0" smtClean="0"/>
              <a:t>dBm). The quasi-deterministic </a:t>
            </a:r>
            <a:r>
              <a:rPr lang="en-US" b="0" dirty="0"/>
              <a:t>(Q-D) </a:t>
            </a:r>
            <a:r>
              <a:rPr lang="en-US" b="0" dirty="0" smtClean="0"/>
              <a:t>channel </a:t>
            </a:r>
            <a:r>
              <a:rPr lang="en-US" b="0" dirty="0" smtClean="0"/>
              <a:t>model </a:t>
            </a:r>
            <a:r>
              <a:rPr lang="en-US" b="0" dirty="0" smtClean="0"/>
              <a:t>was used for simulations.</a:t>
            </a:r>
            <a:endParaRPr lang="en-US" dirty="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2</a:t>
            </a:fld>
            <a:endParaRPr lang="en-GB" dirty="0"/>
          </a:p>
        </p:txBody>
      </p:sp>
      <p:sp>
        <p:nvSpPr>
          <p:cNvPr id="5" name="Footer Placeholder 4"/>
          <p:cNvSpPr>
            <a:spLocks noGrp="1"/>
          </p:cNvSpPr>
          <p:nvPr>
            <p:ph type="ftr" idx="16"/>
          </p:nvPr>
        </p:nvSpPr>
        <p:spPr/>
        <p:txBody>
          <a:bodyPr/>
          <a:lstStyle/>
          <a:p>
            <a:r>
              <a:rPr lang="en-US" altLang="zh-TW" smtClean="0"/>
              <a:t>Alexander Maltsev, Intel</a:t>
            </a:r>
            <a:endParaRPr lang="en-GB" dirty="0"/>
          </a:p>
        </p:txBody>
      </p:sp>
    </p:spTree>
    <p:extLst>
      <p:ext uri="{BB962C8B-B14F-4D97-AF65-F5344CB8AC3E}">
        <p14:creationId xmlns:p14="http://schemas.microsoft.com/office/powerpoint/2010/main" val="32881638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ru-RU" dirty="0"/>
          </a:p>
        </p:txBody>
      </p:sp>
      <p:sp>
        <p:nvSpPr>
          <p:cNvPr id="3" name="Content Placeholder 2"/>
          <p:cNvSpPr>
            <a:spLocks noGrp="1"/>
          </p:cNvSpPr>
          <p:nvPr>
            <p:ph idx="1"/>
          </p:nvPr>
        </p:nvSpPr>
        <p:spPr/>
        <p:txBody>
          <a:bodyPr/>
          <a:lstStyle/>
          <a:p>
            <a:r>
              <a:rPr lang="en-US" sz="3200" b="0" dirty="0" smtClean="0"/>
              <a:t>Point-to-Multipoint </a:t>
            </a:r>
            <a:r>
              <a:rPr lang="en-US" sz="3200" b="0" dirty="0"/>
              <a:t>use cases in NG60</a:t>
            </a:r>
            <a:endParaRPr lang="en-US" sz="3200" b="0" dirty="0" smtClean="0"/>
          </a:p>
          <a:p>
            <a:r>
              <a:rPr lang="en-US" sz="3200" b="0" dirty="0" smtClean="0"/>
              <a:t>MU-MIMO mode </a:t>
            </a:r>
            <a:r>
              <a:rPr lang="en-US" sz="3200" b="0" dirty="0" smtClean="0"/>
              <a:t>implementation</a:t>
            </a:r>
          </a:p>
          <a:p>
            <a:r>
              <a:rPr lang="en-US" sz="3200" b="0" dirty="0" smtClean="0"/>
              <a:t>DL MU-MIMO performance evaluation</a:t>
            </a:r>
            <a:endParaRPr lang="en-US" sz="3200" b="0" dirty="0" smtClean="0"/>
          </a:p>
          <a:p>
            <a:pPr lvl="1"/>
            <a:r>
              <a:rPr lang="en-US" sz="2800" b="0" dirty="0" smtClean="0"/>
              <a:t>Evaluation assumptions and parameters</a:t>
            </a:r>
            <a:endParaRPr lang="en-US" sz="2800" b="0" dirty="0" smtClean="0"/>
          </a:p>
          <a:p>
            <a:pPr lvl="1"/>
            <a:r>
              <a:rPr lang="en-US" sz="2800" b="0" dirty="0" smtClean="0"/>
              <a:t>Simulation results and discussion</a:t>
            </a:r>
          </a:p>
          <a:p>
            <a:r>
              <a:rPr lang="en-US" sz="3200" b="0" dirty="0" smtClean="0"/>
              <a:t>Summary/ Next steps</a:t>
            </a:r>
            <a:endParaRPr lang="ru-RU" sz="3200" b="0" dirty="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3</a:t>
            </a:fld>
            <a:endParaRPr lang="en-GB" dirty="0"/>
          </a:p>
        </p:txBody>
      </p:sp>
      <p:sp>
        <p:nvSpPr>
          <p:cNvPr id="5" name="Footer Placeholder 4"/>
          <p:cNvSpPr>
            <a:spLocks noGrp="1"/>
          </p:cNvSpPr>
          <p:nvPr>
            <p:ph type="ftr" idx="16"/>
          </p:nvPr>
        </p:nvSpPr>
        <p:spPr/>
        <p:txBody>
          <a:bodyPr/>
          <a:lstStyle/>
          <a:p>
            <a:r>
              <a:rPr lang="en-US" altLang="zh-TW" smtClean="0"/>
              <a:t>Alexander Maltsev, Intel</a:t>
            </a:r>
            <a:endParaRPr lang="en-GB" dirty="0"/>
          </a:p>
        </p:txBody>
      </p:sp>
    </p:spTree>
    <p:extLst>
      <p:ext uri="{BB962C8B-B14F-4D97-AF65-F5344CB8AC3E}">
        <p14:creationId xmlns:p14="http://schemas.microsoft.com/office/powerpoint/2010/main" val="32004415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Point-to-Multipoint use cases in NG60</a:t>
            </a:r>
            <a:endParaRPr lang="ru-RU" dirty="0"/>
          </a:p>
        </p:txBody>
      </p:sp>
      <p:sp>
        <p:nvSpPr>
          <p:cNvPr id="3" name="Content Placeholder 2"/>
          <p:cNvSpPr>
            <a:spLocks noGrp="1"/>
          </p:cNvSpPr>
          <p:nvPr>
            <p:ph idx="1"/>
          </p:nvPr>
        </p:nvSpPr>
        <p:spPr>
          <a:xfrm>
            <a:off x="683568" y="1340768"/>
            <a:ext cx="7450595" cy="4608512"/>
          </a:xfrm>
        </p:spPr>
        <p:txBody>
          <a:bodyPr/>
          <a:lstStyle/>
          <a:p>
            <a:r>
              <a:rPr lang="en-US" sz="2000" dirty="0" smtClean="0"/>
              <a:t>NG60 proposes many usage scenarios with point-to-multipoint connections:</a:t>
            </a:r>
          </a:p>
          <a:p>
            <a:pPr lvl="1"/>
            <a:r>
              <a:rPr lang="en-US" sz="1800" dirty="0" smtClean="0"/>
              <a:t>Hotspots / Mobile </a:t>
            </a:r>
            <a:r>
              <a:rPr lang="en-US" sz="1800" dirty="0"/>
              <a:t>offloading*</a:t>
            </a:r>
          </a:p>
          <a:p>
            <a:pPr lvl="1"/>
            <a:r>
              <a:rPr lang="en-US" altLang="zh-CN" sz="1800" dirty="0" smtClean="0">
                <a:ea typeface="宋体" pitchFamily="2" charset="-122"/>
              </a:rPr>
              <a:t>Video/Mass-Data </a:t>
            </a:r>
            <a:r>
              <a:rPr lang="en-US" altLang="zh-CN" sz="1800" dirty="0">
                <a:ea typeface="宋体" pitchFamily="2" charset="-122"/>
              </a:rPr>
              <a:t>Distribution/Video on Demand </a:t>
            </a:r>
            <a:r>
              <a:rPr lang="en-US" altLang="zh-CN" sz="1800" dirty="0" smtClean="0">
                <a:ea typeface="宋体" pitchFamily="2" charset="-122"/>
              </a:rPr>
              <a:t>System*</a:t>
            </a:r>
          </a:p>
          <a:p>
            <a:pPr lvl="1"/>
            <a:r>
              <a:rPr lang="en-US" sz="1800" b="0" dirty="0"/>
              <a:t>Enterprise </a:t>
            </a:r>
            <a:r>
              <a:rPr lang="en-US" sz="1800" b="0" dirty="0" smtClean="0"/>
              <a:t>server**</a:t>
            </a:r>
            <a:endParaRPr lang="ru-RU" sz="3200" b="0" dirty="0"/>
          </a:p>
          <a:p>
            <a:pPr lvl="1"/>
            <a:r>
              <a:rPr lang="en-US" sz="1800" b="0" dirty="0" smtClean="0"/>
              <a:t>Residential/Docking**</a:t>
            </a:r>
          </a:p>
          <a:p>
            <a:pPr lvl="1"/>
            <a:r>
              <a:rPr lang="en-US" sz="1800" dirty="0"/>
              <a:t>Data center inter-rack connectivity</a:t>
            </a:r>
            <a:r>
              <a:rPr lang="en-US" sz="1800" dirty="0" smtClean="0"/>
              <a:t>*</a:t>
            </a:r>
            <a:endParaRPr lang="en-US" altLang="zh-CN" sz="1800" dirty="0" smtClean="0">
              <a:ea typeface="宋体" pitchFamily="2" charset="-122"/>
            </a:endParaRPr>
          </a:p>
          <a:p>
            <a:r>
              <a:rPr lang="en-US" sz="2000" dirty="0" smtClean="0">
                <a:ea typeface="宋体" pitchFamily="2" charset="-122"/>
              </a:rPr>
              <a:t>MU-MIMO will be an important feature of </a:t>
            </a:r>
            <a:r>
              <a:rPr lang="en-US" sz="2000" dirty="0" smtClean="0">
                <a:ea typeface="宋体" pitchFamily="2" charset="-122"/>
              </a:rPr>
              <a:t>NG60 to multiply AP throughput</a:t>
            </a:r>
            <a:endParaRPr lang="en-US" sz="2000" dirty="0" smtClean="0">
              <a:ea typeface="宋体" pitchFamily="2" charset="-122"/>
            </a:endParaRPr>
          </a:p>
          <a:p>
            <a:r>
              <a:rPr lang="en-US" sz="2000" dirty="0" smtClean="0">
                <a:ea typeface="宋体" pitchFamily="2" charset="-122"/>
              </a:rPr>
              <a:t>Performance evaluation is needed to define MU-MIMO parameters:</a:t>
            </a:r>
          </a:p>
          <a:p>
            <a:pPr lvl="1"/>
            <a:r>
              <a:rPr lang="en-US" sz="1800" dirty="0">
                <a:ea typeface="宋体" pitchFamily="2" charset="-122"/>
              </a:rPr>
              <a:t>Antenna requirements</a:t>
            </a:r>
            <a:endParaRPr lang="en-US" sz="1800" dirty="0"/>
          </a:p>
          <a:p>
            <a:pPr lvl="1"/>
            <a:r>
              <a:rPr lang="en-US" sz="1800" dirty="0" smtClean="0">
                <a:ea typeface="宋体" pitchFamily="2" charset="-122"/>
              </a:rPr>
              <a:t>Optimal </a:t>
            </a:r>
            <a:r>
              <a:rPr lang="en-US" sz="1800" dirty="0" smtClean="0">
                <a:ea typeface="宋体" pitchFamily="2" charset="-122"/>
              </a:rPr>
              <a:t>number of </a:t>
            </a:r>
            <a:r>
              <a:rPr lang="en-US" sz="1800" dirty="0" smtClean="0">
                <a:ea typeface="宋体" pitchFamily="2" charset="-122"/>
              </a:rPr>
              <a:t>spatial streams </a:t>
            </a:r>
            <a:r>
              <a:rPr lang="en-US" sz="1800" dirty="0" smtClean="0">
                <a:ea typeface="宋体" pitchFamily="2" charset="-122"/>
              </a:rPr>
              <a:t>and</a:t>
            </a:r>
            <a:r>
              <a:rPr lang="en-US" sz="1800" dirty="0" smtClean="0">
                <a:ea typeface="宋体" pitchFamily="2" charset="-122"/>
              </a:rPr>
              <a:t> </a:t>
            </a:r>
            <a:r>
              <a:rPr lang="en-US" sz="1800" dirty="0" smtClean="0">
                <a:ea typeface="宋体" pitchFamily="2" charset="-122"/>
              </a:rPr>
              <a:t>RF chains</a:t>
            </a:r>
          </a:p>
          <a:p>
            <a:pPr lvl="1"/>
            <a:r>
              <a:rPr lang="en-US" sz="1800" dirty="0" smtClean="0">
                <a:ea typeface="宋体" pitchFamily="2" charset="-122"/>
              </a:rPr>
              <a:t>Acquisition and training procedures</a:t>
            </a:r>
            <a:endParaRPr lang="en-US" sz="1800" dirty="0" smtClean="0">
              <a:ea typeface="宋体" pitchFamily="2" charset="-122"/>
            </a:endParaRPr>
          </a:p>
          <a:p>
            <a:pPr lvl="1"/>
            <a:endParaRPr lang="en-US" sz="1800" dirty="0" smtClean="0"/>
          </a:p>
          <a:p>
            <a:pPr lvl="1"/>
            <a:endParaRPr lang="ru-RU" sz="1800" dirty="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4</a:t>
            </a:fld>
            <a:endParaRPr lang="en-GB" dirty="0"/>
          </a:p>
        </p:txBody>
      </p:sp>
      <p:sp>
        <p:nvSpPr>
          <p:cNvPr id="5" name="Footer Placeholder 4"/>
          <p:cNvSpPr>
            <a:spLocks noGrp="1"/>
          </p:cNvSpPr>
          <p:nvPr>
            <p:ph type="ftr" idx="16"/>
          </p:nvPr>
        </p:nvSpPr>
        <p:spPr/>
        <p:txBody>
          <a:bodyPr/>
          <a:lstStyle/>
          <a:p>
            <a:r>
              <a:rPr lang="en-US" altLang="zh-TW" smtClean="0"/>
              <a:t>Alexander Maltsev, Intel</a:t>
            </a:r>
            <a:endParaRPr lang="en-GB" dirty="0"/>
          </a:p>
        </p:txBody>
      </p:sp>
      <p:sp>
        <p:nvSpPr>
          <p:cNvPr id="6" name="Rectangle 5"/>
          <p:cNvSpPr/>
          <p:nvPr/>
        </p:nvSpPr>
        <p:spPr>
          <a:xfrm>
            <a:off x="755576" y="5913276"/>
            <a:ext cx="7776864" cy="646331"/>
          </a:xfrm>
          <a:prstGeom prst="rect">
            <a:avLst/>
          </a:prstGeom>
        </p:spPr>
        <p:txBody>
          <a:bodyPr wrap="square">
            <a:spAutoFit/>
          </a:bodyPr>
          <a:lstStyle/>
          <a:p>
            <a:r>
              <a:rPr lang="en-US" sz="1200" dirty="0" smtClean="0">
                <a:solidFill>
                  <a:schemeClr val="tx1"/>
                </a:solidFill>
              </a:rPr>
              <a:t>*   “NG 60 Usage Models”, Huawei, August 2014, </a:t>
            </a:r>
            <a:r>
              <a:rPr lang="en-US" sz="1200" dirty="0">
                <a:solidFill>
                  <a:schemeClr val="tx1"/>
                </a:solidFill>
              </a:rPr>
              <a:t>doc.: IEEE 802.11-14/1185r0 </a:t>
            </a:r>
            <a:endParaRPr lang="en-US" sz="1200" dirty="0" smtClean="0">
              <a:solidFill>
                <a:schemeClr val="tx1"/>
              </a:solidFill>
            </a:endParaRPr>
          </a:p>
          <a:p>
            <a:r>
              <a:rPr lang="en-US" sz="1200" dirty="0" smtClean="0">
                <a:solidFill>
                  <a:schemeClr val="tx1"/>
                </a:solidFill>
              </a:rPr>
              <a:t>** “Mu-</a:t>
            </a:r>
            <a:r>
              <a:rPr lang="en-US" sz="1200" dirty="0" err="1" smtClean="0">
                <a:solidFill>
                  <a:schemeClr val="tx1"/>
                </a:solidFill>
              </a:rPr>
              <a:t>beamformed</a:t>
            </a:r>
            <a:r>
              <a:rPr lang="en-US" sz="1200" dirty="0" smtClean="0">
                <a:solidFill>
                  <a:schemeClr val="tx1"/>
                </a:solidFill>
              </a:rPr>
              <a:t> </a:t>
            </a:r>
            <a:r>
              <a:rPr lang="en-US" sz="1200" dirty="0">
                <a:solidFill>
                  <a:schemeClr val="tx1"/>
                </a:solidFill>
              </a:rPr>
              <a:t>MIMO Usage Models for </a:t>
            </a:r>
            <a:r>
              <a:rPr lang="en-US" sz="1200" dirty="0" smtClean="0">
                <a:solidFill>
                  <a:schemeClr val="tx1"/>
                </a:solidFill>
              </a:rPr>
              <a:t>NG60”, </a:t>
            </a:r>
            <a:r>
              <a:rPr lang="en-US" sz="1200" dirty="0" err="1" smtClean="0">
                <a:solidFill>
                  <a:schemeClr val="tx1"/>
                </a:solidFill>
              </a:rPr>
              <a:t>Mediatek</a:t>
            </a:r>
            <a:endParaRPr lang="en-US" sz="1200" dirty="0" smtClean="0">
              <a:solidFill>
                <a:schemeClr val="tx1"/>
              </a:solidFill>
            </a:endParaRPr>
          </a:p>
          <a:p>
            <a:pPr marL="171450" indent="-171450">
              <a:buFont typeface="Arial" pitchFamily="34" charset="0"/>
              <a:buChar char="•"/>
            </a:pPr>
            <a:endParaRPr lang="ru-RU" sz="1200" dirty="0">
              <a:solidFill>
                <a:schemeClr val="tx1"/>
              </a:solidFill>
            </a:endParaRPr>
          </a:p>
        </p:txBody>
      </p:sp>
    </p:spTree>
    <p:extLst>
      <p:ext uri="{BB962C8B-B14F-4D97-AF65-F5344CB8AC3E}">
        <p14:creationId xmlns:p14="http://schemas.microsoft.com/office/powerpoint/2010/main" val="3594211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3870" y="800708"/>
            <a:ext cx="8332626" cy="582959"/>
          </a:xfrm>
        </p:spPr>
        <p:txBody>
          <a:bodyPr/>
          <a:lstStyle/>
          <a:p>
            <a:r>
              <a:rPr lang="en-US" dirty="0" smtClean="0">
                <a:solidFill>
                  <a:schemeClr val="tx1"/>
                </a:solidFill>
              </a:rPr>
              <a:t>FAA </a:t>
            </a:r>
            <a:r>
              <a:rPr lang="en-US" dirty="0">
                <a:solidFill>
                  <a:schemeClr val="tx1"/>
                </a:solidFill>
              </a:rPr>
              <a:t>vs. </a:t>
            </a:r>
            <a:r>
              <a:rPr lang="en-US" dirty="0" smtClean="0">
                <a:solidFill>
                  <a:schemeClr val="tx1"/>
                </a:solidFill>
              </a:rPr>
              <a:t>MAA</a:t>
            </a:r>
            <a:r>
              <a:rPr lang="en-US" dirty="0">
                <a:solidFill>
                  <a:schemeClr val="tx1"/>
                </a:solidFill>
              </a:rPr>
              <a:t>: </a:t>
            </a:r>
            <a:r>
              <a:rPr lang="en-US" dirty="0" smtClean="0">
                <a:solidFill>
                  <a:schemeClr val="tx1"/>
                </a:solidFill>
              </a:rPr>
              <a:t>MU-MIMO implementation</a:t>
            </a:r>
            <a:r>
              <a:rPr lang="ru-RU" dirty="0">
                <a:solidFill>
                  <a:schemeClr val="tx1"/>
                </a:solidFill>
              </a:rPr>
              <a:t/>
            </a:r>
            <a:br>
              <a:rPr lang="ru-RU" dirty="0">
                <a:solidFill>
                  <a:schemeClr val="tx1"/>
                </a:solidFill>
              </a:rPr>
            </a:br>
            <a:endParaRPr lang="ru-RU" dirty="0"/>
          </a:p>
        </p:txBody>
      </p:sp>
      <p:sp>
        <p:nvSpPr>
          <p:cNvPr id="3" name="Content Placeholder 2"/>
          <p:cNvSpPr>
            <a:spLocks noGrp="1"/>
          </p:cNvSpPr>
          <p:nvPr>
            <p:ph idx="1"/>
          </p:nvPr>
        </p:nvSpPr>
        <p:spPr>
          <a:xfrm>
            <a:off x="692240" y="1268760"/>
            <a:ext cx="8092228" cy="612865"/>
          </a:xfrm>
        </p:spPr>
        <p:txBody>
          <a:bodyPr/>
          <a:lstStyle/>
          <a:p>
            <a:r>
              <a:rPr lang="en-US" sz="2000" b="0" dirty="0"/>
              <a:t>Fully adaptive </a:t>
            </a:r>
            <a:r>
              <a:rPr lang="en-US" sz="2000" b="0" dirty="0" smtClean="0"/>
              <a:t>array </a:t>
            </a:r>
            <a:r>
              <a:rPr lang="en-US" sz="2000" b="0" dirty="0"/>
              <a:t>(</a:t>
            </a:r>
            <a:r>
              <a:rPr lang="en-US" sz="2000" dirty="0"/>
              <a:t>FAA</a:t>
            </a:r>
            <a:r>
              <a:rPr lang="en-US" sz="2000" b="0" dirty="0"/>
              <a:t>) </a:t>
            </a:r>
            <a:r>
              <a:rPr lang="en-US" sz="2000" b="0" dirty="0" smtClean="0"/>
              <a:t>requires one RF chain per each </a:t>
            </a:r>
            <a:r>
              <a:rPr lang="en-US" sz="2000" b="0" dirty="0"/>
              <a:t>antenna </a:t>
            </a:r>
            <a:r>
              <a:rPr lang="en-US" sz="2000" b="0" dirty="0" smtClean="0"/>
              <a:t>element</a:t>
            </a:r>
            <a:endParaRPr lang="ru-RU" sz="2000" dirty="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5</a:t>
            </a:fld>
            <a:endParaRPr lang="en-GB" dirty="0"/>
          </a:p>
        </p:txBody>
      </p:sp>
      <p:sp>
        <p:nvSpPr>
          <p:cNvPr id="5" name="Footer Placeholder 4"/>
          <p:cNvSpPr>
            <a:spLocks noGrp="1"/>
          </p:cNvSpPr>
          <p:nvPr>
            <p:ph type="ftr" idx="16"/>
          </p:nvPr>
        </p:nvSpPr>
        <p:spPr/>
        <p:txBody>
          <a:bodyPr/>
          <a:lstStyle/>
          <a:p>
            <a:r>
              <a:rPr lang="en-US" altLang="zh-TW" smtClean="0"/>
              <a:t>Alexander Maltsev, Intel</a:t>
            </a:r>
            <a:endParaRPr lang="en-GB" dirty="0"/>
          </a:p>
        </p:txBody>
      </p:sp>
      <p:pic>
        <p:nvPicPr>
          <p:cNvPr id="7"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27684" y="1927222"/>
            <a:ext cx="5705690" cy="1497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37114" y="4725144"/>
            <a:ext cx="6203238" cy="1558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1936443" y="3119888"/>
            <a:ext cx="3381664" cy="261610"/>
          </a:xfrm>
          <a:prstGeom prst="rect">
            <a:avLst/>
          </a:prstGeom>
        </p:spPr>
        <p:txBody>
          <a:bodyPr wrap="square">
            <a:spAutoFit/>
          </a:bodyPr>
          <a:lstStyle/>
          <a:p>
            <a:r>
              <a:rPr lang="en-US" sz="1100" b="1" dirty="0" smtClean="0">
                <a:solidFill>
                  <a:schemeClr val="tx1"/>
                </a:solidFill>
              </a:rPr>
              <a:t>Vertical and Horizontal </a:t>
            </a:r>
            <a:r>
              <a:rPr lang="en-US" sz="1100" b="1" dirty="0" smtClean="0">
                <a:solidFill>
                  <a:schemeClr val="tx1"/>
                </a:solidFill>
              </a:rPr>
              <a:t>beamforming </a:t>
            </a:r>
            <a:r>
              <a:rPr lang="en-US" sz="1100" b="1" dirty="0" smtClean="0">
                <a:solidFill>
                  <a:schemeClr val="tx1"/>
                </a:solidFill>
              </a:rPr>
              <a:t>coefficients</a:t>
            </a:r>
            <a:endParaRPr lang="ru-RU" sz="1100" b="1" dirty="0">
              <a:solidFill>
                <a:schemeClr val="tx1"/>
              </a:solidFill>
            </a:endParaRPr>
          </a:p>
        </p:txBody>
      </p:sp>
      <p:sp>
        <p:nvSpPr>
          <p:cNvPr id="10" name="Rectangle 9"/>
          <p:cNvSpPr/>
          <p:nvPr/>
        </p:nvSpPr>
        <p:spPr>
          <a:xfrm>
            <a:off x="1871700" y="5989690"/>
            <a:ext cx="2385589" cy="261610"/>
          </a:xfrm>
          <a:prstGeom prst="rect">
            <a:avLst/>
          </a:prstGeom>
        </p:spPr>
        <p:txBody>
          <a:bodyPr wrap="none">
            <a:spAutoFit/>
          </a:bodyPr>
          <a:lstStyle/>
          <a:p>
            <a:r>
              <a:rPr lang="en-US" sz="1100" b="1" dirty="0" smtClean="0">
                <a:solidFill>
                  <a:schemeClr val="tx1"/>
                </a:solidFill>
              </a:rPr>
              <a:t>Horizontal </a:t>
            </a:r>
            <a:r>
              <a:rPr lang="en-US" sz="1100" b="1" dirty="0" err="1" smtClean="0">
                <a:solidFill>
                  <a:schemeClr val="tx1"/>
                </a:solidFill>
              </a:rPr>
              <a:t>beamforming</a:t>
            </a:r>
            <a:r>
              <a:rPr lang="en-US" sz="1100" b="1" dirty="0" smtClean="0">
                <a:solidFill>
                  <a:schemeClr val="tx1"/>
                </a:solidFill>
              </a:rPr>
              <a:t> coefficients</a:t>
            </a:r>
            <a:endParaRPr lang="ru-RU" sz="1100" b="1" dirty="0">
              <a:solidFill>
                <a:schemeClr val="tx1"/>
              </a:solidFill>
            </a:endParaRPr>
          </a:p>
        </p:txBody>
      </p:sp>
      <p:sp>
        <p:nvSpPr>
          <p:cNvPr id="11" name="Rectangle 10"/>
          <p:cNvSpPr/>
          <p:nvPr/>
        </p:nvSpPr>
        <p:spPr>
          <a:xfrm>
            <a:off x="4319972" y="6120495"/>
            <a:ext cx="3330326" cy="261610"/>
          </a:xfrm>
          <a:prstGeom prst="rect">
            <a:avLst/>
          </a:prstGeom>
        </p:spPr>
        <p:txBody>
          <a:bodyPr wrap="square">
            <a:spAutoFit/>
          </a:bodyPr>
          <a:lstStyle/>
          <a:p>
            <a:r>
              <a:rPr lang="en-US" sz="1100" b="1" dirty="0" smtClean="0">
                <a:solidFill>
                  <a:schemeClr val="tx1"/>
                </a:solidFill>
              </a:rPr>
              <a:t>Vertical beamforming coefficients (phases only)</a:t>
            </a:r>
            <a:endParaRPr lang="ru-RU" sz="1100" b="1" dirty="0">
              <a:solidFill>
                <a:schemeClr val="tx1"/>
              </a:solidFill>
            </a:endParaRPr>
          </a:p>
        </p:txBody>
      </p:sp>
      <p:sp>
        <p:nvSpPr>
          <p:cNvPr id="12" name="Content Placeholder 2"/>
          <p:cNvSpPr txBox="1">
            <a:spLocks/>
          </p:cNvSpPr>
          <p:nvPr/>
        </p:nvSpPr>
        <p:spPr bwMode="auto">
          <a:xfrm>
            <a:off x="704433" y="3633011"/>
            <a:ext cx="8080035" cy="984121"/>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180000" indent="-180000" algn="l" defTabSz="449263" rtl="0" eaLnBrk="1" fontAlgn="base" hangingPunct="1">
              <a:spcBef>
                <a:spcPts val="0"/>
              </a:spcBef>
              <a:spcAft>
                <a:spcPct val="0"/>
              </a:spcAft>
              <a:buClr>
                <a:srgbClr val="000000"/>
              </a:buClr>
              <a:buSzPct val="100000"/>
              <a:buFont typeface="Arial" panose="020B0604020202020204" pitchFamily="34" charset="0"/>
              <a:buChar char="•"/>
              <a:defRPr kumimoji="1" sz="2400" b="1">
                <a:solidFill>
                  <a:srgbClr val="000000"/>
                </a:solidFill>
                <a:latin typeface="+mn-lt"/>
                <a:ea typeface="+mn-ea"/>
                <a:cs typeface="+mn-cs"/>
              </a:defRPr>
            </a:lvl1pPr>
            <a:lvl2pPr marL="360000" indent="-180000" algn="l" defTabSz="449263" rtl="0" eaLnBrk="1" fontAlgn="base" hangingPunct="1">
              <a:spcBef>
                <a:spcPts val="0"/>
              </a:spcBef>
              <a:spcAft>
                <a:spcPct val="0"/>
              </a:spcAft>
              <a:buClr>
                <a:srgbClr val="000000"/>
              </a:buClr>
              <a:buSzPct val="75000"/>
              <a:buFont typeface="Times New Roman" panose="02020603050405020304" pitchFamily="18" charset="0"/>
              <a:buChar char="–"/>
              <a:defRPr kumimoji="1" sz="2000">
                <a:solidFill>
                  <a:srgbClr val="000000"/>
                </a:solidFill>
                <a:latin typeface="+mn-lt"/>
                <a:ea typeface="+mn-ea"/>
              </a:defRPr>
            </a:lvl2pPr>
            <a:lvl3pPr marL="540000" indent="-180000" algn="l" defTabSz="449263" rtl="0" eaLnBrk="1" fontAlgn="base" hangingPunct="1">
              <a:spcBef>
                <a:spcPts val="0"/>
              </a:spcBef>
              <a:spcAft>
                <a:spcPct val="0"/>
              </a:spcAft>
              <a:buClr>
                <a:srgbClr val="000000"/>
              </a:buClr>
              <a:buSzPct val="100000"/>
              <a:buFont typeface="Arial" panose="020B0604020202020204" pitchFamily="34" charset="0"/>
              <a:buChar char="•"/>
              <a:defRPr kumimoji="1">
                <a:solidFill>
                  <a:srgbClr val="000000"/>
                </a:solidFill>
                <a:latin typeface="+mn-lt"/>
                <a:ea typeface="+mn-ea"/>
              </a:defRPr>
            </a:lvl3pPr>
            <a:lvl4pPr marL="720000" indent="-180000" algn="l" defTabSz="449263" rtl="0" eaLnBrk="1" fontAlgn="base" hangingPunct="1">
              <a:spcBef>
                <a:spcPts val="0"/>
              </a:spcBef>
              <a:spcAft>
                <a:spcPct val="0"/>
              </a:spcAft>
              <a:buClr>
                <a:srgbClr val="000000"/>
              </a:buClr>
              <a:buSzPct val="100000"/>
              <a:buFont typeface="Times New Roman" panose="02020603050405020304" pitchFamily="18" charset="0"/>
              <a:buChar char="–"/>
              <a:defRPr kumimoji="1"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kumimoji="1"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kumimoji="1"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kumimoji="1"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kumimoji="1"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kumimoji="1" sz="1600">
                <a:solidFill>
                  <a:srgbClr val="000000"/>
                </a:solidFill>
                <a:latin typeface="+mn-lt"/>
                <a:ea typeface="+mn-ea"/>
              </a:defRPr>
            </a:lvl9pPr>
          </a:lstStyle>
          <a:p>
            <a:pPr algn="just"/>
            <a:r>
              <a:rPr lang="en-US" sz="2000" b="0" kern="0" dirty="0" smtClean="0"/>
              <a:t>Modular antenna array (</a:t>
            </a:r>
            <a:r>
              <a:rPr lang="en-US" sz="2000" kern="0" dirty="0" smtClean="0"/>
              <a:t>MAA</a:t>
            </a:r>
            <a:r>
              <a:rPr lang="en-US" sz="2000" b="0" kern="0" dirty="0" smtClean="0"/>
              <a:t>) implements the hybrid beamforming technique: coarse analog beamforming </a:t>
            </a:r>
            <a:r>
              <a:rPr lang="en-US" sz="2000" b="0" kern="0" dirty="0"/>
              <a:t>using RF phase </a:t>
            </a:r>
            <a:r>
              <a:rPr lang="en-US" sz="2000" b="0" kern="0" dirty="0" smtClean="0"/>
              <a:t>shifters in sub-arrays and fine </a:t>
            </a:r>
            <a:r>
              <a:rPr lang="en-US" sz="2000" b="0" kern="0" dirty="0"/>
              <a:t>beamforming in the </a:t>
            </a:r>
            <a:r>
              <a:rPr lang="en-US" sz="2000" b="0" kern="0" dirty="0" smtClean="0"/>
              <a:t>BB</a:t>
            </a:r>
          </a:p>
          <a:p>
            <a:endParaRPr lang="ru-RU" sz="2000" b="0" kern="0" dirty="0"/>
          </a:p>
        </p:txBody>
      </p:sp>
    </p:spTree>
    <p:extLst>
      <p:ext uri="{BB962C8B-B14F-4D97-AF65-F5344CB8AC3E}">
        <p14:creationId xmlns:p14="http://schemas.microsoft.com/office/powerpoint/2010/main" val="22554369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764704"/>
            <a:ext cx="8604448" cy="582959"/>
          </a:xfrm>
        </p:spPr>
        <p:txBody>
          <a:bodyPr/>
          <a:lstStyle/>
          <a:p>
            <a:r>
              <a:rPr lang="en-US" dirty="0" smtClean="0"/>
              <a:t>MAA MU-MIMO </a:t>
            </a:r>
            <a:r>
              <a:rPr lang="en-US" dirty="0" smtClean="0"/>
              <a:t>mode </a:t>
            </a:r>
            <a:r>
              <a:rPr lang="en-US" dirty="0" smtClean="0"/>
              <a:t>implementation: Hybrid beamforming</a:t>
            </a:r>
            <a:endParaRPr lang="ru-RU" dirty="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6</a:t>
            </a:fld>
            <a:endParaRPr lang="en-GB" dirty="0"/>
          </a:p>
        </p:txBody>
      </p:sp>
      <p:sp>
        <p:nvSpPr>
          <p:cNvPr id="5" name="Footer Placeholder 4"/>
          <p:cNvSpPr>
            <a:spLocks noGrp="1"/>
          </p:cNvSpPr>
          <p:nvPr>
            <p:ph type="ftr" idx="16"/>
          </p:nvPr>
        </p:nvSpPr>
        <p:spPr/>
        <p:txBody>
          <a:bodyPr/>
          <a:lstStyle/>
          <a:p>
            <a:r>
              <a:rPr lang="en-US" altLang="zh-TW" smtClean="0"/>
              <a:t>Alexander Maltsev, Intel</a:t>
            </a:r>
            <a:endParaRPr lang="en-GB" dirty="0"/>
          </a:p>
        </p:txBody>
      </p:sp>
      <p:pic>
        <p:nvPicPr>
          <p:cNvPr id="6" name="Picture 17"/>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388520" y="1988840"/>
            <a:ext cx="4752528" cy="3775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Content Placeholder 2"/>
          <p:cNvSpPr txBox="1">
            <a:spLocks/>
          </p:cNvSpPr>
          <p:nvPr/>
        </p:nvSpPr>
        <p:spPr bwMode="auto">
          <a:xfrm>
            <a:off x="395536" y="1664804"/>
            <a:ext cx="4714291" cy="4896544"/>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180000" indent="-180000" algn="l" defTabSz="449263" rtl="0" eaLnBrk="1" fontAlgn="base" hangingPunct="1">
              <a:spcBef>
                <a:spcPts val="0"/>
              </a:spcBef>
              <a:spcAft>
                <a:spcPct val="0"/>
              </a:spcAft>
              <a:buClr>
                <a:srgbClr val="000000"/>
              </a:buClr>
              <a:buSzPct val="100000"/>
              <a:buFont typeface="Arial" panose="020B0604020202020204" pitchFamily="34" charset="0"/>
              <a:buChar char="•"/>
              <a:defRPr kumimoji="1" sz="2400" b="1">
                <a:solidFill>
                  <a:srgbClr val="000000"/>
                </a:solidFill>
                <a:latin typeface="+mn-lt"/>
                <a:ea typeface="+mn-ea"/>
                <a:cs typeface="+mn-cs"/>
              </a:defRPr>
            </a:lvl1pPr>
            <a:lvl2pPr marL="360000" indent="-180000" algn="l" defTabSz="449263" rtl="0" eaLnBrk="1" fontAlgn="base" hangingPunct="1">
              <a:spcBef>
                <a:spcPts val="0"/>
              </a:spcBef>
              <a:spcAft>
                <a:spcPct val="0"/>
              </a:spcAft>
              <a:buClr>
                <a:srgbClr val="000000"/>
              </a:buClr>
              <a:buSzPct val="75000"/>
              <a:buFont typeface="Times New Roman" panose="02020603050405020304" pitchFamily="18" charset="0"/>
              <a:buChar char="–"/>
              <a:defRPr kumimoji="1" sz="2000">
                <a:solidFill>
                  <a:srgbClr val="000000"/>
                </a:solidFill>
                <a:latin typeface="+mn-lt"/>
                <a:ea typeface="+mn-ea"/>
              </a:defRPr>
            </a:lvl2pPr>
            <a:lvl3pPr marL="540000" indent="-180000" algn="l" defTabSz="449263" rtl="0" eaLnBrk="1" fontAlgn="base" hangingPunct="1">
              <a:spcBef>
                <a:spcPts val="0"/>
              </a:spcBef>
              <a:spcAft>
                <a:spcPct val="0"/>
              </a:spcAft>
              <a:buClr>
                <a:srgbClr val="000000"/>
              </a:buClr>
              <a:buSzPct val="100000"/>
              <a:buFont typeface="Arial" panose="020B0604020202020204" pitchFamily="34" charset="0"/>
              <a:buChar char="•"/>
              <a:defRPr kumimoji="1">
                <a:solidFill>
                  <a:srgbClr val="000000"/>
                </a:solidFill>
                <a:latin typeface="+mn-lt"/>
                <a:ea typeface="+mn-ea"/>
              </a:defRPr>
            </a:lvl3pPr>
            <a:lvl4pPr marL="720000" indent="-180000" algn="l" defTabSz="449263" rtl="0" eaLnBrk="1" fontAlgn="base" hangingPunct="1">
              <a:spcBef>
                <a:spcPts val="0"/>
              </a:spcBef>
              <a:spcAft>
                <a:spcPct val="0"/>
              </a:spcAft>
              <a:buClr>
                <a:srgbClr val="000000"/>
              </a:buClr>
              <a:buSzPct val="100000"/>
              <a:buFont typeface="Times New Roman" panose="02020603050405020304" pitchFamily="18" charset="0"/>
              <a:buChar char="–"/>
              <a:defRPr kumimoji="1"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kumimoji="1"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kumimoji="1"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kumimoji="1"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kumimoji="1"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kumimoji="1" sz="1600">
                <a:solidFill>
                  <a:srgbClr val="000000"/>
                </a:solidFill>
                <a:latin typeface="+mn-lt"/>
                <a:ea typeface="+mn-ea"/>
              </a:defRPr>
            </a:lvl9pPr>
          </a:lstStyle>
          <a:p>
            <a:pPr algn="just"/>
            <a:endParaRPr lang="ru-RU" sz="1600" kern="0" dirty="0"/>
          </a:p>
        </p:txBody>
      </p:sp>
      <p:sp>
        <p:nvSpPr>
          <p:cNvPr id="9" name="Content Placeholder 2"/>
          <p:cNvSpPr txBox="1">
            <a:spLocks/>
          </p:cNvSpPr>
          <p:nvPr/>
        </p:nvSpPr>
        <p:spPr bwMode="auto">
          <a:xfrm>
            <a:off x="147574" y="1916832"/>
            <a:ext cx="4212468" cy="452596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noAutofit/>
          </a:bodyPr>
          <a:lstStyle>
            <a:lvl1pPr marL="180000" indent="-180000" algn="l" defTabSz="449263" rtl="0" eaLnBrk="1" fontAlgn="base" hangingPunct="1">
              <a:spcBef>
                <a:spcPts val="0"/>
              </a:spcBef>
              <a:spcAft>
                <a:spcPct val="0"/>
              </a:spcAft>
              <a:buClr>
                <a:srgbClr val="000000"/>
              </a:buClr>
              <a:buSzPct val="100000"/>
              <a:buFont typeface="Arial" panose="020B0604020202020204" pitchFamily="34" charset="0"/>
              <a:buChar char="•"/>
              <a:defRPr kumimoji="1" sz="2400" b="1">
                <a:solidFill>
                  <a:srgbClr val="000000"/>
                </a:solidFill>
                <a:latin typeface="+mn-lt"/>
                <a:ea typeface="+mn-ea"/>
                <a:cs typeface="+mn-cs"/>
              </a:defRPr>
            </a:lvl1pPr>
            <a:lvl2pPr marL="360000" indent="-180000" algn="l" defTabSz="449263" rtl="0" eaLnBrk="1" fontAlgn="base" hangingPunct="1">
              <a:spcBef>
                <a:spcPts val="0"/>
              </a:spcBef>
              <a:spcAft>
                <a:spcPct val="0"/>
              </a:spcAft>
              <a:buClr>
                <a:srgbClr val="000000"/>
              </a:buClr>
              <a:buSzPct val="75000"/>
              <a:buFont typeface="Times New Roman" panose="02020603050405020304" pitchFamily="18" charset="0"/>
              <a:buChar char="–"/>
              <a:defRPr kumimoji="1" sz="2000">
                <a:solidFill>
                  <a:srgbClr val="000000"/>
                </a:solidFill>
                <a:latin typeface="+mn-lt"/>
                <a:ea typeface="+mn-ea"/>
              </a:defRPr>
            </a:lvl2pPr>
            <a:lvl3pPr marL="540000" indent="-180000" algn="l" defTabSz="449263" rtl="0" eaLnBrk="1" fontAlgn="base" hangingPunct="1">
              <a:spcBef>
                <a:spcPts val="0"/>
              </a:spcBef>
              <a:spcAft>
                <a:spcPct val="0"/>
              </a:spcAft>
              <a:buClr>
                <a:srgbClr val="000000"/>
              </a:buClr>
              <a:buSzPct val="100000"/>
              <a:buFont typeface="Arial" panose="020B0604020202020204" pitchFamily="34" charset="0"/>
              <a:buChar char="•"/>
              <a:defRPr kumimoji="1">
                <a:solidFill>
                  <a:srgbClr val="000000"/>
                </a:solidFill>
                <a:latin typeface="+mn-lt"/>
                <a:ea typeface="+mn-ea"/>
              </a:defRPr>
            </a:lvl3pPr>
            <a:lvl4pPr marL="720000" indent="-180000" algn="l" defTabSz="449263" rtl="0" eaLnBrk="1" fontAlgn="base" hangingPunct="1">
              <a:spcBef>
                <a:spcPts val="0"/>
              </a:spcBef>
              <a:spcAft>
                <a:spcPct val="0"/>
              </a:spcAft>
              <a:buClr>
                <a:srgbClr val="000000"/>
              </a:buClr>
              <a:buSzPct val="100000"/>
              <a:buFont typeface="Times New Roman" panose="02020603050405020304" pitchFamily="18" charset="0"/>
              <a:buChar char="–"/>
              <a:defRPr kumimoji="1"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kumimoji="1"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kumimoji="1"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kumimoji="1"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kumimoji="1"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kumimoji="1" sz="1600">
                <a:solidFill>
                  <a:srgbClr val="000000"/>
                </a:solidFill>
                <a:latin typeface="+mn-lt"/>
                <a:ea typeface="+mn-ea"/>
              </a:defRPr>
            </a:lvl9pPr>
          </a:lstStyle>
          <a:p>
            <a:pPr algn="just"/>
            <a:r>
              <a:rPr lang="en-US" sz="2000" b="0" kern="0" dirty="0" smtClean="0"/>
              <a:t>The Hybrid beamforming on the base of the MAA reduces the number of RF chains</a:t>
            </a:r>
          </a:p>
          <a:p>
            <a:pPr lvl="1" algn="just"/>
            <a:r>
              <a:rPr lang="en-US" sz="1800" b="0" kern="0" dirty="0" smtClean="0"/>
              <a:t>Coarse analog RF </a:t>
            </a:r>
            <a:r>
              <a:rPr lang="en-US" sz="1800" b="0" kern="0" dirty="0" smtClean="0"/>
              <a:t>beamforming is the same for entire BW</a:t>
            </a:r>
          </a:p>
          <a:p>
            <a:pPr lvl="1" algn="just"/>
            <a:r>
              <a:rPr lang="en-US" sz="1800" b="0" kern="0" dirty="0" smtClean="0"/>
              <a:t>Fine beamforming (MIMO processing) in BB </a:t>
            </a:r>
            <a:r>
              <a:rPr lang="en-US" sz="1800" b="0" kern="0" dirty="0" smtClean="0"/>
              <a:t>may be </a:t>
            </a:r>
            <a:r>
              <a:rPr lang="en-US" sz="1800" b="0" kern="0" dirty="0" smtClean="0"/>
              <a:t>performed </a:t>
            </a:r>
            <a:r>
              <a:rPr lang="en-US" sz="1800" b="0" kern="0" dirty="0" smtClean="0"/>
              <a:t>for OFDM mode in </a:t>
            </a:r>
            <a:r>
              <a:rPr lang="en-US" sz="1800" b="0" kern="0" dirty="0" smtClean="0"/>
              <a:t>frequency </a:t>
            </a:r>
            <a:r>
              <a:rPr lang="en-US" sz="1800" b="0" kern="0" dirty="0" smtClean="0"/>
              <a:t>domain (per subcarrier or per </a:t>
            </a:r>
            <a:r>
              <a:rPr lang="en-US" sz="1800" b="0" kern="0" dirty="0" err="1" smtClean="0"/>
              <a:t>subband</a:t>
            </a:r>
            <a:r>
              <a:rPr lang="en-US" sz="1800" b="0" kern="0" dirty="0" smtClean="0"/>
              <a:t>)</a:t>
            </a:r>
            <a:endParaRPr lang="ru-RU" b="0" kern="0" dirty="0"/>
          </a:p>
        </p:txBody>
      </p:sp>
    </p:spTree>
    <p:extLst>
      <p:ext uri="{BB962C8B-B14F-4D97-AF65-F5344CB8AC3E}">
        <p14:creationId xmlns:p14="http://schemas.microsoft.com/office/powerpoint/2010/main" val="19768596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MAA vs. </a:t>
            </a:r>
            <a:r>
              <a:rPr lang="en-US" dirty="0" smtClean="0"/>
              <a:t>FAA in MU-MIMO mode</a:t>
            </a:r>
            <a:endParaRPr lang="ru-RU" dirty="0"/>
          </a:p>
        </p:txBody>
      </p:sp>
      <p:sp>
        <p:nvSpPr>
          <p:cNvPr id="3" name="Content Placeholder 2"/>
          <p:cNvSpPr>
            <a:spLocks noGrp="1"/>
          </p:cNvSpPr>
          <p:nvPr>
            <p:ph idx="1"/>
          </p:nvPr>
        </p:nvSpPr>
        <p:spPr>
          <a:xfrm>
            <a:off x="575556" y="1268760"/>
            <a:ext cx="8064896" cy="2628291"/>
          </a:xfrm>
        </p:spPr>
        <p:txBody>
          <a:bodyPr/>
          <a:lstStyle/>
          <a:p>
            <a:pPr marL="342900" indent="-342900" algn="just"/>
            <a:r>
              <a:rPr lang="en-US" sz="2000" b="0" dirty="0"/>
              <a:t>FAA allows flexible UE grouping for MU scheduling over the whole cell without limitations</a:t>
            </a:r>
          </a:p>
          <a:p>
            <a:pPr marL="342900" indent="-342900" algn="just"/>
            <a:r>
              <a:rPr lang="en-US" sz="2000" b="0" dirty="0" smtClean="0"/>
              <a:t>MAA with </a:t>
            </a:r>
            <a:r>
              <a:rPr lang="en-US" sz="2000" b="0" dirty="0"/>
              <a:t>v</a:t>
            </a:r>
            <a:r>
              <a:rPr lang="en-US" sz="2000" b="0" dirty="0" smtClean="0"/>
              <a:t>ertical </a:t>
            </a:r>
            <a:r>
              <a:rPr lang="en-US" sz="2000" b="0" dirty="0"/>
              <a:t>sub-array modules placement allows coarse elevation angle adjustment (by phase shifters) and fine horizontal separation by BB </a:t>
            </a:r>
            <a:r>
              <a:rPr lang="en-US" sz="2000" b="0" dirty="0" smtClean="0"/>
              <a:t>processing</a:t>
            </a:r>
          </a:p>
          <a:p>
            <a:pPr marL="522900" lvl="1" indent="-342900" algn="just"/>
            <a:r>
              <a:rPr lang="en-US" sz="1600" dirty="0" smtClean="0"/>
              <a:t>There is almost no difference between FAA and MAA in SU mode</a:t>
            </a:r>
          </a:p>
          <a:p>
            <a:pPr marL="522900" lvl="1" indent="-342900" algn="just"/>
            <a:r>
              <a:rPr lang="en-US" sz="1600" dirty="0" smtClean="0"/>
              <a:t>In MU-MIMO</a:t>
            </a:r>
            <a:r>
              <a:rPr lang="en-US" sz="1600" dirty="0"/>
              <a:t> </a:t>
            </a:r>
            <a:r>
              <a:rPr lang="en-US" sz="1600" dirty="0" smtClean="0"/>
              <a:t>mode due to limited ability for beam adjustment in elevation, all </a:t>
            </a:r>
            <a:r>
              <a:rPr lang="en-US" sz="1600" dirty="0"/>
              <a:t>UEs in MU group should exploit the </a:t>
            </a:r>
            <a:r>
              <a:rPr lang="en-US" sz="1600" dirty="0" smtClean="0"/>
              <a:t>beams </a:t>
            </a:r>
            <a:r>
              <a:rPr lang="en-US" sz="1600" dirty="0"/>
              <a:t>with </a:t>
            </a:r>
            <a:r>
              <a:rPr lang="en-US" sz="1600" dirty="0" smtClean="0"/>
              <a:t>same </a:t>
            </a:r>
            <a:r>
              <a:rPr lang="en-US" sz="1600" dirty="0"/>
              <a:t>elevation angles </a:t>
            </a:r>
            <a:r>
              <a:rPr lang="en-US" sz="1600" dirty="0" smtClean="0"/>
              <a:t>→ </a:t>
            </a:r>
            <a:r>
              <a:rPr lang="en-US" sz="1600" dirty="0"/>
              <a:t>MU groups should be arranged by distance from </a:t>
            </a:r>
            <a:r>
              <a:rPr lang="en-US" sz="1600" dirty="0" smtClean="0"/>
              <a:t>AP (ring structure)</a:t>
            </a:r>
            <a:endParaRPr lang="en-US" sz="1600" dirty="0"/>
          </a:p>
          <a:p>
            <a:pPr algn="just"/>
            <a:endParaRPr lang="ru-RU" sz="2000" b="0" dirty="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7</a:t>
            </a:fld>
            <a:endParaRPr lang="en-GB" dirty="0"/>
          </a:p>
        </p:txBody>
      </p:sp>
      <p:sp>
        <p:nvSpPr>
          <p:cNvPr id="5" name="Footer Placeholder 4"/>
          <p:cNvSpPr>
            <a:spLocks noGrp="1"/>
          </p:cNvSpPr>
          <p:nvPr>
            <p:ph type="ftr" idx="16"/>
          </p:nvPr>
        </p:nvSpPr>
        <p:spPr/>
        <p:txBody>
          <a:bodyPr/>
          <a:lstStyle/>
          <a:p>
            <a:r>
              <a:rPr lang="en-US" altLang="zh-TW" smtClean="0"/>
              <a:t>Alexander Maltsev, Intel</a:t>
            </a:r>
            <a:endParaRPr lang="en-GB" dirty="0"/>
          </a:p>
        </p:txBody>
      </p:sp>
      <p:pic>
        <p:nvPicPr>
          <p:cNvPr id="6"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4128" y="3897052"/>
            <a:ext cx="2381250" cy="2085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6498" y="3897051"/>
            <a:ext cx="2381250" cy="2085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1835696" y="6057292"/>
            <a:ext cx="2483629" cy="276999"/>
          </a:xfrm>
          <a:prstGeom prst="rect">
            <a:avLst/>
          </a:prstGeom>
        </p:spPr>
        <p:txBody>
          <a:bodyPr wrap="none">
            <a:spAutoFit/>
          </a:bodyPr>
          <a:lstStyle/>
          <a:p>
            <a:r>
              <a:rPr lang="en-US" sz="1200" b="1" dirty="0" smtClean="0">
                <a:solidFill>
                  <a:schemeClr val="tx1"/>
                </a:solidFill>
              </a:rPr>
              <a:t>MU grouping with FAA: whole cell</a:t>
            </a:r>
            <a:endParaRPr lang="ru-RU" sz="1200" b="1" dirty="0">
              <a:solidFill>
                <a:schemeClr val="tx1"/>
              </a:solidFill>
            </a:endParaRPr>
          </a:p>
        </p:txBody>
      </p:sp>
      <p:sp>
        <p:nvSpPr>
          <p:cNvPr id="10" name="Rectangle 9"/>
          <p:cNvSpPr/>
          <p:nvPr/>
        </p:nvSpPr>
        <p:spPr>
          <a:xfrm>
            <a:off x="5651195" y="6057292"/>
            <a:ext cx="2887778" cy="276999"/>
          </a:xfrm>
          <a:prstGeom prst="rect">
            <a:avLst/>
          </a:prstGeom>
        </p:spPr>
        <p:txBody>
          <a:bodyPr wrap="none">
            <a:spAutoFit/>
          </a:bodyPr>
          <a:lstStyle/>
          <a:p>
            <a:r>
              <a:rPr lang="en-US" sz="1200" b="1" dirty="0" smtClean="0">
                <a:solidFill>
                  <a:schemeClr val="tx1"/>
                </a:solidFill>
              </a:rPr>
              <a:t>MU grouping with MAA: ring placement</a:t>
            </a:r>
            <a:endParaRPr lang="ru-RU" sz="1200" b="1" dirty="0">
              <a:solidFill>
                <a:schemeClr val="tx1"/>
              </a:solidFill>
            </a:endParaRPr>
          </a:p>
        </p:txBody>
      </p:sp>
    </p:spTree>
    <p:extLst>
      <p:ext uri="{BB962C8B-B14F-4D97-AF65-F5344CB8AC3E}">
        <p14:creationId xmlns:p14="http://schemas.microsoft.com/office/powerpoint/2010/main" val="13010639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540" y="656692"/>
            <a:ext cx="8422704" cy="582959"/>
          </a:xfrm>
        </p:spPr>
        <p:txBody>
          <a:bodyPr/>
          <a:lstStyle/>
          <a:p>
            <a:r>
              <a:rPr lang="en-US" dirty="0" smtClean="0"/>
              <a:t>DL MU-MIMO performance </a:t>
            </a:r>
            <a:r>
              <a:rPr lang="en-US" dirty="0" smtClean="0"/>
              <a:t>evaluation</a:t>
            </a:r>
            <a:endParaRPr lang="ru-RU" dirty="0"/>
          </a:p>
        </p:txBody>
      </p:sp>
      <p:sp>
        <p:nvSpPr>
          <p:cNvPr id="3" name="Content Placeholder 2"/>
          <p:cNvSpPr>
            <a:spLocks noGrp="1"/>
          </p:cNvSpPr>
          <p:nvPr>
            <p:ph idx="1"/>
          </p:nvPr>
        </p:nvSpPr>
        <p:spPr>
          <a:xfrm>
            <a:off x="719572" y="1340768"/>
            <a:ext cx="7770813" cy="4896544"/>
          </a:xfrm>
        </p:spPr>
        <p:txBody>
          <a:bodyPr/>
          <a:lstStyle/>
          <a:p>
            <a:pPr algn="just"/>
            <a:r>
              <a:rPr lang="en-US" b="0" dirty="0" smtClean="0"/>
              <a:t>Basic scenario: </a:t>
            </a:r>
            <a:r>
              <a:rPr lang="en-US" dirty="0" smtClean="0"/>
              <a:t>outdoor hot-spots</a:t>
            </a:r>
          </a:p>
          <a:p>
            <a:pPr algn="just"/>
            <a:r>
              <a:rPr lang="en-US" b="0" dirty="0" smtClean="0"/>
              <a:t>Difference in emission regulations in different countries requires consideration of two </a:t>
            </a:r>
            <a:r>
              <a:rPr lang="en-US" b="0" dirty="0" smtClean="0"/>
              <a:t>cases:</a:t>
            </a:r>
            <a:endParaRPr lang="en-US" b="0" dirty="0" smtClean="0"/>
          </a:p>
          <a:p>
            <a:pPr lvl="1" algn="just"/>
            <a:r>
              <a:rPr lang="en-US" b="1" dirty="0" smtClean="0">
                <a:solidFill>
                  <a:srgbClr val="002060"/>
                </a:solidFill>
              </a:rPr>
              <a:t>European</a:t>
            </a:r>
            <a:r>
              <a:rPr lang="en-US" dirty="0" smtClean="0"/>
              <a:t>: </a:t>
            </a:r>
            <a:r>
              <a:rPr lang="en-US" dirty="0" smtClean="0"/>
              <a:t>EIRP </a:t>
            </a:r>
            <a:r>
              <a:rPr lang="en-US" dirty="0" smtClean="0"/>
              <a:t>is limited to </a:t>
            </a:r>
            <a:r>
              <a:rPr lang="en-US" b="1" dirty="0" smtClean="0"/>
              <a:t>41 </a:t>
            </a:r>
            <a:r>
              <a:rPr lang="en-US" b="1" dirty="0" smtClean="0"/>
              <a:t>dBm</a:t>
            </a:r>
          </a:p>
          <a:p>
            <a:pPr lvl="2" algn="just"/>
            <a:r>
              <a:rPr lang="en-US" dirty="0" smtClean="0"/>
              <a:t>Such limitation lead to cell radius up to 100m, with 50m near-optimal value</a:t>
            </a:r>
          </a:p>
          <a:p>
            <a:pPr lvl="2" algn="just"/>
            <a:r>
              <a:rPr lang="en-US" dirty="0" smtClean="0"/>
              <a:t>50 UE/cell selected for small cell with 50m radius (1 UE per 50m</a:t>
            </a:r>
            <a:r>
              <a:rPr lang="en-US" baseline="30000" dirty="0" smtClean="0"/>
              <a:t>2</a:t>
            </a:r>
            <a:r>
              <a:rPr lang="en-US" dirty="0" smtClean="0"/>
              <a:t>)</a:t>
            </a:r>
          </a:p>
          <a:p>
            <a:pPr lvl="1" algn="just"/>
            <a:r>
              <a:rPr lang="en-US" b="1" dirty="0" smtClean="0">
                <a:solidFill>
                  <a:srgbClr val="C00000"/>
                </a:solidFill>
              </a:rPr>
              <a:t>Japanese: </a:t>
            </a:r>
            <a:r>
              <a:rPr lang="en-US" dirty="0" smtClean="0">
                <a:solidFill>
                  <a:schemeClr val="tx1"/>
                </a:solidFill>
              </a:rPr>
              <a:t>TX power is limited to </a:t>
            </a:r>
            <a:r>
              <a:rPr lang="en-US" b="1" dirty="0" smtClean="0">
                <a:solidFill>
                  <a:schemeClr val="tx1"/>
                </a:solidFill>
              </a:rPr>
              <a:t>10 dBm</a:t>
            </a:r>
          </a:p>
          <a:p>
            <a:pPr lvl="2" algn="just"/>
            <a:r>
              <a:rPr lang="en-US" dirty="0" smtClean="0">
                <a:solidFill>
                  <a:schemeClr val="tx1"/>
                </a:solidFill>
              </a:rPr>
              <a:t>With antenna gain in the range of 15-20 dB, the cell size should be near 20m</a:t>
            </a:r>
          </a:p>
          <a:p>
            <a:pPr lvl="2" algn="just"/>
            <a:r>
              <a:rPr lang="en-US" dirty="0" smtClean="0">
                <a:solidFill>
                  <a:schemeClr val="tx1"/>
                </a:solidFill>
              </a:rPr>
              <a:t>Keeping the same UE density as in EU, the 8 UE/cell should be selected</a:t>
            </a:r>
          </a:p>
          <a:p>
            <a:pPr lvl="1" algn="just"/>
            <a:endParaRPr lang="en-US" b="1" dirty="0" smtClean="0">
              <a:solidFill>
                <a:srgbClr val="C00000"/>
              </a:solidFill>
            </a:endParaRPr>
          </a:p>
          <a:p>
            <a:pPr lvl="1" algn="just"/>
            <a:endParaRPr lang="ru-RU" dirty="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8</a:t>
            </a:fld>
            <a:endParaRPr lang="en-GB" dirty="0"/>
          </a:p>
        </p:txBody>
      </p:sp>
      <p:sp>
        <p:nvSpPr>
          <p:cNvPr id="5" name="Footer Placeholder 4"/>
          <p:cNvSpPr>
            <a:spLocks noGrp="1"/>
          </p:cNvSpPr>
          <p:nvPr>
            <p:ph type="ftr" idx="16"/>
          </p:nvPr>
        </p:nvSpPr>
        <p:spPr/>
        <p:txBody>
          <a:bodyPr/>
          <a:lstStyle/>
          <a:p>
            <a:r>
              <a:rPr lang="en-US" altLang="zh-TW" smtClean="0"/>
              <a:t>Alexander Maltsev, Intel</a:t>
            </a:r>
            <a:endParaRPr lang="en-GB" dirty="0"/>
          </a:p>
        </p:txBody>
      </p:sp>
      <p:pic>
        <p:nvPicPr>
          <p:cNvPr id="2150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1540" y="4396424"/>
            <a:ext cx="8388932" cy="17963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932678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Evaluation assumptions</a:t>
            </a:r>
            <a:endParaRPr lang="ru-RU" dirty="0"/>
          </a:p>
        </p:txBody>
      </p:sp>
      <p:sp>
        <p:nvSpPr>
          <p:cNvPr id="3" name="Content Placeholder 2"/>
          <p:cNvSpPr>
            <a:spLocks noGrp="1"/>
          </p:cNvSpPr>
          <p:nvPr>
            <p:ph idx="1"/>
          </p:nvPr>
        </p:nvSpPr>
        <p:spPr>
          <a:xfrm>
            <a:off x="395536" y="1232756"/>
            <a:ext cx="4714291" cy="4896544"/>
          </a:xfrm>
        </p:spPr>
        <p:txBody>
          <a:bodyPr/>
          <a:lstStyle/>
          <a:p>
            <a:pPr algn="just"/>
            <a:r>
              <a:rPr lang="en-US" sz="1800" dirty="0" smtClean="0"/>
              <a:t>Deployment scenarios</a:t>
            </a:r>
          </a:p>
          <a:p>
            <a:pPr lvl="1" algn="just"/>
            <a:r>
              <a:rPr lang="en-US" sz="1600" dirty="0" smtClean="0"/>
              <a:t>European scenario: 50m </a:t>
            </a:r>
            <a:r>
              <a:rPr lang="en-US" sz="1600" dirty="0"/>
              <a:t>cell size, </a:t>
            </a:r>
            <a:r>
              <a:rPr lang="en-US" sz="1600" dirty="0" smtClean="0"/>
              <a:t>19/22/25dBm </a:t>
            </a:r>
            <a:r>
              <a:rPr lang="en-US" sz="1600" dirty="0"/>
              <a:t>TX power, 50 </a:t>
            </a:r>
            <a:r>
              <a:rPr lang="en-US" sz="1600" dirty="0" smtClean="0"/>
              <a:t>UE/cell</a:t>
            </a:r>
          </a:p>
          <a:p>
            <a:pPr lvl="1" algn="just"/>
            <a:r>
              <a:rPr lang="en-US" sz="1600" dirty="0" smtClean="0"/>
              <a:t>Japanese scenario: 20m </a:t>
            </a:r>
            <a:r>
              <a:rPr lang="en-US" sz="1600" dirty="0"/>
              <a:t>cell size,  10dBm TX power,  8 </a:t>
            </a:r>
            <a:r>
              <a:rPr lang="en-US" sz="1600" dirty="0" smtClean="0"/>
              <a:t>UE/cell</a:t>
            </a:r>
          </a:p>
          <a:p>
            <a:pPr algn="just"/>
            <a:r>
              <a:rPr lang="en-US" sz="1800" dirty="0" smtClean="0"/>
              <a:t>Interference cases</a:t>
            </a:r>
          </a:p>
          <a:p>
            <a:pPr lvl="1" algn="just"/>
            <a:r>
              <a:rPr lang="en-US" sz="1600" dirty="0" smtClean="0"/>
              <a:t>Two limit cases: isolated cell and dense hexagonal deployments considered</a:t>
            </a:r>
            <a:endParaRPr lang="en-US" sz="1600" dirty="0"/>
          </a:p>
          <a:p>
            <a:pPr algn="just"/>
            <a:r>
              <a:rPr lang="en-US" sz="1800" dirty="0" smtClean="0"/>
              <a:t>System parameters</a:t>
            </a:r>
          </a:p>
          <a:p>
            <a:pPr lvl="1" algn="just"/>
            <a:r>
              <a:rPr lang="en-US" sz="1600" dirty="0" smtClean="0"/>
              <a:t>Based on IEEE 802.11ad (WiGig) </a:t>
            </a:r>
          </a:p>
          <a:p>
            <a:pPr algn="just"/>
            <a:r>
              <a:rPr lang="en-US" sz="1800" dirty="0" smtClean="0"/>
              <a:t>Channel model</a:t>
            </a:r>
          </a:p>
          <a:p>
            <a:pPr lvl="1" algn="just"/>
            <a:r>
              <a:rPr lang="en-US" sz="1600" dirty="0" smtClean="0"/>
              <a:t>Open-area scenario from the Q-D channel </a:t>
            </a:r>
            <a:r>
              <a:rPr lang="en-US" sz="1600" dirty="0" smtClean="0"/>
              <a:t>model; </a:t>
            </a:r>
            <a:r>
              <a:rPr lang="en-US" sz="1600" dirty="0" smtClean="0">
                <a:solidFill>
                  <a:schemeClr val="accent2"/>
                </a:solidFill>
                <a:hlinkClick r:id="rId2"/>
              </a:rPr>
              <a:t>https</a:t>
            </a:r>
            <a:r>
              <a:rPr lang="en-US" sz="1600" dirty="0">
                <a:solidFill>
                  <a:schemeClr val="accent2"/>
                </a:solidFill>
                <a:hlinkClick r:id="rId2"/>
              </a:rPr>
              <a:t>://</a:t>
            </a:r>
            <a:r>
              <a:rPr lang="en-US" sz="1600" dirty="0" smtClean="0">
                <a:solidFill>
                  <a:schemeClr val="accent2"/>
                </a:solidFill>
                <a:hlinkClick r:id="rId2"/>
              </a:rPr>
              <a:t>mentor.ieee.org/802.11/dcn/14/11-14-1486-00-ng60-channel-models-in-ng60.pptx</a:t>
            </a:r>
            <a:endParaRPr lang="en-US" sz="1600" dirty="0" smtClean="0"/>
          </a:p>
          <a:p>
            <a:pPr algn="just"/>
            <a:r>
              <a:rPr lang="en-US" sz="1800" dirty="0" smtClean="0"/>
              <a:t>Antenna setup</a:t>
            </a:r>
          </a:p>
          <a:p>
            <a:pPr lvl="1" algn="just"/>
            <a:r>
              <a:rPr lang="en-US" sz="1600" dirty="0" smtClean="0"/>
              <a:t>Fully </a:t>
            </a:r>
            <a:r>
              <a:rPr lang="en-US" sz="1600" dirty="0" smtClean="0"/>
              <a:t>adaptive arrays </a:t>
            </a:r>
            <a:r>
              <a:rPr lang="en-US" sz="1600" dirty="0" smtClean="0"/>
              <a:t>(FAA) and modular antenna </a:t>
            </a:r>
            <a:r>
              <a:rPr lang="en-US" sz="1600" dirty="0"/>
              <a:t>arrays (</a:t>
            </a:r>
            <a:r>
              <a:rPr lang="en-US" sz="1600" dirty="0" smtClean="0"/>
              <a:t>MAA) considered </a:t>
            </a:r>
            <a:r>
              <a:rPr lang="en-US" sz="1600" dirty="0"/>
              <a:t>with 8x16=128, 8x32=256 and 8x64=512 </a:t>
            </a:r>
            <a:r>
              <a:rPr lang="en-US" sz="1600" dirty="0" smtClean="0"/>
              <a:t>antenna elements</a:t>
            </a:r>
            <a:endParaRPr lang="en-US" sz="1600" dirty="0" smtClean="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9</a:t>
            </a:fld>
            <a:endParaRPr lang="en-GB" dirty="0"/>
          </a:p>
        </p:txBody>
      </p:sp>
      <p:sp>
        <p:nvSpPr>
          <p:cNvPr id="5" name="Footer Placeholder 4"/>
          <p:cNvSpPr>
            <a:spLocks noGrp="1"/>
          </p:cNvSpPr>
          <p:nvPr>
            <p:ph type="ftr" idx="16"/>
          </p:nvPr>
        </p:nvSpPr>
        <p:spPr/>
        <p:txBody>
          <a:bodyPr/>
          <a:lstStyle/>
          <a:p>
            <a:r>
              <a:rPr lang="en-US" altLang="zh-TW" smtClean="0"/>
              <a:t>Alexander Maltsev, Intel</a:t>
            </a:r>
            <a:endParaRPr lang="en-GB" dirty="0"/>
          </a:p>
        </p:txBody>
      </p:sp>
      <p:sp>
        <p:nvSpPr>
          <p:cNvPr id="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pic>
        <p:nvPicPr>
          <p:cNvPr id="22610" name="Picture 8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080" y="2427238"/>
            <a:ext cx="3784662" cy="2524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49356076"/>
      </p:ext>
    </p:extLst>
  </p:cSld>
  <p:clrMapOvr>
    <a:masterClrMapping/>
  </p:clrMapOvr>
  <p:timing>
    <p:tnLst>
      <p:par>
        <p:cTn id="1" dur="indefinite" restart="never" nodeType="tmRoot"/>
      </p:par>
    </p:tnLst>
  </p:timing>
</p:sld>
</file>

<file path=ppt/theme/theme1.xml><?xml version="1.0" encoding="utf-8"?>
<a:theme xmlns:a="http://schemas.openxmlformats.org/drawingml/2006/main" name="802-11-Submission">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802-11-Submission</Template>
  <TotalTime>20162</TotalTime>
  <Words>1639</Words>
  <Application>Microsoft Office PowerPoint</Application>
  <PresentationFormat>On-screen Show (4:3)</PresentationFormat>
  <Paragraphs>279</Paragraphs>
  <Slides>16</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16</vt:i4>
      </vt:variant>
    </vt:vector>
  </HeadingPairs>
  <TitlesOfParts>
    <vt:vector size="18" baseType="lpstr">
      <vt:lpstr>802-11-Submission</vt:lpstr>
      <vt:lpstr>Microsoft Visio Document</vt:lpstr>
      <vt:lpstr>MU-MIMO schemes for NG60</vt:lpstr>
      <vt:lpstr>Abstract</vt:lpstr>
      <vt:lpstr>Agenda</vt:lpstr>
      <vt:lpstr>Point-to-Multipoint use cases in NG60</vt:lpstr>
      <vt:lpstr>FAA vs. MAA: MU-MIMO implementation </vt:lpstr>
      <vt:lpstr>MAA MU-MIMO mode implementation: Hybrid beamforming</vt:lpstr>
      <vt:lpstr>MAA vs. FAA in MU-MIMO mode</vt:lpstr>
      <vt:lpstr>DL MU-MIMO performance evaluation</vt:lpstr>
      <vt:lpstr>Evaluation assumptions</vt:lpstr>
      <vt:lpstr>System level simulator parameters</vt:lpstr>
      <vt:lpstr>AP antenna arrays configurations</vt:lpstr>
      <vt:lpstr>Open-area scenario (Q-D channel model)</vt:lpstr>
      <vt:lpstr>Simulation results</vt:lpstr>
      <vt:lpstr>European scenario analysis</vt:lpstr>
      <vt:lpstr>Japanese scenario analysis</vt:lpstr>
      <vt:lpstr>Summary / Next steps</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802.11ad+</dc:title>
  <dc:creator>Carlos Cordeiro</dc:creator>
  <cp:lastModifiedBy>Pudeyev, Andrey</cp:lastModifiedBy>
  <cp:revision>544</cp:revision>
  <cp:lastPrinted>2015-03-08T13:03:12Z</cp:lastPrinted>
  <dcterms:created xsi:type="dcterms:W3CDTF">2013-02-25T08:14:14Z</dcterms:created>
  <dcterms:modified xsi:type="dcterms:W3CDTF">2015-03-08T16:49:19Z</dcterms:modified>
</cp:coreProperties>
</file>