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haansoftdoc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6"/>
  </p:notesMasterIdLst>
  <p:sldIdLst>
    <p:sldId id="268" r:id="rId2"/>
    <p:sldId id="258" r:id="rId3"/>
    <p:sldId id="295" r:id="rId4"/>
    <p:sldId id="290" r:id="rId5"/>
    <p:sldId id="296" r:id="rId6"/>
    <p:sldId id="298" r:id="rId7"/>
    <p:sldId id="294" r:id="rId8"/>
    <p:sldId id="299" r:id="rId9"/>
    <p:sldId id="301" r:id="rId10"/>
    <p:sldId id="260" r:id="rId11"/>
    <p:sldId id="269" r:id="rId12"/>
    <p:sldId id="278" r:id="rId13"/>
    <p:sldId id="300" r:id="rId14"/>
    <p:sldId id="302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  <a:srgbClr val="FDEADA"/>
    <a:srgbClr val="C0504D"/>
    <a:srgbClr val="8064A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밝은 스타일 2 - 강조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밝은 스타일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80760" autoAdjust="0"/>
  </p:normalViewPr>
  <p:slideViewPr>
    <p:cSldViewPr snapToGrid="0">
      <p:cViewPr varScale="1">
        <p:scale>
          <a:sx n="116" d="100"/>
          <a:sy n="116" d="100"/>
        </p:scale>
        <p:origin x="150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CB6379-A4EE-4A11-9644-EF9A4DFAAFAE}" type="datetimeFigureOut">
              <a:rPr lang="ko-KR" altLang="en-US" smtClean="0"/>
              <a:t>2015-03-10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F683F6-2109-4E05-8E30-4C3A2EA96C8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1508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4E331E-99BB-4343-9E94-A8D1CD4474DC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674521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54124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0389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6509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6509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5948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184401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47063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6163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98899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F683F6-2109-4E05-8E30-4C3A2EA96C86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46085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2586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baseline="0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73F9BF-19CA-4A8C-9F5A-4FC7B71B592C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39671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1288283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467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2015-03-10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18044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94625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8" name="Rectangle 4"/>
          <p:cNvSpPr txBox="1">
            <a:spLocks noChangeArrowheads="1"/>
          </p:cNvSpPr>
          <p:nvPr userDrawn="1"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9" name="Rectangle 5"/>
          <p:cNvSpPr txBox="1">
            <a:spLocks noChangeArrowheads="1"/>
          </p:cNvSpPr>
          <p:nvPr userDrawn="1"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ko-KR"/>
            </a:defPPr>
            <a:lvl1pPr marL="0" algn="ctr" defTabSz="914400" rtl="0" eaLnBrk="1" latinLnBrk="1" hangingPunct="1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5580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85419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4891287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2015-03-10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72390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978561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2015-03-10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69657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2015-03-10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29986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BB5A51D-0C24-4699-BDF4-7D3F58547CCB}" type="datetimeFigureOut">
              <a:rPr lang="ko-KR" altLang="en-US" smtClean="0"/>
              <a:t>2015-03-10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0EBD4CC-B19F-4266-B7B6-B9BFF497C0E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397569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dirty="0" err="1" smtClean="0"/>
              <a:t>Jinsoo</a:t>
            </a:r>
            <a:r>
              <a:rPr lang="en-GB" dirty="0" smtClean="0"/>
              <a:t> </a:t>
            </a:r>
            <a:r>
              <a:rPr lang="en-GB" dirty="0" err="1" smtClean="0"/>
              <a:t>Ahn</a:t>
            </a:r>
            <a:r>
              <a:rPr lang="en-GB" dirty="0" smtClean="0"/>
              <a:t>, </a:t>
            </a:r>
            <a:r>
              <a:rPr lang="en-GB" dirty="0" err="1" smtClean="0"/>
              <a:t>Yonsei</a:t>
            </a:r>
            <a:r>
              <a:rPr lang="en-GB" dirty="0" smtClean="0"/>
              <a:t> University</a:t>
            </a:r>
            <a:endParaRPr lang="en-GB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sldNum" idx="4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2" name="Line 6"/>
          <p:cNvSpPr>
            <a:spLocks noChangeShapeType="1"/>
          </p:cNvSpPr>
          <p:nvPr userDrawn="1"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7"/>
          <p:cNvSpPr>
            <a:spLocks noChangeArrowheads="1"/>
          </p:cNvSpPr>
          <p:nvPr userDrawn="1"/>
        </p:nvSpPr>
        <p:spPr bwMode="auto">
          <a:xfrm>
            <a:off x="684213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Submission</a:t>
            </a:r>
          </a:p>
        </p:txBody>
      </p:sp>
      <p:sp>
        <p:nvSpPr>
          <p:cNvPr id="14" name="Line 8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MS Gothic" charset="-128"/>
                <a:cs typeface="Times New Roman" panose="02020603050405020304" pitchFamily="18" charset="0"/>
              </a:rPr>
              <a:t>doc.: IEEE 802.11-15/0353r1</a:t>
            </a:r>
          </a:p>
        </p:txBody>
      </p:sp>
      <p:sp>
        <p:nvSpPr>
          <p:cNvPr id="19" name="직사각형 18"/>
          <p:cNvSpPr/>
          <p:nvPr userDrawn="1"/>
        </p:nvSpPr>
        <p:spPr>
          <a:xfrm>
            <a:off x="603396" y="290708"/>
            <a:ext cx="13667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altLang="ko-KR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March 2015</a:t>
            </a:r>
          </a:p>
        </p:txBody>
      </p:sp>
    </p:spTree>
    <p:extLst>
      <p:ext uri="{BB962C8B-B14F-4D97-AF65-F5344CB8AC3E}">
        <p14:creationId xmlns:p14="http://schemas.microsoft.com/office/powerpoint/2010/main" val="686990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1" hangingPunct="1">
        <a:spcBef>
          <a:spcPct val="0"/>
        </a:spcBef>
        <a:buNone/>
        <a:defRPr sz="3200" b="1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b="1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16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7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__1111111111111111111111111111.doc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2.bin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"/>
          <p:cNvSpPr txBox="1">
            <a:spLocks noChangeArrowheads="1"/>
          </p:cNvSpPr>
          <p:nvPr/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latinLnBrk="1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 marL="0" marR="0" lvl="0" indent="0" algn="ctr" defTabSz="449263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  <a:t>OFDMA Non-contiguous Channel</a:t>
            </a:r>
            <a:br>
              <a:rPr lang="en-US" kern="0" noProof="0" dirty="0" smtClean="0">
                <a:solidFill>
                  <a:schemeClr val="tx1"/>
                </a:solidFill>
                <a:latin typeface="Times New Roman"/>
                <a:ea typeface="MS Gothic"/>
              </a:rPr>
            </a:br>
            <a:r>
              <a:rPr kumimoji="0" lang="en-GB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MS Gothic"/>
              </a:rPr>
              <a:t>Utilization</a:t>
            </a:r>
            <a:endParaRPr kumimoji="0" lang="en-GB" sz="32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/>
              <a:ea typeface="MS Gothic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/>
        </p:nvSpPr>
        <p:spPr bwMode="auto">
          <a:xfrm>
            <a:off x="685800" y="2062708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latinLnBrk="1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latinLnBrk="1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latinLnBrk="1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latinLnBrk="1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342900" marR="0" lvl="0" indent="-342900" algn="ctr" defTabSz="449263" rtl="0" eaLnBrk="1" fontAlgn="base" latinLnBrk="1" hangingPunct="1">
              <a:lnSpc>
                <a:spcPct val="100000"/>
              </a:lnSpc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kumimoji="0" lang="en-GB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Date:</a:t>
            </a:r>
            <a:r>
              <a:rPr kumimoji="0" lang="en-GB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 2015-03-10</a:t>
            </a:r>
            <a:endParaRPr kumimoji="0" lang="en-GB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MS Gothic"/>
              <a:cs typeface="+mn-cs"/>
            </a:endParaRPr>
          </a:p>
        </p:txBody>
      </p:sp>
      <p:graphicFrame>
        <p:nvGraphicFramePr>
          <p:cNvPr id="16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2417499"/>
              </p:ext>
            </p:extLst>
          </p:nvPr>
        </p:nvGraphicFramePr>
        <p:xfrm>
          <a:off x="517525" y="2822575"/>
          <a:ext cx="7831138" cy="28432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77" name="Document" r:id="rId5" imgW="8250056" imgH="2999081" progId="Word.Document.8">
                  <p:embed/>
                </p:oleObj>
              </mc:Choice>
              <mc:Fallback>
                <p:oleObj name="Document" r:id="rId5" imgW="8250056" imgH="299908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822575"/>
                        <a:ext cx="7831138" cy="28432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4"/>
          <p:cNvSpPr>
            <a:spLocks noChangeArrowheads="1"/>
          </p:cNvSpPr>
          <p:nvPr/>
        </p:nvSpPr>
        <p:spPr bwMode="auto">
          <a:xfrm>
            <a:off x="533400" y="247863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 defTabSz="449263" eaLnBrk="0" fontAlgn="base" latinLnBrk="0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  <a:latin typeface="Times New Roman" pitchFamily="16" charset="0"/>
                <a:ea typeface="MS Gothic" charset="-128"/>
              </a:rPr>
              <a:t>Authors:</a:t>
            </a:r>
          </a:p>
        </p:txBody>
      </p:sp>
    </p:spTree>
    <p:extLst>
      <p:ext uri="{BB962C8B-B14F-4D97-AF65-F5344CB8AC3E}">
        <p14:creationId xmlns:p14="http://schemas.microsoft.com/office/powerpoint/2010/main" val="2872280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Issues on Non-contiguous channel</a:t>
            </a:r>
            <a:endParaRPr lang="ko-KR" altLang="en-US" dirty="0"/>
          </a:p>
        </p:txBody>
      </p:sp>
      <p:sp>
        <p:nvSpPr>
          <p:cNvPr id="12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683811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Resource utilization comparison [</a:t>
            </a:r>
            <a:r>
              <a:rPr lang="en-US" altLang="ko-KR" dirty="0"/>
              <a:t>9</a:t>
            </a:r>
            <a:r>
              <a:rPr lang="en-US" altLang="ko-KR" dirty="0" smtClean="0"/>
              <a:t>]</a:t>
            </a:r>
          </a:p>
          <a:p>
            <a:pPr lvl="1"/>
            <a:r>
              <a:rPr lang="en-US" altLang="ko-KR" dirty="0" smtClean="0"/>
              <a:t>CH1 is Primary Channel</a:t>
            </a:r>
          </a:p>
          <a:p>
            <a:pPr lvl="1"/>
            <a:r>
              <a:rPr lang="en-US" altLang="ko-KR" dirty="0"/>
              <a:t>CH3 is </a:t>
            </a:r>
            <a:r>
              <a:rPr lang="en-US" altLang="ko-KR" dirty="0" smtClean="0"/>
              <a:t>2nd </a:t>
            </a:r>
            <a:r>
              <a:rPr lang="en-US" altLang="ko-KR" dirty="0"/>
              <a:t>segment control channel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aphicFrame>
        <p:nvGraphicFramePr>
          <p:cNvPr id="13" name="표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7315227"/>
              </p:ext>
            </p:extLst>
          </p:nvPr>
        </p:nvGraphicFramePr>
        <p:xfrm>
          <a:off x="184733" y="3029594"/>
          <a:ext cx="8793722" cy="3418529"/>
        </p:xfrm>
        <a:graphic>
          <a:graphicData uri="http://schemas.openxmlformats.org/drawingml/2006/table">
            <a:tbl>
              <a:tblPr firstRow="1" bandRow="1"/>
              <a:tblGrid>
                <a:gridCol w="854442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  <a:gridCol w="496205"/>
              </a:tblGrid>
              <a:tr h="423047">
                <a:tc rowSpan="2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Channel</a:t>
                      </a:r>
                      <a:r>
                        <a:rPr lang="en-US" altLang="ko-KR" sz="1200" b="1" baseline="0" dirty="0" smtClean="0"/>
                        <a:t> </a:t>
                      </a:r>
                    </a:p>
                    <a:p>
                      <a:pPr algn="ctr" latinLnBrk="1"/>
                      <a:r>
                        <a:rPr lang="en-US" altLang="ko-KR" sz="1200" b="1" baseline="0" dirty="0" smtClean="0"/>
                        <a:t>(Colored means busy)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Legacy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All available CH</a:t>
                      </a:r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With 2</a:t>
                      </a:r>
                      <a:r>
                        <a:rPr lang="en-US" altLang="ko-KR" sz="1200" b="1" baseline="30000" dirty="0" smtClean="0"/>
                        <a:t>nd</a:t>
                      </a:r>
                      <a:r>
                        <a:rPr lang="en-US" altLang="ko-KR" sz="1200" b="1" baseline="0" dirty="0" smtClean="0"/>
                        <a:t> segment control channel</a:t>
                      </a:r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/>
                </a:tc>
              </a:tr>
              <a:tr h="423047">
                <a:tc v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/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CH1</a:t>
                      </a:r>
                      <a:endParaRPr lang="ko-KR" altLang="en-US" sz="1200" b="1" dirty="0"/>
                    </a:p>
                  </a:txBody>
                  <a:tcPr anchor="ctr"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CH2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CH3</a:t>
                      </a:r>
                      <a:endParaRPr lang="ko-KR" altLang="en-US" sz="1200" b="1" dirty="0"/>
                    </a:p>
                  </a:txBody>
                  <a:tcPr anchor="ctr">
                    <a:solidFill>
                      <a:srgbClr val="FDEADA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CH4</a:t>
                      </a:r>
                      <a:endParaRPr lang="ko-KR" altLang="en-US" sz="1200" b="1" dirty="0"/>
                    </a:p>
                  </a:txBody>
                  <a:tcPr anchor="ctr"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Case1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050" b="1" dirty="0" smtClean="0">
                          <a:solidFill>
                            <a:schemeClr val="bg1"/>
                          </a:solidFill>
                        </a:rPr>
                        <a:t>Busy</a:t>
                      </a:r>
                      <a:endParaRPr lang="ko-KR" altLang="en-US" sz="1100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Case2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Case3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Case4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en-US" altLang="ko-KR" sz="1200" b="1" dirty="0" smtClean="0"/>
                        <a:t>Case5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BBB59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kern="1200">
                          <a:solidFill>
                            <a:schemeClr val="tx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23047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1" dirty="0" smtClean="0"/>
                        <a:t>Case6</a:t>
                      </a:r>
                      <a:endParaRPr lang="ko-KR" altLang="en-US" sz="1200" b="1" dirty="0"/>
                    </a:p>
                  </a:txBody>
                  <a:tcPr anchor="ctr">
                    <a:lnL w="12700" cmpd="sng">
                      <a:solidFill>
                        <a:sysClr val="windowText" lastClr="000000"/>
                      </a:solidFill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kumimoji="0" lang="en-US" altLang="ko-KR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Busy</a:t>
                      </a:r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064A2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sz="1200" b="1" dirty="0"/>
                    </a:p>
                  </a:txBody>
                  <a:tcPr anchor="ctr">
                    <a:lnL w="12700" cap="flat" cmpd="sng" algn="ctr">
                      <a:solidFill>
                        <a:sysClr val="windowText" lastClr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Text" lastClr="000000"/>
                      </a:solidFill>
                    </a:lnR>
                    <a:lnT w="12700" cmpd="sng">
                      <a:solidFill>
                        <a:sysClr val="windowText" lastClr="000000"/>
                      </a:solidFill>
                    </a:lnT>
                    <a:lnB w="12700" cmpd="sng">
                      <a:solidFill>
                        <a:sysClr val="windowText" lastClr="000000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0504D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47320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Non-contiguous </a:t>
            </a:r>
            <a:r>
              <a:rPr lang="en-US" altLang="ko-KR" dirty="0" smtClean="0"/>
              <a:t>channel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내용 개체 틀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551710"/>
                <a:ext cx="8229600" cy="4920504"/>
              </a:xfrm>
            </p:spPr>
            <p:txBody>
              <a:bodyPr>
                <a:normAutofit/>
              </a:bodyPr>
              <a:lstStyle/>
              <a:p>
                <a:r>
                  <a:rPr lang="en-US" altLang="ko-KR" dirty="0"/>
                  <a:t>Non-contiguous channel utilization enhances throughput</a:t>
                </a:r>
              </a:p>
              <a:p>
                <a:r>
                  <a:rPr lang="en-US" altLang="ko-KR" dirty="0" smtClean="0"/>
                  <a:t>Channel usage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e>
                      <m:sub>
                        <m:r>
                          <a:rPr lang="en-US" altLang="ko-KR" i="1">
                            <a:latin typeface="Cambria Math"/>
                          </a:rPr>
                          <m:t>𝑝</m:t>
                        </m:r>
                      </m:sub>
                    </m:sSub>
                  </m:oMath>
                </a14:m>
                <a:r>
                  <a:rPr lang="en-US" altLang="ko-KR" dirty="0" smtClean="0"/>
                  <a:t>=0.7, Max BW = 160MHz)[9]</a:t>
                </a:r>
              </a:p>
            </p:txBody>
          </p:sp>
        </mc:Choice>
        <mc:Fallback xmlns="">
          <p:sp>
            <p:nvSpPr>
              <p:cNvPr id="3" name="내용 개체 틀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551710"/>
                <a:ext cx="8229600" cy="4920504"/>
              </a:xfrm>
              <a:blipFill rotWithShape="0">
                <a:blip r:embed="rId3"/>
                <a:stretch>
                  <a:fillRect l="-963" t="-99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3086" y="2090738"/>
            <a:ext cx="5519737" cy="45142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2" name="오른쪽 화살표 31"/>
          <p:cNvSpPr/>
          <p:nvPr/>
        </p:nvSpPr>
        <p:spPr>
          <a:xfrm rot="16200000">
            <a:off x="2867663" y="4382138"/>
            <a:ext cx="827505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3" name="오른쪽 화살표 32"/>
          <p:cNvSpPr/>
          <p:nvPr/>
        </p:nvSpPr>
        <p:spPr>
          <a:xfrm rot="16200000">
            <a:off x="3319766" y="4565216"/>
            <a:ext cx="461348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8" name="오른쪽 화살표 37"/>
          <p:cNvSpPr/>
          <p:nvPr/>
        </p:nvSpPr>
        <p:spPr>
          <a:xfrm rot="16200000">
            <a:off x="3753806" y="4892154"/>
            <a:ext cx="740748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9" name="오른쪽 화살표 38"/>
          <p:cNvSpPr/>
          <p:nvPr/>
        </p:nvSpPr>
        <p:spPr>
          <a:xfrm rot="16200000">
            <a:off x="4220326" y="5088328"/>
            <a:ext cx="345757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3027217" y="4332133"/>
            <a:ext cx="508396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69%</a:t>
            </a:r>
            <a:endParaRPr lang="ko-KR" altLang="en-US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3296241" y="4631202"/>
            <a:ext cx="508396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39%</a:t>
            </a:r>
            <a:endParaRPr lang="ko-KR" altLang="en-US" sz="1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3793829" y="4954927"/>
            <a:ext cx="666633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108%</a:t>
            </a:r>
            <a:endParaRPr lang="ko-KR" altLang="en-US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4141972" y="5137015"/>
            <a:ext cx="508396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52%</a:t>
            </a:r>
            <a:endParaRPr lang="ko-KR" altLang="en-US" sz="1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4" name="오른쪽 화살표 43"/>
          <p:cNvSpPr/>
          <p:nvPr/>
        </p:nvSpPr>
        <p:spPr>
          <a:xfrm rot="16200000">
            <a:off x="4705820" y="5179114"/>
            <a:ext cx="589120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5" name="오른쪽 화살표 44"/>
          <p:cNvSpPr/>
          <p:nvPr/>
        </p:nvSpPr>
        <p:spPr>
          <a:xfrm rot="16200000">
            <a:off x="5176454" y="5381781"/>
            <a:ext cx="185904" cy="269026"/>
          </a:xfrm>
          <a:prstGeom prst="rightArrow">
            <a:avLst>
              <a:gd name="adj1" fmla="val 44709"/>
              <a:gd name="adj2" fmla="val 52116"/>
            </a:avLst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667063" y="5163612"/>
            <a:ext cx="666633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119%</a:t>
            </a:r>
            <a:endParaRPr lang="ko-KR" altLang="en-US" sz="1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015206" y="5386932"/>
            <a:ext cx="508396" cy="258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 smtClean="0">
                <a:solidFill>
                  <a:schemeClr val="accent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39%</a:t>
            </a:r>
            <a:endParaRPr lang="ko-KR" altLang="en-US" sz="1200" b="1" dirty="0">
              <a:solidFill>
                <a:schemeClr val="accent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8" name="직선 연결선 47"/>
          <p:cNvCxnSpPr/>
          <p:nvPr/>
        </p:nvCxnSpPr>
        <p:spPr>
          <a:xfrm>
            <a:off x="3161729" y="4930404"/>
            <a:ext cx="523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직선 연결선 48"/>
          <p:cNvCxnSpPr/>
          <p:nvPr/>
        </p:nvCxnSpPr>
        <p:spPr>
          <a:xfrm>
            <a:off x="4018510" y="5395720"/>
            <a:ext cx="523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0" name="직선 연결선 49"/>
          <p:cNvCxnSpPr/>
          <p:nvPr/>
        </p:nvCxnSpPr>
        <p:spPr>
          <a:xfrm>
            <a:off x="4880695" y="5608188"/>
            <a:ext cx="52322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1" name="직선 연결선 50"/>
          <p:cNvCxnSpPr/>
          <p:nvPr/>
        </p:nvCxnSpPr>
        <p:spPr>
          <a:xfrm>
            <a:off x="3161730" y="4107346"/>
            <a:ext cx="261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2" name="직선 연결선 51"/>
          <p:cNvCxnSpPr/>
          <p:nvPr/>
        </p:nvCxnSpPr>
        <p:spPr>
          <a:xfrm>
            <a:off x="3415926" y="4469055"/>
            <a:ext cx="269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직선 연결선 52"/>
          <p:cNvCxnSpPr/>
          <p:nvPr/>
        </p:nvCxnSpPr>
        <p:spPr>
          <a:xfrm>
            <a:off x="3996340" y="4654227"/>
            <a:ext cx="261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4" name="직선 연결선 53"/>
          <p:cNvCxnSpPr/>
          <p:nvPr/>
        </p:nvCxnSpPr>
        <p:spPr>
          <a:xfrm>
            <a:off x="4250537" y="5042198"/>
            <a:ext cx="269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5" name="직선 연결선 54"/>
          <p:cNvCxnSpPr/>
          <p:nvPr/>
        </p:nvCxnSpPr>
        <p:spPr>
          <a:xfrm>
            <a:off x="4865867" y="5024275"/>
            <a:ext cx="26161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6" name="직선 연결선 55"/>
          <p:cNvCxnSpPr/>
          <p:nvPr/>
        </p:nvCxnSpPr>
        <p:spPr>
          <a:xfrm>
            <a:off x="5142307" y="5423342"/>
            <a:ext cx="26902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0333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Conclusions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763688"/>
            <a:ext cx="8229600" cy="4708525"/>
          </a:xfrm>
        </p:spPr>
        <p:txBody>
          <a:bodyPr/>
          <a:lstStyle/>
          <a:p>
            <a:r>
              <a:rPr lang="en-US" altLang="ko-KR" dirty="0" smtClean="0"/>
              <a:t>Non-contiguous channel utilization may improve 11ax throughput</a:t>
            </a:r>
          </a:p>
          <a:p>
            <a:pPr lvl="1"/>
            <a:r>
              <a:rPr lang="en-US" altLang="ko-KR" dirty="0" smtClean="0"/>
              <a:t>All possible non-contiguous methods improve effective channel utilization</a:t>
            </a:r>
          </a:p>
          <a:p>
            <a:r>
              <a:rPr lang="en-US" altLang="ko-KR" dirty="0" smtClean="0"/>
              <a:t>Frequency segment might be restricted by PHY capability</a:t>
            </a:r>
          </a:p>
          <a:p>
            <a:pPr lvl="1"/>
            <a:r>
              <a:rPr lang="en-US" altLang="ko-KR" dirty="0" smtClean="0"/>
              <a:t>If there are no restriction(using all available channel case), 4 non-contiguous segment need to be supported on 160MHz band</a:t>
            </a:r>
          </a:p>
          <a:p>
            <a:pPr lvl="1"/>
            <a:r>
              <a:rPr lang="en-US" altLang="ko-KR" dirty="0" smtClean="0"/>
              <a:t>Numerous frequency segments might not be feasible due to PHY limitations</a:t>
            </a:r>
            <a:endParaRPr lang="en-US" altLang="ko-KR" dirty="0"/>
          </a:p>
          <a:p>
            <a:r>
              <a:rPr lang="en-US" altLang="ko-KR" dirty="0" smtClean="0"/>
              <a:t>Channel access schemes need to consider non-contiguous channel utilization</a:t>
            </a:r>
          </a:p>
          <a:p>
            <a:pPr lvl="1"/>
            <a:r>
              <a:rPr lang="en-US" altLang="ko-KR" dirty="0" smtClean="0"/>
              <a:t>Allocating control channel to additional frequency segments could be one of possible solutions</a:t>
            </a:r>
          </a:p>
        </p:txBody>
      </p:sp>
    </p:spTree>
    <p:extLst>
      <p:ext uri="{BB962C8B-B14F-4D97-AF65-F5344CB8AC3E}">
        <p14:creationId xmlns:p14="http://schemas.microsoft.com/office/powerpoint/2010/main" val="2394862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/>
              <a:t>[1] IEEE 802.11-15/0132r2 "Specification Framework for </a:t>
            </a:r>
            <a:r>
              <a:rPr lang="en-US" altLang="ko-KR" sz="2000" dirty="0" err="1"/>
              <a:t>TGax</a:t>
            </a:r>
            <a:r>
              <a:rPr lang="en-US" altLang="ko-KR" sz="2000" dirty="0"/>
              <a:t>"</a:t>
            </a:r>
          </a:p>
          <a:p>
            <a:pPr marL="0" indent="0">
              <a:buNone/>
            </a:pPr>
            <a:r>
              <a:rPr lang="en-US" altLang="ko-KR" sz="2000" dirty="0"/>
              <a:t>[2] IEEE 802.11-13/1382r0 "Discussion on OFDMA in HEW"</a:t>
            </a:r>
          </a:p>
          <a:p>
            <a:pPr marL="0" indent="0">
              <a:buNone/>
            </a:pPr>
            <a:r>
              <a:rPr lang="en-US" altLang="ko-KR" sz="2000" dirty="0"/>
              <a:t>[3] IEEE 802.11-15/0035r0 "Scalable Channel Utilization"</a:t>
            </a:r>
          </a:p>
          <a:p>
            <a:pPr marL="0" indent="0">
              <a:buNone/>
            </a:pPr>
            <a:r>
              <a:rPr lang="en-US" altLang="ko-KR" sz="2000" dirty="0"/>
              <a:t>[4] IEEE 802.11-13/1058r0 "Efficient wider bandwidth operation"</a:t>
            </a:r>
          </a:p>
          <a:p>
            <a:pPr marL="0" indent="0">
              <a:buNone/>
            </a:pPr>
            <a:r>
              <a:rPr lang="en-US" altLang="ko-KR" sz="2000" dirty="0"/>
              <a:t>[5] IEEE 802.11-09/1037r0 "Considerations on Multi-Channel in </a:t>
            </a:r>
            <a:r>
              <a:rPr lang="en-US" altLang="ko-KR" sz="2000" dirty="0" err="1"/>
              <a:t>TGac</a:t>
            </a:r>
            <a:r>
              <a:rPr lang="en-US" altLang="ko-KR" sz="2000" dirty="0"/>
              <a:t>"</a:t>
            </a:r>
          </a:p>
          <a:p>
            <a:pPr marL="0" indent="0">
              <a:buNone/>
            </a:pPr>
            <a:r>
              <a:rPr lang="en-US" altLang="ko-KR" sz="2000" dirty="0"/>
              <a:t>[6] IEEE 802.11-09/1022r0 "Multi-channel Transmissions"</a:t>
            </a:r>
          </a:p>
          <a:p>
            <a:pPr marL="0" indent="0">
              <a:buNone/>
            </a:pPr>
            <a:r>
              <a:rPr lang="en-US" altLang="ko-KR" sz="2000" dirty="0"/>
              <a:t>[7] IEEE 802.11-10/0103r1 "Gains provided by multichannel </a:t>
            </a:r>
            <a:r>
              <a:rPr lang="en-US" altLang="ko-KR" sz="2000" dirty="0" smtClean="0"/>
              <a:t>				    transmissions</a:t>
            </a:r>
            <a:r>
              <a:rPr lang="en-US" altLang="ko-KR" sz="2000" dirty="0"/>
              <a:t>"</a:t>
            </a:r>
          </a:p>
          <a:p>
            <a:pPr marL="0" indent="0">
              <a:buNone/>
            </a:pPr>
            <a:r>
              <a:rPr lang="en-US" altLang="ko-KR" sz="2000" dirty="0"/>
              <a:t>[8] IEEE 802.11-10/0385r1 "80MHz and 160MHz channel access modes"</a:t>
            </a:r>
          </a:p>
          <a:p>
            <a:pPr marL="0" indent="0">
              <a:buNone/>
            </a:pPr>
            <a:r>
              <a:rPr lang="en-US" altLang="ko-KR" sz="2000" dirty="0"/>
              <a:t>[9] IEEE 802.11-15/0132r2 "DL-OFDMA </a:t>
            </a:r>
            <a:r>
              <a:rPr lang="en-US" altLang="ko-KR" sz="2000" dirty="0" smtClean="0"/>
              <a:t>Procedure in </a:t>
            </a:r>
            <a:r>
              <a:rPr lang="en-US" altLang="ko-KR" sz="2000" dirty="0"/>
              <a:t>IEEE 802.11ax"</a:t>
            </a:r>
            <a:endParaRPr lang="en-US" altLang="ko-KR" sz="2000" dirty="0" smtClean="0"/>
          </a:p>
        </p:txBody>
      </p:sp>
    </p:spTree>
    <p:extLst>
      <p:ext uri="{BB962C8B-B14F-4D97-AF65-F5344CB8AC3E}">
        <p14:creationId xmlns:p14="http://schemas.microsoft.com/office/powerpoint/2010/main" val="1576385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atinLnBrk="0"/>
            <a:r>
              <a:rPr lang="en-US" altLang="ko-KR" dirty="0"/>
              <a:t>Do you agree to add the to the TG Specification Frame work document?</a:t>
            </a:r>
          </a:p>
          <a:p>
            <a:pPr lvl="1" latinLnBrk="0"/>
            <a:r>
              <a:rPr lang="en-US" altLang="ko-KR" dirty="0" smtClean="0"/>
              <a:t>3.y.z </a:t>
            </a:r>
            <a:r>
              <a:rPr lang="en-US" altLang="ko-KR" dirty="0"/>
              <a:t>The amendment shall </a:t>
            </a:r>
            <a:r>
              <a:rPr lang="en-US" altLang="ko-KR" dirty="0" smtClean="0"/>
              <a:t>support </a:t>
            </a:r>
            <a:r>
              <a:rPr lang="en-US" altLang="ko-KR" dirty="0"/>
              <a:t>non-contiguous channel transmission</a:t>
            </a:r>
            <a:r>
              <a:rPr lang="en-US" altLang="ko-KR" dirty="0" smtClean="0"/>
              <a:t>.</a:t>
            </a:r>
            <a:endParaRPr lang="en-US" altLang="ko-KR" dirty="0"/>
          </a:p>
          <a:p>
            <a:pPr latinLnBrk="0"/>
            <a:endParaRPr lang="en-US" altLang="ko-KR" dirty="0"/>
          </a:p>
          <a:p>
            <a:pPr latinLnBrk="0"/>
            <a:r>
              <a:rPr lang="en-US" altLang="ko-KR" dirty="0"/>
              <a:t>Y</a:t>
            </a:r>
          </a:p>
          <a:p>
            <a:pPr latinLnBrk="0"/>
            <a:r>
              <a:rPr lang="en-US" altLang="ko-KR" dirty="0"/>
              <a:t>N</a:t>
            </a:r>
          </a:p>
          <a:p>
            <a:pPr latinLnBrk="0"/>
            <a:r>
              <a:rPr lang="en-US" altLang="ko-KR" dirty="0"/>
              <a:t>ABS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55940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OFDMA is adopted as an 802.11ax transmission scheme[1]</a:t>
            </a:r>
          </a:p>
          <a:p>
            <a:r>
              <a:rPr lang="en-US" altLang="ko-KR" dirty="0" smtClean="0"/>
              <a:t>OFDMA and channel utilization</a:t>
            </a:r>
          </a:p>
          <a:p>
            <a:pPr lvl="1"/>
            <a:r>
              <a:rPr lang="en-US" altLang="ko-KR" dirty="0" smtClean="0"/>
              <a:t>Various new patterns of channel utilization for OFDMA have been discussed [2][3]</a:t>
            </a:r>
          </a:p>
          <a:p>
            <a:pPr lvl="2"/>
            <a:r>
              <a:rPr lang="en-US" altLang="ko-KR" dirty="0" smtClean="0"/>
              <a:t>Contiguous flexible &amp; non-contiguous</a:t>
            </a:r>
          </a:p>
          <a:p>
            <a:pPr lvl="1"/>
            <a:r>
              <a:rPr lang="en-US" altLang="ko-KR" dirty="0" smtClean="0"/>
              <a:t>Approaches in the past OFDMA related contributions</a:t>
            </a:r>
          </a:p>
          <a:p>
            <a:pPr lvl="2"/>
            <a:r>
              <a:rPr lang="en-US" altLang="ko-KR" dirty="0" smtClean="0"/>
              <a:t>Legacy channel utilization for STAs </a:t>
            </a:r>
            <a:r>
              <a:rPr lang="en-US" altLang="ko-KR" dirty="0" smtClean="0">
                <a:sym typeface="Wingdings" panose="05000000000000000000" pitchFamily="2" charset="2"/>
              </a:rPr>
              <a:t> </a:t>
            </a:r>
            <a:r>
              <a:rPr lang="en-US" altLang="ko-KR" dirty="0"/>
              <a:t>Low complexity on STAs</a:t>
            </a:r>
            <a:endParaRPr lang="en-US" altLang="ko-KR" dirty="0" smtClean="0"/>
          </a:p>
          <a:p>
            <a:pPr lvl="2"/>
            <a:r>
              <a:rPr lang="en-US" altLang="ko-KR" dirty="0" smtClean="0"/>
              <a:t>Extended channel utilization for AP</a:t>
            </a:r>
          </a:p>
          <a:p>
            <a:r>
              <a:rPr lang="en-US" altLang="ko-KR" dirty="0" smtClean="0"/>
              <a:t>OFDMA channel utilization has not been fully discussed</a:t>
            </a:r>
          </a:p>
        </p:txBody>
      </p:sp>
    </p:spTree>
    <p:extLst>
      <p:ext uri="{BB962C8B-B14F-4D97-AF65-F5344CB8AC3E}">
        <p14:creationId xmlns:p14="http://schemas.microsoft.com/office/powerpoint/2010/main" val="1314012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OFDMA Channelization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11ac channelization allows predetermined contiguous channel utilization on 5GHz band (except 80+80MHz)</a:t>
            </a:r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11ax could enhance its performance via allowing new patterns of channel utilization</a:t>
            </a:r>
          </a:p>
          <a:p>
            <a:r>
              <a:rPr lang="en-US" altLang="ko-KR" dirty="0" smtClean="0"/>
              <a:t>New options of wider bandwidth operation</a:t>
            </a:r>
          </a:p>
          <a:p>
            <a:pPr lvl="1"/>
            <a:r>
              <a:rPr lang="en-US" altLang="ko-KR" dirty="0" smtClean="0"/>
              <a:t>Contiguous flexible channel (e.g., 60MHz, 120MHz,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)</a:t>
            </a:r>
          </a:p>
          <a:p>
            <a:pPr lvl="1"/>
            <a:r>
              <a:rPr lang="en-US" altLang="ko-KR" dirty="0" smtClean="0"/>
              <a:t>Non-contiguous channel </a:t>
            </a:r>
            <a:r>
              <a:rPr lang="en-US" altLang="ko-KR" dirty="0"/>
              <a:t>(e.g., </a:t>
            </a:r>
            <a:r>
              <a:rPr lang="en-US" altLang="ko-KR" dirty="0" smtClean="0"/>
              <a:t>20MHz+20MHz, 20MHz+40MHz, </a:t>
            </a:r>
            <a:r>
              <a:rPr lang="en-US" altLang="ko-KR" dirty="0" err="1"/>
              <a:t>etc</a:t>
            </a:r>
            <a:r>
              <a:rPr lang="en-US" altLang="ko-KR" dirty="0"/>
              <a:t>)</a:t>
            </a:r>
            <a:endParaRPr lang="en-US" altLang="ko-KR" dirty="0" smtClean="0"/>
          </a:p>
        </p:txBody>
      </p:sp>
      <p:sp>
        <p:nvSpPr>
          <p:cNvPr id="6" name="직사각형 5"/>
          <p:cNvSpPr/>
          <p:nvPr/>
        </p:nvSpPr>
        <p:spPr>
          <a:xfrm>
            <a:off x="2762025" y="2863215"/>
            <a:ext cx="1800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직사각형 6"/>
          <p:cNvSpPr/>
          <p:nvPr/>
        </p:nvSpPr>
        <p:spPr>
          <a:xfrm>
            <a:off x="962025" y="3244215"/>
            <a:ext cx="3600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962025" y="3625215"/>
            <a:ext cx="7200000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4562025" y="2863215"/>
            <a:ext cx="1800000" cy="381000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Not allowed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962025" y="2863215"/>
            <a:ext cx="1800000" cy="381000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Allowed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4562025" y="3244215"/>
            <a:ext cx="3600000" cy="381000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Allowed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8369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그룹 42"/>
          <p:cNvGrpSpPr/>
          <p:nvPr/>
        </p:nvGrpSpPr>
        <p:grpSpPr>
          <a:xfrm>
            <a:off x="2764875" y="5208612"/>
            <a:ext cx="45719" cy="538041"/>
            <a:chOff x="2759614" y="5916734"/>
            <a:chExt cx="45719" cy="538041"/>
          </a:xfrm>
        </p:grpSpPr>
        <p:cxnSp>
          <p:nvCxnSpPr>
            <p:cNvPr id="39" name="직선 연결선 38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7" name="타원 36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4" name="그룹 43"/>
          <p:cNvGrpSpPr/>
          <p:nvPr/>
        </p:nvGrpSpPr>
        <p:grpSpPr>
          <a:xfrm>
            <a:off x="2665888" y="5208612"/>
            <a:ext cx="45719" cy="538041"/>
            <a:chOff x="2759614" y="5916734"/>
            <a:chExt cx="45719" cy="538041"/>
          </a:xfrm>
        </p:grpSpPr>
        <p:cxnSp>
          <p:nvCxnSpPr>
            <p:cNvPr id="45" name="직선 연결선 44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타원 45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47" name="그룹 46"/>
          <p:cNvGrpSpPr/>
          <p:nvPr/>
        </p:nvGrpSpPr>
        <p:grpSpPr>
          <a:xfrm>
            <a:off x="2962849" y="5208612"/>
            <a:ext cx="45719" cy="538041"/>
            <a:chOff x="2759614" y="5916734"/>
            <a:chExt cx="45719" cy="538041"/>
          </a:xfrm>
        </p:grpSpPr>
        <p:cxnSp>
          <p:nvCxnSpPr>
            <p:cNvPr id="48" name="직선 연결선 47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9" name="타원 48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2863862" y="5208612"/>
            <a:ext cx="45719" cy="538041"/>
            <a:chOff x="2759614" y="5916734"/>
            <a:chExt cx="45719" cy="538041"/>
          </a:xfrm>
        </p:grpSpPr>
        <p:cxnSp>
          <p:nvCxnSpPr>
            <p:cNvPr id="51" name="직선 연결선 50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타원 51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3" name="그룹 52"/>
          <p:cNvGrpSpPr/>
          <p:nvPr/>
        </p:nvGrpSpPr>
        <p:grpSpPr>
          <a:xfrm>
            <a:off x="3160823" y="5208612"/>
            <a:ext cx="45719" cy="538041"/>
            <a:chOff x="2759614" y="5916734"/>
            <a:chExt cx="45719" cy="538041"/>
          </a:xfrm>
        </p:grpSpPr>
        <p:cxnSp>
          <p:nvCxnSpPr>
            <p:cNvPr id="54" name="직선 연결선 53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타원 54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6" name="그룹 55"/>
          <p:cNvGrpSpPr/>
          <p:nvPr/>
        </p:nvGrpSpPr>
        <p:grpSpPr>
          <a:xfrm>
            <a:off x="3061836" y="5208612"/>
            <a:ext cx="45719" cy="538041"/>
            <a:chOff x="2759614" y="5916734"/>
            <a:chExt cx="45719" cy="538041"/>
          </a:xfrm>
        </p:grpSpPr>
        <p:cxnSp>
          <p:nvCxnSpPr>
            <p:cNvPr id="57" name="직선 연결선 56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타원 57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9" name="그룹 58"/>
          <p:cNvGrpSpPr/>
          <p:nvPr/>
        </p:nvGrpSpPr>
        <p:grpSpPr>
          <a:xfrm>
            <a:off x="3358797" y="5208612"/>
            <a:ext cx="45719" cy="538041"/>
            <a:chOff x="2759614" y="5916734"/>
            <a:chExt cx="45719" cy="538041"/>
          </a:xfrm>
        </p:grpSpPr>
        <p:cxnSp>
          <p:nvCxnSpPr>
            <p:cNvPr id="60" name="직선 연결선 59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1" name="타원 60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62" name="그룹 61"/>
          <p:cNvGrpSpPr/>
          <p:nvPr/>
        </p:nvGrpSpPr>
        <p:grpSpPr>
          <a:xfrm>
            <a:off x="3259810" y="5208612"/>
            <a:ext cx="45719" cy="538041"/>
            <a:chOff x="2759614" y="5916734"/>
            <a:chExt cx="45719" cy="538041"/>
          </a:xfrm>
        </p:grpSpPr>
        <p:cxnSp>
          <p:nvCxnSpPr>
            <p:cNvPr id="63" name="직선 연결선 62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타원 63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3" name="그룹 82"/>
          <p:cNvGrpSpPr/>
          <p:nvPr/>
        </p:nvGrpSpPr>
        <p:grpSpPr>
          <a:xfrm>
            <a:off x="3556771" y="5208612"/>
            <a:ext cx="45719" cy="538041"/>
            <a:chOff x="2759614" y="5916734"/>
            <a:chExt cx="45719" cy="538041"/>
          </a:xfrm>
        </p:grpSpPr>
        <p:cxnSp>
          <p:nvCxnSpPr>
            <p:cNvPr id="84" name="직선 연결선 83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5" name="타원 84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6" name="그룹 85"/>
          <p:cNvGrpSpPr/>
          <p:nvPr/>
        </p:nvGrpSpPr>
        <p:grpSpPr>
          <a:xfrm>
            <a:off x="3457784" y="5208612"/>
            <a:ext cx="45719" cy="538041"/>
            <a:chOff x="2759614" y="5916734"/>
            <a:chExt cx="45719" cy="538041"/>
          </a:xfrm>
        </p:grpSpPr>
        <p:cxnSp>
          <p:nvCxnSpPr>
            <p:cNvPr id="87" name="직선 연결선 86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타원 87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89" name="그룹 88"/>
          <p:cNvGrpSpPr/>
          <p:nvPr/>
        </p:nvGrpSpPr>
        <p:grpSpPr>
          <a:xfrm>
            <a:off x="3754750" y="5208612"/>
            <a:ext cx="45719" cy="538041"/>
            <a:chOff x="2759614" y="5916734"/>
            <a:chExt cx="45719" cy="538041"/>
          </a:xfrm>
        </p:grpSpPr>
        <p:cxnSp>
          <p:nvCxnSpPr>
            <p:cNvPr id="90" name="직선 연결선 89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1" name="타원 90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2" name="그룹 91"/>
          <p:cNvGrpSpPr/>
          <p:nvPr/>
        </p:nvGrpSpPr>
        <p:grpSpPr>
          <a:xfrm>
            <a:off x="3655758" y="5208612"/>
            <a:ext cx="45719" cy="538041"/>
            <a:chOff x="2759614" y="5916734"/>
            <a:chExt cx="45719" cy="538041"/>
          </a:xfrm>
        </p:grpSpPr>
        <p:cxnSp>
          <p:nvCxnSpPr>
            <p:cNvPr id="93" name="직선 연결선 92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4" name="타원 93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5" name="그룹 94"/>
          <p:cNvGrpSpPr/>
          <p:nvPr/>
        </p:nvGrpSpPr>
        <p:grpSpPr>
          <a:xfrm>
            <a:off x="2566901" y="5208612"/>
            <a:ext cx="45719" cy="538041"/>
            <a:chOff x="2759614" y="5916734"/>
            <a:chExt cx="45719" cy="538041"/>
          </a:xfrm>
        </p:grpSpPr>
        <p:cxnSp>
          <p:nvCxnSpPr>
            <p:cNvPr id="96" name="직선 연결선 95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7" name="타원 96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98" name="그룹 97"/>
          <p:cNvGrpSpPr/>
          <p:nvPr/>
        </p:nvGrpSpPr>
        <p:grpSpPr>
          <a:xfrm>
            <a:off x="2467914" y="5208612"/>
            <a:ext cx="45719" cy="538041"/>
            <a:chOff x="2759614" y="5916734"/>
            <a:chExt cx="45719" cy="538041"/>
          </a:xfrm>
        </p:grpSpPr>
        <p:cxnSp>
          <p:nvCxnSpPr>
            <p:cNvPr id="99" name="직선 연결선 98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0" name="타원 99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1" name="그룹 100"/>
          <p:cNvGrpSpPr/>
          <p:nvPr/>
        </p:nvGrpSpPr>
        <p:grpSpPr>
          <a:xfrm>
            <a:off x="2368927" y="5208612"/>
            <a:ext cx="45719" cy="538041"/>
            <a:chOff x="2759614" y="5916734"/>
            <a:chExt cx="45719" cy="538041"/>
          </a:xfrm>
        </p:grpSpPr>
        <p:cxnSp>
          <p:nvCxnSpPr>
            <p:cNvPr id="102" name="직선 연결선 101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3" name="타원 102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4" name="그룹 103"/>
          <p:cNvGrpSpPr/>
          <p:nvPr/>
        </p:nvGrpSpPr>
        <p:grpSpPr>
          <a:xfrm>
            <a:off x="2269940" y="5208612"/>
            <a:ext cx="45719" cy="538041"/>
            <a:chOff x="2759614" y="5916734"/>
            <a:chExt cx="45719" cy="538041"/>
          </a:xfrm>
        </p:grpSpPr>
        <p:cxnSp>
          <p:nvCxnSpPr>
            <p:cNvPr id="105" name="직선 연결선 104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6" name="타원 105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7" name="그룹 106"/>
          <p:cNvGrpSpPr/>
          <p:nvPr/>
        </p:nvGrpSpPr>
        <p:grpSpPr>
          <a:xfrm>
            <a:off x="2170953" y="5208612"/>
            <a:ext cx="45719" cy="538041"/>
            <a:chOff x="2759614" y="5916734"/>
            <a:chExt cx="45719" cy="538041"/>
          </a:xfrm>
        </p:grpSpPr>
        <p:cxnSp>
          <p:nvCxnSpPr>
            <p:cNvPr id="108" name="직선 연결선 107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타원 108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0" name="그룹 109"/>
          <p:cNvGrpSpPr/>
          <p:nvPr/>
        </p:nvGrpSpPr>
        <p:grpSpPr>
          <a:xfrm>
            <a:off x="2071966" y="5208612"/>
            <a:ext cx="45719" cy="538041"/>
            <a:chOff x="2759614" y="5916734"/>
            <a:chExt cx="45719" cy="538041"/>
          </a:xfrm>
        </p:grpSpPr>
        <p:cxnSp>
          <p:nvCxnSpPr>
            <p:cNvPr id="111" name="직선 연결선 110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타원 111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</a:t>
            </a:r>
            <a:r>
              <a:rPr lang="en-US" altLang="ko-KR" dirty="0" smtClean="0"/>
              <a:t>Channelization (Contiguous)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Contiguous flexible channel [4]</a:t>
            </a:r>
          </a:p>
          <a:p>
            <a:pPr lvl="1"/>
            <a:r>
              <a:rPr lang="en-US" altLang="ko-KR" dirty="0" smtClean="0"/>
              <a:t>Better performance for target BSS than 11ac channel utilization </a:t>
            </a:r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 smtClean="0"/>
          </a:p>
          <a:p>
            <a:pPr lvl="1"/>
            <a:endParaRPr lang="en-US" altLang="ko-KR" dirty="0"/>
          </a:p>
          <a:p>
            <a:pPr lvl="1"/>
            <a:r>
              <a:rPr lang="en-US" altLang="ko-KR" dirty="0" smtClean="0"/>
              <a:t>Need to configure new sub-carrier allocation for new bandwidth </a:t>
            </a:r>
          </a:p>
          <a:p>
            <a:pPr lvl="1"/>
            <a:r>
              <a:rPr lang="en-US" altLang="ko-KR" dirty="0" smtClean="0"/>
              <a:t>Or multiple contiguous segments (e</a:t>
            </a:r>
            <a:r>
              <a:rPr lang="en-US" altLang="ko-KR" dirty="0" smtClean="0">
                <a:solidFill>
                  <a:srgbClr val="FF0000"/>
                </a:solidFill>
              </a:rPr>
              <a:t>.</a:t>
            </a:r>
            <a:r>
              <a:rPr lang="en-US" altLang="ko-KR" dirty="0" smtClean="0"/>
              <a:t>g., contiguous 40+20MHz)</a:t>
            </a:r>
          </a:p>
        </p:txBody>
      </p:sp>
      <p:sp>
        <p:nvSpPr>
          <p:cNvPr id="6" name="사다리꼴 5"/>
          <p:cNvSpPr/>
          <p:nvPr/>
        </p:nvSpPr>
        <p:spPr>
          <a:xfrm>
            <a:off x="2465271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사다리꼴 6"/>
          <p:cNvSpPr/>
          <p:nvPr/>
        </p:nvSpPr>
        <p:spPr>
          <a:xfrm>
            <a:off x="2720644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다리꼴 8"/>
          <p:cNvSpPr/>
          <p:nvPr/>
        </p:nvSpPr>
        <p:spPr>
          <a:xfrm>
            <a:off x="3231390" y="2965192"/>
            <a:ext cx="255373" cy="585363"/>
          </a:xfrm>
          <a:prstGeom prst="trapezoid">
            <a:avLst>
              <a:gd name="adj" fmla="val 35909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사다리꼴 9"/>
          <p:cNvSpPr/>
          <p:nvPr/>
        </p:nvSpPr>
        <p:spPr>
          <a:xfrm>
            <a:off x="2994431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사다리꼴 21"/>
          <p:cNvSpPr/>
          <p:nvPr/>
        </p:nvSpPr>
        <p:spPr>
          <a:xfrm>
            <a:off x="5507429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3" name="사다리꼴 22"/>
          <p:cNvSpPr/>
          <p:nvPr/>
        </p:nvSpPr>
        <p:spPr>
          <a:xfrm>
            <a:off x="5762802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5" name="사다리꼴 24"/>
          <p:cNvSpPr/>
          <p:nvPr/>
        </p:nvSpPr>
        <p:spPr>
          <a:xfrm>
            <a:off x="6273548" y="2965192"/>
            <a:ext cx="255373" cy="585363"/>
          </a:xfrm>
          <a:prstGeom prst="trapezoid">
            <a:avLst>
              <a:gd name="adj" fmla="val 35909"/>
            </a:avLst>
          </a:prstGeom>
          <a:ln/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6" name="사다리꼴 25"/>
          <p:cNvSpPr/>
          <p:nvPr/>
        </p:nvSpPr>
        <p:spPr>
          <a:xfrm>
            <a:off x="6036589" y="2965192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2082211" y="3657605"/>
            <a:ext cx="178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11ac 40MHz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4691466" y="3657605"/>
            <a:ext cx="26963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11ax Contiguous 60 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4" name="사다리꼴 33"/>
          <p:cNvSpPr/>
          <p:nvPr/>
        </p:nvSpPr>
        <p:spPr>
          <a:xfrm>
            <a:off x="5019811" y="5078438"/>
            <a:ext cx="1440000" cy="668215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5" name="사다리꼴 34"/>
          <p:cNvSpPr/>
          <p:nvPr/>
        </p:nvSpPr>
        <p:spPr>
          <a:xfrm>
            <a:off x="6459811" y="5078438"/>
            <a:ext cx="720000" cy="668215"/>
          </a:xfrm>
          <a:prstGeom prst="trapezoid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1" name="사다리꼴 30"/>
          <p:cNvSpPr/>
          <p:nvPr/>
        </p:nvSpPr>
        <p:spPr>
          <a:xfrm>
            <a:off x="1859650" y="5078438"/>
            <a:ext cx="2160000" cy="668215"/>
          </a:xfrm>
          <a:prstGeom prst="trapezoid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13" name="그룹 112"/>
          <p:cNvGrpSpPr/>
          <p:nvPr/>
        </p:nvGrpSpPr>
        <p:grpSpPr>
          <a:xfrm>
            <a:off x="5872172" y="5208612"/>
            <a:ext cx="45719" cy="538041"/>
            <a:chOff x="2759614" y="5916734"/>
            <a:chExt cx="45719" cy="538041"/>
          </a:xfrm>
        </p:grpSpPr>
        <p:cxnSp>
          <p:nvCxnSpPr>
            <p:cNvPr id="114" name="직선 연결선 113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5" name="타원 114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6" name="그룹 115"/>
          <p:cNvGrpSpPr/>
          <p:nvPr/>
        </p:nvGrpSpPr>
        <p:grpSpPr>
          <a:xfrm>
            <a:off x="5773185" y="5208612"/>
            <a:ext cx="45719" cy="538041"/>
            <a:chOff x="2759614" y="5916734"/>
            <a:chExt cx="45719" cy="538041"/>
          </a:xfrm>
        </p:grpSpPr>
        <p:cxnSp>
          <p:nvCxnSpPr>
            <p:cNvPr id="117" name="직선 연결선 116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타원 117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19" name="그룹 118"/>
          <p:cNvGrpSpPr/>
          <p:nvPr/>
        </p:nvGrpSpPr>
        <p:grpSpPr>
          <a:xfrm>
            <a:off x="6070146" y="5208612"/>
            <a:ext cx="45719" cy="538041"/>
            <a:chOff x="2759614" y="5916734"/>
            <a:chExt cx="45719" cy="538041"/>
          </a:xfrm>
        </p:grpSpPr>
        <p:cxnSp>
          <p:nvCxnSpPr>
            <p:cNvPr id="120" name="직선 연결선 119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타원 120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2" name="그룹 121"/>
          <p:cNvGrpSpPr/>
          <p:nvPr/>
        </p:nvGrpSpPr>
        <p:grpSpPr>
          <a:xfrm>
            <a:off x="5971159" y="5208612"/>
            <a:ext cx="45719" cy="538041"/>
            <a:chOff x="2759614" y="5916734"/>
            <a:chExt cx="45719" cy="538041"/>
          </a:xfrm>
        </p:grpSpPr>
        <p:cxnSp>
          <p:nvCxnSpPr>
            <p:cNvPr id="123" name="직선 연결선 122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4" name="타원 123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28" name="그룹 127"/>
          <p:cNvGrpSpPr/>
          <p:nvPr/>
        </p:nvGrpSpPr>
        <p:grpSpPr>
          <a:xfrm>
            <a:off x="6169133" y="5208612"/>
            <a:ext cx="45719" cy="538041"/>
            <a:chOff x="2759614" y="5916734"/>
            <a:chExt cx="45719" cy="538041"/>
          </a:xfrm>
        </p:grpSpPr>
        <p:cxnSp>
          <p:nvCxnSpPr>
            <p:cNvPr id="129" name="직선 연결선 128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0" name="타원 129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7" name="그룹 136"/>
          <p:cNvGrpSpPr/>
          <p:nvPr/>
        </p:nvGrpSpPr>
        <p:grpSpPr>
          <a:xfrm>
            <a:off x="6740268" y="5208612"/>
            <a:ext cx="45719" cy="538041"/>
            <a:chOff x="2759614" y="5916734"/>
            <a:chExt cx="45719" cy="538041"/>
          </a:xfrm>
        </p:grpSpPr>
        <p:cxnSp>
          <p:nvCxnSpPr>
            <p:cNvPr id="138" name="직선 연결선 137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39" name="타원 138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0" name="그룹 139"/>
          <p:cNvGrpSpPr/>
          <p:nvPr/>
        </p:nvGrpSpPr>
        <p:grpSpPr>
          <a:xfrm>
            <a:off x="6641281" y="5208612"/>
            <a:ext cx="45719" cy="538041"/>
            <a:chOff x="2759614" y="5916734"/>
            <a:chExt cx="45719" cy="538041"/>
          </a:xfrm>
        </p:grpSpPr>
        <p:cxnSp>
          <p:nvCxnSpPr>
            <p:cNvPr id="141" name="직선 연결선 140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2" name="타원 141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3" name="그룹 142"/>
          <p:cNvGrpSpPr/>
          <p:nvPr/>
        </p:nvGrpSpPr>
        <p:grpSpPr>
          <a:xfrm>
            <a:off x="6938247" y="5208612"/>
            <a:ext cx="45719" cy="538041"/>
            <a:chOff x="2759614" y="5916734"/>
            <a:chExt cx="45719" cy="538041"/>
          </a:xfrm>
        </p:grpSpPr>
        <p:cxnSp>
          <p:nvCxnSpPr>
            <p:cNvPr id="144" name="직선 연결선 143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5" name="타원 144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6" name="그룹 145"/>
          <p:cNvGrpSpPr/>
          <p:nvPr/>
        </p:nvGrpSpPr>
        <p:grpSpPr>
          <a:xfrm>
            <a:off x="6839255" y="5208612"/>
            <a:ext cx="45719" cy="538041"/>
            <a:chOff x="2759614" y="5916734"/>
            <a:chExt cx="45719" cy="538041"/>
          </a:xfrm>
        </p:grpSpPr>
        <p:cxnSp>
          <p:nvCxnSpPr>
            <p:cNvPr id="147" name="직선 연결선 146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8" name="타원 147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49" name="그룹 148"/>
          <p:cNvGrpSpPr/>
          <p:nvPr/>
        </p:nvGrpSpPr>
        <p:grpSpPr>
          <a:xfrm>
            <a:off x="5674198" y="5208612"/>
            <a:ext cx="45719" cy="538041"/>
            <a:chOff x="2759614" y="5916734"/>
            <a:chExt cx="45719" cy="538041"/>
          </a:xfrm>
        </p:grpSpPr>
        <p:cxnSp>
          <p:nvCxnSpPr>
            <p:cNvPr id="150" name="직선 연결선 149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1" name="타원 150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2" name="그룹 151"/>
          <p:cNvGrpSpPr/>
          <p:nvPr/>
        </p:nvGrpSpPr>
        <p:grpSpPr>
          <a:xfrm>
            <a:off x="5575211" y="5208612"/>
            <a:ext cx="45719" cy="538041"/>
            <a:chOff x="2759614" y="5916734"/>
            <a:chExt cx="45719" cy="538041"/>
          </a:xfrm>
        </p:grpSpPr>
        <p:cxnSp>
          <p:nvCxnSpPr>
            <p:cNvPr id="153" name="직선 연결선 152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4" name="타원 153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5" name="그룹 154"/>
          <p:cNvGrpSpPr/>
          <p:nvPr/>
        </p:nvGrpSpPr>
        <p:grpSpPr>
          <a:xfrm>
            <a:off x="5476224" y="5208612"/>
            <a:ext cx="45719" cy="538041"/>
            <a:chOff x="2759614" y="5916734"/>
            <a:chExt cx="45719" cy="538041"/>
          </a:xfrm>
        </p:grpSpPr>
        <p:cxnSp>
          <p:nvCxnSpPr>
            <p:cNvPr id="156" name="직선 연결선 155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7" name="타원 156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58" name="그룹 157"/>
          <p:cNvGrpSpPr/>
          <p:nvPr/>
        </p:nvGrpSpPr>
        <p:grpSpPr>
          <a:xfrm>
            <a:off x="5377237" y="5208612"/>
            <a:ext cx="45719" cy="538041"/>
            <a:chOff x="2759614" y="5916734"/>
            <a:chExt cx="45719" cy="538041"/>
          </a:xfrm>
        </p:grpSpPr>
        <p:cxnSp>
          <p:nvCxnSpPr>
            <p:cNvPr id="159" name="직선 연결선 158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0" name="타원 159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61" name="그룹 160"/>
          <p:cNvGrpSpPr/>
          <p:nvPr/>
        </p:nvGrpSpPr>
        <p:grpSpPr>
          <a:xfrm>
            <a:off x="5278250" y="5208612"/>
            <a:ext cx="45719" cy="538041"/>
            <a:chOff x="2759614" y="5916734"/>
            <a:chExt cx="45719" cy="538041"/>
          </a:xfrm>
        </p:grpSpPr>
        <p:cxnSp>
          <p:nvCxnSpPr>
            <p:cNvPr id="162" name="직선 연결선 161"/>
            <p:cNvCxnSpPr/>
            <p:nvPr/>
          </p:nvCxnSpPr>
          <p:spPr>
            <a:xfrm flipH="1">
              <a:off x="2782471" y="5939594"/>
              <a:ext cx="4" cy="515181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3" name="타원 162"/>
            <p:cNvSpPr/>
            <p:nvPr/>
          </p:nvSpPr>
          <p:spPr>
            <a:xfrm>
              <a:off x="2759614" y="5916734"/>
              <a:ext cx="45719" cy="45719"/>
            </a:xfrm>
            <a:prstGeom prst="ellipse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67" name="TextBox 166"/>
          <p:cNvSpPr txBox="1"/>
          <p:nvPr/>
        </p:nvSpPr>
        <p:spPr>
          <a:xfrm>
            <a:off x="1597628" y="5821685"/>
            <a:ext cx="27115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New 11ax 60MHz sub-carrier allocation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8" name="TextBox 167"/>
          <p:cNvSpPr txBox="1"/>
          <p:nvPr/>
        </p:nvSpPr>
        <p:spPr>
          <a:xfrm>
            <a:off x="4627428" y="5821685"/>
            <a:ext cx="2926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11ac 40MHz+11ac 20MHz sub-carrier allocation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218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OFDMA </a:t>
            </a:r>
            <a:r>
              <a:rPr lang="en-US" altLang="ko-KR" dirty="0" smtClean="0"/>
              <a:t>Channelization (Non-contiguous)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Non-contiguous channel utilization [4][5][6][7][8]</a:t>
            </a:r>
          </a:p>
          <a:p>
            <a:pPr lvl="1"/>
            <a:r>
              <a:rPr lang="en-US" altLang="ko-KR" dirty="0" smtClean="0"/>
              <a:t>Much better </a:t>
            </a:r>
            <a:r>
              <a:rPr lang="en-US" altLang="ko-KR" dirty="0"/>
              <a:t>performance for target BSS than 11ac channel utilization </a:t>
            </a:r>
          </a:p>
          <a:p>
            <a:pPr lvl="1"/>
            <a:endParaRPr lang="en-US" altLang="ko-KR" dirty="0" smtClean="0"/>
          </a:p>
          <a:p>
            <a:pPr marL="457200" lvl="1" indent="0">
              <a:buNone/>
            </a:pPr>
            <a:endParaRPr lang="en-US" altLang="ko-KR" dirty="0" smtClean="0"/>
          </a:p>
          <a:p>
            <a:endParaRPr lang="en-US" altLang="ko-KR" dirty="0" smtClean="0"/>
          </a:p>
          <a:p>
            <a:r>
              <a:rPr lang="en-US" altLang="ko-KR" dirty="0" smtClean="0"/>
              <a:t>Non-contiguous </a:t>
            </a:r>
            <a:r>
              <a:rPr lang="en-US" altLang="ko-KR" dirty="0"/>
              <a:t>channel </a:t>
            </a:r>
            <a:r>
              <a:rPr lang="en-US" altLang="ko-KR" dirty="0" smtClean="0"/>
              <a:t>utilization might be preferable due to better spectral usage</a:t>
            </a:r>
          </a:p>
          <a:p>
            <a:pPr lvl="1"/>
            <a:r>
              <a:rPr lang="en-US" altLang="ko-KR" dirty="0" smtClean="0"/>
              <a:t>There are technical MAC &amp; PHY issues</a:t>
            </a:r>
          </a:p>
          <a:p>
            <a:pPr lvl="2"/>
            <a:r>
              <a:rPr lang="en-US" altLang="ko-KR" dirty="0" smtClean="0"/>
              <a:t>e.g., Limitation on number of segments, Channel access schemes, etc. </a:t>
            </a:r>
          </a:p>
        </p:txBody>
      </p:sp>
      <p:sp>
        <p:nvSpPr>
          <p:cNvPr id="4" name="사다리꼴 3"/>
          <p:cNvSpPr/>
          <p:nvPr/>
        </p:nvSpPr>
        <p:spPr>
          <a:xfrm>
            <a:off x="1954525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사다리꼴 4"/>
          <p:cNvSpPr/>
          <p:nvPr/>
        </p:nvSpPr>
        <p:spPr>
          <a:xfrm>
            <a:off x="2209898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사다리꼴 5"/>
          <p:cNvSpPr/>
          <p:nvPr/>
        </p:nvSpPr>
        <p:spPr>
          <a:xfrm>
            <a:off x="2465271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사다리꼴 6"/>
          <p:cNvSpPr/>
          <p:nvPr/>
        </p:nvSpPr>
        <p:spPr>
          <a:xfrm>
            <a:off x="2720644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사다리꼴 7"/>
          <p:cNvSpPr/>
          <p:nvPr/>
        </p:nvSpPr>
        <p:spPr>
          <a:xfrm>
            <a:off x="3486762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다리꼴 8"/>
          <p:cNvSpPr/>
          <p:nvPr/>
        </p:nvSpPr>
        <p:spPr>
          <a:xfrm>
            <a:off x="3231390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사다리꼴 9"/>
          <p:cNvSpPr/>
          <p:nvPr/>
        </p:nvSpPr>
        <p:spPr>
          <a:xfrm>
            <a:off x="2994431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사다리꼴 10"/>
          <p:cNvSpPr/>
          <p:nvPr/>
        </p:nvSpPr>
        <p:spPr>
          <a:xfrm>
            <a:off x="3742136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다리꼴 11"/>
          <p:cNvSpPr/>
          <p:nvPr/>
        </p:nvSpPr>
        <p:spPr>
          <a:xfrm>
            <a:off x="4996683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사다리꼴 12"/>
          <p:cNvSpPr/>
          <p:nvPr/>
        </p:nvSpPr>
        <p:spPr>
          <a:xfrm>
            <a:off x="5252056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사다리꼴 13"/>
          <p:cNvSpPr/>
          <p:nvPr/>
        </p:nvSpPr>
        <p:spPr>
          <a:xfrm>
            <a:off x="5507429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사다리꼴 14"/>
          <p:cNvSpPr/>
          <p:nvPr/>
        </p:nvSpPr>
        <p:spPr>
          <a:xfrm>
            <a:off x="5762802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사다리꼴 15"/>
          <p:cNvSpPr/>
          <p:nvPr/>
        </p:nvSpPr>
        <p:spPr>
          <a:xfrm>
            <a:off x="6528920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사다리꼴 16"/>
          <p:cNvSpPr/>
          <p:nvPr/>
        </p:nvSpPr>
        <p:spPr>
          <a:xfrm>
            <a:off x="6273548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다리꼴 17"/>
          <p:cNvSpPr/>
          <p:nvPr/>
        </p:nvSpPr>
        <p:spPr>
          <a:xfrm>
            <a:off x="6036589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다리꼴 18"/>
          <p:cNvSpPr/>
          <p:nvPr/>
        </p:nvSpPr>
        <p:spPr>
          <a:xfrm>
            <a:off x="6784294" y="2849106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2082211" y="3541519"/>
            <a:ext cx="178761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11ac 40MHz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533900" y="3541519"/>
            <a:ext cx="32602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11ax Non-contiguous 120 MHz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850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Non-contiguous </a:t>
            </a:r>
            <a:r>
              <a:rPr lang="en-US" altLang="ko-KR" dirty="0"/>
              <a:t>channel utilization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Supporting non-contiguous channels</a:t>
            </a:r>
            <a:endParaRPr lang="en-US" altLang="ko-KR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dirty="0" smtClean="0"/>
              <a:t>Legacy </a:t>
            </a:r>
            <a:r>
              <a:rPr lang="en-US" altLang="ko-KR" dirty="0"/>
              <a:t>802.11(before ac) </a:t>
            </a:r>
            <a:r>
              <a:rPr lang="en-US" altLang="ko-KR" dirty="0" smtClean="0"/>
              <a:t>utilizes </a:t>
            </a:r>
            <a:r>
              <a:rPr lang="en-US" altLang="ko-KR" dirty="0"/>
              <a:t>only one frequency </a:t>
            </a:r>
            <a:r>
              <a:rPr lang="en-US" altLang="ko-KR" dirty="0" smtClean="0"/>
              <a:t>segment of </a:t>
            </a:r>
            <a:r>
              <a:rPr lang="en-US" altLang="ko-KR" dirty="0"/>
              <a:t>certain center </a:t>
            </a:r>
            <a:r>
              <a:rPr lang="en-US" altLang="ko-KR" dirty="0" smtClean="0"/>
              <a:t>frequency</a:t>
            </a:r>
          </a:p>
          <a:p>
            <a:pPr lvl="2"/>
            <a:r>
              <a:rPr lang="en-US" altLang="ko-KR" dirty="0" smtClean="0"/>
              <a:t>Frequency segment: a </a:t>
            </a:r>
            <a:r>
              <a:rPr lang="en-US" altLang="ko-KR" dirty="0"/>
              <a:t>block of contiguous frequency bandwidth which has one center </a:t>
            </a:r>
            <a:r>
              <a:rPr lang="en-US" altLang="ko-KR" dirty="0" smtClean="0"/>
              <a:t>frequency</a:t>
            </a:r>
            <a:endParaRPr lang="en-US" altLang="ko-KR" strike="sngStrike" dirty="0" smtClean="0">
              <a:solidFill>
                <a:srgbClr val="FF0000"/>
              </a:solidFill>
            </a:endParaRPr>
          </a:p>
          <a:p>
            <a:pPr lvl="1"/>
            <a:r>
              <a:rPr lang="en-US" altLang="ko-KR" dirty="0" smtClean="0"/>
              <a:t>802.11ac could utilize 2 frequency segments to utilize 80+80MHz bandwidth of different two center frequency </a:t>
            </a:r>
          </a:p>
          <a:p>
            <a:pPr lvl="2"/>
            <a:r>
              <a:rPr lang="en-US" altLang="ko-KR" dirty="0" smtClean="0"/>
              <a:t>VHT </a:t>
            </a:r>
            <a:r>
              <a:rPr lang="en-US" altLang="ko-KR" dirty="0"/>
              <a:t>operation information element includes each center frequency of two </a:t>
            </a:r>
            <a:r>
              <a:rPr lang="en-US" altLang="ko-KR" dirty="0" smtClean="0"/>
              <a:t>segments</a:t>
            </a:r>
            <a:endParaRPr lang="en-US" altLang="ko-KR" dirty="0"/>
          </a:p>
        </p:txBody>
      </p:sp>
      <p:sp>
        <p:nvSpPr>
          <p:cNvPr id="4" name="사다리꼴 3"/>
          <p:cNvSpPr/>
          <p:nvPr/>
        </p:nvSpPr>
        <p:spPr>
          <a:xfrm>
            <a:off x="2541047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사다리꼴 4"/>
          <p:cNvSpPr/>
          <p:nvPr/>
        </p:nvSpPr>
        <p:spPr>
          <a:xfrm>
            <a:off x="2796420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사다리꼴 5"/>
          <p:cNvSpPr/>
          <p:nvPr/>
        </p:nvSpPr>
        <p:spPr>
          <a:xfrm>
            <a:off x="3051793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사다리꼴 6"/>
          <p:cNvSpPr/>
          <p:nvPr/>
        </p:nvSpPr>
        <p:spPr>
          <a:xfrm>
            <a:off x="3307166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사다리꼴 7"/>
          <p:cNvSpPr/>
          <p:nvPr/>
        </p:nvSpPr>
        <p:spPr>
          <a:xfrm>
            <a:off x="3562539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사다리꼴 8"/>
          <p:cNvSpPr/>
          <p:nvPr/>
        </p:nvSpPr>
        <p:spPr>
          <a:xfrm>
            <a:off x="3817912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사다리꼴 9"/>
          <p:cNvSpPr/>
          <p:nvPr/>
        </p:nvSpPr>
        <p:spPr>
          <a:xfrm>
            <a:off x="4073285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사다리꼴 10"/>
          <p:cNvSpPr/>
          <p:nvPr/>
        </p:nvSpPr>
        <p:spPr>
          <a:xfrm>
            <a:off x="4328658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사다리꼴 11"/>
          <p:cNvSpPr/>
          <p:nvPr/>
        </p:nvSpPr>
        <p:spPr>
          <a:xfrm>
            <a:off x="4584031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사다리꼴 12"/>
          <p:cNvSpPr/>
          <p:nvPr/>
        </p:nvSpPr>
        <p:spPr>
          <a:xfrm>
            <a:off x="4839404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4" name="사다리꼴 13"/>
          <p:cNvSpPr/>
          <p:nvPr/>
        </p:nvSpPr>
        <p:spPr>
          <a:xfrm>
            <a:off x="5094777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dk1"/>
              </a:solidFill>
            </a:endParaRPr>
          </a:p>
        </p:txBody>
      </p:sp>
      <p:sp>
        <p:nvSpPr>
          <p:cNvPr id="15" name="사다리꼴 14"/>
          <p:cNvSpPr/>
          <p:nvPr/>
        </p:nvSpPr>
        <p:spPr>
          <a:xfrm>
            <a:off x="5350150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사다리꼴 15"/>
          <p:cNvSpPr/>
          <p:nvPr/>
        </p:nvSpPr>
        <p:spPr>
          <a:xfrm>
            <a:off x="5605523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lt1"/>
              </a:solidFill>
            </a:endParaRPr>
          </a:p>
        </p:txBody>
      </p:sp>
      <p:sp>
        <p:nvSpPr>
          <p:cNvPr id="17" name="사다리꼴 16"/>
          <p:cNvSpPr/>
          <p:nvPr/>
        </p:nvSpPr>
        <p:spPr>
          <a:xfrm>
            <a:off x="5860896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사다리꼴 17"/>
          <p:cNvSpPr/>
          <p:nvPr/>
        </p:nvSpPr>
        <p:spPr>
          <a:xfrm>
            <a:off x="6116269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9" name="사다리꼴 18"/>
          <p:cNvSpPr/>
          <p:nvPr/>
        </p:nvSpPr>
        <p:spPr>
          <a:xfrm>
            <a:off x="6371642" y="5435835"/>
            <a:ext cx="255373" cy="585363"/>
          </a:xfrm>
          <a:prstGeom prst="trapezoid">
            <a:avLst>
              <a:gd name="adj" fmla="val 3590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왼쪽 중괄호 19"/>
          <p:cNvSpPr/>
          <p:nvPr/>
        </p:nvSpPr>
        <p:spPr>
          <a:xfrm rot="16200000" flipH="1">
            <a:off x="2928908" y="4802204"/>
            <a:ext cx="245770" cy="102149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2" name="TextBox 21"/>
          <p:cNvSpPr txBox="1"/>
          <p:nvPr/>
        </p:nvSpPr>
        <p:spPr>
          <a:xfrm>
            <a:off x="2541047" y="4875662"/>
            <a:ext cx="1021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 1</a:t>
            </a:r>
            <a:endParaRPr lang="ko-KR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599636" y="4875662"/>
            <a:ext cx="10214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Segment 2</a:t>
            </a:r>
            <a:endParaRPr lang="ko-KR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왼쪽 중괄호 23"/>
          <p:cNvSpPr/>
          <p:nvPr/>
        </p:nvSpPr>
        <p:spPr>
          <a:xfrm rot="16200000" flipH="1">
            <a:off x="5993384" y="4802204"/>
            <a:ext cx="245770" cy="102149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8722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Issues on </a:t>
            </a:r>
            <a:r>
              <a:rPr lang="en-US" altLang="ko-KR" dirty="0"/>
              <a:t>Non-contiguous </a:t>
            </a:r>
            <a:r>
              <a:rPr lang="en-US" altLang="ko-KR" dirty="0" smtClean="0"/>
              <a:t>channel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PHY </a:t>
            </a:r>
            <a:r>
              <a:rPr lang="en-US" altLang="ko-KR" dirty="0"/>
              <a:t>needs to handle non-contiguous bandwidth</a:t>
            </a:r>
          </a:p>
          <a:p>
            <a:pPr lvl="1"/>
            <a:r>
              <a:rPr lang="en-US" altLang="ko-KR" dirty="0"/>
              <a:t>Multiple RF(or multiple IF part) </a:t>
            </a:r>
            <a:r>
              <a:rPr lang="en-US" altLang="ko-KR" dirty="0" smtClean="0"/>
              <a:t>may be </a:t>
            </a:r>
            <a:r>
              <a:rPr lang="en-US" altLang="ko-KR" dirty="0"/>
              <a:t>required to support non-contiguous channels </a:t>
            </a:r>
            <a:r>
              <a:rPr lang="en-US" altLang="ko-KR" dirty="0" smtClean="0"/>
              <a:t>[5][6][7]</a:t>
            </a:r>
            <a:endParaRPr lang="en-US" altLang="ko-KR" dirty="0"/>
          </a:p>
          <a:p>
            <a:pPr lvl="1"/>
            <a:r>
              <a:rPr lang="en-US" altLang="ko-KR" dirty="0" smtClean="0"/>
              <a:t>Each </a:t>
            </a:r>
            <a:r>
              <a:rPr lang="en-US" altLang="ko-KR" dirty="0"/>
              <a:t>frequency </a:t>
            </a:r>
            <a:r>
              <a:rPr lang="en-US" altLang="ko-KR" dirty="0" smtClean="0"/>
              <a:t>segment may require </a:t>
            </a:r>
            <a:r>
              <a:rPr lang="en-US" altLang="ko-KR" dirty="0"/>
              <a:t>one </a:t>
            </a:r>
            <a:r>
              <a:rPr lang="en-US" altLang="ko-KR" dirty="0" smtClean="0"/>
              <a:t>IF [7]</a:t>
            </a:r>
          </a:p>
          <a:p>
            <a:pPr lvl="1"/>
            <a:r>
              <a:rPr lang="en-US" altLang="ko-KR" dirty="0" smtClean="0"/>
              <a:t>Synchronous non-contiguous channel utilization is feasible [5][6][7]</a:t>
            </a:r>
          </a:p>
          <a:p>
            <a:pPr lvl="1"/>
            <a:r>
              <a:rPr lang="en-US" altLang="ko-KR" dirty="0" smtClean="0"/>
              <a:t>Non-contiguous </a:t>
            </a:r>
            <a:r>
              <a:rPr lang="en-US" altLang="ko-KR" dirty="0"/>
              <a:t>channel </a:t>
            </a:r>
            <a:r>
              <a:rPr lang="en-US" altLang="ko-KR" dirty="0" smtClean="0"/>
              <a:t>utilization could enhance 11ax throughput by increasing opportunity </a:t>
            </a:r>
            <a:r>
              <a:rPr lang="en-US" altLang="ko-KR" dirty="0"/>
              <a:t>of wideband </a:t>
            </a:r>
            <a:r>
              <a:rPr lang="en-US" altLang="ko-KR" dirty="0" smtClean="0"/>
              <a:t>operation [4][7][8][9]</a:t>
            </a:r>
          </a:p>
          <a:p>
            <a:pPr lvl="1"/>
            <a:endParaRPr lang="en-US" altLang="ko-KR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27" name="그룹 26"/>
          <p:cNvGrpSpPr/>
          <p:nvPr/>
        </p:nvGrpSpPr>
        <p:grpSpPr>
          <a:xfrm>
            <a:off x="2101760" y="4781550"/>
            <a:ext cx="4940479" cy="1391927"/>
            <a:chOff x="1160585" y="4147227"/>
            <a:chExt cx="4940479" cy="1391927"/>
          </a:xfrm>
        </p:grpSpPr>
        <p:graphicFrame>
          <p:nvGraphicFramePr>
            <p:cNvPr id="5" name="개체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306094203"/>
                </p:ext>
              </p:extLst>
            </p:nvPr>
          </p:nvGraphicFramePr>
          <p:xfrm>
            <a:off x="5606957" y="4147227"/>
            <a:ext cx="276038" cy="4780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16" name="Visio" r:id="rId4" imgW="165078" imgH="394737" progId="Visio.Drawing.11">
                    <p:embed/>
                  </p:oleObj>
                </mc:Choice>
                <mc:Fallback>
                  <p:oleObj name="Visio" r:id="rId4" imgW="165078" imgH="394737" progId="Visio.Drawing.11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06957" y="4147227"/>
                          <a:ext cx="276038" cy="47801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6" name="직사각형 5"/>
            <p:cNvSpPr/>
            <p:nvPr/>
          </p:nvSpPr>
          <p:spPr>
            <a:xfrm>
              <a:off x="1160585" y="4580793"/>
              <a:ext cx="1424353" cy="958361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Digital Signal Process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직사각형 8"/>
            <p:cNvSpPr/>
            <p:nvPr/>
          </p:nvSpPr>
          <p:spPr>
            <a:xfrm>
              <a:off x="3044804" y="4580794"/>
              <a:ext cx="712176" cy="4791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DAC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3044804" y="5059974"/>
              <a:ext cx="712176" cy="4791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DAC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8" name="직선 연결선 7"/>
            <p:cNvCxnSpPr/>
            <p:nvPr/>
          </p:nvCxnSpPr>
          <p:spPr>
            <a:xfrm flipH="1">
              <a:off x="2584938" y="4687034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직선 연결선 12"/>
            <p:cNvCxnSpPr/>
            <p:nvPr/>
          </p:nvCxnSpPr>
          <p:spPr>
            <a:xfrm flipH="1">
              <a:off x="2584938" y="5385289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직선 연결선 13"/>
            <p:cNvCxnSpPr/>
            <p:nvPr/>
          </p:nvCxnSpPr>
          <p:spPr>
            <a:xfrm flipH="1">
              <a:off x="2584938" y="4896584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/>
          </p:nvCxnSpPr>
          <p:spPr>
            <a:xfrm flipH="1">
              <a:off x="2584938" y="5163284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직선 연결선 15"/>
            <p:cNvCxnSpPr/>
            <p:nvPr/>
          </p:nvCxnSpPr>
          <p:spPr>
            <a:xfrm flipH="1">
              <a:off x="3756980" y="4820384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직선 연결선 16"/>
            <p:cNvCxnSpPr/>
            <p:nvPr/>
          </p:nvCxnSpPr>
          <p:spPr>
            <a:xfrm flipH="1">
              <a:off x="3756980" y="5299564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18" name="직사각형 17"/>
            <p:cNvSpPr/>
            <p:nvPr/>
          </p:nvSpPr>
          <p:spPr>
            <a:xfrm>
              <a:off x="4216846" y="4580794"/>
              <a:ext cx="712176" cy="4791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9" name="직사각형 18"/>
            <p:cNvSpPr/>
            <p:nvPr/>
          </p:nvSpPr>
          <p:spPr>
            <a:xfrm>
              <a:off x="4216846" y="5059974"/>
              <a:ext cx="712176" cy="4791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IF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 flipH="1">
              <a:off x="4929022" y="4820384"/>
              <a:ext cx="45986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5" name="직사각형 24"/>
            <p:cNvSpPr/>
            <p:nvPr/>
          </p:nvSpPr>
          <p:spPr>
            <a:xfrm>
              <a:off x="5388888" y="4580793"/>
              <a:ext cx="712176" cy="479180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altLang="ko-KR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en-US" altLang="ko-KR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F</a:t>
              </a:r>
              <a:endParaRPr lang="ko-KR" altLang="en-US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2" name="꺾인 연결선 11"/>
            <p:cNvCxnSpPr>
              <a:stCxn id="19" idx="3"/>
              <a:endCxn id="25" idx="1"/>
            </p:cNvCxnSpPr>
            <p:nvPr/>
          </p:nvCxnSpPr>
          <p:spPr>
            <a:xfrm flipV="1">
              <a:off x="4929022" y="4820383"/>
              <a:ext cx="459866" cy="479181"/>
            </a:xfrm>
            <a:prstGeom prst="bentConnector3">
              <a:avLst/>
            </a:prstGeom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/>
        </p:nvSpPr>
        <p:spPr>
          <a:xfrm>
            <a:off x="3674076" y="4896372"/>
            <a:ext cx="2306594" cy="683740"/>
          </a:xfrm>
          <a:prstGeom prst="rect">
            <a:avLst/>
          </a:prstGeom>
          <a:solidFill>
            <a:srgbClr val="4F81B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Segment1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직사각형 21"/>
          <p:cNvSpPr/>
          <p:nvPr/>
        </p:nvSpPr>
        <p:spPr>
          <a:xfrm>
            <a:off x="3674076" y="5799906"/>
            <a:ext cx="2306594" cy="683740"/>
          </a:xfrm>
          <a:prstGeom prst="rect">
            <a:avLst/>
          </a:prstGeom>
          <a:solidFill>
            <a:srgbClr val="4F81BD">
              <a:alpha val="3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r>
              <a:rPr lang="en-US" altLang="ko-K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 Segment2</a:t>
            </a:r>
            <a:endParaRPr lang="ko-KR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9067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/>
              <a:t>I</a:t>
            </a:r>
            <a:r>
              <a:rPr lang="en-US" altLang="ko-KR" dirty="0" smtClean="0"/>
              <a:t>ssues on Non-contiguous channel</a:t>
            </a:r>
            <a:endParaRPr lang="ko-KR" altLang="en-US" dirty="0"/>
          </a:p>
        </p:txBody>
      </p:sp>
      <p:sp>
        <p:nvSpPr>
          <p:cNvPr id="12" name="내용 개체 틀 2"/>
          <p:cNvSpPr>
            <a:spLocks noGrp="1"/>
          </p:cNvSpPr>
          <p:nvPr>
            <p:ph idx="1"/>
          </p:nvPr>
        </p:nvSpPr>
        <p:spPr>
          <a:xfrm>
            <a:off x="457200" y="1921536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Non-contiguous channel support with PHY restriction might be required</a:t>
            </a:r>
          </a:p>
          <a:p>
            <a:pPr lvl="1"/>
            <a:r>
              <a:rPr lang="en-US" altLang="ko-KR" dirty="0"/>
              <a:t>Utilizing all </a:t>
            </a:r>
            <a:r>
              <a:rPr lang="en-US" altLang="ko-KR" dirty="0" smtClean="0"/>
              <a:t>available channel </a:t>
            </a:r>
            <a:r>
              <a:rPr lang="en-US" altLang="ko-KR" dirty="0"/>
              <a:t>is burden to PHY and could degrade spectral reuse on </a:t>
            </a:r>
            <a:r>
              <a:rPr lang="en-US" altLang="ko-KR" dirty="0" smtClean="0"/>
              <a:t>dense OBSS scenario</a:t>
            </a:r>
            <a:endParaRPr lang="en-US" altLang="ko-KR" dirty="0"/>
          </a:p>
          <a:p>
            <a:pPr lvl="1"/>
            <a:r>
              <a:rPr lang="en-US" altLang="ko-KR" dirty="0" smtClean="0"/>
              <a:t>Therefore, restriction </a:t>
            </a:r>
            <a:r>
              <a:rPr lang="en-US" altLang="ko-KR" dirty="0"/>
              <a:t>on numbers of segment </a:t>
            </a:r>
            <a:r>
              <a:rPr lang="en-US" altLang="ko-KR" dirty="0" smtClean="0"/>
              <a:t>need </a:t>
            </a:r>
            <a:r>
              <a:rPr lang="en-US" altLang="ko-KR" dirty="0"/>
              <a:t>to be </a:t>
            </a:r>
            <a:r>
              <a:rPr lang="en-US" altLang="ko-KR" dirty="0" smtClean="0"/>
              <a:t>considered</a:t>
            </a:r>
          </a:p>
          <a:p>
            <a:pPr lvl="2"/>
            <a:r>
              <a:rPr lang="en-US" altLang="ko-KR" dirty="0" smtClean="0"/>
              <a:t>11ac </a:t>
            </a:r>
            <a:r>
              <a:rPr lang="en-US" altLang="ko-KR" dirty="0"/>
              <a:t>considered 2 </a:t>
            </a:r>
            <a:r>
              <a:rPr lang="en-US" altLang="ko-KR" dirty="0" smtClean="0"/>
              <a:t>segments </a:t>
            </a:r>
            <a:r>
              <a:rPr lang="en-US" altLang="ko-KR" dirty="0"/>
              <a:t>at </a:t>
            </a:r>
            <a:r>
              <a:rPr lang="en-US" altLang="ko-KR" dirty="0" smtClean="0"/>
              <a:t>most</a:t>
            </a:r>
          </a:p>
          <a:p>
            <a:pPr lvl="2"/>
            <a:r>
              <a:rPr lang="en-US" altLang="ko-KR" dirty="0" smtClean="0"/>
              <a:t>Complexity and AP/STA capability needs to be considered</a:t>
            </a:r>
          </a:p>
          <a:p>
            <a:r>
              <a:rPr lang="en-US" altLang="ko-KR" dirty="0" smtClean="0"/>
              <a:t>Many legacy channel access schemes might be re-defined or enhanced for Non-contiguous channel</a:t>
            </a:r>
            <a:endParaRPr lang="en-US" altLang="ko-KR" dirty="0"/>
          </a:p>
          <a:p>
            <a:pPr lvl="1"/>
            <a:r>
              <a:rPr lang="en-US" altLang="ko-KR" dirty="0" smtClean="0"/>
              <a:t>STAs’ capability for non-contiguous channel support might vary</a:t>
            </a:r>
            <a:endParaRPr lang="en-US" altLang="ko-KR" dirty="0"/>
          </a:p>
          <a:p>
            <a:pPr lvl="1"/>
            <a:r>
              <a:rPr lang="en-US" altLang="ko-KR" dirty="0"/>
              <a:t>CCA, contention and back-off and other channel access schemes </a:t>
            </a:r>
            <a:r>
              <a:rPr lang="en-US" altLang="ko-KR" dirty="0" smtClean="0"/>
              <a:t>might be required to be re-defined </a:t>
            </a:r>
            <a:r>
              <a:rPr lang="en-US" altLang="ko-KR" dirty="0"/>
              <a:t>for non-contiguous </a:t>
            </a:r>
            <a:r>
              <a:rPr lang="en-US" altLang="ko-KR" dirty="0" smtClean="0"/>
              <a:t>channel</a:t>
            </a:r>
            <a:endParaRPr lang="en-US" altLang="ko-KR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106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dirty="0" smtClean="0"/>
              <a:t>Issues on Non-contiguous channel</a:t>
            </a:r>
            <a:endParaRPr lang="ko-KR" altLang="en-US" dirty="0"/>
          </a:p>
        </p:txBody>
      </p:sp>
      <p:sp>
        <p:nvSpPr>
          <p:cNvPr id="12" name="내용 개체 틀 2"/>
          <p:cNvSpPr>
            <a:spLocks noGrp="1"/>
          </p:cNvSpPr>
          <p:nvPr>
            <p:ph idx="1"/>
          </p:nvPr>
        </p:nvSpPr>
        <p:spPr>
          <a:xfrm>
            <a:off x="457200" y="1921536"/>
            <a:ext cx="8229600" cy="4525963"/>
          </a:xfrm>
        </p:spPr>
        <p:txBody>
          <a:bodyPr>
            <a:normAutofit/>
          </a:bodyPr>
          <a:lstStyle/>
          <a:p>
            <a:r>
              <a:rPr lang="en-US" altLang="ko-KR" dirty="0" smtClean="0"/>
              <a:t>Minimizing impacts on non-contiguous channel utilization</a:t>
            </a:r>
          </a:p>
          <a:p>
            <a:pPr lvl="1"/>
            <a:r>
              <a:rPr lang="en-US" altLang="ko-KR" dirty="0" smtClean="0"/>
              <a:t>Secondary non-contiguous segment(s) might require a new control channel(s)</a:t>
            </a:r>
          </a:p>
          <a:p>
            <a:pPr lvl="1"/>
            <a:r>
              <a:rPr lang="en-US" altLang="ko-KR" dirty="0" smtClean="0"/>
              <a:t>A new control channel utilizes same 11ax </a:t>
            </a:r>
            <a:r>
              <a:rPr lang="en-US" altLang="ko-KR" dirty="0"/>
              <a:t>channel access schemes (CCA, wideband operation, etc.) </a:t>
            </a:r>
            <a:r>
              <a:rPr lang="en-US" altLang="ko-KR" dirty="0" smtClean="0"/>
              <a:t>as primary channel</a:t>
            </a:r>
            <a:endParaRPr lang="en-US" altLang="ko-KR" strike="sngStrike" dirty="0" smtClean="0"/>
          </a:p>
          <a:p>
            <a:pPr lvl="1"/>
            <a:r>
              <a:rPr lang="en-US" altLang="ko-KR" dirty="0" smtClean="0"/>
              <a:t>By utilizing new control channel(s) STA does not need to listen to all possible channels</a:t>
            </a:r>
          </a:p>
          <a:p>
            <a:r>
              <a:rPr lang="en-US" altLang="ko-KR" dirty="0" smtClean="0"/>
              <a:t>Further performance enhancement with new control channel on non-contiguous segment</a:t>
            </a:r>
          </a:p>
          <a:p>
            <a:pPr lvl="1"/>
            <a:r>
              <a:rPr lang="en-US" altLang="ko-KR" dirty="0" smtClean="0"/>
              <a:t>Secondary non-contiguous segment can be utilized even when a primary channel is busy</a:t>
            </a:r>
            <a:endParaRPr lang="en-US" altLang="ko-KR" dirty="0"/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2" y="4393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" name="Rectangle 16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4" name="Rectangle 20"/>
          <p:cNvSpPr>
            <a:spLocks noChangeArrowheads="1"/>
          </p:cNvSpPr>
          <p:nvPr/>
        </p:nvSpPr>
        <p:spPr bwMode="auto">
          <a:xfrm>
            <a:off x="2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736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10802</TotalTime>
  <Words>869</Words>
  <Application>Microsoft Office PowerPoint</Application>
  <PresentationFormat>화면 슬라이드 쇼(4:3)</PresentationFormat>
  <Paragraphs>175</Paragraphs>
  <Slides>14</Slides>
  <Notes>13</Notes>
  <HiddenSlides>0</HiddenSlides>
  <MMClips>0</MMClips>
  <ScaleCrop>false</ScaleCrop>
  <HeadingPairs>
    <vt:vector size="8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2</vt:i4>
      </vt:variant>
      <vt:variant>
        <vt:lpstr>슬라이드 제목</vt:lpstr>
      </vt:variant>
      <vt:variant>
        <vt:i4>14</vt:i4>
      </vt:variant>
    </vt:vector>
  </HeadingPairs>
  <TitlesOfParts>
    <vt:vector size="23" baseType="lpstr">
      <vt:lpstr>MS Gothic</vt:lpstr>
      <vt:lpstr>맑은 고딕</vt:lpstr>
      <vt:lpstr>Arial</vt:lpstr>
      <vt:lpstr>Cambria Math</vt:lpstr>
      <vt:lpstr>Times New Roman</vt:lpstr>
      <vt:lpstr>Wingdings</vt:lpstr>
      <vt:lpstr>2_Office 테마</vt:lpstr>
      <vt:lpstr>Document</vt:lpstr>
      <vt:lpstr>Visio</vt:lpstr>
      <vt:lpstr>PowerPoint 프레젠테이션</vt:lpstr>
      <vt:lpstr>Background</vt:lpstr>
      <vt:lpstr>OFDMA Channelization</vt:lpstr>
      <vt:lpstr>OFDMA Channelization (Contiguous)</vt:lpstr>
      <vt:lpstr>OFDMA Channelization (Non-contiguous)</vt:lpstr>
      <vt:lpstr>Non-contiguous channel utilization</vt:lpstr>
      <vt:lpstr>Issues on Non-contiguous channel</vt:lpstr>
      <vt:lpstr>Issues on Non-contiguous channel</vt:lpstr>
      <vt:lpstr>Issues on Non-contiguous channel</vt:lpstr>
      <vt:lpstr>Issues on Non-contiguous channel</vt:lpstr>
      <vt:lpstr>Non-contiguous channel</vt:lpstr>
      <vt:lpstr>Conclusions</vt:lpstr>
      <vt:lpstr>References</vt:lpstr>
      <vt:lpstr>Straw Poll 1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JinsooAhn</dc:creator>
  <cp:lastModifiedBy>JinsooAhn</cp:lastModifiedBy>
  <cp:revision>271</cp:revision>
  <dcterms:created xsi:type="dcterms:W3CDTF">2015-01-03T09:03:54Z</dcterms:created>
  <dcterms:modified xsi:type="dcterms:W3CDTF">2015-03-10T13:39:12Z</dcterms:modified>
</cp:coreProperties>
</file>