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68" r:id="rId2"/>
    <p:sldId id="258" r:id="rId3"/>
    <p:sldId id="295" r:id="rId4"/>
    <p:sldId id="290" r:id="rId5"/>
    <p:sldId id="296" r:id="rId6"/>
    <p:sldId id="298" r:id="rId7"/>
    <p:sldId id="294" r:id="rId8"/>
    <p:sldId id="299" r:id="rId9"/>
    <p:sldId id="301" r:id="rId10"/>
    <p:sldId id="260" r:id="rId11"/>
    <p:sldId id="269" r:id="rId12"/>
    <p:sldId id="278" r:id="rId13"/>
    <p:sldId id="300" r:id="rId14"/>
    <p:sldId id="286" r:id="rId15"/>
    <p:sldId id="288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DEADA"/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3525" autoAdjust="0"/>
  </p:normalViewPr>
  <p:slideViewPr>
    <p:cSldViewPr snapToGrid="0">
      <p:cViewPr varScale="1">
        <p:scale>
          <a:sx n="73" d="100"/>
          <a:sy n="73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6379-A4EE-4A11-9644-EF9A4DFAAFAE}" type="datetimeFigureOut">
              <a:rPr lang="ko-KR" altLang="en-US" smtClean="0"/>
              <a:t>2015-03-09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683F6-2109-4E05-8E30-4C3A2EA96C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50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452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412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38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650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65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4706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616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889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4608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25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39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882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6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04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5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54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91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39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85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96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998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756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802.11-15/0353r0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68699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111111111111111111111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OFDMA Non-contiguous Channel</a:t>
            </a:r>
            <a:b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</a:b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</a:rPr>
              <a:t>Utilization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2015-03-09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417499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5" imgW="8250056" imgH="2999081" progId="Word.Document.8">
                  <p:embed/>
                </p:oleObj>
              </mc:Choice>
              <mc:Fallback>
                <p:oleObj name="Document" r:id="rId5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7228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Issues on Non-contiguous channel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683811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Resource utilization comparison [</a:t>
            </a:r>
            <a:r>
              <a:rPr lang="en-US" altLang="ko-KR" dirty="0"/>
              <a:t>9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CH1 is Primary Channel</a:t>
            </a:r>
          </a:p>
          <a:p>
            <a:pPr lvl="1"/>
            <a:r>
              <a:rPr lang="en-US" altLang="ko-KR" dirty="0"/>
              <a:t>CH3 is </a:t>
            </a:r>
            <a:r>
              <a:rPr lang="en-US" altLang="ko-KR" dirty="0" smtClean="0"/>
              <a:t>2nd </a:t>
            </a:r>
            <a:r>
              <a:rPr lang="en-US" altLang="ko-KR" dirty="0"/>
              <a:t>segment control channel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15227"/>
              </p:ext>
            </p:extLst>
          </p:nvPr>
        </p:nvGraphicFramePr>
        <p:xfrm>
          <a:off x="184733" y="3029594"/>
          <a:ext cx="8793722" cy="3418529"/>
        </p:xfrm>
        <a:graphic>
          <a:graphicData uri="http://schemas.openxmlformats.org/drawingml/2006/table">
            <a:tbl>
              <a:tblPr firstRow="1" bandRow="1"/>
              <a:tblGrid>
                <a:gridCol w="854442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</a:tblGrid>
              <a:tr h="423047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Channel</a:t>
                      </a:r>
                      <a:r>
                        <a:rPr lang="en-US" altLang="ko-KR" sz="1200" b="1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/>
                        <a:t>(Colored means busy)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Legacy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All available CH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With 2</a:t>
                      </a:r>
                      <a:r>
                        <a:rPr lang="en-US" altLang="ko-KR" sz="1200" b="1" baseline="30000" dirty="0" smtClean="0"/>
                        <a:t>nd</a:t>
                      </a:r>
                      <a:r>
                        <a:rPr lang="en-US" altLang="ko-KR" sz="1200" b="1" baseline="0" dirty="0" smtClean="0"/>
                        <a:t> segment control channel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Case5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Case6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3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Non-contiguous </a:t>
            </a:r>
            <a:r>
              <a:rPr lang="en-US" altLang="ko-KR" dirty="0" smtClean="0"/>
              <a:t>channel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1710"/>
                <a:ext cx="8229600" cy="4920504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/>
                  <a:t>Non-contiguous channel utilization enhances throughput</a:t>
                </a:r>
              </a:p>
              <a:p>
                <a:r>
                  <a:rPr lang="en-US" altLang="ko-KR" dirty="0" smtClean="0"/>
                  <a:t>Channel usage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ko-KR" dirty="0" smtClean="0"/>
                  <a:t>=0.7, Max BW = 160MHz)[9]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1710"/>
                <a:ext cx="8229600" cy="4920504"/>
              </a:xfrm>
              <a:blipFill rotWithShape="0">
                <a:blip r:embed="rId3"/>
                <a:stretch>
                  <a:fillRect l="-963" t="-9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6" y="2090738"/>
            <a:ext cx="5519737" cy="451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오른쪽 화살표 31"/>
          <p:cNvSpPr/>
          <p:nvPr/>
        </p:nvSpPr>
        <p:spPr>
          <a:xfrm rot="16200000">
            <a:off x="2867663" y="4382138"/>
            <a:ext cx="827505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오른쪽 화살표 32"/>
          <p:cNvSpPr/>
          <p:nvPr/>
        </p:nvSpPr>
        <p:spPr>
          <a:xfrm rot="16200000">
            <a:off x="3319766" y="4565216"/>
            <a:ext cx="461348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오른쪽 화살표 37"/>
          <p:cNvSpPr/>
          <p:nvPr/>
        </p:nvSpPr>
        <p:spPr>
          <a:xfrm rot="16200000">
            <a:off x="3753806" y="4892154"/>
            <a:ext cx="740748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오른쪽 화살표 38"/>
          <p:cNvSpPr/>
          <p:nvPr/>
        </p:nvSpPr>
        <p:spPr>
          <a:xfrm rot="16200000">
            <a:off x="4220326" y="5088328"/>
            <a:ext cx="345757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27217" y="4332133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96241" y="4631202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93829" y="4954927"/>
            <a:ext cx="666633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108%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41972" y="5137015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오른쪽 화살표 43"/>
          <p:cNvSpPr/>
          <p:nvPr/>
        </p:nvSpPr>
        <p:spPr>
          <a:xfrm rot="16200000">
            <a:off x="4705820" y="5179114"/>
            <a:ext cx="589120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오른쪽 화살표 44"/>
          <p:cNvSpPr/>
          <p:nvPr/>
        </p:nvSpPr>
        <p:spPr>
          <a:xfrm rot="16200000">
            <a:off x="5176454" y="5381781"/>
            <a:ext cx="185904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67063" y="5163612"/>
            <a:ext cx="666633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119%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5206" y="5386932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8" name="직선 연결선 47"/>
          <p:cNvCxnSpPr/>
          <p:nvPr/>
        </p:nvCxnSpPr>
        <p:spPr>
          <a:xfrm>
            <a:off x="3161729" y="4930404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4018510" y="5395720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4880695" y="5608188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3161730" y="4107346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3415926" y="4469055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3996340" y="4654227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4250537" y="5042198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4865867" y="5024275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5142307" y="5423342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33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ko-KR" dirty="0" smtClean="0"/>
              <a:t>Non-contiguous channel utilization may improve 11ax throughput</a:t>
            </a:r>
          </a:p>
          <a:p>
            <a:pPr lvl="1"/>
            <a:r>
              <a:rPr lang="en-US" altLang="ko-KR" dirty="0" smtClean="0"/>
              <a:t>All possible non-contiguous methods improve effective channel utilization</a:t>
            </a:r>
          </a:p>
          <a:p>
            <a:r>
              <a:rPr lang="en-US" altLang="ko-KR" dirty="0" smtClean="0"/>
              <a:t>Frequency segment might be restricted by PHY capability</a:t>
            </a:r>
          </a:p>
          <a:p>
            <a:pPr lvl="1"/>
            <a:r>
              <a:rPr lang="en-US" altLang="ko-KR" dirty="0" smtClean="0"/>
              <a:t>If there are no restriction(using all available channel case), 4 non-contiguous segment need to be supported on 160MHz band</a:t>
            </a:r>
          </a:p>
          <a:p>
            <a:pPr lvl="1"/>
            <a:r>
              <a:rPr lang="en-US" altLang="ko-KR" dirty="0" smtClean="0"/>
              <a:t>Numerous frequency segments might not be feasible due to PHY limitations</a:t>
            </a:r>
            <a:endParaRPr lang="en-US" altLang="ko-KR" dirty="0"/>
          </a:p>
          <a:p>
            <a:r>
              <a:rPr lang="en-US" altLang="ko-KR" dirty="0" smtClean="0"/>
              <a:t>Channel access schemes need to consider non-contiguous channel utilization</a:t>
            </a:r>
          </a:p>
          <a:p>
            <a:pPr lvl="1"/>
            <a:r>
              <a:rPr lang="en-US" altLang="ko-KR" dirty="0" smtClean="0"/>
              <a:t>Allocating control channel to additional frequency segments could be one of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802.11-15/0132r2 "Specification Framework for </a:t>
            </a:r>
            <a:r>
              <a:rPr lang="en-US" altLang="ko-KR" sz="2000" dirty="0" err="1"/>
              <a:t>TGax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[2] IEEE 802.11-13/1382r0 "Discussion on OFDMA in HEW"</a:t>
            </a:r>
          </a:p>
          <a:p>
            <a:pPr marL="0" indent="0">
              <a:buNone/>
            </a:pPr>
            <a:r>
              <a:rPr lang="en-US" altLang="ko-KR" sz="2000" dirty="0"/>
              <a:t>[3] IEEE 802.11-15/0035r0 "Scalable Channel Utilization"</a:t>
            </a:r>
          </a:p>
          <a:p>
            <a:pPr marL="0" indent="0">
              <a:buNone/>
            </a:pPr>
            <a:r>
              <a:rPr lang="en-US" altLang="ko-KR" sz="2000" dirty="0"/>
              <a:t>[4] IEEE 802.11-13/1058r0 "Efficient wider bandwidth operation"</a:t>
            </a:r>
          </a:p>
          <a:p>
            <a:pPr marL="0" indent="0">
              <a:buNone/>
            </a:pPr>
            <a:r>
              <a:rPr lang="en-US" altLang="ko-KR" sz="2000" dirty="0"/>
              <a:t>[5] IEEE 802.11-09/1037r0 "Considerations on Multi-Channel in </a:t>
            </a:r>
            <a:r>
              <a:rPr lang="en-US" altLang="ko-KR" sz="2000" dirty="0" err="1"/>
              <a:t>TGac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[6] IEEE 802.11-09/1022r0 "Multi-channel Transmissions"</a:t>
            </a:r>
          </a:p>
          <a:p>
            <a:pPr marL="0" indent="0">
              <a:buNone/>
            </a:pPr>
            <a:r>
              <a:rPr lang="en-US" altLang="ko-KR" sz="2000" dirty="0"/>
              <a:t>[7] IEEE 802.11-10/0103r1 "Gains provided by multichannel </a:t>
            </a:r>
            <a:r>
              <a:rPr lang="en-US" altLang="ko-KR" sz="2000" dirty="0" smtClean="0"/>
              <a:t>				    transmissions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[8] IEEE 802.11-10/0385r1 "80MHz and 160MHz channel access modes"</a:t>
            </a:r>
          </a:p>
          <a:p>
            <a:pPr marL="0" indent="0">
              <a:buNone/>
            </a:pPr>
            <a:r>
              <a:rPr lang="en-US" altLang="ko-KR" sz="2000" dirty="0"/>
              <a:t>[9] IEEE 802.11-15/0132r2 "DL-OFDMA </a:t>
            </a:r>
            <a:r>
              <a:rPr lang="en-US" altLang="ko-KR" sz="2000" dirty="0" smtClean="0"/>
              <a:t>Procedure in </a:t>
            </a:r>
            <a:r>
              <a:rPr lang="en-US" altLang="ko-KR" sz="2000" dirty="0"/>
              <a:t>IEEE 802.11ax"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GB" altLang="ko-KR" dirty="0" smtClean="0"/>
              <a:t>Do </a:t>
            </a:r>
            <a:r>
              <a:rPr lang="en-GB" altLang="ko-KR" dirty="0"/>
              <a:t>you </a:t>
            </a:r>
            <a:r>
              <a:rPr lang="en-GB" altLang="ko-KR" dirty="0" smtClean="0"/>
              <a:t>agree to </a:t>
            </a:r>
            <a:r>
              <a:rPr lang="en-US" altLang="ko-KR" dirty="0" smtClean="0"/>
              <a:t>utilize non-contiguous channels in 802.11ax? </a:t>
            </a:r>
            <a:endParaRPr lang="en-GB" altLang="zh-CN" dirty="0"/>
          </a:p>
          <a:p>
            <a:pPr lvl="0" latinLnBrk="0"/>
            <a:endParaRPr lang="en-GB" altLang="zh-CN" dirty="0"/>
          </a:p>
          <a:p>
            <a:pPr lvl="0" latinLnBrk="0"/>
            <a:endParaRPr lang="en-GB" altLang="zh-CN" dirty="0"/>
          </a:p>
          <a:p>
            <a:pPr lvl="0" latinLnBrk="0"/>
            <a:r>
              <a:rPr lang="en-GB" altLang="zh-CN" dirty="0"/>
              <a:t>Y</a:t>
            </a:r>
          </a:p>
          <a:p>
            <a:pPr lvl="0" latinLnBrk="0"/>
            <a:r>
              <a:rPr lang="en-GB" altLang="zh-CN" dirty="0"/>
              <a:t>N</a:t>
            </a:r>
          </a:p>
          <a:p>
            <a:pPr lvl="0" latinLnBrk="0"/>
            <a:r>
              <a:rPr lang="en-GB" altLang="zh-CN" dirty="0"/>
              <a:t>ABS</a:t>
            </a:r>
            <a:endParaRPr lang="zh-CN" altLang="zh-CN" dirty="0"/>
          </a:p>
          <a:p>
            <a:pPr latinLnBrk="0"/>
            <a:endParaRPr lang="ko-KR" altLang="ko-KR" dirty="0"/>
          </a:p>
          <a:p>
            <a:pPr latinLnBrk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43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</a:t>
            </a:r>
            <a:r>
              <a:rPr lang="en-US" altLang="ko-KR" dirty="0" smtClean="0"/>
              <a:t>restrict maximum number of segments (e.g., 2 or more)? </a:t>
            </a:r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002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is adopted as an 802.11ax transmission scheme[1]</a:t>
            </a:r>
          </a:p>
          <a:p>
            <a:r>
              <a:rPr lang="en-US" altLang="ko-KR" dirty="0" smtClean="0"/>
              <a:t>OFDMA and channel utilization</a:t>
            </a:r>
          </a:p>
          <a:p>
            <a:pPr lvl="1"/>
            <a:r>
              <a:rPr lang="en-US" altLang="ko-KR" dirty="0" smtClean="0"/>
              <a:t>Various new patterns of channel utilization for OFDMA have been discussed [2][3]</a:t>
            </a:r>
          </a:p>
          <a:p>
            <a:pPr lvl="2"/>
            <a:r>
              <a:rPr lang="en-US" altLang="ko-KR" dirty="0" smtClean="0"/>
              <a:t>Contiguous flexible &amp; non-contiguous</a:t>
            </a:r>
          </a:p>
          <a:p>
            <a:pPr lvl="1"/>
            <a:r>
              <a:rPr lang="en-US" altLang="ko-KR" dirty="0" smtClean="0"/>
              <a:t>Approaches in the past OFDMA related contributions</a:t>
            </a:r>
          </a:p>
          <a:p>
            <a:pPr lvl="2"/>
            <a:r>
              <a:rPr lang="en-US" altLang="ko-KR" dirty="0" smtClean="0"/>
              <a:t>Legacy channel utilization for STAs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/>
              <a:t>Low complexity on STAs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Extended channel utilization for AP</a:t>
            </a:r>
          </a:p>
          <a:p>
            <a:r>
              <a:rPr lang="en-US" altLang="ko-KR" dirty="0" smtClean="0"/>
              <a:t>OFDMA channel utilization has not been fully discussed</a:t>
            </a:r>
          </a:p>
        </p:txBody>
      </p:sp>
    </p:spTree>
    <p:extLst>
      <p:ext uri="{BB962C8B-B14F-4D97-AF65-F5344CB8AC3E}">
        <p14:creationId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Channelization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11ac channelization allows predetermined contiguous channel utilization on 5GHz band (except 80+80MHz)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11ax could enhance its performance via allowing new patterns of channel utilization</a:t>
            </a:r>
          </a:p>
          <a:p>
            <a:r>
              <a:rPr lang="en-US" altLang="ko-KR" dirty="0" smtClean="0"/>
              <a:t>New options of wider bandwidth operation</a:t>
            </a:r>
          </a:p>
          <a:p>
            <a:pPr lvl="1"/>
            <a:r>
              <a:rPr lang="en-US" altLang="ko-KR" dirty="0" smtClean="0"/>
              <a:t>Contiguous flexible channel (e.g., 60MHz, 120MHz,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Non-contiguous channel </a:t>
            </a:r>
            <a:r>
              <a:rPr lang="en-US" altLang="ko-KR" dirty="0"/>
              <a:t>(e.g., </a:t>
            </a:r>
            <a:r>
              <a:rPr lang="en-US" altLang="ko-KR" dirty="0" smtClean="0"/>
              <a:t>20MHz+20MHz, 20MHz+40MHz, </a:t>
            </a:r>
            <a:r>
              <a:rPr lang="en-US" altLang="ko-KR" dirty="0" err="1"/>
              <a:t>etc</a:t>
            </a:r>
            <a:r>
              <a:rPr lang="en-US" altLang="ko-KR" dirty="0"/>
              <a:t>)</a:t>
            </a:r>
            <a:endParaRPr lang="en-US" altLang="ko-KR" dirty="0" smtClean="0"/>
          </a:p>
        </p:txBody>
      </p:sp>
      <p:sp>
        <p:nvSpPr>
          <p:cNvPr id="6" name="직사각형 5"/>
          <p:cNvSpPr/>
          <p:nvPr/>
        </p:nvSpPr>
        <p:spPr>
          <a:xfrm>
            <a:off x="2762025" y="2863215"/>
            <a:ext cx="1800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962025" y="3244215"/>
            <a:ext cx="3600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62025" y="3625215"/>
            <a:ext cx="7200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562025" y="2863215"/>
            <a:ext cx="1800000" cy="381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allowed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962025" y="2863215"/>
            <a:ext cx="1800000" cy="381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562025" y="3244215"/>
            <a:ext cx="3600000" cy="381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그룹 42"/>
          <p:cNvGrpSpPr/>
          <p:nvPr/>
        </p:nvGrpSpPr>
        <p:grpSpPr>
          <a:xfrm>
            <a:off x="2764875" y="5208612"/>
            <a:ext cx="45719" cy="538041"/>
            <a:chOff x="2759614" y="5916734"/>
            <a:chExt cx="45719" cy="538041"/>
          </a:xfrm>
        </p:grpSpPr>
        <p:cxnSp>
          <p:nvCxnSpPr>
            <p:cNvPr id="39" name="직선 연결선 3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타원 36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2665888" y="5208612"/>
            <a:ext cx="45719" cy="538041"/>
            <a:chOff x="2759614" y="5916734"/>
            <a:chExt cx="45719" cy="538041"/>
          </a:xfrm>
        </p:grpSpPr>
        <p:cxnSp>
          <p:nvCxnSpPr>
            <p:cNvPr id="45" name="직선 연결선 44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타원 45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2962849" y="5208612"/>
            <a:ext cx="45719" cy="538041"/>
            <a:chOff x="2759614" y="5916734"/>
            <a:chExt cx="45719" cy="538041"/>
          </a:xfrm>
        </p:grpSpPr>
        <p:cxnSp>
          <p:nvCxnSpPr>
            <p:cNvPr id="48" name="직선 연결선 47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타원 48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863862" y="5208612"/>
            <a:ext cx="45719" cy="538041"/>
            <a:chOff x="2759614" y="5916734"/>
            <a:chExt cx="45719" cy="538041"/>
          </a:xfrm>
        </p:grpSpPr>
        <p:cxnSp>
          <p:nvCxnSpPr>
            <p:cNvPr id="51" name="직선 연결선 50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타원 51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3160823" y="5208612"/>
            <a:ext cx="45719" cy="538041"/>
            <a:chOff x="2759614" y="5916734"/>
            <a:chExt cx="45719" cy="538041"/>
          </a:xfrm>
        </p:grpSpPr>
        <p:cxnSp>
          <p:nvCxnSpPr>
            <p:cNvPr id="54" name="직선 연결선 5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타원 5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6" name="그룹 55"/>
          <p:cNvGrpSpPr/>
          <p:nvPr/>
        </p:nvGrpSpPr>
        <p:grpSpPr>
          <a:xfrm>
            <a:off x="3061836" y="5208612"/>
            <a:ext cx="45719" cy="538041"/>
            <a:chOff x="2759614" y="5916734"/>
            <a:chExt cx="45719" cy="538041"/>
          </a:xfrm>
        </p:grpSpPr>
        <p:cxnSp>
          <p:nvCxnSpPr>
            <p:cNvPr id="57" name="직선 연결선 5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타원 5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3358797" y="5208612"/>
            <a:ext cx="45719" cy="538041"/>
            <a:chOff x="2759614" y="5916734"/>
            <a:chExt cx="45719" cy="538041"/>
          </a:xfrm>
        </p:grpSpPr>
        <p:cxnSp>
          <p:nvCxnSpPr>
            <p:cNvPr id="60" name="직선 연결선 5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타원 6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2" name="그룹 61"/>
          <p:cNvGrpSpPr/>
          <p:nvPr/>
        </p:nvGrpSpPr>
        <p:grpSpPr>
          <a:xfrm>
            <a:off x="3259810" y="5208612"/>
            <a:ext cx="45719" cy="538041"/>
            <a:chOff x="2759614" y="5916734"/>
            <a:chExt cx="45719" cy="538041"/>
          </a:xfrm>
        </p:grpSpPr>
        <p:cxnSp>
          <p:nvCxnSpPr>
            <p:cNvPr id="63" name="직선 연결선 6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타원 6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3" name="그룹 82"/>
          <p:cNvGrpSpPr/>
          <p:nvPr/>
        </p:nvGrpSpPr>
        <p:grpSpPr>
          <a:xfrm>
            <a:off x="3556771" y="5208612"/>
            <a:ext cx="45719" cy="538041"/>
            <a:chOff x="2759614" y="5916734"/>
            <a:chExt cx="45719" cy="538041"/>
          </a:xfrm>
        </p:grpSpPr>
        <p:cxnSp>
          <p:nvCxnSpPr>
            <p:cNvPr id="84" name="직선 연결선 8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타원 8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6" name="그룹 85"/>
          <p:cNvGrpSpPr/>
          <p:nvPr/>
        </p:nvGrpSpPr>
        <p:grpSpPr>
          <a:xfrm>
            <a:off x="3457784" y="5208612"/>
            <a:ext cx="45719" cy="538041"/>
            <a:chOff x="2759614" y="5916734"/>
            <a:chExt cx="45719" cy="538041"/>
          </a:xfrm>
        </p:grpSpPr>
        <p:cxnSp>
          <p:nvCxnSpPr>
            <p:cNvPr id="87" name="직선 연결선 8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타원 8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9" name="그룹 88"/>
          <p:cNvGrpSpPr/>
          <p:nvPr/>
        </p:nvGrpSpPr>
        <p:grpSpPr>
          <a:xfrm>
            <a:off x="3754750" y="5208612"/>
            <a:ext cx="45719" cy="538041"/>
            <a:chOff x="2759614" y="5916734"/>
            <a:chExt cx="45719" cy="538041"/>
          </a:xfrm>
        </p:grpSpPr>
        <p:cxnSp>
          <p:nvCxnSpPr>
            <p:cNvPr id="90" name="직선 연결선 8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타원 9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2" name="그룹 91"/>
          <p:cNvGrpSpPr/>
          <p:nvPr/>
        </p:nvGrpSpPr>
        <p:grpSpPr>
          <a:xfrm>
            <a:off x="3655758" y="5208612"/>
            <a:ext cx="45719" cy="538041"/>
            <a:chOff x="2759614" y="5916734"/>
            <a:chExt cx="45719" cy="538041"/>
          </a:xfrm>
        </p:grpSpPr>
        <p:cxnSp>
          <p:nvCxnSpPr>
            <p:cNvPr id="93" name="직선 연결선 9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타원 9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2566901" y="5208612"/>
            <a:ext cx="45719" cy="538041"/>
            <a:chOff x="2759614" y="5916734"/>
            <a:chExt cx="45719" cy="538041"/>
          </a:xfrm>
        </p:grpSpPr>
        <p:cxnSp>
          <p:nvCxnSpPr>
            <p:cNvPr id="96" name="직선 연결선 95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타원 96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8" name="그룹 97"/>
          <p:cNvGrpSpPr/>
          <p:nvPr/>
        </p:nvGrpSpPr>
        <p:grpSpPr>
          <a:xfrm>
            <a:off x="2467914" y="5208612"/>
            <a:ext cx="45719" cy="538041"/>
            <a:chOff x="2759614" y="5916734"/>
            <a:chExt cx="45719" cy="538041"/>
          </a:xfrm>
        </p:grpSpPr>
        <p:cxnSp>
          <p:nvCxnSpPr>
            <p:cNvPr id="99" name="직선 연결선 9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타원 99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1" name="그룹 100"/>
          <p:cNvGrpSpPr/>
          <p:nvPr/>
        </p:nvGrpSpPr>
        <p:grpSpPr>
          <a:xfrm>
            <a:off x="2368927" y="5208612"/>
            <a:ext cx="45719" cy="538041"/>
            <a:chOff x="2759614" y="5916734"/>
            <a:chExt cx="45719" cy="538041"/>
          </a:xfrm>
        </p:grpSpPr>
        <p:cxnSp>
          <p:nvCxnSpPr>
            <p:cNvPr id="102" name="직선 연결선 101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타원 102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4" name="그룹 103"/>
          <p:cNvGrpSpPr/>
          <p:nvPr/>
        </p:nvGrpSpPr>
        <p:grpSpPr>
          <a:xfrm>
            <a:off x="2269940" y="5208612"/>
            <a:ext cx="45719" cy="538041"/>
            <a:chOff x="2759614" y="5916734"/>
            <a:chExt cx="45719" cy="538041"/>
          </a:xfrm>
        </p:grpSpPr>
        <p:cxnSp>
          <p:nvCxnSpPr>
            <p:cNvPr id="105" name="직선 연결선 104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타원 105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7" name="그룹 106"/>
          <p:cNvGrpSpPr/>
          <p:nvPr/>
        </p:nvGrpSpPr>
        <p:grpSpPr>
          <a:xfrm>
            <a:off x="2170953" y="5208612"/>
            <a:ext cx="45719" cy="538041"/>
            <a:chOff x="2759614" y="5916734"/>
            <a:chExt cx="45719" cy="538041"/>
          </a:xfrm>
        </p:grpSpPr>
        <p:cxnSp>
          <p:nvCxnSpPr>
            <p:cNvPr id="108" name="직선 연결선 107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타원 108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0" name="그룹 109"/>
          <p:cNvGrpSpPr/>
          <p:nvPr/>
        </p:nvGrpSpPr>
        <p:grpSpPr>
          <a:xfrm>
            <a:off x="2071966" y="5208612"/>
            <a:ext cx="45719" cy="538041"/>
            <a:chOff x="2759614" y="5916734"/>
            <a:chExt cx="45719" cy="538041"/>
          </a:xfrm>
        </p:grpSpPr>
        <p:cxnSp>
          <p:nvCxnSpPr>
            <p:cNvPr id="111" name="직선 연결선 110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타원 111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</a:t>
            </a:r>
            <a:r>
              <a:rPr lang="en-US" altLang="ko-KR" dirty="0" smtClean="0"/>
              <a:t>Channelization (Contiguous)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Contiguous flexible channel [4]</a:t>
            </a:r>
          </a:p>
          <a:p>
            <a:pPr lvl="1"/>
            <a:r>
              <a:rPr lang="en-US" altLang="ko-KR" dirty="0" smtClean="0"/>
              <a:t>Better performance for target BSS than 11ac channel utilization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Need to configure new sub-carrier allocation for new bandwidth </a:t>
            </a:r>
          </a:p>
          <a:p>
            <a:pPr lvl="1"/>
            <a:r>
              <a:rPr lang="en-US" altLang="ko-KR" dirty="0" smtClean="0"/>
              <a:t>Or multiple contiguous segments (e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r>
              <a:rPr lang="en-US" altLang="ko-KR" dirty="0" smtClean="0"/>
              <a:t>g., contiguous 40+20MHz)</a:t>
            </a:r>
          </a:p>
        </p:txBody>
      </p:sp>
      <p:sp>
        <p:nvSpPr>
          <p:cNvPr id="4" name="사다리꼴 3"/>
          <p:cNvSpPr/>
          <p:nvPr/>
        </p:nvSpPr>
        <p:spPr>
          <a:xfrm>
            <a:off x="1954525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다리꼴 4"/>
          <p:cNvSpPr/>
          <p:nvPr/>
        </p:nvSpPr>
        <p:spPr>
          <a:xfrm>
            <a:off x="2209898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사다리꼴 5"/>
          <p:cNvSpPr/>
          <p:nvPr/>
        </p:nvSpPr>
        <p:spPr>
          <a:xfrm>
            <a:off x="2465271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>
            <a:off x="2720644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/>
          <p:cNvSpPr/>
          <p:nvPr/>
        </p:nvSpPr>
        <p:spPr>
          <a:xfrm>
            <a:off x="3486762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3231390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>
            <a:off x="2994431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/>
          <p:cNvSpPr/>
          <p:nvPr/>
        </p:nvSpPr>
        <p:spPr>
          <a:xfrm>
            <a:off x="3742136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다리꼴 19"/>
          <p:cNvSpPr/>
          <p:nvPr/>
        </p:nvSpPr>
        <p:spPr>
          <a:xfrm>
            <a:off x="4996683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다리꼴 20"/>
          <p:cNvSpPr/>
          <p:nvPr/>
        </p:nvSpPr>
        <p:spPr>
          <a:xfrm>
            <a:off x="5252056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다리꼴 21"/>
          <p:cNvSpPr/>
          <p:nvPr/>
        </p:nvSpPr>
        <p:spPr>
          <a:xfrm>
            <a:off x="5507429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다리꼴 22"/>
          <p:cNvSpPr/>
          <p:nvPr/>
        </p:nvSpPr>
        <p:spPr>
          <a:xfrm>
            <a:off x="5762802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다리꼴 23"/>
          <p:cNvSpPr/>
          <p:nvPr/>
        </p:nvSpPr>
        <p:spPr>
          <a:xfrm>
            <a:off x="6528920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다리꼴 24"/>
          <p:cNvSpPr/>
          <p:nvPr/>
        </p:nvSpPr>
        <p:spPr>
          <a:xfrm>
            <a:off x="6273548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사다리꼴 25"/>
          <p:cNvSpPr/>
          <p:nvPr/>
        </p:nvSpPr>
        <p:spPr>
          <a:xfrm>
            <a:off x="6036589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사다리꼴 26"/>
          <p:cNvSpPr/>
          <p:nvPr/>
        </p:nvSpPr>
        <p:spPr>
          <a:xfrm>
            <a:off x="6784294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2082211" y="3657605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11ac 80MHz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91466" y="3657605"/>
            <a:ext cx="269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11ax Contiguous 120 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사다리꼴 33"/>
          <p:cNvSpPr/>
          <p:nvPr/>
        </p:nvSpPr>
        <p:spPr>
          <a:xfrm>
            <a:off x="5019811" y="5078438"/>
            <a:ext cx="1440000" cy="668215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사다리꼴 34"/>
          <p:cNvSpPr/>
          <p:nvPr/>
        </p:nvSpPr>
        <p:spPr>
          <a:xfrm>
            <a:off x="6459811" y="5078438"/>
            <a:ext cx="720000" cy="668215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사다리꼴 30"/>
          <p:cNvSpPr/>
          <p:nvPr/>
        </p:nvSpPr>
        <p:spPr>
          <a:xfrm>
            <a:off x="1859650" y="5078438"/>
            <a:ext cx="2160000" cy="668215"/>
          </a:xfrm>
          <a:prstGeom prst="trapezoi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3" name="그룹 112"/>
          <p:cNvGrpSpPr/>
          <p:nvPr/>
        </p:nvGrpSpPr>
        <p:grpSpPr>
          <a:xfrm>
            <a:off x="5872172" y="5208612"/>
            <a:ext cx="45719" cy="538041"/>
            <a:chOff x="2759614" y="5916734"/>
            <a:chExt cx="45719" cy="538041"/>
          </a:xfrm>
        </p:grpSpPr>
        <p:cxnSp>
          <p:nvCxnSpPr>
            <p:cNvPr id="114" name="직선 연결선 11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타원 11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6" name="그룹 115"/>
          <p:cNvGrpSpPr/>
          <p:nvPr/>
        </p:nvGrpSpPr>
        <p:grpSpPr>
          <a:xfrm>
            <a:off x="5773185" y="5208612"/>
            <a:ext cx="45719" cy="538041"/>
            <a:chOff x="2759614" y="5916734"/>
            <a:chExt cx="45719" cy="538041"/>
          </a:xfrm>
        </p:grpSpPr>
        <p:cxnSp>
          <p:nvCxnSpPr>
            <p:cNvPr id="117" name="직선 연결선 11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타원 11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9" name="그룹 118"/>
          <p:cNvGrpSpPr/>
          <p:nvPr/>
        </p:nvGrpSpPr>
        <p:grpSpPr>
          <a:xfrm>
            <a:off x="6070146" y="5208612"/>
            <a:ext cx="45719" cy="538041"/>
            <a:chOff x="2759614" y="5916734"/>
            <a:chExt cx="45719" cy="538041"/>
          </a:xfrm>
        </p:grpSpPr>
        <p:cxnSp>
          <p:nvCxnSpPr>
            <p:cNvPr id="120" name="직선 연결선 11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타원 12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2" name="그룹 121"/>
          <p:cNvGrpSpPr/>
          <p:nvPr/>
        </p:nvGrpSpPr>
        <p:grpSpPr>
          <a:xfrm>
            <a:off x="5971159" y="5208612"/>
            <a:ext cx="45719" cy="538041"/>
            <a:chOff x="2759614" y="5916734"/>
            <a:chExt cx="45719" cy="538041"/>
          </a:xfrm>
        </p:grpSpPr>
        <p:cxnSp>
          <p:nvCxnSpPr>
            <p:cNvPr id="123" name="직선 연결선 12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타원 12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6169133" y="5208612"/>
            <a:ext cx="45719" cy="538041"/>
            <a:chOff x="2759614" y="5916734"/>
            <a:chExt cx="45719" cy="538041"/>
          </a:xfrm>
        </p:grpSpPr>
        <p:cxnSp>
          <p:nvCxnSpPr>
            <p:cNvPr id="129" name="직선 연결선 12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타원 129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7" name="그룹 136"/>
          <p:cNvGrpSpPr/>
          <p:nvPr/>
        </p:nvGrpSpPr>
        <p:grpSpPr>
          <a:xfrm>
            <a:off x="6740268" y="5208612"/>
            <a:ext cx="45719" cy="538041"/>
            <a:chOff x="2759614" y="5916734"/>
            <a:chExt cx="45719" cy="538041"/>
          </a:xfrm>
        </p:grpSpPr>
        <p:cxnSp>
          <p:nvCxnSpPr>
            <p:cNvPr id="138" name="직선 연결선 137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타원 138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0" name="그룹 139"/>
          <p:cNvGrpSpPr/>
          <p:nvPr/>
        </p:nvGrpSpPr>
        <p:grpSpPr>
          <a:xfrm>
            <a:off x="6641281" y="5208612"/>
            <a:ext cx="45719" cy="538041"/>
            <a:chOff x="2759614" y="5916734"/>
            <a:chExt cx="45719" cy="538041"/>
          </a:xfrm>
        </p:grpSpPr>
        <p:cxnSp>
          <p:nvCxnSpPr>
            <p:cNvPr id="141" name="직선 연결선 140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타원 141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3" name="그룹 142"/>
          <p:cNvGrpSpPr/>
          <p:nvPr/>
        </p:nvGrpSpPr>
        <p:grpSpPr>
          <a:xfrm>
            <a:off x="6938247" y="5208612"/>
            <a:ext cx="45719" cy="538041"/>
            <a:chOff x="2759614" y="5916734"/>
            <a:chExt cx="45719" cy="538041"/>
          </a:xfrm>
        </p:grpSpPr>
        <p:cxnSp>
          <p:nvCxnSpPr>
            <p:cNvPr id="144" name="직선 연결선 14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타원 14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6" name="그룹 145"/>
          <p:cNvGrpSpPr/>
          <p:nvPr/>
        </p:nvGrpSpPr>
        <p:grpSpPr>
          <a:xfrm>
            <a:off x="6839255" y="5208612"/>
            <a:ext cx="45719" cy="538041"/>
            <a:chOff x="2759614" y="5916734"/>
            <a:chExt cx="45719" cy="538041"/>
          </a:xfrm>
        </p:grpSpPr>
        <p:cxnSp>
          <p:nvCxnSpPr>
            <p:cNvPr id="147" name="직선 연결선 14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타원 14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9" name="그룹 148"/>
          <p:cNvGrpSpPr/>
          <p:nvPr/>
        </p:nvGrpSpPr>
        <p:grpSpPr>
          <a:xfrm>
            <a:off x="5674198" y="5208612"/>
            <a:ext cx="45719" cy="538041"/>
            <a:chOff x="2759614" y="5916734"/>
            <a:chExt cx="45719" cy="538041"/>
          </a:xfrm>
        </p:grpSpPr>
        <p:cxnSp>
          <p:nvCxnSpPr>
            <p:cNvPr id="150" name="직선 연결선 14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타원 15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2" name="그룹 151"/>
          <p:cNvGrpSpPr/>
          <p:nvPr/>
        </p:nvGrpSpPr>
        <p:grpSpPr>
          <a:xfrm>
            <a:off x="5575211" y="5208612"/>
            <a:ext cx="45719" cy="538041"/>
            <a:chOff x="2759614" y="5916734"/>
            <a:chExt cx="45719" cy="538041"/>
          </a:xfrm>
        </p:grpSpPr>
        <p:cxnSp>
          <p:nvCxnSpPr>
            <p:cNvPr id="153" name="직선 연결선 15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타원 15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5" name="그룹 154"/>
          <p:cNvGrpSpPr/>
          <p:nvPr/>
        </p:nvGrpSpPr>
        <p:grpSpPr>
          <a:xfrm>
            <a:off x="5476224" y="5208612"/>
            <a:ext cx="45719" cy="538041"/>
            <a:chOff x="2759614" y="5916734"/>
            <a:chExt cx="45719" cy="538041"/>
          </a:xfrm>
        </p:grpSpPr>
        <p:cxnSp>
          <p:nvCxnSpPr>
            <p:cNvPr id="156" name="직선 연결선 155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타원 156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8" name="그룹 157"/>
          <p:cNvGrpSpPr/>
          <p:nvPr/>
        </p:nvGrpSpPr>
        <p:grpSpPr>
          <a:xfrm>
            <a:off x="5377237" y="5208612"/>
            <a:ext cx="45719" cy="538041"/>
            <a:chOff x="2759614" y="5916734"/>
            <a:chExt cx="45719" cy="538041"/>
          </a:xfrm>
        </p:grpSpPr>
        <p:cxnSp>
          <p:nvCxnSpPr>
            <p:cNvPr id="159" name="직선 연결선 15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타원 159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1" name="그룹 160"/>
          <p:cNvGrpSpPr/>
          <p:nvPr/>
        </p:nvGrpSpPr>
        <p:grpSpPr>
          <a:xfrm>
            <a:off x="5278250" y="5208612"/>
            <a:ext cx="45719" cy="538041"/>
            <a:chOff x="2759614" y="5916734"/>
            <a:chExt cx="45719" cy="538041"/>
          </a:xfrm>
        </p:grpSpPr>
        <p:cxnSp>
          <p:nvCxnSpPr>
            <p:cNvPr id="162" name="직선 연결선 161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타원 162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7" name="TextBox 166"/>
          <p:cNvSpPr txBox="1"/>
          <p:nvPr/>
        </p:nvSpPr>
        <p:spPr>
          <a:xfrm>
            <a:off x="1597628" y="5821685"/>
            <a:ext cx="2711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11ax 60MHz sub-carrier allocation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627428" y="5821685"/>
            <a:ext cx="292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11ac 40MHz+11ac 20MHz sub-carrier allocation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8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</a:t>
            </a:r>
            <a:r>
              <a:rPr lang="en-US" altLang="ko-KR" dirty="0" smtClean="0"/>
              <a:t>Channelization (Non-contiguous)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Non-contiguous channel utilization [4][5][6][7][8]</a:t>
            </a:r>
          </a:p>
          <a:p>
            <a:pPr lvl="1"/>
            <a:r>
              <a:rPr lang="en-US" altLang="ko-KR" dirty="0" smtClean="0"/>
              <a:t>Much better </a:t>
            </a:r>
            <a:r>
              <a:rPr lang="en-US" altLang="ko-KR" dirty="0"/>
              <a:t>performance for target BSS than 11ac channel utilization </a:t>
            </a:r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Non-contiguous </a:t>
            </a:r>
            <a:r>
              <a:rPr lang="en-US" altLang="ko-KR" dirty="0"/>
              <a:t>channel </a:t>
            </a:r>
            <a:r>
              <a:rPr lang="en-US" altLang="ko-KR" dirty="0" smtClean="0"/>
              <a:t>utilization might be preferable due to better spectral usage</a:t>
            </a:r>
          </a:p>
          <a:p>
            <a:pPr lvl="1"/>
            <a:r>
              <a:rPr lang="en-US" altLang="ko-KR" dirty="0" smtClean="0"/>
              <a:t>There are technical MAC &amp; PHY issues</a:t>
            </a:r>
          </a:p>
          <a:p>
            <a:pPr lvl="2"/>
            <a:r>
              <a:rPr lang="en-US" altLang="ko-KR" dirty="0" smtClean="0"/>
              <a:t>e.g., Limitation on number of segments, Channel access schemes, etc. </a:t>
            </a:r>
          </a:p>
        </p:txBody>
      </p:sp>
      <p:sp>
        <p:nvSpPr>
          <p:cNvPr id="4" name="사다리꼴 3"/>
          <p:cNvSpPr/>
          <p:nvPr/>
        </p:nvSpPr>
        <p:spPr>
          <a:xfrm>
            <a:off x="1954525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다리꼴 4"/>
          <p:cNvSpPr/>
          <p:nvPr/>
        </p:nvSpPr>
        <p:spPr>
          <a:xfrm>
            <a:off x="2209898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사다리꼴 5"/>
          <p:cNvSpPr/>
          <p:nvPr/>
        </p:nvSpPr>
        <p:spPr>
          <a:xfrm>
            <a:off x="2465271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>
            <a:off x="2720644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/>
          <p:cNvSpPr/>
          <p:nvPr/>
        </p:nvSpPr>
        <p:spPr>
          <a:xfrm>
            <a:off x="3486762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3231390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>
            <a:off x="2994431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/>
          <p:cNvSpPr/>
          <p:nvPr/>
        </p:nvSpPr>
        <p:spPr>
          <a:xfrm>
            <a:off x="3742136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다리꼴 11"/>
          <p:cNvSpPr/>
          <p:nvPr/>
        </p:nvSpPr>
        <p:spPr>
          <a:xfrm>
            <a:off x="4996683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다리꼴 12"/>
          <p:cNvSpPr/>
          <p:nvPr/>
        </p:nvSpPr>
        <p:spPr>
          <a:xfrm>
            <a:off x="5252056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다리꼴 13"/>
          <p:cNvSpPr/>
          <p:nvPr/>
        </p:nvSpPr>
        <p:spPr>
          <a:xfrm>
            <a:off x="5507429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다리꼴 14"/>
          <p:cNvSpPr/>
          <p:nvPr/>
        </p:nvSpPr>
        <p:spPr>
          <a:xfrm>
            <a:off x="5762802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다리꼴 15"/>
          <p:cNvSpPr/>
          <p:nvPr/>
        </p:nvSpPr>
        <p:spPr>
          <a:xfrm>
            <a:off x="6528920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다리꼴 16"/>
          <p:cNvSpPr/>
          <p:nvPr/>
        </p:nvSpPr>
        <p:spPr>
          <a:xfrm>
            <a:off x="6273548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다리꼴 17"/>
          <p:cNvSpPr/>
          <p:nvPr/>
        </p:nvSpPr>
        <p:spPr>
          <a:xfrm>
            <a:off x="6036589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다리꼴 18"/>
          <p:cNvSpPr/>
          <p:nvPr/>
        </p:nvSpPr>
        <p:spPr>
          <a:xfrm>
            <a:off x="6784294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082211" y="3541519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11ac 40MHz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33900" y="3541519"/>
            <a:ext cx="3260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11ax Non-contiguous 120 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8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Non-contiguous </a:t>
            </a:r>
            <a:r>
              <a:rPr lang="en-US" altLang="ko-KR" dirty="0"/>
              <a:t>channel utilization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Supporting non-contiguous channels</a:t>
            </a:r>
            <a:endParaRPr lang="en-US" altLang="ko-KR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Legacy </a:t>
            </a:r>
            <a:r>
              <a:rPr lang="en-US" altLang="ko-KR" dirty="0"/>
              <a:t>802.11(before ac) </a:t>
            </a:r>
            <a:r>
              <a:rPr lang="en-US" altLang="ko-KR" dirty="0" smtClean="0"/>
              <a:t>utilizes </a:t>
            </a:r>
            <a:r>
              <a:rPr lang="en-US" altLang="ko-KR" dirty="0"/>
              <a:t>only one frequency </a:t>
            </a:r>
            <a:r>
              <a:rPr lang="en-US" altLang="ko-KR" dirty="0" smtClean="0"/>
              <a:t>segment of </a:t>
            </a:r>
            <a:r>
              <a:rPr lang="en-US" altLang="ko-KR" dirty="0"/>
              <a:t>certain center </a:t>
            </a:r>
            <a:r>
              <a:rPr lang="en-US" altLang="ko-KR" dirty="0" smtClean="0"/>
              <a:t>frequency</a:t>
            </a:r>
          </a:p>
          <a:p>
            <a:pPr lvl="2"/>
            <a:r>
              <a:rPr lang="en-US" altLang="ko-KR" dirty="0" smtClean="0"/>
              <a:t>Frequency segment: a </a:t>
            </a:r>
            <a:r>
              <a:rPr lang="en-US" altLang="ko-KR" dirty="0"/>
              <a:t>block of contiguous frequency bandwidth which has one center </a:t>
            </a:r>
            <a:r>
              <a:rPr lang="en-US" altLang="ko-KR" dirty="0" smtClean="0"/>
              <a:t>frequency</a:t>
            </a:r>
            <a:endParaRPr lang="en-US" altLang="ko-KR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802.11ac could utilize 2 frequency segments to utilize 80+80MHz bandwidth of different two center frequency </a:t>
            </a:r>
          </a:p>
          <a:p>
            <a:pPr lvl="2"/>
            <a:r>
              <a:rPr lang="en-US" altLang="ko-KR" dirty="0" smtClean="0"/>
              <a:t>VHT </a:t>
            </a:r>
            <a:r>
              <a:rPr lang="en-US" altLang="ko-KR" dirty="0"/>
              <a:t>operation information element includes each center frequency of two </a:t>
            </a:r>
            <a:r>
              <a:rPr lang="en-US" altLang="ko-KR" dirty="0" smtClean="0"/>
              <a:t>segments</a:t>
            </a:r>
            <a:endParaRPr lang="en-US" altLang="ko-KR" dirty="0"/>
          </a:p>
        </p:txBody>
      </p:sp>
      <p:sp>
        <p:nvSpPr>
          <p:cNvPr id="4" name="사다리꼴 3"/>
          <p:cNvSpPr/>
          <p:nvPr/>
        </p:nvSpPr>
        <p:spPr>
          <a:xfrm>
            <a:off x="2541047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다리꼴 4"/>
          <p:cNvSpPr/>
          <p:nvPr/>
        </p:nvSpPr>
        <p:spPr>
          <a:xfrm>
            <a:off x="2796420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사다리꼴 5"/>
          <p:cNvSpPr/>
          <p:nvPr/>
        </p:nvSpPr>
        <p:spPr>
          <a:xfrm>
            <a:off x="3051793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>
            <a:off x="3307166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/>
          <p:cNvSpPr/>
          <p:nvPr/>
        </p:nvSpPr>
        <p:spPr>
          <a:xfrm>
            <a:off x="3562539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3817912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>
            <a:off x="4073285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/>
          <p:cNvSpPr/>
          <p:nvPr/>
        </p:nvSpPr>
        <p:spPr>
          <a:xfrm>
            <a:off x="4328658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다리꼴 11"/>
          <p:cNvSpPr/>
          <p:nvPr/>
        </p:nvSpPr>
        <p:spPr>
          <a:xfrm>
            <a:off x="4584031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다리꼴 12"/>
          <p:cNvSpPr/>
          <p:nvPr/>
        </p:nvSpPr>
        <p:spPr>
          <a:xfrm>
            <a:off x="4839404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다리꼴 13"/>
          <p:cNvSpPr/>
          <p:nvPr/>
        </p:nvSpPr>
        <p:spPr>
          <a:xfrm>
            <a:off x="5094777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15" name="사다리꼴 14"/>
          <p:cNvSpPr/>
          <p:nvPr/>
        </p:nvSpPr>
        <p:spPr>
          <a:xfrm>
            <a:off x="5350150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다리꼴 15"/>
          <p:cNvSpPr/>
          <p:nvPr/>
        </p:nvSpPr>
        <p:spPr>
          <a:xfrm>
            <a:off x="5605523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7" name="사다리꼴 16"/>
          <p:cNvSpPr/>
          <p:nvPr/>
        </p:nvSpPr>
        <p:spPr>
          <a:xfrm>
            <a:off x="5860896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다리꼴 17"/>
          <p:cNvSpPr/>
          <p:nvPr/>
        </p:nvSpPr>
        <p:spPr>
          <a:xfrm>
            <a:off x="6116269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다리꼴 18"/>
          <p:cNvSpPr/>
          <p:nvPr/>
        </p:nvSpPr>
        <p:spPr>
          <a:xfrm>
            <a:off x="6371642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왼쪽 중괄호 19"/>
          <p:cNvSpPr/>
          <p:nvPr/>
        </p:nvSpPr>
        <p:spPr>
          <a:xfrm rot="16200000" flipH="1">
            <a:off x="2928908" y="4802204"/>
            <a:ext cx="245770" cy="102149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2541047" y="4875662"/>
            <a:ext cx="1021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 1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99636" y="4875662"/>
            <a:ext cx="1021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 2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왼쪽 중괄호 23"/>
          <p:cNvSpPr/>
          <p:nvPr/>
        </p:nvSpPr>
        <p:spPr>
          <a:xfrm rot="16200000" flipH="1">
            <a:off x="5993384" y="4802204"/>
            <a:ext cx="245770" cy="102149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2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on </a:t>
            </a:r>
            <a:r>
              <a:rPr lang="en-US" altLang="ko-KR" dirty="0"/>
              <a:t>Non-contiguous </a:t>
            </a:r>
            <a:r>
              <a:rPr lang="en-US" altLang="ko-KR" dirty="0" smtClean="0"/>
              <a:t>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PHY </a:t>
            </a:r>
            <a:r>
              <a:rPr lang="en-US" altLang="ko-KR" dirty="0"/>
              <a:t>needs to handle non-contiguous bandwidth</a:t>
            </a:r>
          </a:p>
          <a:p>
            <a:pPr lvl="1"/>
            <a:r>
              <a:rPr lang="en-US" altLang="ko-KR" dirty="0"/>
              <a:t>Multiple RF(or multiple IF part) </a:t>
            </a:r>
            <a:r>
              <a:rPr lang="en-US" altLang="ko-KR" dirty="0" smtClean="0"/>
              <a:t>may be </a:t>
            </a:r>
            <a:r>
              <a:rPr lang="en-US" altLang="ko-KR" dirty="0"/>
              <a:t>required to support non-contiguous channels </a:t>
            </a:r>
            <a:r>
              <a:rPr lang="en-US" altLang="ko-KR" dirty="0" smtClean="0"/>
              <a:t>[5][6][7]</a:t>
            </a:r>
            <a:endParaRPr lang="en-US" altLang="ko-KR" dirty="0"/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frequency </a:t>
            </a:r>
            <a:r>
              <a:rPr lang="en-US" altLang="ko-KR" dirty="0" smtClean="0"/>
              <a:t>segment may require </a:t>
            </a:r>
            <a:r>
              <a:rPr lang="en-US" altLang="ko-KR" dirty="0"/>
              <a:t>one </a:t>
            </a:r>
            <a:r>
              <a:rPr lang="en-US" altLang="ko-KR" dirty="0" smtClean="0"/>
              <a:t>IF [7]</a:t>
            </a:r>
          </a:p>
          <a:p>
            <a:pPr lvl="1"/>
            <a:r>
              <a:rPr lang="en-US" altLang="ko-KR" dirty="0" smtClean="0"/>
              <a:t>Synchronous non-contiguous channel utilization is feasible [5][6][7]</a:t>
            </a:r>
          </a:p>
          <a:p>
            <a:pPr lvl="1"/>
            <a:r>
              <a:rPr lang="en-US" altLang="ko-KR" dirty="0" smtClean="0"/>
              <a:t>Non-contiguous </a:t>
            </a:r>
            <a:r>
              <a:rPr lang="en-US" altLang="ko-KR" dirty="0"/>
              <a:t>channel </a:t>
            </a:r>
            <a:r>
              <a:rPr lang="en-US" altLang="ko-KR" dirty="0" smtClean="0"/>
              <a:t>utilization could enhances 11ax throughput by increasing opportunity </a:t>
            </a:r>
            <a:r>
              <a:rPr lang="en-US" altLang="ko-KR" dirty="0"/>
              <a:t>of wideband </a:t>
            </a:r>
            <a:r>
              <a:rPr lang="en-US" altLang="ko-KR" dirty="0" smtClean="0"/>
              <a:t>operation [4][7][8][9]</a:t>
            </a:r>
          </a:p>
          <a:p>
            <a:pPr lvl="1"/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27" name="그룹 26"/>
          <p:cNvGrpSpPr/>
          <p:nvPr/>
        </p:nvGrpSpPr>
        <p:grpSpPr>
          <a:xfrm>
            <a:off x="2101760" y="4781550"/>
            <a:ext cx="4940479" cy="1391927"/>
            <a:chOff x="1160585" y="4147227"/>
            <a:chExt cx="4940479" cy="1391927"/>
          </a:xfrm>
        </p:grpSpPr>
        <p:graphicFrame>
          <p:nvGraphicFramePr>
            <p:cNvPr id="5" name="개체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6094203"/>
                </p:ext>
              </p:extLst>
            </p:nvPr>
          </p:nvGraphicFramePr>
          <p:xfrm>
            <a:off x="5606957" y="4147227"/>
            <a:ext cx="276038" cy="4780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2" name="Visio" r:id="rId4" imgW="165078" imgH="394737" progId="Visio.Drawing.11">
                    <p:embed/>
                  </p:oleObj>
                </mc:Choice>
                <mc:Fallback>
                  <p:oleObj name="Visio" r:id="rId4" imgW="165078" imgH="394737" progId="Visio.Drawing.11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6957" y="4147227"/>
                          <a:ext cx="276038" cy="47801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직사각형 5"/>
            <p:cNvSpPr/>
            <p:nvPr/>
          </p:nvSpPr>
          <p:spPr>
            <a:xfrm>
              <a:off x="1160585" y="4580793"/>
              <a:ext cx="1424353" cy="95836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Digital Signal Process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44804" y="458079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DAC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044804" y="505997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DAC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flipH="1">
              <a:off x="2584938" y="468703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2584938" y="5385289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 flipH="1">
              <a:off x="2584938" y="48965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 flipH="1">
              <a:off x="2584938" y="51632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flipH="1">
              <a:off x="3756980" y="48203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3756980" y="529956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직사각형 17"/>
            <p:cNvSpPr/>
            <p:nvPr/>
          </p:nvSpPr>
          <p:spPr>
            <a:xfrm>
              <a:off x="4216846" y="458079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4216846" y="505997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flipH="1">
              <a:off x="4929022" y="48203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직사각형 24"/>
            <p:cNvSpPr/>
            <p:nvPr/>
          </p:nvSpPr>
          <p:spPr>
            <a:xfrm>
              <a:off x="5388888" y="4580793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꺾인 연결선 11"/>
            <p:cNvCxnSpPr>
              <a:stCxn id="19" idx="3"/>
              <a:endCxn id="25" idx="1"/>
            </p:cNvCxnSpPr>
            <p:nvPr/>
          </p:nvCxnSpPr>
          <p:spPr>
            <a:xfrm flipV="1">
              <a:off x="4929022" y="4820383"/>
              <a:ext cx="459866" cy="479181"/>
            </a:xfrm>
            <a:prstGeom prst="bentConnector3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/>
        </p:nvSpPr>
        <p:spPr>
          <a:xfrm>
            <a:off x="3674076" y="4896372"/>
            <a:ext cx="2306594" cy="683740"/>
          </a:xfrm>
          <a:prstGeom prst="rect">
            <a:avLst/>
          </a:prstGeom>
          <a:solidFill>
            <a:srgbClr val="4F81B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Segment1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674076" y="5799906"/>
            <a:ext cx="2306594" cy="683740"/>
          </a:xfrm>
          <a:prstGeom prst="rect">
            <a:avLst/>
          </a:prstGeom>
          <a:solidFill>
            <a:srgbClr val="4F81B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Segment2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06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</a:t>
            </a:r>
            <a:r>
              <a:rPr lang="en-US" altLang="ko-KR" dirty="0" smtClean="0"/>
              <a:t>ssues on Non-contiguous channel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457200" y="192153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Non-contiguous channel support with PHY restriction might be required</a:t>
            </a:r>
          </a:p>
          <a:p>
            <a:pPr lvl="1"/>
            <a:r>
              <a:rPr lang="en-US" altLang="ko-KR" dirty="0"/>
              <a:t>Utilizing all </a:t>
            </a:r>
            <a:r>
              <a:rPr lang="en-US" altLang="ko-KR" dirty="0" smtClean="0"/>
              <a:t>available channel </a:t>
            </a:r>
            <a:r>
              <a:rPr lang="en-US" altLang="ko-KR" dirty="0"/>
              <a:t>is burden to PHY and could degrade spectral reuse on </a:t>
            </a:r>
            <a:r>
              <a:rPr lang="en-US" altLang="ko-KR" dirty="0" smtClean="0"/>
              <a:t>dense OBSS scenario</a:t>
            </a:r>
            <a:endParaRPr lang="en-US" altLang="ko-KR" dirty="0"/>
          </a:p>
          <a:p>
            <a:pPr lvl="1"/>
            <a:r>
              <a:rPr lang="en-US" altLang="ko-KR" dirty="0" smtClean="0"/>
              <a:t>Therefore, restriction </a:t>
            </a:r>
            <a:r>
              <a:rPr lang="en-US" altLang="ko-KR" dirty="0"/>
              <a:t>on numbers of segment </a:t>
            </a:r>
            <a:r>
              <a:rPr lang="en-US" altLang="ko-KR" dirty="0" smtClean="0"/>
              <a:t>need </a:t>
            </a:r>
            <a:r>
              <a:rPr lang="en-US" altLang="ko-KR" dirty="0"/>
              <a:t>to be </a:t>
            </a:r>
            <a:r>
              <a:rPr lang="en-US" altLang="ko-KR" dirty="0" smtClean="0"/>
              <a:t>considered</a:t>
            </a:r>
          </a:p>
          <a:p>
            <a:pPr lvl="2"/>
            <a:r>
              <a:rPr lang="en-US" altLang="ko-KR" dirty="0" smtClean="0"/>
              <a:t>11ac </a:t>
            </a:r>
            <a:r>
              <a:rPr lang="en-US" altLang="ko-KR" dirty="0"/>
              <a:t>considered 2 </a:t>
            </a:r>
            <a:r>
              <a:rPr lang="en-US" altLang="ko-KR" dirty="0" smtClean="0"/>
              <a:t>segments </a:t>
            </a:r>
            <a:r>
              <a:rPr lang="en-US" altLang="ko-KR" dirty="0"/>
              <a:t>at </a:t>
            </a:r>
            <a:r>
              <a:rPr lang="en-US" altLang="ko-KR" dirty="0" smtClean="0"/>
              <a:t>most</a:t>
            </a:r>
          </a:p>
          <a:p>
            <a:pPr lvl="2"/>
            <a:r>
              <a:rPr lang="en-US" altLang="ko-KR" dirty="0" smtClean="0"/>
              <a:t>Complexity and AP/STA capability needs to be considered</a:t>
            </a:r>
          </a:p>
          <a:p>
            <a:r>
              <a:rPr lang="en-US" altLang="ko-KR" dirty="0" smtClean="0"/>
              <a:t>Many legacy channel access schemes might be re-defined or enhanced for Non-contiguous channel</a:t>
            </a:r>
            <a:endParaRPr lang="en-US" altLang="ko-KR" dirty="0"/>
          </a:p>
          <a:p>
            <a:pPr lvl="1"/>
            <a:r>
              <a:rPr lang="en-US" altLang="ko-KR" dirty="0" smtClean="0"/>
              <a:t>STAs’ capability for non-contiguous channel support might vary</a:t>
            </a:r>
            <a:endParaRPr lang="en-US" altLang="ko-KR" dirty="0"/>
          </a:p>
          <a:p>
            <a:pPr lvl="1"/>
            <a:r>
              <a:rPr lang="en-US" altLang="ko-KR" dirty="0"/>
              <a:t>CCA, contention and back-off and other channel access schemes </a:t>
            </a:r>
            <a:r>
              <a:rPr lang="en-US" altLang="ko-KR" dirty="0" smtClean="0"/>
              <a:t>might be required to be re-defined </a:t>
            </a:r>
            <a:r>
              <a:rPr lang="en-US" altLang="ko-KR" dirty="0"/>
              <a:t>for non-contiguous </a:t>
            </a:r>
            <a:r>
              <a:rPr lang="en-US" altLang="ko-KR" dirty="0" smtClean="0"/>
              <a:t>channel</a:t>
            </a:r>
            <a:endParaRPr lang="en-US" altLang="ko-KR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06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Issues on Non-contiguous channel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457200" y="192153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Minimizing impacts on non-contiguous channel utilization</a:t>
            </a:r>
          </a:p>
          <a:p>
            <a:pPr lvl="1"/>
            <a:r>
              <a:rPr lang="en-US" altLang="ko-KR" dirty="0" smtClean="0"/>
              <a:t>Secondary non-contiguous segment(s) might require a new control channel(s)</a:t>
            </a:r>
          </a:p>
          <a:p>
            <a:pPr lvl="1"/>
            <a:r>
              <a:rPr lang="en-US" altLang="ko-KR" dirty="0" smtClean="0"/>
              <a:t>A new control channel utilizes same 11ax </a:t>
            </a:r>
            <a:r>
              <a:rPr lang="en-US" altLang="ko-KR" dirty="0"/>
              <a:t>channel access schemes (CCA, wideband operation, etc.) </a:t>
            </a:r>
            <a:r>
              <a:rPr lang="en-US" altLang="ko-KR" dirty="0" smtClean="0"/>
              <a:t>as primary channel</a:t>
            </a:r>
            <a:endParaRPr lang="en-US" altLang="ko-KR" strike="sngStrike" dirty="0" smtClean="0"/>
          </a:p>
          <a:p>
            <a:pPr lvl="1"/>
            <a:r>
              <a:rPr lang="en-US" altLang="ko-KR" dirty="0" smtClean="0"/>
              <a:t>By utilizing new control channel(s) STA does not need to listen to all possible channels</a:t>
            </a:r>
          </a:p>
          <a:p>
            <a:r>
              <a:rPr lang="en-US" altLang="ko-KR" dirty="0" smtClean="0"/>
              <a:t>Further performance enhancement with new control channel on non-contiguous segment</a:t>
            </a:r>
          </a:p>
          <a:p>
            <a:pPr lvl="1"/>
            <a:r>
              <a:rPr lang="en-US" altLang="ko-KR" dirty="0" smtClean="0"/>
              <a:t>Secondary non-contiguous segment can be utilized even when a primary channel is busy</a:t>
            </a:r>
            <a:endParaRPr lang="en-US" altLang="ko-KR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736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10617</TotalTime>
  <Words>878</Words>
  <Application>Microsoft Office PowerPoint</Application>
  <PresentationFormat>화면 슬라이드 쇼(4:3)</PresentationFormat>
  <Paragraphs>182</Paragraphs>
  <Slides>15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15</vt:i4>
      </vt:variant>
    </vt:vector>
  </HeadingPairs>
  <TitlesOfParts>
    <vt:vector size="25" baseType="lpstr">
      <vt:lpstr>MS Gothic</vt:lpstr>
      <vt:lpstr>宋体</vt:lpstr>
      <vt:lpstr>맑은 고딕</vt:lpstr>
      <vt:lpstr>Arial</vt:lpstr>
      <vt:lpstr>Cambria Math</vt:lpstr>
      <vt:lpstr>Times New Roman</vt:lpstr>
      <vt:lpstr>Wingdings</vt:lpstr>
      <vt:lpstr>2_Office 테마</vt:lpstr>
      <vt:lpstr>Document</vt:lpstr>
      <vt:lpstr>Visio</vt:lpstr>
      <vt:lpstr>PowerPoint 프레젠테이션</vt:lpstr>
      <vt:lpstr>Background</vt:lpstr>
      <vt:lpstr>OFDMA Channelization</vt:lpstr>
      <vt:lpstr>OFDMA Channelization (Contiguous)</vt:lpstr>
      <vt:lpstr>OFDMA Channelization (Non-contiguous)</vt:lpstr>
      <vt:lpstr>Non-contiguous channel utilization</vt:lpstr>
      <vt:lpstr>Issues on Non-contiguous channel</vt:lpstr>
      <vt:lpstr>Issues on Non-contiguous channel</vt:lpstr>
      <vt:lpstr>Issues on Non-contiguous channel</vt:lpstr>
      <vt:lpstr>Issues on Non-contiguous channel</vt:lpstr>
      <vt:lpstr>Non-contiguous channel</vt:lpstr>
      <vt:lpstr>Conclusions</vt:lpstr>
      <vt:lpstr>References</vt:lpstr>
      <vt:lpstr>Straw Poll 1</vt:lpstr>
      <vt:lpstr>Straw Poll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JinsooAhn</dc:creator>
  <cp:lastModifiedBy>JinsooAhn</cp:lastModifiedBy>
  <cp:revision>251</cp:revision>
  <dcterms:created xsi:type="dcterms:W3CDTF">2015-01-03T09:03:54Z</dcterms:created>
  <dcterms:modified xsi:type="dcterms:W3CDTF">2015-03-08T23:37:28Z</dcterms:modified>
</cp:coreProperties>
</file>