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theme/themeOverride8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70" r:id="rId2"/>
    <p:sldId id="473" r:id="rId3"/>
    <p:sldId id="478" r:id="rId4"/>
    <p:sldId id="475" r:id="rId5"/>
    <p:sldId id="474" r:id="rId6"/>
    <p:sldId id="476" r:id="rId7"/>
    <p:sldId id="477" r:id="rId8"/>
    <p:sldId id="413" r:id="rId9"/>
    <p:sldId id="441" r:id="rId10"/>
    <p:sldId id="427" r:id="rId11"/>
    <p:sldId id="333" r:id="rId12"/>
    <p:sldId id="334" r:id="rId13"/>
    <p:sldId id="428" r:id="rId14"/>
    <p:sldId id="416" r:id="rId15"/>
    <p:sldId id="335" r:id="rId16"/>
    <p:sldId id="336" r:id="rId17"/>
    <p:sldId id="480" r:id="rId18"/>
    <p:sldId id="479" r:id="rId19"/>
    <p:sldId id="451" r:id="rId20"/>
    <p:sldId id="349" r:id="rId21"/>
    <p:sldId id="429" r:id="rId22"/>
    <p:sldId id="351" r:id="rId23"/>
    <p:sldId id="435" r:id="rId24"/>
    <p:sldId id="437" r:id="rId25"/>
    <p:sldId id="431" r:id="rId26"/>
    <p:sldId id="439" r:id="rId27"/>
    <p:sldId id="385" r:id="rId28"/>
    <p:sldId id="330" r:id="rId29"/>
    <p:sldId id="354" r:id="rId30"/>
    <p:sldId id="414" r:id="rId31"/>
    <p:sldId id="452" r:id="rId32"/>
    <p:sldId id="453" r:id="rId33"/>
    <p:sldId id="456" r:id="rId34"/>
    <p:sldId id="464" r:id="rId35"/>
    <p:sldId id="457" r:id="rId36"/>
    <p:sldId id="465" r:id="rId37"/>
    <p:sldId id="466" r:id="rId38"/>
    <p:sldId id="467" r:id="rId39"/>
    <p:sldId id="468" r:id="rId40"/>
    <p:sldId id="469" r:id="rId41"/>
    <p:sldId id="470" r:id="rId42"/>
    <p:sldId id="471" r:id="rId43"/>
    <p:sldId id="472" r:id="rId4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2114" autoAdjust="0"/>
  </p:normalViewPr>
  <p:slideViewPr>
    <p:cSldViewPr>
      <p:cViewPr>
        <p:scale>
          <a:sx n="90" d="100"/>
          <a:sy n="90" d="100"/>
        </p:scale>
        <p:origin x="-122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802.11-15/0349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5.xml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8.xml"/><Relationship Id="rId4" Type="http://schemas.openxmlformats.org/officeDocument/2006/relationships/package" Target="../embeddings/Microsoft_Office_Word_Document1.docx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HE-LTF 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Mingguang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mxu@marvell.com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7772400" cy="533400"/>
          </a:xfrm>
        </p:spPr>
        <p:txBody>
          <a:bodyPr/>
          <a:lstStyle/>
          <a:p>
            <a:r>
              <a:rPr lang="en-US" dirty="0" smtClean="0"/>
              <a:t>Overhead Analysis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533400"/>
          </a:xfrm>
        </p:spPr>
        <p:txBody>
          <a:bodyPr/>
          <a:lstStyle/>
          <a:p>
            <a:r>
              <a:rPr lang="en-US" b="0" smtClean="0"/>
              <a:t>Overhead Analysis (1)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419600"/>
          </a:xfrm>
        </p:spPr>
        <p:txBody>
          <a:bodyPr/>
          <a:lstStyle/>
          <a:p>
            <a:r>
              <a:rPr lang="en-US" sz="2800" b="0" dirty="0" smtClean="0"/>
              <a:t>4x symbol duration in HE-LTFs adds non-negligible overhead.</a:t>
            </a:r>
          </a:p>
          <a:p>
            <a:pPr lvl="1"/>
            <a:r>
              <a:rPr lang="en-US" sz="2000" dirty="0" smtClean="0"/>
              <a:t>Especially for packets of short-mid  durations.</a:t>
            </a:r>
          </a:p>
          <a:p>
            <a:pPr lvl="1"/>
            <a:r>
              <a:rPr lang="en-US" sz="2000" b="0" dirty="0" smtClean="0"/>
              <a:t>Issue will become more severe with larger 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.  </a:t>
            </a:r>
          </a:p>
          <a:p>
            <a:pPr lvl="1"/>
            <a:r>
              <a:rPr lang="en-US" sz="2000" b="0" dirty="0" smtClean="0"/>
              <a:t>Example: 80MHz, MCS9, 4SS, 11ax N</a:t>
            </a:r>
            <a:r>
              <a:rPr lang="en-US" b="0" dirty="0" smtClean="0"/>
              <a:t>DBPS</a:t>
            </a:r>
            <a:r>
              <a:rPr lang="en-US" sz="2000" b="0" dirty="0" smtClean="0"/>
              <a:t> ~=26kbits, PSDU length 20k bytes requires only 7 long data symbols, but there could be 4 long HE-LTF symbols. </a:t>
            </a:r>
          </a:p>
          <a:p>
            <a:endParaRPr lang="en-US" sz="2400" dirty="0" smtClean="0"/>
          </a:p>
          <a:p>
            <a:r>
              <a:rPr lang="en-US" sz="2800" b="0" dirty="0" smtClean="0"/>
              <a:t>Overhead analysis of a </a:t>
            </a:r>
            <a:r>
              <a:rPr lang="en-US" sz="2800" b="0" dirty="0" err="1" smtClean="0"/>
              <a:t>Nsts</a:t>
            </a:r>
            <a:r>
              <a:rPr lang="en-US" sz="2800" b="0" dirty="0" smtClean="0"/>
              <a:t>=4 case is shown in next page.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800" b="0" dirty="0" smtClean="0"/>
              <a:t>Overhead Analysis (2)</a:t>
            </a: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49153" name="Picture 1" descr="D:\Hongyuan's Documents\Marvell\11ax (HEW)\matlab\Compressed OFDM Symbol Study\IEEE-Figu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127642"/>
            <a:ext cx="8001000" cy="5327133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7772400" cy="533400"/>
          </a:xfrm>
        </p:spPr>
        <p:txBody>
          <a:bodyPr/>
          <a:lstStyle/>
          <a:p>
            <a:r>
              <a:rPr lang="en-US" dirty="0" smtClean="0"/>
              <a:t>HE-LTF Compression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b="0" dirty="0" smtClean="0"/>
              <a:t>HE-LTF Compression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5181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Motivations: </a:t>
            </a:r>
          </a:p>
          <a:p>
            <a:pPr lvl="1"/>
            <a:r>
              <a:rPr lang="en-US" dirty="0" smtClean="0"/>
              <a:t>Most channels have coherent BW that is much larger than the tone spacing defined by 11ax OFDM numerology (78.125KHz).</a:t>
            </a:r>
          </a:p>
          <a:p>
            <a:pPr lvl="1"/>
            <a:r>
              <a:rPr lang="en-US" dirty="0" smtClean="0"/>
              <a:t>Sampling the tones in HE-LTF won’t lose much of channel information.</a:t>
            </a:r>
          </a:p>
          <a:p>
            <a:pPr lvl="1"/>
            <a:r>
              <a:rPr lang="en-US" dirty="0" smtClean="0"/>
              <a:t>Possible to reduce the overhead from 4x HE-LTFs without significant performance degradation.</a:t>
            </a:r>
          </a:p>
          <a:p>
            <a:endParaRPr lang="en-US" b="1" dirty="0" smtClean="0"/>
          </a:p>
          <a:p>
            <a:r>
              <a:rPr lang="en-US" b="1" dirty="0" smtClean="0"/>
              <a:t>Basic Idea: </a:t>
            </a:r>
          </a:p>
          <a:p>
            <a:pPr lvl="1"/>
            <a:r>
              <a:rPr lang="en-US" dirty="0" smtClean="0"/>
              <a:t>Reduce the LTF per-symbol duration to </a:t>
            </a:r>
            <a:r>
              <a:rPr lang="en-US" i="1" dirty="0" smtClean="0"/>
              <a:t>1/n, </a:t>
            </a:r>
            <a:r>
              <a:rPr lang="en-US" dirty="0" smtClean="0"/>
              <a:t>by sampling every </a:t>
            </a:r>
            <a:r>
              <a:rPr lang="en-US" i="1" dirty="0" smtClean="0"/>
              <a:t>n</a:t>
            </a:r>
            <a:r>
              <a:rPr lang="en-US" dirty="0" smtClean="0"/>
              <a:t> tones in HE-LTF, and then truncate the first period per symbol in time domain.</a:t>
            </a:r>
          </a:p>
          <a:p>
            <a:endParaRPr lang="en-US" b="1" dirty="0" smtClean="0"/>
          </a:p>
          <a:p>
            <a:r>
              <a:rPr lang="en-US" b="1" dirty="0" smtClean="0"/>
              <a:t>Two Examples:</a:t>
            </a:r>
          </a:p>
          <a:p>
            <a:pPr lvl="1"/>
            <a:r>
              <a:rPr lang="en-US" b="1" dirty="0" smtClean="0"/>
              <a:t>n=2: </a:t>
            </a:r>
            <a:r>
              <a:rPr lang="en-US" dirty="0" smtClean="0"/>
              <a:t>HE-LTF inserts non-zero values in tones [±2, ±4, ±6,…], thus resulting in 2x LTF symbol duration;</a:t>
            </a:r>
            <a:endParaRPr lang="en-US" b="1" dirty="0" smtClean="0"/>
          </a:p>
          <a:p>
            <a:pPr lvl="1"/>
            <a:r>
              <a:rPr lang="en-US" b="1" dirty="0" smtClean="0"/>
              <a:t>n=4: </a:t>
            </a:r>
            <a:r>
              <a:rPr lang="en-US" dirty="0" smtClean="0"/>
              <a:t>HE-LTF inserts non-zero values in tones [±4, ±8, ±12,…], thus resulting in 1x LTF symbol duration.</a:t>
            </a:r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b="0" dirty="0" smtClean="0"/>
              <a:t>HE-LTF Compression (2)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610600" cy="4114800"/>
          </a:xfrm>
        </p:spPr>
        <p:txBody>
          <a:bodyPr/>
          <a:lstStyle/>
          <a:p>
            <a:r>
              <a:rPr lang="en-US" sz="2000" b="0" dirty="0" smtClean="0"/>
              <a:t>With </a:t>
            </a:r>
            <a:r>
              <a:rPr lang="en-US" sz="2000" b="0" i="1" dirty="0" smtClean="0"/>
              <a:t>n=2</a:t>
            </a:r>
            <a:r>
              <a:rPr lang="en-US" sz="2000" b="0" dirty="0" smtClean="0"/>
              <a:t>, HE-LTF inserts non-zero values in tones [</a:t>
            </a:r>
            <a:r>
              <a:rPr lang="en-US" sz="2000" b="0" dirty="0" smtClean="0">
                <a:solidFill>
                  <a:srgbClr val="FF0000"/>
                </a:solidFill>
              </a:rPr>
              <a:t>±2</a:t>
            </a:r>
            <a:r>
              <a:rPr lang="en-US" sz="2000" b="0" dirty="0" smtClean="0"/>
              <a:t>, ±4, ±8,…].</a:t>
            </a:r>
          </a:p>
          <a:p>
            <a:pPr lvl="1"/>
            <a:r>
              <a:rPr lang="en-US" sz="1800" dirty="0" smtClean="0"/>
              <a:t>If </a:t>
            </a:r>
            <a:r>
              <a:rPr lang="en-US" dirty="0" smtClean="0"/>
              <a:t>±2 belongs to </a:t>
            </a:r>
            <a:r>
              <a:rPr lang="en-US" sz="1800" dirty="0" smtClean="0"/>
              <a:t>DC null </a:t>
            </a:r>
            <a:r>
              <a:rPr lang="en-US" dirty="0" smtClean="0"/>
              <a:t>tones, then they should not be populated.</a:t>
            </a:r>
            <a:endParaRPr lang="en-US" sz="1800" b="0" dirty="0" smtClean="0"/>
          </a:p>
          <a:p>
            <a:pPr lvl="1">
              <a:buNone/>
            </a:pPr>
            <a:endParaRPr lang="en-US" sz="1600" b="0" dirty="0" smtClean="0"/>
          </a:p>
          <a:p>
            <a:r>
              <a:rPr lang="en-US" dirty="0" smtClean="0"/>
              <a:t>After IFFT (e.g. 1024IFFT for 80MHz), the time domain has 2 periods per symbol, then we only transmit 1 period (6.4us) + GI.</a:t>
            </a:r>
          </a:p>
          <a:p>
            <a:pPr lvl="1"/>
            <a:r>
              <a:rPr lang="en-US" sz="1600" dirty="0" smtClean="0"/>
              <a:t>Therefore only 1x symbol duration.</a:t>
            </a:r>
          </a:p>
          <a:p>
            <a:pPr lvl="1"/>
            <a:r>
              <a:rPr lang="en-US" sz="1600" dirty="0" smtClean="0"/>
              <a:t>This is equivalent to direct 512-IFFT for 80MHz with continuous tone loading.</a:t>
            </a:r>
          </a:p>
          <a:p>
            <a:pPr lvl="1"/>
            <a:r>
              <a:rPr lang="en-US" sz="1600" dirty="0" smtClean="0"/>
              <a:t>Almost cut the HE-LTF overhead by one half.</a:t>
            </a:r>
          </a:p>
          <a:p>
            <a:endParaRPr lang="en-US" b="0" dirty="0" smtClean="0"/>
          </a:p>
          <a:p>
            <a:r>
              <a:rPr lang="en-US" dirty="0" smtClean="0"/>
              <a:t>Diagram see the next page.</a:t>
            </a:r>
            <a:endParaRPr lang="en-US" b="0" dirty="0" smtClean="0"/>
          </a:p>
          <a:p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b="0" dirty="0" err="1" smtClean="0"/>
              <a:t>Tx</a:t>
            </a:r>
            <a:r>
              <a:rPr lang="en-US" b="0" dirty="0" smtClean="0"/>
              <a:t>-Diagram for ½ Compressed HE-LTF (80MHz)</a:t>
            </a: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038600" y="1752600"/>
            <a:ext cx="9144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1024-IFFT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3733800" y="2057400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28600" y="2209800"/>
            <a:ext cx="15628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HE-LTF Sequence </a:t>
            </a:r>
          </a:p>
          <a:p>
            <a:r>
              <a:rPr lang="en-US" sz="1400" dirty="0" smtClean="0"/>
              <a:t>in tones</a:t>
            </a:r>
          </a:p>
          <a:p>
            <a:r>
              <a:rPr lang="en-US" sz="1400" dirty="0" smtClean="0"/>
              <a:t>[±2, ±4, ±8,…]</a:t>
            </a:r>
          </a:p>
          <a:p>
            <a:endParaRPr lang="en-US" dirty="0"/>
          </a:p>
        </p:txBody>
      </p:sp>
      <p:sp>
        <p:nvSpPr>
          <p:cNvPr id="10" name="Oval 9"/>
          <p:cNvSpPr/>
          <p:nvPr/>
        </p:nvSpPr>
        <p:spPr bwMode="auto">
          <a:xfrm>
            <a:off x="3352800" y="190500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X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1600200" y="2492514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3505200" y="16002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4953000" y="205740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5562600" y="1600200"/>
            <a:ext cx="1066800" cy="990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Truncate 1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512 Samples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6629400" y="205740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7239000" y="1905000"/>
            <a:ext cx="83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Insert GI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8077200" y="205740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1981200" y="1905000"/>
            <a:ext cx="990600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VHTLTF</a:t>
            </a:r>
            <a:r>
              <a:rPr lang="en-US" sz="1400" dirty="0" smtClean="0"/>
              <a:t>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CSD,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</a:t>
            </a:r>
            <a:r>
              <a:rPr kumimoji="0" lang="en-US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Q</a:t>
            </a:r>
            <a:r>
              <a:rPr kumimoji="0" lang="en-US" sz="11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2971800" y="20574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048000" y="2286000"/>
            <a:ext cx="253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:</a:t>
            </a:r>
          </a:p>
          <a:p>
            <a:r>
              <a:rPr lang="en-US" sz="1600" b="1" dirty="0" smtClean="0"/>
              <a:t>:</a:t>
            </a:r>
            <a:endParaRPr lang="en-US" b="1" dirty="0"/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2971800" y="30480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429000" y="28956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…..</a:t>
            </a:r>
            <a:endParaRPr lang="en-US" sz="1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52400" y="3505200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 smtClean="0">
                <a:solidFill>
                  <a:srgbClr val="FF0000"/>
                </a:solidFill>
              </a:rPr>
              <a:t>Or equivalently:</a:t>
            </a:r>
            <a:endParaRPr lang="en-US" sz="1800" u="sng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352800" y="4114800"/>
            <a:ext cx="9144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512-IFFT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28600" y="4572000"/>
            <a:ext cx="15179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HE-LTF Sequence</a:t>
            </a:r>
          </a:p>
          <a:p>
            <a:r>
              <a:rPr lang="en-US" sz="1400" dirty="0" smtClean="0"/>
              <a:t>in tones</a:t>
            </a:r>
          </a:p>
          <a:p>
            <a:r>
              <a:rPr lang="en-US" sz="1400" dirty="0" smtClean="0"/>
              <a:t>[±1, ±2, ±3,…]</a:t>
            </a:r>
          </a:p>
          <a:p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1600200" y="4854714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4267200" y="441960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4876800" y="4191000"/>
            <a:ext cx="83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Insert GI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5715000" y="434340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1981200" y="4267200"/>
            <a:ext cx="990600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algn="ctr"/>
            <a:r>
              <a:rPr lang="en-US" sz="1400" dirty="0" smtClean="0"/>
              <a:t>P</a:t>
            </a:r>
            <a:r>
              <a:rPr lang="en-US" sz="1000" dirty="0" smtClean="0"/>
              <a:t>VHTLTF</a:t>
            </a:r>
            <a:r>
              <a:rPr lang="en-US" sz="1400" dirty="0" smtClean="0"/>
              <a:t>, CSD, and </a:t>
            </a:r>
            <a:r>
              <a:rPr lang="en-US" sz="1400" dirty="0" err="1" smtClean="0"/>
              <a:t>Q</a:t>
            </a:r>
            <a:r>
              <a:rPr lang="en-US" sz="1100" dirty="0" err="1" smtClean="0"/>
              <a:t>mat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2971800" y="44196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048000" y="4648200"/>
            <a:ext cx="253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:</a:t>
            </a:r>
          </a:p>
          <a:p>
            <a:r>
              <a:rPr lang="en-US" sz="1600" b="1" dirty="0" smtClean="0"/>
              <a:t>:</a:t>
            </a:r>
            <a:endParaRPr lang="en-US" b="1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2971800" y="54102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3429000" y="52578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…..</a:t>
            </a:r>
            <a:endParaRPr lang="en-US" sz="1800" b="1" dirty="0"/>
          </a:p>
        </p:txBody>
      </p:sp>
      <p:sp>
        <p:nvSpPr>
          <p:cNvPr id="35" name="Date Placeholder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3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3352800" y="1295400"/>
          <a:ext cx="290979" cy="260350"/>
        </p:xfrm>
        <a:graphic>
          <a:graphicData uri="http://schemas.openxmlformats.org/presentationml/2006/ole">
            <p:oleObj spid="_x0000_s45057" name="Equation" r:id="rId4" imgW="241200" imgH="215640" progId="Equation.DSMT4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Matrix Structure &amp; Receiver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495800"/>
          </a:xfrm>
        </p:spPr>
        <p:txBody>
          <a:bodyPr/>
          <a:lstStyle/>
          <a:p>
            <a:r>
              <a:rPr lang="en-US" dirty="0" smtClean="0"/>
              <a:t>In the non-zero tones of HE-LTFs, we still maintain the P matrix structure the same way as in 11ac, therefore </a:t>
            </a:r>
            <a:r>
              <a:rPr lang="en-US" u="sng" dirty="0" smtClean="0"/>
              <a:t>receiver does not need to re-architect its MIMO equalization design.</a:t>
            </a:r>
            <a:endParaRPr lang="en-US" dirty="0" smtClean="0"/>
          </a:p>
          <a:p>
            <a:endParaRPr lang="en-US" sz="1800" dirty="0" smtClean="0"/>
          </a:p>
          <a:p>
            <a:r>
              <a:rPr lang="en-US" dirty="0" smtClean="0"/>
              <a:t>Receiver uses interpolation to reconstruct CEs of the </a:t>
            </a:r>
            <a:r>
              <a:rPr lang="en-US" dirty="0" smtClean="0"/>
              <a:t>non</a:t>
            </a:r>
            <a:r>
              <a:rPr lang="en-US" dirty="0" smtClean="0"/>
              <a:t>-sampled </a:t>
            </a:r>
            <a:r>
              <a:rPr lang="en-US" dirty="0" smtClean="0"/>
              <a:t>tones.</a:t>
            </a:r>
          </a:p>
          <a:p>
            <a:pPr lvl="1"/>
            <a:r>
              <a:rPr lang="en-US" sz="1600" dirty="0" smtClean="0"/>
              <a:t>Interpolation may have very little performance loss compared with 4x HE-LTFs, because the typical channels have coherent BW much larger than  2x tone spacing  (156.25KHz).</a:t>
            </a:r>
          </a:p>
          <a:p>
            <a:pPr lvl="1"/>
            <a:r>
              <a:rPr lang="en-US" sz="1600" dirty="0" smtClean="0"/>
              <a:t>Interpolation may also gets noise averaging effect that is similar to channel smoothing—therefore improves CE.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Simulation Studies and Discussions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Extensive Simulations are shown in the Appendix: </a:t>
            </a:r>
          </a:p>
          <a:p>
            <a:pPr lvl="1"/>
            <a:r>
              <a:rPr lang="en-US" dirty="0" smtClean="0"/>
              <a:t>SISO, MIMO</a:t>
            </a:r>
          </a:p>
          <a:p>
            <a:pPr lvl="1"/>
            <a:r>
              <a:rPr lang="en-US" dirty="0" smtClean="0"/>
              <a:t>Open-Loop, CDD, </a:t>
            </a:r>
            <a:r>
              <a:rPr lang="en-US" dirty="0" err="1" smtClean="0"/>
              <a:t>TxBF</a:t>
            </a:r>
            <a:endParaRPr lang="en-US" dirty="0" smtClean="0"/>
          </a:p>
          <a:p>
            <a:pPr lvl="1"/>
            <a:r>
              <a:rPr lang="en-US" dirty="0" smtClean="0"/>
              <a:t>Indoor DNLOS channel, outdoor UMI-NLOS channels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From the  simulation results, we found 2x LTF performs well in indoor channels.</a:t>
            </a:r>
          </a:p>
          <a:p>
            <a:pPr lvl="1"/>
            <a:r>
              <a:rPr lang="en-US" dirty="0" smtClean="0"/>
              <a:t>Works fine with SISO, MIMO, CDD, </a:t>
            </a:r>
            <a:r>
              <a:rPr lang="en-US" dirty="0" err="1" smtClean="0"/>
              <a:t>TxBF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Works fine for different number of streams.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UMi</a:t>
            </a:r>
            <a:r>
              <a:rPr lang="en-US" dirty="0" smtClean="0"/>
              <a:t> channel, 2x LTF increases the error floor from 4x LTF.</a:t>
            </a:r>
          </a:p>
          <a:p>
            <a:endParaRPr lang="en-US" dirty="0" smtClean="0"/>
          </a:p>
          <a:p>
            <a:r>
              <a:rPr lang="en-US" dirty="0" smtClean="0"/>
              <a:t>In the case of UL-MU, compressed LTF significantly reduces the impact from residue CFO.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On </a:t>
            </a:r>
            <a:r>
              <a:rPr lang="en-US" b="0" dirty="0" smtClean="0"/>
              <a:t>UL MU-MIMO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/>
              <a:t>UL MU-MIMO</a:t>
            </a:r>
            <a:r>
              <a:rPr lang="en-US" dirty="0" smtClean="0"/>
              <a:t>, STAs are required to synchronize their transmit clocks to the AP’s LO. However, the residue CFOs from multiple transmitters in </a:t>
            </a:r>
            <a:r>
              <a:rPr lang="en-US" dirty="0" smtClean="0"/>
              <a:t>UL MU-MIMO </a:t>
            </a:r>
            <a:r>
              <a:rPr lang="en-US" dirty="0" smtClean="0"/>
              <a:t>packet could lead to channel estimation degradations during HE-LTFs—caused by the per-stream phase growth over time.</a:t>
            </a:r>
          </a:p>
          <a:p>
            <a:pPr lvl="1"/>
            <a:r>
              <a:rPr lang="en-US" dirty="0" smtClean="0"/>
              <a:t>The longer the time, the larger the phase growth.</a:t>
            </a:r>
          </a:p>
          <a:p>
            <a:endParaRPr lang="en-US" dirty="0" smtClean="0"/>
          </a:p>
          <a:p>
            <a:r>
              <a:rPr lang="en-US" dirty="0" smtClean="0"/>
              <a:t>Compressed HE-LTFs reduces this phase-roll impact, or equivalently increases the tolerance of CFO pre-synchronization inaccuracy at different STAs.</a:t>
            </a:r>
          </a:p>
          <a:p>
            <a:pPr lvl="1"/>
            <a:r>
              <a:rPr lang="en-US" dirty="0" smtClean="0"/>
              <a:t>See Appendix for simulations.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b="0" dirty="0" smtClean="0"/>
              <a:t>On OFDMA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b="0" dirty="0" smtClean="0"/>
              <a:t>In OFDMA, when different resource blocks have different number of HE-LTFs, and if HE-LTFs are compressed, FFT window across blocks cannot line-up and will cause non-</a:t>
            </a:r>
            <a:r>
              <a:rPr lang="en-US" b="0" dirty="0" err="1" smtClean="0"/>
              <a:t>orthogonality</a:t>
            </a:r>
            <a:r>
              <a:rPr lang="en-US" b="0" dirty="0" smtClean="0"/>
              <a:t>.</a:t>
            </a:r>
          </a:p>
          <a:p>
            <a:endParaRPr lang="en-US" dirty="0" smtClean="0"/>
          </a:p>
          <a:p>
            <a:r>
              <a:rPr lang="en-US" b="0" dirty="0" smtClean="0"/>
              <a:t>Proposal: line-up HE-LTFs across all resource blocks, e.g. always using </a:t>
            </a:r>
            <a:r>
              <a:rPr lang="en-US" dirty="0" err="1" smtClean="0"/>
              <a:t>max</a:t>
            </a:r>
            <a:r>
              <a:rPr lang="en-US" sz="1400" b="0" i="1" dirty="0" err="1" smtClean="0"/>
              <a:t>u</a:t>
            </a:r>
            <a:r>
              <a:rPr lang="en-US" b="0" dirty="0" smtClean="0"/>
              <a:t>(N</a:t>
            </a:r>
            <a:r>
              <a:rPr lang="en-US" sz="1200" b="0" dirty="0" smtClean="0"/>
              <a:t>HELTF, </a:t>
            </a:r>
            <a:r>
              <a:rPr lang="en-US" sz="1200" b="0" i="1" dirty="0" smtClean="0"/>
              <a:t>u</a:t>
            </a:r>
            <a:r>
              <a:rPr lang="en-US" b="0" dirty="0" smtClean="0"/>
              <a:t>) in all blocks.</a:t>
            </a:r>
          </a:p>
          <a:p>
            <a:pPr lvl="1"/>
            <a:r>
              <a:rPr lang="en-US" sz="1600" dirty="0" smtClean="0"/>
              <a:t>This should not cause worse efficiency than UL/DL-MUMIMO, which constantly apply </a:t>
            </a:r>
            <a:r>
              <a:rPr lang="en-US" sz="1600" b="1" dirty="0" err="1" smtClean="0"/>
              <a:t>sum</a:t>
            </a:r>
            <a:r>
              <a:rPr lang="en-US" sz="1200" i="1" dirty="0" err="1" smtClean="0"/>
              <a:t>u</a:t>
            </a:r>
            <a:r>
              <a:rPr lang="en-US" dirty="0" smtClean="0"/>
              <a:t>(N</a:t>
            </a:r>
            <a:r>
              <a:rPr lang="en-US" sz="1100" dirty="0" smtClean="0"/>
              <a:t>HELTF, </a:t>
            </a:r>
            <a:r>
              <a:rPr lang="en-US" sz="1100" i="1" dirty="0" smtClean="0"/>
              <a:t>u</a:t>
            </a:r>
            <a:r>
              <a:rPr lang="en-US" dirty="0" smtClean="0"/>
              <a:t>)</a:t>
            </a:r>
            <a:r>
              <a:rPr lang="en-US" sz="1600" dirty="0" smtClean="0"/>
              <a:t> HE-LTFs.</a:t>
            </a:r>
          </a:p>
          <a:p>
            <a:pPr lvl="1"/>
            <a:r>
              <a:rPr lang="en-US" sz="1600" dirty="0" smtClean="0"/>
              <a:t>All OFDMA blocks will pad to the same end point anyways.</a:t>
            </a:r>
          </a:p>
          <a:p>
            <a:endParaRPr lang="en-US" dirty="0" smtClean="0"/>
          </a:p>
          <a:p>
            <a:r>
              <a:rPr lang="en-US" dirty="0" smtClean="0"/>
              <a:t>This also benefits receiver processing (at AP) for UL-OFDMA, where the AP prefers the HE-LTFs from all users ends at the same point. </a:t>
            </a:r>
          </a:p>
          <a:p>
            <a:pPr lvl="1"/>
            <a:r>
              <a:rPr lang="en-US" dirty="0" smtClean="0"/>
              <a:t>This benefit is regardless of 2x or 4x HE-LTFs.</a:t>
            </a:r>
          </a:p>
          <a:p>
            <a:pPr lvl="1"/>
            <a:r>
              <a:rPr lang="en-US" dirty="0" smtClean="0"/>
              <a:t>For unification reasons, and for easy implementation at transmitter side, DL-OFDMA may apply the same alignment rule.</a:t>
            </a:r>
          </a:p>
          <a:p>
            <a:endParaRPr lang="en-US" dirty="0" smtClean="0"/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7772400" cy="533400"/>
          </a:xfrm>
        </p:spPr>
        <p:txBody>
          <a:bodyPr/>
          <a:lstStyle/>
          <a:p>
            <a:r>
              <a:rPr lang="en-US" dirty="0" smtClean="0"/>
              <a:t>HE-LTF Duration Selection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b="0" dirty="0" smtClean="0"/>
              <a:t>HE-LTF Duration Selection (1)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How many and which HE-LTF duration(s) should we choose?</a:t>
            </a:r>
          </a:p>
          <a:p>
            <a:pPr lvl="1"/>
            <a:r>
              <a:rPr lang="en-US" dirty="0" smtClean="0"/>
              <a:t>Candidates: 1x, 2x, 4x</a:t>
            </a:r>
          </a:p>
          <a:p>
            <a:endParaRPr lang="en-US" dirty="0" smtClean="0"/>
          </a:p>
          <a:p>
            <a:r>
              <a:rPr lang="en-US" dirty="0" smtClean="0"/>
              <a:t>11ax covers a much larger range of usage scenarios than its precedents.</a:t>
            </a:r>
          </a:p>
          <a:p>
            <a:pPr lvl="1"/>
            <a:r>
              <a:rPr lang="en-US" dirty="0" smtClean="0"/>
              <a:t>Outdoor optimization seems introducing very big overhead that offsets indoor peak throughput.</a:t>
            </a:r>
          </a:p>
          <a:p>
            <a:pPr lvl="2"/>
            <a:r>
              <a:rPr lang="en-US" dirty="0" smtClean="0"/>
              <a:t>e.g. to accommodate UMI channel, we may need to use uncompressed 4x HE-LTFs, and longer GI.</a:t>
            </a:r>
          </a:p>
          <a:p>
            <a:pPr lvl="1"/>
            <a:r>
              <a:rPr lang="en-US" dirty="0" smtClean="0"/>
              <a:t>Indoor peak throughput optimization and outdoor reliability might be too divergent goals that are hard to be realized by one single design!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 one size can provide the best  tradeoff between throughput, overhead and implementation complexity in all cases. </a:t>
            </a:r>
          </a:p>
          <a:p>
            <a:pPr lvl="2"/>
            <a:r>
              <a:rPr lang="en-US" dirty="0" smtClean="0"/>
              <a:t>See the table next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HE-LTF Duration Selection (2)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685800" y="1371600"/>
          <a:ext cx="7754938" cy="5638800"/>
        </p:xfrm>
        <a:graphic>
          <a:graphicData uri="http://schemas.openxmlformats.org/presentationml/2006/ole">
            <p:oleObj spid="_x0000_s26625" name="Document" r:id="rId4" imgW="6838490" imgH="4981635" progId="Word.Document.12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b="0" dirty="0" smtClean="0"/>
              <a:t>HE-LTF Duration Selection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Multiple “Modes” on HE-LTF Durations?</a:t>
            </a:r>
          </a:p>
          <a:p>
            <a:pPr lvl="1"/>
            <a:r>
              <a:rPr lang="en-US" dirty="0" smtClean="0"/>
              <a:t>Multiple LTF duration should not be an implementation burden if we look at the implementation details closely.</a:t>
            </a:r>
          </a:p>
          <a:p>
            <a:pPr marL="1143000" lvl="2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Tx/>
              <a:buChar char="•"/>
              <a:defRPr/>
            </a:pPr>
            <a:r>
              <a:rPr lang="en-US" dirty="0" smtClean="0"/>
              <a:t>Multiple LTF durations at transmitter side incur minimal implementation complexity; </a:t>
            </a:r>
          </a:p>
          <a:p>
            <a:pPr marL="1143000" lvl="2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en-US" dirty="0" smtClean="0"/>
          </a:p>
          <a:p>
            <a:pPr marL="800100" lvl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dirty="0" smtClean="0"/>
              <a:t>Multiple LTF symbol durations are effectively multiple parameters for interpolation/smoothing; receiver can have efficient interpolation design accommodating all parameters.</a:t>
            </a:r>
          </a:p>
          <a:p>
            <a:pPr marL="1143000" lvl="2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endParaRPr lang="en-US" dirty="0" smtClean="0"/>
          </a:p>
          <a:p>
            <a:pPr marL="800100" lvl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dirty="0" smtClean="0"/>
              <a:t>Needed and do-able, while still desired to minimize the number of different HE-LTF durations!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b="0" dirty="0" smtClean="0"/>
              <a:t>HE-LTF Duration Proposal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Propose two modes of HE-LTF durations:</a:t>
            </a:r>
            <a:endParaRPr lang="en-US" dirty="0" smtClean="0"/>
          </a:p>
          <a:p>
            <a:pPr lvl="1"/>
            <a:r>
              <a:rPr lang="en-GB" sz="2000" dirty="0" smtClean="0"/>
              <a:t>HE-LTF symbol duration of 6.4us excluding GI</a:t>
            </a:r>
            <a:endParaRPr lang="en-US" sz="2000" dirty="0" smtClean="0"/>
          </a:p>
          <a:p>
            <a:pPr lvl="2"/>
            <a:r>
              <a:rPr lang="en-US" dirty="0" smtClean="0"/>
              <a:t>2x LTF symbol duration, i.e., ½ compressed </a:t>
            </a:r>
          </a:p>
          <a:p>
            <a:pPr lvl="1"/>
            <a:r>
              <a:rPr lang="en-GB" sz="2000" dirty="0" smtClean="0"/>
              <a:t>HE-LTF symbol duration of 12.8 µs excluding GI</a:t>
            </a:r>
          </a:p>
          <a:p>
            <a:pPr lvl="2"/>
            <a:r>
              <a:rPr lang="en-US" dirty="0" smtClean="0"/>
              <a:t>4x LTF symbol duration, i.e., uncompressed;</a:t>
            </a:r>
          </a:p>
          <a:p>
            <a:r>
              <a:rPr lang="en-US" dirty="0" smtClean="0"/>
              <a:t>1x HE-LTF is TBD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It refers to 3.2us symbol duration excluding GI.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sz="2400" dirty="0" smtClean="0"/>
              <a:t>HE-LTF Mode Usage Discussion  </a:t>
            </a:r>
          </a:p>
          <a:p>
            <a:pPr lvl="1"/>
            <a:r>
              <a:rPr lang="en-US" dirty="0" smtClean="0"/>
              <a:t>Example: start from 2x LTF, </a:t>
            </a:r>
            <a:r>
              <a:rPr lang="en-US" dirty="0" smtClean="0"/>
              <a:t>with link adaptation on LTF sizes applied as with MCS sizes and transmission modes. </a:t>
            </a:r>
          </a:p>
          <a:p>
            <a:pPr lvl="1"/>
            <a:r>
              <a:rPr lang="en-US" dirty="0" smtClean="0"/>
              <a:t>In some cases </a:t>
            </a:r>
            <a:r>
              <a:rPr lang="en-US" dirty="0" smtClean="0"/>
              <a:t>AP in outdoor </a:t>
            </a:r>
            <a:r>
              <a:rPr lang="en-US" dirty="0" smtClean="0"/>
              <a:t>deployment may be configured to use the 4x LTF and </a:t>
            </a:r>
            <a:r>
              <a:rPr lang="en-US" dirty="0" smtClean="0"/>
              <a:t>STAs </a:t>
            </a:r>
            <a:r>
              <a:rPr lang="en-US" dirty="0" smtClean="0"/>
              <a:t>may then follow up and use the 4x LTF</a:t>
            </a:r>
          </a:p>
          <a:p>
            <a:pPr lvl="2">
              <a:buNone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8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analyzed the overhead issues with HE-LTFs when 4x OFDM numerology is introduced in 11ax.</a:t>
            </a:r>
          </a:p>
          <a:p>
            <a:endParaRPr lang="en-US" sz="2400" dirty="0" smtClean="0"/>
          </a:p>
          <a:p>
            <a:r>
              <a:rPr lang="en-US" sz="2400" dirty="0" smtClean="0"/>
              <a:t>We proposed a straight forward method of compressing HE-LTFs, while still use conventional P matrix across LTFs, so that receiver design from 11ac may be carried over.</a:t>
            </a:r>
          </a:p>
          <a:p>
            <a:endParaRPr lang="en-US" sz="2400" dirty="0" smtClean="0"/>
          </a:p>
          <a:p>
            <a:r>
              <a:rPr lang="en-US" sz="2400" dirty="0" smtClean="0"/>
              <a:t>We proposed 11ax to use both 4x and 2x HE-LTFs as two HE-LTF modes.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Straw Poll - 1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33400" y="1295400"/>
            <a:ext cx="8001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000" dirty="0" smtClean="0"/>
              <a:t>Do you agree that </a:t>
            </a:r>
            <a:r>
              <a:rPr lang="en-GB" sz="2000" dirty="0" smtClean="0"/>
              <a:t>the HE-LTF shall adopt a structure of using P matrix in the data tones as in 11ac.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GB" sz="2000" dirty="0" smtClean="0"/>
              <a:t> In the data tones, every space-time stream is spread over all HE-LTF symbols by one row of the P matrix as defined in 11ac. Different space-time streams use different rows in P matrix.</a:t>
            </a:r>
            <a:endParaRPr lang="en-US" sz="2000" dirty="0" smtClean="0"/>
          </a:p>
          <a:p>
            <a:endParaRPr lang="en-US" sz="24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dirty="0" smtClean="0"/>
              <a:t>Yes: 	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dirty="0" smtClean="0"/>
              <a:t>No:	 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dirty="0" smtClean="0"/>
              <a:t>Abstain: 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endParaRPr lang="en-US" sz="1700" dirty="0" smtClean="0"/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3589831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that </a:t>
            </a:r>
            <a:r>
              <a:rPr lang="en-GB" dirty="0" smtClean="0"/>
              <a:t>the HE PPDU shall support the following </a:t>
            </a:r>
            <a:r>
              <a:rPr lang="en-GB" dirty="0" smtClean="0"/>
              <a:t>LTF </a:t>
            </a:r>
            <a:r>
              <a:rPr lang="en-GB" dirty="0" smtClean="0"/>
              <a:t>modes:</a:t>
            </a:r>
            <a:endParaRPr lang="en-US" dirty="0" smtClean="0"/>
          </a:p>
          <a:p>
            <a:pPr lvl="1"/>
            <a:r>
              <a:rPr lang="en-GB" dirty="0" smtClean="0"/>
              <a:t>HE-LTF symbol duration of 6.4us excluding GI</a:t>
            </a:r>
            <a:endParaRPr lang="en-US" dirty="0" smtClean="0"/>
          </a:p>
          <a:p>
            <a:pPr lvl="2"/>
            <a:r>
              <a:rPr lang="en-GB" dirty="0" smtClean="0"/>
              <a:t>Equivalent to modulating every other tone in an OFDM symbol of 12.8 µs excluding GI, and then removing the second half of the OFDM symbol in time domain</a:t>
            </a:r>
            <a:endParaRPr lang="en-US" dirty="0" smtClean="0"/>
          </a:p>
          <a:p>
            <a:pPr lvl="1"/>
            <a:r>
              <a:rPr lang="en-GB" dirty="0" smtClean="0"/>
              <a:t>HE-LTF symbol duration of 12.8 µs excluding GI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Yes: 	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No:	  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Abstain: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 you agree that in HE PPDUs, the HE-LTF section shall start at the same point of time and end at the same point of time across all users</a:t>
            </a:r>
            <a:r>
              <a:rPr lang="en-GB" dirty="0" smtClean="0"/>
              <a:t>?</a:t>
            </a:r>
            <a:endParaRPr lang="en-US" dirty="0" smtClean="0"/>
          </a:p>
          <a:p>
            <a:pPr marL="288925" indent="-288925">
              <a:buNone/>
            </a:pPr>
            <a:endParaRPr lang="en-GB" dirty="0" smtClean="0"/>
          </a:p>
          <a:p>
            <a:pPr marL="288925" indent="-288925">
              <a:buNone/>
            </a:pPr>
            <a:endParaRPr lang="en-GB" dirty="0" smtClean="0"/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Yes: 	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No:	  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Abstain: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569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6096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dirty="0" smtClean="0"/>
              <a:t>[1]  11-15-0132-02-00ax-spec-framework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2743200"/>
            <a:ext cx="3200400" cy="838200"/>
          </a:xfrm>
        </p:spPr>
        <p:txBody>
          <a:bodyPr/>
          <a:lstStyle/>
          <a:p>
            <a:pPr>
              <a:buNone/>
            </a:pPr>
            <a:r>
              <a:rPr lang="en-US" sz="4000" b="1" dirty="0" smtClean="0"/>
              <a:t>APPENDIX</a:t>
            </a:r>
            <a:endParaRPr lang="en-US" sz="4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57200"/>
          </a:xfrm>
        </p:spPr>
        <p:txBody>
          <a:bodyPr/>
          <a:lstStyle/>
          <a:p>
            <a:r>
              <a:rPr lang="en-US" dirty="0" smtClean="0"/>
              <a:t>Simulation-1: 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114800"/>
          </a:xfrm>
        </p:spPr>
        <p:txBody>
          <a:bodyPr/>
          <a:lstStyle/>
          <a:p>
            <a:r>
              <a:rPr lang="en-US" sz="2000" b="0" dirty="0" smtClean="0"/>
              <a:t>Single user 11ax packet</a:t>
            </a:r>
          </a:p>
          <a:p>
            <a:r>
              <a:rPr lang="en-US" sz="2000" b="0" dirty="0" smtClean="0"/>
              <a:t>BW = 80MHz, 1024FFT, assumed 990 data tones </a:t>
            </a:r>
          </a:p>
          <a:p>
            <a:pPr lvl="1"/>
            <a:r>
              <a:rPr lang="en-US" dirty="0" smtClean="0"/>
              <a:t>Results should not be sensitive to number of tones.</a:t>
            </a:r>
            <a:endParaRPr lang="en-US" sz="1800" b="0" dirty="0" smtClean="0"/>
          </a:p>
          <a:p>
            <a:r>
              <a:rPr lang="en-US" dirty="0" smtClean="0"/>
              <a:t>DNLOS and </a:t>
            </a:r>
            <a:r>
              <a:rPr lang="en-US" dirty="0" err="1" smtClean="0"/>
              <a:t>UMi</a:t>
            </a:r>
            <a:r>
              <a:rPr lang="en-US" dirty="0" smtClean="0"/>
              <a:t>-NLOS channels</a:t>
            </a:r>
            <a:endParaRPr lang="en-US" sz="2000" b="0" dirty="0" smtClean="0"/>
          </a:p>
          <a:p>
            <a:pPr lvl="1"/>
            <a:r>
              <a:rPr lang="en-US" sz="1800" b="0" dirty="0" smtClean="0"/>
              <a:t>GI=0.8us, highest MCSs in DNLOS channel.</a:t>
            </a:r>
          </a:p>
          <a:p>
            <a:pPr lvl="1"/>
            <a:r>
              <a:rPr lang="en-US" dirty="0" smtClean="0"/>
              <a:t>GI=1.6us, low MCSs in </a:t>
            </a:r>
            <a:r>
              <a:rPr lang="en-US" dirty="0" err="1" smtClean="0"/>
              <a:t>UMi</a:t>
            </a:r>
            <a:r>
              <a:rPr lang="en-US" dirty="0" smtClean="0"/>
              <a:t>-NLOS channel</a:t>
            </a:r>
            <a:endParaRPr lang="en-US" sz="18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Receiver applies linear interpolation on 2x HELTFs.</a:t>
            </a:r>
          </a:p>
          <a:p>
            <a:r>
              <a:rPr lang="en-US" dirty="0" smtClean="0"/>
              <a:t>Receiver applies channel smoothing on 4x HELTFs.</a:t>
            </a:r>
            <a:endParaRPr lang="en-US" sz="2000" b="0" dirty="0" smtClean="0"/>
          </a:p>
          <a:p>
            <a:pPr lvl="1"/>
            <a:endParaRPr lang="en-US" sz="1600" b="0" dirty="0" smtClean="0"/>
          </a:p>
          <a:p>
            <a:endParaRPr lang="en-US" sz="1600" b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DNLOS (1x1-1SS)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0898" name="Picture 2" descr="D:\Hongyuan's Documents\Marvell\11ax (HEW)\Internal Discussions\HE Preamble LTF STF\HELTF IEEE Figures\HE-SU-80MHz-1X1-MCS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95400"/>
            <a:ext cx="7766050" cy="50384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DNLOS (4x1-1SS)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1922" name="Picture 2" descr="D:\Hongyuan's Documents\Marvell\11ax (HEW)\Internal Discussions\HE Preamble LTF STF\HELTF IEEE Figures\HE-SU-BF-80MHz-4X1-MCS-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8915400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 smtClean="0"/>
              <a:t>DNLOS (2x2-2SS)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2946" name="Picture 2" descr="D:\Hongyuan's Documents\Marvell\11ax (HEW)\Internal Discussions\HE Preamble LTF STF\HELTF IEEE Figures\HE-SU-80MHz-2X2-MCS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066800"/>
            <a:ext cx="7772400" cy="53652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DNLOS (4x2-2SS)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3970" name="Picture 2" descr="D:\Hongyuan's Documents\Marvell\11ax (HEW)\Internal Discussions\HE Preamble LTF STF\HELTF IEEE Figures\HE-SU-BF-80MHz-4X2-MCS-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066800"/>
            <a:ext cx="7737330" cy="5354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DNLOS (3x3-3SS)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4994" name="Picture 2" descr="D:\Hongyuan's Documents\Marvell\11ax (HEW)\Internal Discussions\HE Preamble LTF STF\HELTF IEEE Figures\HE-SU-80MHz-3X3-MCS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8128000" cy="5162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DNLOS (4x3-3SS)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6018" name="Picture 2" descr="D:\Hongyuan's Documents\Marvell\11ax (HEW)\Internal Discussions\HE Preamble LTF STF\HELTF IEEE Figures\HE-SU-BF-80MHz-4X3-MCS-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143000"/>
            <a:ext cx="8180729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DNLOS (4x4-4SS)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7042" name="Picture 2" descr="D:\Hongyuan's Documents\Marvell\11ax (HEW)\Internal Discussions\HE Preamble LTF STF\HELTF IEEE Figures\HE-SU-80MHz-4X4-MCS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100" y="1143000"/>
            <a:ext cx="81661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-NLOS 1x1-1SS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88067" name="Picture 3" descr="D:\Hongyuan's Documents\Marvell\11ax (HEW)\Internal Discussions\HE Preamble LTF STF\HELTF IEEE Figures\HE-SU-80MHz-1X1-MCS1-urban-micro-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752600"/>
            <a:ext cx="4648200" cy="4267200"/>
          </a:xfrm>
          <a:prstGeom prst="rect">
            <a:avLst/>
          </a:prstGeom>
          <a:noFill/>
        </p:spPr>
      </p:pic>
      <p:pic>
        <p:nvPicPr>
          <p:cNvPr id="9" name="Picture 2" descr="D:\Hongyuan's Documents\Marvell\11ax (HEW)\Internal Discussions\HE Preamble LTF STF\HELTF IEEE Figures\HE-SU-80MHz-1X1-MCS0-urban-micro-nl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752600"/>
            <a:ext cx="4800600" cy="408305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828800" y="12954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MCS0</a:t>
            </a:r>
            <a:endParaRPr lang="en-US" sz="1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324600" y="13716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MCS1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457200"/>
          </a:xfrm>
        </p:spPr>
        <p:txBody>
          <a:bodyPr/>
          <a:lstStyle/>
          <a:p>
            <a:r>
              <a:rPr lang="en-US" dirty="0" smtClean="0"/>
              <a:t>Simulation-2: </a:t>
            </a:r>
            <a:r>
              <a:rPr lang="en-US" dirty="0" smtClean="0"/>
              <a:t>UL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5257800" cy="4800600"/>
          </a:xfrm>
        </p:spPr>
        <p:txBody>
          <a:bodyPr/>
          <a:lstStyle/>
          <a:p>
            <a:r>
              <a:rPr lang="en-US" sz="1800" b="0" dirty="0" smtClean="0"/>
              <a:t>BW = 80MHz, </a:t>
            </a:r>
            <a:r>
              <a:rPr lang="en-US" sz="1800" b="0" dirty="0" smtClean="0"/>
              <a:t>1024FFT</a:t>
            </a:r>
            <a:endParaRPr lang="en-US" sz="1800" b="0" dirty="0" smtClean="0"/>
          </a:p>
          <a:p>
            <a:r>
              <a:rPr lang="en-US" sz="1800" dirty="0" smtClean="0"/>
              <a:t>DNLOS Channel</a:t>
            </a:r>
            <a:endParaRPr lang="en-US" sz="1800" b="0" dirty="0" smtClean="0"/>
          </a:p>
          <a:p>
            <a:r>
              <a:rPr lang="en-US" sz="1800" dirty="0" smtClean="0"/>
              <a:t>Receiver applies linear interpolation on 2x HELTFs.</a:t>
            </a:r>
          </a:p>
          <a:p>
            <a:r>
              <a:rPr lang="en-US" sz="1800" dirty="0" smtClean="0"/>
              <a:t>Receiver applies channel smoothing on 4x HELTFs.</a:t>
            </a:r>
          </a:p>
          <a:p>
            <a:r>
              <a:rPr lang="en-US" sz="1800" b="0" dirty="0" smtClean="0"/>
              <a:t>Either 3 user with 4 Rx antennas at the AP; or 6 users with 8 Rx antennas at the AP.</a:t>
            </a:r>
          </a:p>
          <a:p>
            <a:r>
              <a:rPr lang="en-US" sz="1800" dirty="0" smtClean="0"/>
              <a:t>Each user conducts CFO estimation on trigger frame, and pre-compensate CFO on transmitting the UL-MU packet.</a:t>
            </a:r>
          </a:p>
          <a:p>
            <a:pPr lvl="1"/>
            <a:r>
              <a:rPr lang="en-US" sz="1600" b="0" dirty="0" smtClean="0"/>
              <a:t>Example of averaged residue CFO value on different SNR ranges:</a:t>
            </a:r>
          </a:p>
          <a:p>
            <a:pPr lvl="1"/>
            <a:endParaRPr lang="en-US" sz="1400" b="0" dirty="0" smtClean="0"/>
          </a:p>
          <a:p>
            <a:endParaRPr lang="en-US" sz="1600" b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895600"/>
            <a:ext cx="3962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 rot="16200000">
            <a:off x="5262895" y="428990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KHz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ULMU, (1,1,1)x4, DNLOS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pic>
        <p:nvPicPr>
          <p:cNvPr id="89090" name="Picture 2" descr="D:\Hongyuan's Documents\Marvell\11ax (HEW)\Internal Discussions\HE Preamble LTF STF\HELTF IEEE Figures\HE-ULMU-80MHz-4x3-MCS-7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4800600" cy="3781425"/>
          </a:xfrm>
          <a:prstGeom prst="rect">
            <a:avLst/>
          </a:prstGeom>
          <a:noFill/>
        </p:spPr>
      </p:pic>
      <p:pic>
        <p:nvPicPr>
          <p:cNvPr id="89091" name="Picture 3" descr="D:\Hongyuan's Documents\Marvell\11ax (HEW)\Internal Discussions\HE Preamble LTF STF\HELTF IEEE Figures\HE-ULMU-80MHz-4x3-MCS-9-DNL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828800"/>
            <a:ext cx="4876800" cy="39100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ULMU, (1,1,1,1,1,1)x8, DNLOS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90114" name="Picture 2" descr="D:\Hongyuan's Documents\Marvell\11ax (HEW)\Internal Discussions\HE Preamble LTF STF\HELTF IEEE Figures\HE-ULMU-80MHz-8x6-MCS-7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19200"/>
            <a:ext cx="6965950" cy="50515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81600"/>
          </a:xfrm>
        </p:spPr>
        <p:txBody>
          <a:bodyPr>
            <a:normAutofit/>
          </a:bodyPr>
          <a:lstStyle/>
          <a:p>
            <a:r>
              <a:rPr lang="en-US" b="1" dirty="0" smtClean="0"/>
              <a:t>Background</a:t>
            </a:r>
          </a:p>
          <a:p>
            <a:pPr lvl="1"/>
            <a:r>
              <a:rPr lang="en-US" dirty="0" smtClean="0"/>
              <a:t>In 802.11ax SFD [1], </a:t>
            </a:r>
            <a:r>
              <a:rPr lang="en-US" dirty="0" smtClean="0">
                <a:solidFill>
                  <a:schemeClr val="tx2"/>
                </a:solidFill>
              </a:rPr>
              <a:t>4x OFDM data symbol duration of 11ac </a:t>
            </a:r>
            <a:r>
              <a:rPr lang="en-US" dirty="0" smtClean="0"/>
              <a:t>has been chosen. 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Concerns of using 4x symbol duration for HE-LTF:</a:t>
            </a:r>
          </a:p>
          <a:p>
            <a:pPr lvl="1"/>
            <a:r>
              <a:rPr lang="en-US" dirty="0" smtClean="0"/>
              <a:t>Non-negligible overhead, especially for multi-stream and short-mid PPDU sizes;</a:t>
            </a:r>
          </a:p>
          <a:p>
            <a:pPr lvl="1"/>
            <a:r>
              <a:rPr lang="en-US" dirty="0" smtClean="0"/>
              <a:t>For UL MU-MIMO, longer LTF duration makes the channel estimation more sensitive to the residue CFOs from STAs.</a:t>
            </a:r>
          </a:p>
          <a:p>
            <a:endParaRPr lang="en-US" dirty="0" smtClean="0"/>
          </a:p>
          <a:p>
            <a:r>
              <a:rPr lang="en-US" b="1" dirty="0" smtClean="0"/>
              <a:t>Our Proposal Highlights</a:t>
            </a:r>
          </a:p>
          <a:p>
            <a:pPr lvl="1"/>
            <a:r>
              <a:rPr lang="en-US" dirty="0" smtClean="0"/>
              <a:t>Introduce an HE-LTF compression option to reduce overhead, i.e., have an option for 2x HE-LTF symbol in addition to the 4x HE-LTF symbol; </a:t>
            </a:r>
          </a:p>
          <a:p>
            <a:pPr lvl="1"/>
            <a:r>
              <a:rPr lang="en-US" dirty="0" smtClean="0"/>
              <a:t>Still maintain the P matrix structure the same way as in 11ac in the populated tones, therefore no need to re-architect its MIMO receiver design from 11ac.</a:t>
            </a:r>
          </a:p>
          <a:p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HE PHY Frame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1" name="矩形 7"/>
          <p:cNvSpPr/>
          <p:nvPr/>
        </p:nvSpPr>
        <p:spPr bwMode="auto">
          <a:xfrm>
            <a:off x="228600" y="2438400"/>
            <a:ext cx="14478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8"/>
          <p:cNvSpPr/>
          <p:nvPr/>
        </p:nvSpPr>
        <p:spPr bwMode="auto">
          <a:xfrm>
            <a:off x="1676400" y="2438400"/>
            <a:ext cx="12954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 (s)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矩形 9"/>
          <p:cNvSpPr/>
          <p:nvPr/>
        </p:nvSpPr>
        <p:spPr bwMode="auto">
          <a:xfrm>
            <a:off x="5867400" y="2438400"/>
            <a:ext cx="32004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P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ayload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8"/>
          <p:cNvSpPr/>
          <p:nvPr/>
        </p:nvSpPr>
        <p:spPr bwMode="auto">
          <a:xfrm>
            <a:off x="3048000" y="2438400"/>
            <a:ext cx="762000" cy="4572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HE-STF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8"/>
          <p:cNvSpPr/>
          <p:nvPr/>
        </p:nvSpPr>
        <p:spPr bwMode="auto">
          <a:xfrm>
            <a:off x="3810000" y="2438400"/>
            <a:ext cx="1981200" cy="4572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</a:t>
            </a:r>
            <a:r>
              <a:rPr lang="en-US" altLang="zh-CN" dirty="0" smtClean="0"/>
              <a:t>L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 rot="5400000">
            <a:off x="1485900" y="1790700"/>
            <a:ext cx="228600" cy="2743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ight Brace 16"/>
          <p:cNvSpPr/>
          <p:nvPr/>
        </p:nvSpPr>
        <p:spPr bwMode="auto">
          <a:xfrm rot="5400000">
            <a:off x="7353300" y="1562100"/>
            <a:ext cx="228600" cy="3200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7191" y="3352800"/>
            <a:ext cx="2823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1x Symbol Duration (GI+3.2us)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096000" y="3276600"/>
            <a:ext cx="2925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4x Symbol Duration (GI+12.8us)</a:t>
            </a:r>
            <a:endParaRPr lang="en-US" sz="1600" dirty="0"/>
          </a:p>
        </p:txBody>
      </p:sp>
      <p:sp>
        <p:nvSpPr>
          <p:cNvPr id="21" name="Right Brace 20"/>
          <p:cNvSpPr/>
          <p:nvPr/>
        </p:nvSpPr>
        <p:spPr bwMode="auto">
          <a:xfrm rot="5400000">
            <a:off x="4686300" y="2171700"/>
            <a:ext cx="228600" cy="1981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86200" y="3276600"/>
            <a:ext cx="1914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4x Symbol Duration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is too long?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109916</TotalTime>
  <Words>3057</Words>
  <Application>Microsoft Office PowerPoint</Application>
  <PresentationFormat>On-screen Show (4:3)</PresentationFormat>
  <Paragraphs>705</Paragraphs>
  <Slides>43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802-11-Submission</vt:lpstr>
      <vt:lpstr>Equation</vt:lpstr>
      <vt:lpstr>Microsoft Office Word Document</vt:lpstr>
      <vt:lpstr>HE-LTF Proposal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An Example of HE PHY Frame Format</vt:lpstr>
      <vt:lpstr>Overhead Analysis</vt:lpstr>
      <vt:lpstr>Overhead Analysis (1)</vt:lpstr>
      <vt:lpstr>Overhead Analysis (2)</vt:lpstr>
      <vt:lpstr>HE-LTF Compression</vt:lpstr>
      <vt:lpstr>HE-LTF Compression (1)</vt:lpstr>
      <vt:lpstr>HE-LTF Compression (2)</vt:lpstr>
      <vt:lpstr>Tx-Diagram for ½ Compressed HE-LTF (80MHz)</vt:lpstr>
      <vt:lpstr>P Matrix Structure &amp; Receiver Processing</vt:lpstr>
      <vt:lpstr>Simulation Studies and Discussions</vt:lpstr>
      <vt:lpstr>On UL MU-MIMO</vt:lpstr>
      <vt:lpstr>On OFDMA</vt:lpstr>
      <vt:lpstr>HE-LTF Duration Selection</vt:lpstr>
      <vt:lpstr>HE-LTF Duration Selection (1)</vt:lpstr>
      <vt:lpstr>HE-LTF Duration Selection (2)</vt:lpstr>
      <vt:lpstr>HE-LTF Duration Selection (3)</vt:lpstr>
      <vt:lpstr>HE-LTF Duration Proposal</vt:lpstr>
      <vt:lpstr>Conclusions</vt:lpstr>
      <vt:lpstr>Straw Poll - 1 </vt:lpstr>
      <vt:lpstr>Straw Poll - 2</vt:lpstr>
      <vt:lpstr>Straw Poll - 3</vt:lpstr>
      <vt:lpstr>References</vt:lpstr>
      <vt:lpstr>Slide 31</vt:lpstr>
      <vt:lpstr>Simulation-1: SU</vt:lpstr>
      <vt:lpstr>DNLOS (1x1-1SS)</vt:lpstr>
      <vt:lpstr>DNLOS (4x1-1SS)</vt:lpstr>
      <vt:lpstr>DNLOS (2x2-2SS)</vt:lpstr>
      <vt:lpstr>DNLOS (4x2-2SS)</vt:lpstr>
      <vt:lpstr>DNLOS (3x3-3SS)</vt:lpstr>
      <vt:lpstr>DNLOS (4x3-3SS)</vt:lpstr>
      <vt:lpstr>DNLOS (4x4-4SS)</vt:lpstr>
      <vt:lpstr>UMi-NLOS 1x1-1SS</vt:lpstr>
      <vt:lpstr>Simulation-2: UL MU-MIMO</vt:lpstr>
      <vt:lpstr>ULMU, (1,1,1)x4, DNLOS</vt:lpstr>
      <vt:lpstr>ULMU, (1,1,1,1,1,1)x8, DNLOS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</cp:lastModifiedBy>
  <cp:revision>1731</cp:revision>
  <cp:lastPrinted>1998-02-10T13:28:06Z</cp:lastPrinted>
  <dcterms:created xsi:type="dcterms:W3CDTF">2007-05-21T21:00:37Z</dcterms:created>
  <dcterms:modified xsi:type="dcterms:W3CDTF">2015-03-10T19:16:41Z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