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5"/>
  </p:notesMasterIdLst>
  <p:handoutMasterIdLst>
    <p:handoutMasterId r:id="rId16"/>
  </p:handoutMasterIdLst>
  <p:sldIdLst>
    <p:sldId id="427" r:id="rId2"/>
    <p:sldId id="428" r:id="rId3"/>
    <p:sldId id="429" r:id="rId4"/>
    <p:sldId id="430" r:id="rId5"/>
    <p:sldId id="444" r:id="rId6"/>
    <p:sldId id="431" r:id="rId7"/>
    <p:sldId id="432" r:id="rId8"/>
    <p:sldId id="433" r:id="rId9"/>
    <p:sldId id="445" r:id="rId10"/>
    <p:sldId id="434" r:id="rId11"/>
    <p:sldId id="441" r:id="rId12"/>
    <p:sldId id="442" r:id="rId13"/>
    <p:sldId id="443" r:id="rId14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9704" autoAdjust="0"/>
  </p:normalViewPr>
  <p:slideViewPr>
    <p:cSldViewPr showGuides="1">
      <p:cViewPr>
        <p:scale>
          <a:sx n="66" d="100"/>
          <a:sy n="66" d="100"/>
        </p:scale>
        <p:origin x="-13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13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2077" y="238939"/>
            <a:ext cx="3340723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802.11-15/0346r0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3667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March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0" r:id="rId1"/>
  </p:sldLayoutIdLst>
  <p:transition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.liguang@zt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yuan.zhifeng@zte.com.c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Encoding for control PHY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2015-03-11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642910" y="192880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  <a:endParaRPr lang="en-US" sz="2000" dirty="0">
              <a:latin typeface="+mn-lt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graphicFrame>
        <p:nvGraphicFramePr>
          <p:cNvPr id="10" name="Table 55"/>
          <p:cNvGraphicFramePr>
            <a:graphicFrameLocks noGrp="1"/>
          </p:cNvGraphicFramePr>
          <p:nvPr/>
        </p:nvGraphicFramePr>
        <p:xfrm>
          <a:off x="714347" y="2435482"/>
          <a:ext cx="7715305" cy="3279534"/>
        </p:xfrm>
        <a:graphic>
          <a:graphicData uri="http://schemas.openxmlformats.org/drawingml/2006/table">
            <a:tbl>
              <a:tblPr/>
              <a:tblGrid>
                <a:gridCol w="1336778"/>
                <a:gridCol w="1771813"/>
                <a:gridCol w="1521306"/>
                <a:gridCol w="727953"/>
                <a:gridCol w="2357455"/>
              </a:tblGrid>
              <a:tr h="388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Liguang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li.liguang9@zte.com.cn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Jun </a:t>
                      </a: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Xu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 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yao.ke5@zte.com.cn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Kaibo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Tian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 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Sun Bo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 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q-AL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Sun.bo1@zte.com.cn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Shiwen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HE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 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sz="16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Haiming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WANG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514274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Control PHY encoding data</a:t>
            </a: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Combine Header </a:t>
            </a:r>
            <a:r>
              <a:rPr lang="en-US" altLang="zh-CN" sz="1800" dirty="0" smtClean="0">
                <a:latin typeface="+mn-ea"/>
                <a:ea typeface="+mn-ea"/>
              </a:rPr>
              <a:t>encoding block with </a:t>
            </a:r>
            <a:r>
              <a:rPr lang="en-US" altLang="zh-CN" sz="1800" dirty="0" smtClean="0">
                <a:latin typeface="+mn-ea"/>
                <a:ea typeface="+mn-ea"/>
              </a:rPr>
              <a:t>Data </a:t>
            </a:r>
            <a:r>
              <a:rPr lang="en-US" altLang="zh-CN" sz="1800" dirty="0" smtClean="0">
                <a:latin typeface="+mn-ea"/>
                <a:ea typeface="+mn-ea"/>
              </a:rPr>
              <a:t>encoding block. </a:t>
            </a: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Analysis</a:t>
            </a:r>
            <a:r>
              <a:rPr lang="en-US" altLang="zh-CN" sz="2400" b="1" dirty="0" smtClean="0">
                <a:latin typeface="+mn-ea"/>
                <a:ea typeface="+mn-ea"/>
              </a:rPr>
              <a:t> </a:t>
            </a: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Header 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valid data bits of LDPC is repeated once, which relative to merging 2 columns into 1 column of LDPC parity check matrix and the matrix has more column weight. Better </a:t>
            </a:r>
            <a:r>
              <a:rPr lang="en-US" altLang="zh-CN" sz="1800" dirty="0" smtClean="0">
                <a:latin typeface="+mn-ea"/>
                <a:ea typeface="+mn-ea"/>
              </a:rPr>
              <a:t>performance should be get.</a:t>
            </a: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Data</a:t>
            </a:r>
            <a:r>
              <a:rPr lang="zh-CN" altLang="en-US" sz="1800" b="1" dirty="0" smtClean="0">
                <a:latin typeface="+mn-ea"/>
                <a:ea typeface="+mn-ea"/>
              </a:rPr>
              <a:t> </a:t>
            </a:r>
            <a:r>
              <a:rPr lang="en-US" altLang="zh-CN" sz="1800" b="1" dirty="0" smtClean="0">
                <a:latin typeface="+mn-ea"/>
                <a:ea typeface="+mn-ea"/>
              </a:rPr>
              <a:t>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XOR encoder turns all the LDPC codeword into a big codeword, which improve the decoder performance. </a:t>
            </a:r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555875" y="2781300"/>
          <a:ext cx="4351338" cy="571500"/>
        </p:xfrm>
        <a:graphic>
          <a:graphicData uri="http://schemas.openxmlformats.org/presentationml/2006/ole">
            <p:oleObj spid="_x0000_s51208" name="Visio" r:id="rId4" imgW="4354790" imgH="57462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4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Simulation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824536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Performance</a:t>
            </a:r>
            <a:endParaRPr lang="en-US" altLang="zh-CN" dirty="0" smtClean="0">
              <a:ea typeface="+mn-ea"/>
            </a:endParaRP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Header field with 5 bytes (40 bits), Data field with 410 bytes (3280 bits) and 512 bytes (4096 bits), simulation in AWGN, BPSK.   </a:t>
            </a:r>
            <a:endParaRPr lang="zh-CN" altLang="en-US" sz="1800" dirty="0">
              <a:latin typeface="+mn-ea"/>
              <a:ea typeface="+mn-ea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819114"/>
            <a:ext cx="3954016" cy="353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  <a:ea typeface="宋体" charset="-122"/>
              </a:rPr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45439" cy="4114800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a new encoding process for control PHY.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endParaRPr lang="en-US" altLang="zh-CN" sz="2400" b="1" dirty="0" smtClean="0"/>
          </a:p>
          <a:p>
            <a:pPr algn="just">
              <a:defRPr/>
            </a:pPr>
            <a:r>
              <a:rPr lang="en-US" altLang="zh-CN" dirty="0" smtClean="0"/>
              <a:t>The proposed encoding scheme has better performance than 11ad. </a:t>
            </a:r>
            <a:endParaRPr lang="zh-CN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dirty="0" smtClean="0"/>
              <a:t>[1]. IEEE Std 802.11ad</a:t>
            </a:r>
          </a:p>
          <a:p>
            <a:r>
              <a:rPr lang="en-US" altLang="zh-CN" sz="2000" b="0" dirty="0" smtClean="0"/>
              <a:t>[2]. LDPC Coding for 45GHz(11-14-0807-01-00aj). Proposal of IEEE802.11aj(45G). </a:t>
            </a:r>
          </a:p>
          <a:p>
            <a:endParaRPr lang="zh-CN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14348" y="1500174"/>
            <a:ext cx="7772400" cy="4329114"/>
          </a:xfrm>
        </p:spPr>
        <p:txBody>
          <a:bodyPr/>
          <a:lstStyle/>
          <a:p>
            <a:r>
              <a:rPr lang="en-US" altLang="zh-CN" dirty="0" smtClean="0"/>
              <a:t>Encoding scheme for DMG control PHY in 11ad spec</a:t>
            </a:r>
          </a:p>
          <a:p>
            <a:pPr lvl="1"/>
            <a:r>
              <a:rPr lang="en-US" altLang="zh-CN" dirty="0" smtClean="0"/>
              <a:t>Including header </a:t>
            </a:r>
            <a:r>
              <a:rPr lang="en-US" altLang="zh-CN" dirty="0" smtClean="0"/>
              <a:t>field (</a:t>
            </a:r>
            <a:r>
              <a:rPr lang="en-US" altLang="zh-CN" dirty="0" smtClean="0"/>
              <a:t>40 bits) and data field in DMG control PHY. </a:t>
            </a:r>
          </a:p>
          <a:p>
            <a:pPr lvl="1"/>
            <a:r>
              <a:rPr lang="en-US" altLang="zh-CN" dirty="0" smtClean="0"/>
              <a:t>Using </a:t>
            </a:r>
            <a:r>
              <a:rPr lang="en-US" altLang="zh-CN" dirty="0" smtClean="0"/>
              <a:t>rate ¾ LDPC parity check matrix with shortening, modulation of DBPSK, and spread 32 times. </a:t>
            </a:r>
          </a:p>
          <a:p>
            <a:pPr lvl="1"/>
            <a:r>
              <a:rPr lang="en-US" altLang="zh-CN" dirty="0" smtClean="0"/>
              <a:t>Improving transmission performance and coverage. </a:t>
            </a:r>
          </a:p>
          <a:p>
            <a:pPr lvl="1"/>
            <a:r>
              <a:rPr lang="en-US" altLang="zh-CN" dirty="0" smtClean="0"/>
              <a:t>Still </a:t>
            </a:r>
            <a:r>
              <a:rPr lang="en-US" altLang="zh-CN" dirty="0" smtClean="0"/>
              <a:t>some room for performance improvement.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New encoding scheme</a:t>
            </a:r>
          </a:p>
          <a:p>
            <a:pPr lvl="1"/>
            <a:r>
              <a:rPr lang="en-US" altLang="zh-CN" dirty="0" smtClean="0"/>
              <a:t>We propose a new encoding </a:t>
            </a:r>
            <a:r>
              <a:rPr lang="en-US" altLang="zh-CN" dirty="0" smtClean="0"/>
              <a:t>scheme, </a:t>
            </a:r>
            <a:r>
              <a:rPr lang="en-US" altLang="zh-CN" dirty="0" smtClean="0"/>
              <a:t>which has better transmission performance. 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Background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>
            <p:ph idx="1"/>
          </p:nvPr>
        </p:nvGraphicFramePr>
        <p:xfrm>
          <a:off x="1907381" y="3507581"/>
          <a:ext cx="5356225" cy="571500"/>
        </p:xfrm>
        <a:graphic>
          <a:graphicData uri="http://schemas.openxmlformats.org/presentationml/2006/ole">
            <p:oleObj spid="_x0000_s63490" name="Visio" r:id="rId4" imgW="5356494" imgH="571720" progId="Visio.Drawing.11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Introduction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3568" y="1700808"/>
            <a:ext cx="7772400" cy="458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altLang="zh-CN" sz="2400" b="1" dirty="0" smtClean="0">
                <a:latin typeface="+mn-lt"/>
                <a:ea typeface="+mn-ea"/>
              </a:rPr>
              <a:t>Control PHY frame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–"/>
              <a:tabLst/>
              <a:defRPr/>
            </a:pPr>
            <a:r>
              <a:rPr lang="en-US" altLang="zh-CN" sz="2000" dirty="0" smtClean="0">
                <a:latin typeface="+mn-lt"/>
              </a:rPr>
              <a:t>Header and Data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Header with length of 40 </a:t>
            </a:r>
            <a:r>
              <a:rPr lang="en-US" altLang="zh-CN" sz="2000" dirty="0" smtClean="0">
                <a:latin typeface="+mn-lt"/>
              </a:rPr>
              <a:t>bits</a:t>
            </a:r>
            <a:r>
              <a:rPr lang="en-US" altLang="zh-CN" sz="2000" dirty="0" smtClean="0">
                <a:latin typeface="+mn-lt"/>
              </a:rPr>
              <a:t>, </a:t>
            </a:r>
            <a:r>
              <a:rPr lang="en-US" altLang="zh-CN" sz="2000" dirty="0" smtClean="0">
                <a:latin typeface="+mn-lt"/>
              </a:rPr>
              <a:t>Data</a:t>
            </a:r>
            <a:r>
              <a:rPr lang="zh-CN" altLang="en-US" sz="2000" dirty="0" smtClean="0">
                <a:latin typeface="+mn-lt"/>
              </a:rPr>
              <a:t> </a:t>
            </a:r>
            <a:r>
              <a:rPr lang="en-US" altLang="zh-CN" sz="2000" dirty="0" smtClean="0">
                <a:latin typeface="+mn-lt"/>
              </a:rPr>
              <a:t>with variable length.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Encoding scheme include: encoding of Header, encoding of Data.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9" name="内容占位符 2"/>
          <p:cNvSpPr>
            <a:spLocks noGrp="1"/>
          </p:cNvSpPr>
          <p:nvPr>
            <p:ph idx="1"/>
          </p:nvPr>
        </p:nvSpPr>
        <p:spPr>
          <a:xfrm>
            <a:off x="571472" y="1700808"/>
            <a:ext cx="7992888" cy="4299960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Header</a:t>
            </a: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1. The Header(40 bits) is padded with zeros to create 42 bits, and repeated once, such as                                                  .</a:t>
            </a:r>
          </a:p>
          <a:p>
            <a:pPr lvl="1">
              <a:defRPr/>
            </a:pPr>
            <a:endParaRPr lang="zh-CN" altLang="zh-CN" sz="18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2. The repeated data </a:t>
            </a:r>
            <a:r>
              <a:rPr lang="en-US" altLang="zh-CN" sz="1800" dirty="0" smtClean="0">
                <a:latin typeface="+mn-ea"/>
                <a:ea typeface="+mn-ea"/>
              </a:rPr>
              <a:t>block is </a:t>
            </a:r>
            <a:r>
              <a:rPr lang="en-US" altLang="zh-CN" sz="1800" dirty="0" smtClean="0">
                <a:latin typeface="+mn-ea"/>
                <a:ea typeface="+mn-ea"/>
              </a:rPr>
              <a:t>padded with 252 zero bits to create 336 bits, and added with parity bits                   to create LDPC </a:t>
            </a:r>
            <a:r>
              <a:rPr lang="en-US" altLang="zh-CN" sz="1800" dirty="0" smtClean="0">
                <a:latin typeface="+mn-ea"/>
                <a:ea typeface="+mn-ea"/>
              </a:rPr>
              <a:t>codeword            ,                                            </a:t>
            </a:r>
            <a:r>
              <a:rPr lang="en-US" altLang="zh-CN" sz="1800" dirty="0" smtClean="0">
                <a:latin typeface="+mn-ea"/>
                <a:ea typeface="+mn-ea"/>
              </a:rPr>
              <a:t>, such that                 . </a:t>
            </a:r>
            <a:r>
              <a:rPr lang="en-US" altLang="zh-CN" sz="1800" b="1" dirty="0" smtClean="0">
                <a:latin typeface="+mn-ea"/>
                <a:ea typeface="+mn-ea"/>
              </a:rPr>
              <a:t>H</a:t>
            </a:r>
            <a:r>
              <a:rPr lang="en-US" altLang="zh-CN" sz="1800" dirty="0" smtClean="0">
                <a:latin typeface="+mn-ea"/>
                <a:ea typeface="+mn-ea"/>
              </a:rPr>
              <a:t> is the rate 1/2 LDPC parity check matrix</a:t>
            </a:r>
            <a:r>
              <a:rPr lang="en-US" altLang="zh-CN" sz="1800" baseline="30000" dirty="0" smtClean="0">
                <a:latin typeface="+mn-ea"/>
                <a:ea typeface="+mn-ea"/>
              </a:rPr>
              <a:t>[2]</a:t>
            </a:r>
            <a:r>
              <a:rPr lang="en-US" altLang="zh-CN" sz="1800" dirty="0" smtClean="0">
                <a:latin typeface="+mn-ea"/>
                <a:ea typeface="+mn-ea"/>
              </a:rPr>
              <a:t>. </a:t>
            </a:r>
          </a:p>
          <a:p>
            <a:pPr lvl="1" algn="just">
              <a:defRPr/>
            </a:pP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3. The basic </a:t>
            </a:r>
            <a:r>
              <a:rPr lang="en-US" altLang="zh-CN" sz="1800" dirty="0" smtClean="0">
                <a:latin typeface="+mn-ea"/>
                <a:ea typeface="+mn-ea"/>
              </a:rPr>
              <a:t>code is                                 , </a:t>
            </a:r>
            <a:r>
              <a:rPr lang="en-US" altLang="zh-CN" sz="1800" dirty="0" smtClean="0">
                <a:latin typeface="+mn-ea"/>
                <a:ea typeface="+mn-ea"/>
              </a:rPr>
              <a:t>then copy </a:t>
            </a:r>
            <a:r>
              <a:rPr lang="en-US" altLang="zh-CN" sz="1800" dirty="0" smtClean="0">
                <a:latin typeface="+mn-ea"/>
                <a:ea typeface="+mn-ea"/>
              </a:rPr>
              <a:t>the </a:t>
            </a:r>
            <a:r>
              <a:rPr lang="en-US" altLang="zh-CN" sz="1800" dirty="0" smtClean="0">
                <a:latin typeface="+mn-ea"/>
                <a:ea typeface="+mn-ea"/>
              </a:rPr>
              <a:t>basic </a:t>
            </a:r>
            <a:r>
              <a:rPr lang="en-US" altLang="zh-CN" sz="1800" dirty="0" smtClean="0">
                <a:latin typeface="+mn-ea"/>
                <a:ea typeface="+mn-ea"/>
              </a:rPr>
              <a:t>code      </a:t>
            </a:r>
            <a:r>
              <a:rPr lang="en-US" altLang="zh-CN" sz="1800" dirty="0" smtClean="0">
                <a:latin typeface="+mn-ea"/>
                <a:ea typeface="+mn-ea"/>
              </a:rPr>
              <a:t>	-1 times </a:t>
            </a:r>
            <a:r>
              <a:rPr lang="en-US" altLang="zh-CN" sz="1800" dirty="0" smtClean="0">
                <a:latin typeface="+mn-ea"/>
                <a:ea typeface="+mn-ea"/>
              </a:rPr>
              <a:t>to create                   bits of </a:t>
            </a:r>
            <a:r>
              <a:rPr lang="en-US" altLang="zh-CN" sz="1800" dirty="0" smtClean="0">
                <a:latin typeface="+mn-ea"/>
                <a:ea typeface="+mn-ea"/>
              </a:rPr>
              <a:t>header encoding block, </a:t>
            </a:r>
            <a:r>
              <a:rPr lang="en-US" altLang="zh-CN" sz="1800" dirty="0" smtClean="0">
                <a:latin typeface="+mn-ea"/>
                <a:ea typeface="+mn-ea"/>
              </a:rPr>
              <a:t>wherein </a:t>
            </a:r>
            <a:r>
              <a:rPr lang="en-US" altLang="zh-CN" sz="1800" dirty="0" smtClean="0">
                <a:latin typeface="+mn-ea"/>
                <a:ea typeface="+mn-ea"/>
              </a:rPr>
              <a:t>       </a:t>
            </a:r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47130" name="Object 26"/>
          <p:cNvGraphicFramePr>
            <a:graphicFrameLocks noChangeAspect="1"/>
          </p:cNvGraphicFramePr>
          <p:nvPr/>
        </p:nvGraphicFramePr>
        <p:xfrm>
          <a:off x="3839192" y="2420938"/>
          <a:ext cx="3068637" cy="287337"/>
        </p:xfrm>
        <a:graphic>
          <a:graphicData uri="http://schemas.openxmlformats.org/presentationml/2006/ole">
            <p:oleObj spid="_x0000_s47130" name="Equation" r:id="rId4" imgW="2641600" imgH="254000" progId="">
              <p:embed/>
            </p:oleObj>
          </a:graphicData>
        </a:graphic>
      </p:graphicFrame>
      <p:graphicFrame>
        <p:nvGraphicFramePr>
          <p:cNvPr id="47131" name="Object 27"/>
          <p:cNvGraphicFramePr>
            <a:graphicFrameLocks noChangeAspect="1"/>
          </p:cNvGraphicFramePr>
          <p:nvPr/>
        </p:nvGraphicFramePr>
        <p:xfrm>
          <a:off x="1651617" y="3644900"/>
          <a:ext cx="2520950" cy="292100"/>
        </p:xfrm>
        <a:graphic>
          <a:graphicData uri="http://schemas.openxmlformats.org/presentationml/2006/ole">
            <p:oleObj spid="_x0000_s47131" name="Equation" r:id="rId5" imgW="2133600" imgH="254000" progId="">
              <p:embed/>
            </p:oleObj>
          </a:graphicData>
        </a:graphic>
      </p:graphicFrame>
      <p:graphicFrame>
        <p:nvGraphicFramePr>
          <p:cNvPr id="47132" name="Object 28"/>
          <p:cNvGraphicFramePr>
            <a:graphicFrameLocks noChangeAspect="1"/>
          </p:cNvGraphicFramePr>
          <p:nvPr/>
        </p:nvGraphicFramePr>
        <p:xfrm>
          <a:off x="5467967" y="3644900"/>
          <a:ext cx="863600" cy="260350"/>
        </p:xfrm>
        <a:graphic>
          <a:graphicData uri="http://schemas.openxmlformats.org/presentationml/2006/ole">
            <p:oleObj spid="_x0000_s47132" name="Equation" r:id="rId6" imgW="698197" imgH="203112" progId="">
              <p:embed/>
            </p:oleObj>
          </a:graphicData>
        </a:graphic>
      </p:graphicFrame>
      <p:graphicFrame>
        <p:nvGraphicFramePr>
          <p:cNvPr id="47133" name="Object 29"/>
          <p:cNvGraphicFramePr>
            <a:graphicFrameLocks noChangeAspect="1"/>
          </p:cNvGraphicFramePr>
          <p:nvPr/>
        </p:nvGraphicFramePr>
        <p:xfrm>
          <a:off x="4604367" y="3357563"/>
          <a:ext cx="984250" cy="287337"/>
        </p:xfrm>
        <a:graphic>
          <a:graphicData uri="http://schemas.openxmlformats.org/presentationml/2006/ole">
            <p:oleObj spid="_x0000_s47133" name="Equation" r:id="rId7" imgW="787400" imgH="228600" progId="">
              <p:embed/>
            </p:oleObj>
          </a:graphicData>
        </a:graphic>
      </p:graphicFrame>
      <p:graphicFrame>
        <p:nvGraphicFramePr>
          <p:cNvPr id="47134" name="Object 30"/>
          <p:cNvGraphicFramePr>
            <a:graphicFrameLocks noChangeAspect="1"/>
          </p:cNvGraphicFramePr>
          <p:nvPr/>
        </p:nvGraphicFramePr>
        <p:xfrm>
          <a:off x="3500430" y="4572008"/>
          <a:ext cx="2203450" cy="307975"/>
        </p:xfrm>
        <a:graphic>
          <a:graphicData uri="http://schemas.openxmlformats.org/presentationml/2006/ole">
            <p:oleObj spid="_x0000_s47134" name="Equation" r:id="rId8" imgW="1765300" imgH="254000" progId="">
              <p:embed/>
            </p:oleObj>
          </a:graphicData>
        </a:graphic>
      </p:graphicFrame>
      <p:graphicFrame>
        <p:nvGraphicFramePr>
          <p:cNvPr id="47135" name="Object 31"/>
          <p:cNvGraphicFramePr>
            <a:graphicFrameLocks noChangeAspect="1"/>
          </p:cNvGraphicFramePr>
          <p:nvPr/>
        </p:nvGraphicFramePr>
        <p:xfrm>
          <a:off x="3428992" y="4879987"/>
          <a:ext cx="1008062" cy="263525"/>
        </p:xfrm>
        <a:graphic>
          <a:graphicData uri="http://schemas.openxmlformats.org/presentationml/2006/ole">
            <p:oleObj spid="_x0000_s47135" name="Equation" r:id="rId9" imgW="876300" imgH="228600" progId="">
              <p:embed/>
            </p:oleObj>
          </a:graphicData>
        </a:graphic>
      </p:graphicFrame>
      <p:graphicFrame>
        <p:nvGraphicFramePr>
          <p:cNvPr id="47136" name="Object 32"/>
          <p:cNvGraphicFramePr>
            <a:graphicFrameLocks noChangeAspect="1"/>
          </p:cNvGraphicFramePr>
          <p:nvPr/>
        </p:nvGraphicFramePr>
        <p:xfrm>
          <a:off x="1357290" y="4857760"/>
          <a:ext cx="215900" cy="323850"/>
        </p:xfrm>
        <a:graphic>
          <a:graphicData uri="http://schemas.openxmlformats.org/presentationml/2006/ole">
            <p:oleObj spid="_x0000_s47136" name="Equation" r:id="rId10" imgW="152334" imgH="228501" progId="">
              <p:embed/>
            </p:oleObj>
          </a:graphicData>
        </a:graphic>
      </p:graphicFrame>
      <p:graphicFrame>
        <p:nvGraphicFramePr>
          <p:cNvPr id="47137" name="Object 33"/>
          <p:cNvGraphicFramePr>
            <a:graphicFrameLocks noChangeAspect="1"/>
          </p:cNvGraphicFramePr>
          <p:nvPr/>
        </p:nvGraphicFramePr>
        <p:xfrm>
          <a:off x="1357290" y="5143512"/>
          <a:ext cx="647700" cy="331787"/>
        </p:xfrm>
        <a:graphic>
          <a:graphicData uri="http://schemas.openxmlformats.org/presentationml/2006/ole">
            <p:oleObj spid="_x0000_s47137" name="Equation" r:id="rId11" imgW="444307" imgH="22850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+mn-lt"/>
              </a:rPr>
              <a:t>Encoding of Header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6205" name="Object 13"/>
          <p:cNvGraphicFramePr>
            <a:graphicFrameLocks noChangeAspect="1"/>
          </p:cNvGraphicFramePr>
          <p:nvPr/>
        </p:nvGraphicFramePr>
        <p:xfrm>
          <a:off x="1401434" y="1816728"/>
          <a:ext cx="6456714" cy="4469792"/>
        </p:xfrm>
        <a:graphic>
          <a:graphicData uri="http://schemas.openxmlformats.org/presentationml/2006/ole">
            <p:oleObj spid="_x0000_s76802" name="Visio" r:id="rId4" imgW="4801589" imgH="3835864" progId="Visio.Drawing.11">
              <p:embed/>
            </p:oleObj>
          </a:graphicData>
        </a:graphic>
      </p:graphicFrame>
      <p:sp>
        <p:nvSpPr>
          <p:cNvPr id="1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488832" cy="4824536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1.                  is the maximal number of data bits in each LDPC codeword. The number of LDPC codeword is calculated: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2. The Data is broken into        blocks of data word. The length of the first         blocks is           , the length of the last                blocks  is             . Wherein 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        is smallest integer which larger than or equal to real number     .                    is modulus operation. </a:t>
            </a: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1908175" y="2168525"/>
          <a:ext cx="863600" cy="252413"/>
        </p:xfrm>
        <a:graphic>
          <a:graphicData uri="http://schemas.openxmlformats.org/presentationml/2006/ole">
            <p:oleObj spid="_x0000_s48146" name="Equation" r:id="rId4" imgW="787400" imgH="228600" progId="">
              <p:embed/>
            </p:oleObj>
          </a:graphicData>
        </a:graphic>
      </p:graphicFrame>
      <p:graphicFrame>
        <p:nvGraphicFramePr>
          <p:cNvPr id="48147" name="Object 19"/>
          <p:cNvGraphicFramePr>
            <a:graphicFrameLocks noChangeAspect="1"/>
          </p:cNvGraphicFramePr>
          <p:nvPr/>
        </p:nvGraphicFramePr>
        <p:xfrm>
          <a:off x="1547813" y="2781300"/>
          <a:ext cx="1885950" cy="287338"/>
        </p:xfrm>
        <a:graphic>
          <a:graphicData uri="http://schemas.openxmlformats.org/presentationml/2006/ole">
            <p:oleObj spid="_x0000_s48147" name="Equation" r:id="rId5" imgW="1663560" imgH="253800" progId="">
              <p:embed/>
            </p:oleObj>
          </a:graphicData>
        </a:graphic>
      </p:graphicFrame>
      <p:graphicFrame>
        <p:nvGraphicFramePr>
          <p:cNvPr id="48148" name="Object 20"/>
          <p:cNvGraphicFramePr>
            <a:graphicFrameLocks noChangeAspect="1"/>
          </p:cNvGraphicFramePr>
          <p:nvPr/>
        </p:nvGraphicFramePr>
        <p:xfrm>
          <a:off x="4211637" y="3429000"/>
          <a:ext cx="360363" cy="269875"/>
        </p:xfrm>
        <a:graphic>
          <a:graphicData uri="http://schemas.openxmlformats.org/presentationml/2006/ole">
            <p:oleObj spid="_x0000_s48148" name="Equation" r:id="rId6" imgW="304668" imgH="228501" progId="">
              <p:embed/>
            </p:oleObj>
          </a:graphicData>
        </a:graphic>
      </p:graphicFrame>
      <p:graphicFrame>
        <p:nvGraphicFramePr>
          <p:cNvPr id="48149" name="Object 21"/>
          <p:cNvGraphicFramePr>
            <a:graphicFrameLocks noChangeAspect="1"/>
          </p:cNvGraphicFramePr>
          <p:nvPr/>
        </p:nvGraphicFramePr>
        <p:xfrm>
          <a:off x="6804025" y="3716338"/>
          <a:ext cx="947738" cy="288925"/>
        </p:xfrm>
        <a:graphic>
          <a:graphicData uri="http://schemas.openxmlformats.org/presentationml/2006/ole">
            <p:oleObj spid="_x0000_s48149" name="Equation" r:id="rId7" imgW="749300" imgH="228600" progId="">
              <p:embed/>
            </p:oleObj>
          </a:graphicData>
        </a:graphic>
      </p:graphicFrame>
      <p:graphicFrame>
        <p:nvGraphicFramePr>
          <p:cNvPr id="48150" name="Object 22"/>
          <p:cNvGraphicFramePr>
            <a:graphicFrameLocks noChangeAspect="1"/>
          </p:cNvGraphicFramePr>
          <p:nvPr/>
        </p:nvGraphicFramePr>
        <p:xfrm>
          <a:off x="2555875" y="4005263"/>
          <a:ext cx="647700" cy="239712"/>
        </p:xfrm>
        <a:graphic>
          <a:graphicData uri="http://schemas.openxmlformats.org/presentationml/2006/ole">
            <p:oleObj spid="_x0000_s48150" name="Equation" r:id="rId8" imgW="622030" imgH="228501" progId="">
              <p:embed/>
            </p:oleObj>
          </a:graphicData>
        </a:graphic>
      </p:graphicFrame>
      <p:graphicFrame>
        <p:nvGraphicFramePr>
          <p:cNvPr id="48151" name="Object 23"/>
          <p:cNvGraphicFramePr>
            <a:graphicFrameLocks noChangeAspect="1"/>
          </p:cNvGraphicFramePr>
          <p:nvPr/>
        </p:nvGraphicFramePr>
        <p:xfrm>
          <a:off x="3779838" y="3697288"/>
          <a:ext cx="576262" cy="307975"/>
        </p:xfrm>
        <a:graphic>
          <a:graphicData uri="http://schemas.openxmlformats.org/presentationml/2006/ole">
            <p:oleObj spid="_x0000_s48151" name="Equation" r:id="rId9" imgW="431613" imgH="228501" progId="">
              <p:embed/>
            </p:oleObj>
          </a:graphicData>
        </a:graphic>
      </p:graphicFrame>
      <p:graphicFrame>
        <p:nvGraphicFramePr>
          <p:cNvPr id="48152" name="Object 24"/>
          <p:cNvGraphicFramePr>
            <a:graphicFrameLocks noChangeAspect="1"/>
          </p:cNvGraphicFramePr>
          <p:nvPr/>
        </p:nvGraphicFramePr>
        <p:xfrm>
          <a:off x="2339975" y="3716338"/>
          <a:ext cx="414338" cy="277812"/>
        </p:xfrm>
        <a:graphic>
          <a:graphicData uri="http://schemas.openxmlformats.org/presentationml/2006/ole">
            <p:oleObj spid="_x0000_s48152" name="Equation" r:id="rId10" imgW="342751" imgH="228501" progId="">
              <p:embed/>
            </p:oleObj>
          </a:graphicData>
        </a:graphic>
      </p:graphicFrame>
      <p:graphicFrame>
        <p:nvGraphicFramePr>
          <p:cNvPr id="48153" name="Object 25"/>
          <p:cNvGraphicFramePr>
            <a:graphicFrameLocks noChangeAspect="1"/>
          </p:cNvGraphicFramePr>
          <p:nvPr/>
        </p:nvGraphicFramePr>
        <p:xfrm>
          <a:off x="4859338" y="4292600"/>
          <a:ext cx="2016125" cy="301625"/>
        </p:xfrm>
        <a:graphic>
          <a:graphicData uri="http://schemas.openxmlformats.org/presentationml/2006/ole">
            <p:oleObj spid="_x0000_s48153" name="Equation" r:id="rId11" imgW="1701720" imgH="253800" progId="">
              <p:embed/>
            </p:oleObj>
          </a:graphicData>
        </a:graphic>
      </p:graphicFrame>
      <p:graphicFrame>
        <p:nvGraphicFramePr>
          <p:cNvPr id="48154" name="Object 26"/>
          <p:cNvGraphicFramePr>
            <a:graphicFrameLocks noChangeAspect="1"/>
          </p:cNvGraphicFramePr>
          <p:nvPr/>
        </p:nvGraphicFramePr>
        <p:xfrm>
          <a:off x="1547813" y="4292600"/>
          <a:ext cx="2879725" cy="298450"/>
        </p:xfrm>
        <a:graphic>
          <a:graphicData uri="http://schemas.openxmlformats.org/presentationml/2006/ole">
            <p:oleObj spid="_x0000_s48154" name="Equation" r:id="rId12" imgW="2387600" imgH="254000" progId="">
              <p:embed/>
            </p:oleObj>
          </a:graphicData>
        </a:graphic>
      </p:graphicFrame>
      <p:graphicFrame>
        <p:nvGraphicFramePr>
          <p:cNvPr id="48155" name="Object 27"/>
          <p:cNvGraphicFramePr>
            <a:graphicFrameLocks noChangeAspect="1"/>
          </p:cNvGraphicFramePr>
          <p:nvPr/>
        </p:nvGraphicFramePr>
        <p:xfrm>
          <a:off x="1547813" y="4941888"/>
          <a:ext cx="287337" cy="266700"/>
        </p:xfrm>
        <a:graphic>
          <a:graphicData uri="http://schemas.openxmlformats.org/presentationml/2006/ole">
            <p:oleObj spid="_x0000_s48155" name="Equation" r:id="rId13" imgW="266469" imgH="253780" progId="">
              <p:embed/>
            </p:oleObj>
          </a:graphicData>
        </a:graphic>
      </p:graphicFrame>
      <p:graphicFrame>
        <p:nvGraphicFramePr>
          <p:cNvPr id="48156" name="Object 28"/>
          <p:cNvGraphicFramePr>
            <a:graphicFrameLocks noChangeAspect="1"/>
          </p:cNvGraphicFramePr>
          <p:nvPr/>
        </p:nvGraphicFramePr>
        <p:xfrm>
          <a:off x="2339975" y="5300663"/>
          <a:ext cx="215900" cy="215900"/>
        </p:xfrm>
        <a:graphic>
          <a:graphicData uri="http://schemas.openxmlformats.org/presentationml/2006/ole">
            <p:oleObj spid="_x0000_s48156" name="Equation" r:id="rId14" imgW="126835" imgH="139518" progId="">
              <p:embed/>
            </p:oleObj>
          </a:graphicData>
        </a:graphic>
      </p:graphicFrame>
      <p:graphicFrame>
        <p:nvGraphicFramePr>
          <p:cNvPr id="48157" name="Object 29"/>
          <p:cNvGraphicFramePr>
            <a:graphicFrameLocks noChangeAspect="1"/>
          </p:cNvGraphicFramePr>
          <p:nvPr/>
        </p:nvGraphicFramePr>
        <p:xfrm>
          <a:off x="2771775" y="5229225"/>
          <a:ext cx="1047750" cy="287338"/>
        </p:xfrm>
        <a:graphic>
          <a:graphicData uri="http://schemas.openxmlformats.org/presentationml/2006/ole">
            <p:oleObj spid="_x0000_s48157" name="Equation" r:id="rId15" imgW="761669" imgH="20311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992888" cy="4824536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3.  Each data word is added with 8 bits CRC  sequence,  then padded  with                    zero bits to create 336 bits                                    . Wherein,       is </a:t>
            </a:r>
            <a:r>
              <a:rPr lang="en-US" altLang="zh-CN" sz="1800" dirty="0" err="1" smtClean="0">
                <a:latin typeface="+mn-ea"/>
                <a:ea typeface="+mn-ea"/>
              </a:rPr>
              <a:t>m</a:t>
            </a:r>
            <a:r>
              <a:rPr lang="en-US" altLang="zh-CN" sz="1800" baseline="30000" dirty="0" err="1" smtClean="0">
                <a:latin typeface="+mn-ea"/>
                <a:ea typeface="+mn-ea"/>
              </a:rPr>
              <a:t>th</a:t>
            </a:r>
            <a:r>
              <a:rPr lang="en-US" altLang="zh-CN" sz="1800" dirty="0" smtClean="0">
                <a:latin typeface="+mn-ea"/>
                <a:ea typeface="+mn-ea"/>
              </a:rPr>
              <a:t> data word before added CRC,      is the length of </a:t>
            </a:r>
            <a:r>
              <a:rPr lang="en-US" altLang="zh-CN" sz="1800" dirty="0" err="1" smtClean="0">
                <a:latin typeface="+mn-ea"/>
                <a:ea typeface="+mn-ea"/>
              </a:rPr>
              <a:t>m</a:t>
            </a:r>
            <a:r>
              <a:rPr lang="en-US" altLang="zh-CN" sz="1800" baseline="30000" dirty="0" err="1" smtClean="0">
                <a:latin typeface="+mn-ea"/>
                <a:ea typeface="+mn-ea"/>
              </a:rPr>
              <a:t>th</a:t>
            </a:r>
            <a:r>
              <a:rPr lang="en-US" altLang="zh-CN" sz="1800" dirty="0" smtClean="0">
                <a:latin typeface="+mn-ea"/>
                <a:ea typeface="+mn-ea"/>
              </a:rPr>
              <a:t> data word after added CRC,                           . </a:t>
            </a:r>
            <a:endParaRPr lang="en-US" altLang="zh-CN" sz="1800" baseline="300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zh-CN" altLang="zh-CN" sz="18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dirty="0" smtClean="0">
                <a:latin typeface="+mn-ea"/>
                <a:ea typeface="+mn-ea"/>
              </a:rPr>
              <a:t>4. </a:t>
            </a:r>
            <a:r>
              <a:rPr lang="en-US" altLang="zh-CN" dirty="0" smtClean="0">
                <a:latin typeface="+mn-ea"/>
                <a:ea typeface="+mn-ea"/>
              </a:rPr>
              <a:t>For </a:t>
            </a:r>
            <a:r>
              <a:rPr lang="en-US" altLang="zh-CN" dirty="0" smtClean="0">
                <a:latin typeface="+mn-ea"/>
                <a:ea typeface="+mn-ea"/>
              </a:rPr>
              <a:t>each data word, 336 parity bits are added to create the LDPC codeword                         , such that               .</a:t>
            </a:r>
            <a:r>
              <a:rPr lang="en-US" altLang="zh-CN" b="1" dirty="0" smtClean="0">
                <a:latin typeface="+mn-ea"/>
                <a:ea typeface="+mn-ea"/>
              </a:rPr>
              <a:t> </a:t>
            </a:r>
            <a:r>
              <a:rPr lang="en-US" altLang="zh-CN" b="1" dirty="0" smtClean="0">
                <a:ea typeface="+mn-ea"/>
              </a:rPr>
              <a:t>H</a:t>
            </a:r>
            <a:r>
              <a:rPr lang="en-US" altLang="zh-CN" dirty="0" smtClean="0">
                <a:latin typeface="+mn-ea"/>
                <a:ea typeface="+mn-ea"/>
              </a:rPr>
              <a:t> is the rate 1/2 LDPC parity check matrix</a:t>
            </a:r>
            <a:r>
              <a:rPr lang="en-US" altLang="zh-CN" baseline="30000" dirty="0" smtClean="0">
                <a:latin typeface="+mn-ea"/>
                <a:ea typeface="+mn-ea"/>
              </a:rPr>
              <a:t>[2]</a:t>
            </a:r>
            <a:r>
              <a:rPr lang="en-US" altLang="zh-CN" dirty="0" smtClean="0">
                <a:latin typeface="+mn-ea"/>
                <a:ea typeface="+mn-ea"/>
              </a:rPr>
              <a:t>. </a:t>
            </a:r>
          </a:p>
          <a:p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1979613" y="2420938"/>
          <a:ext cx="1079500" cy="287337"/>
        </p:xfrm>
        <a:graphic>
          <a:graphicData uri="http://schemas.openxmlformats.org/presentationml/2006/ole">
            <p:oleObj spid="_x0000_s49159" name="Equation" r:id="rId4" imgW="850900" imgH="228600" progId="">
              <p:embed/>
            </p:oleObj>
          </a:graphicData>
        </a:graphic>
      </p:graphicFrame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5940425" y="2420938"/>
          <a:ext cx="2105025" cy="287337"/>
        </p:xfrm>
        <a:graphic>
          <a:graphicData uri="http://schemas.openxmlformats.org/presentationml/2006/ole">
            <p:oleObj spid="_x0000_s49160" name="Equation" r:id="rId5" imgW="2019300" imgH="279400" progId="">
              <p:embed/>
            </p:oleObj>
          </a:graphicData>
        </a:graphic>
      </p:graphicFrame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6572264" y="2708275"/>
          <a:ext cx="265112" cy="288925"/>
        </p:xfrm>
        <a:graphic>
          <a:graphicData uri="http://schemas.openxmlformats.org/presentationml/2006/ole">
            <p:oleObj spid="_x0000_s49161" name="Equation" r:id="rId6" imgW="203112" imgH="228501" progId="">
              <p:embed/>
            </p:oleObj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2555875" y="2708275"/>
          <a:ext cx="287338" cy="301625"/>
        </p:xfrm>
        <a:graphic>
          <a:graphicData uri="http://schemas.openxmlformats.org/presentationml/2006/ole">
            <p:oleObj spid="_x0000_s49162" name="Equation" r:id="rId7" imgW="215806" imgH="228501" progId="">
              <p:embed/>
            </p:oleObj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4859338" y="2997200"/>
          <a:ext cx="1489075" cy="287338"/>
        </p:xfrm>
        <a:graphic>
          <a:graphicData uri="http://schemas.openxmlformats.org/presentationml/2006/ole">
            <p:oleObj spid="_x0000_s49163" name="Equation" r:id="rId8" imgW="1181100" imgH="228600" progId="">
              <p:embed/>
            </p:oleObj>
          </a:graphicData>
        </a:graphic>
      </p:graphicFrame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3419475" y="4005263"/>
          <a:ext cx="1584325" cy="293687"/>
        </p:xfrm>
        <a:graphic>
          <a:graphicData uri="http://schemas.openxmlformats.org/presentationml/2006/ole">
            <p:oleObj spid="_x0000_s49164" name="Equation" r:id="rId9" imgW="1485900" imgH="279400" progId="">
              <p:embed/>
            </p:oleObj>
          </a:graphicData>
        </a:graphic>
      </p:graphicFrame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6372225" y="3933825"/>
          <a:ext cx="936625" cy="315913"/>
        </p:xfrm>
        <a:graphic>
          <a:graphicData uri="http://schemas.openxmlformats.org/presentationml/2006/ole">
            <p:oleObj spid="_x0000_s49165" name="Equation" r:id="rId10" imgW="710891" imgH="2411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5. All the same index bits of the        LDPC codeword are encoded of XOR to create 672 bits parity data word. That is, 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6. The zero padding bits are removed from all the    LDPC codeword, then each LDPC codeword is </a:t>
            </a:r>
            <a:r>
              <a:rPr lang="sq-AL" altLang="zh-CN" sz="1800" dirty="0" smtClean="0">
                <a:latin typeface="+mn-ea"/>
                <a:ea typeface="+mn-ea"/>
              </a:rPr>
              <a:t>duplicated</a:t>
            </a:r>
            <a:r>
              <a:rPr lang="en-US" altLang="zh-CN" sz="1800" dirty="0" smtClean="0">
                <a:latin typeface="+mn-ea"/>
                <a:ea typeface="+mn-ea"/>
              </a:rPr>
              <a:t>   times. Remove the padding-bit-generated bits from parity data word    , then copy    times, where, the padding-bit-generated bits are all generated from the zero padding bits. Wherein, </a:t>
            </a: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4764088" y="2492375"/>
          <a:ext cx="384175" cy="288925"/>
        </p:xfrm>
        <a:graphic>
          <a:graphicData uri="http://schemas.openxmlformats.org/presentationml/2006/ole">
            <p:oleObj spid="_x0000_s50179" name="Equation" r:id="rId4" imgW="304668" imgH="228501" progId="">
              <p:embed/>
            </p:oleObj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3276600" y="3068638"/>
          <a:ext cx="2635250" cy="360362"/>
        </p:xfrm>
        <a:graphic>
          <a:graphicData uri="http://schemas.openxmlformats.org/presentationml/2006/ole">
            <p:oleObj spid="_x0000_s50180" name="Equation" r:id="rId5" imgW="1739900" imgH="241300" progId="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627313" y="4581525"/>
          <a:ext cx="215900" cy="304800"/>
        </p:xfrm>
        <a:graphic>
          <a:graphicData uri="http://schemas.openxmlformats.org/presentationml/2006/ole">
            <p:oleObj spid="_x0000_s50181" name="Equation" r:id="rId6" imgW="165028" imgH="228501" progId="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7885113" y="4327525"/>
          <a:ext cx="265112" cy="254000"/>
        </p:xfrm>
        <a:graphic>
          <a:graphicData uri="http://schemas.openxmlformats.org/presentationml/2006/ole">
            <p:oleObj spid="_x0000_s50182" name="Equation" r:id="rId7" imgW="190335" imgH="177646" progId="">
              <p:embed/>
            </p:oleObj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7308850" y="4005263"/>
          <a:ext cx="215900" cy="304800"/>
        </p:xfrm>
        <a:graphic>
          <a:graphicData uri="http://schemas.openxmlformats.org/presentationml/2006/ole">
            <p:oleObj spid="_x0000_s50183" name="Equation" r:id="rId8" imgW="165028" imgH="228501" progId="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3276600" y="5229225"/>
          <a:ext cx="2547938" cy="360363"/>
        </p:xfrm>
        <a:graphic>
          <a:graphicData uri="http://schemas.openxmlformats.org/presentationml/2006/ole">
            <p:oleObj spid="_x0000_s50184" name="Equation" r:id="rId9" imgW="1752600" imgH="254000" progId="">
              <p:embed/>
            </p:oleObj>
          </a:graphicData>
        </a:graphic>
      </p:graphicFrame>
      <p:graphicFrame>
        <p:nvGraphicFramePr>
          <p:cNvPr id="50185" name="Object 1"/>
          <p:cNvGraphicFramePr>
            <a:graphicFrameLocks noChangeAspect="1"/>
          </p:cNvGraphicFramePr>
          <p:nvPr/>
        </p:nvGraphicFramePr>
        <p:xfrm>
          <a:off x="7164388" y="3716338"/>
          <a:ext cx="376237" cy="282575"/>
        </p:xfrm>
        <a:graphic>
          <a:graphicData uri="http://schemas.openxmlformats.org/presentationml/2006/ole">
            <p:oleObj spid="_x0000_s50185" name="Equation" r:id="rId10" imgW="304668" imgH="22850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Encoding of Data</a:t>
            </a:r>
            <a:endParaRPr lang="sq-AL" altLang="zh-CN" dirty="0" smtClean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7229" name="Object 13"/>
          <p:cNvGraphicFramePr>
            <a:graphicFrameLocks noChangeAspect="1"/>
          </p:cNvGraphicFramePr>
          <p:nvPr/>
        </p:nvGraphicFramePr>
        <p:xfrm>
          <a:off x="785786" y="1928802"/>
          <a:ext cx="7558442" cy="3929090"/>
        </p:xfrm>
        <a:graphic>
          <a:graphicData uri="http://schemas.openxmlformats.org/presentationml/2006/ole">
            <p:oleObj spid="_x0000_s77826" name="Visio" r:id="rId4" imgW="6645336" imgH="3454718" progId="Visio.Drawing.11">
              <p:embed/>
            </p:oleObj>
          </a:graphicData>
        </a:graphic>
      </p:graphicFrame>
      <p:sp>
        <p:nvSpPr>
          <p:cNvPr id="13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32381</TotalTime>
  <Words>806</Words>
  <Application>Microsoft Office PowerPoint</Application>
  <PresentationFormat>全屏显示(4:3)</PresentationFormat>
  <Paragraphs>152</Paragraphs>
  <Slides>13</Slides>
  <Notes>11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Default Design</vt:lpstr>
      <vt:lpstr>Visio</vt:lpstr>
      <vt:lpstr>Equation</vt:lpstr>
      <vt:lpstr>Microsoft Office Visio 绘图</vt:lpstr>
      <vt:lpstr>Encoding for control PHY</vt:lpstr>
      <vt:lpstr>幻灯片 2</vt:lpstr>
      <vt:lpstr>幻灯片 3</vt:lpstr>
      <vt:lpstr>幻灯片 4</vt:lpstr>
      <vt:lpstr>Encoding of Header</vt:lpstr>
      <vt:lpstr>幻灯片 6</vt:lpstr>
      <vt:lpstr>幻灯片 7</vt:lpstr>
      <vt:lpstr>幻灯片 8</vt:lpstr>
      <vt:lpstr>Encoding of Data</vt:lpstr>
      <vt:lpstr>幻灯片 10</vt:lpstr>
      <vt:lpstr>幻灯片 11</vt:lpstr>
      <vt:lpstr>Conclusion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1551</cp:revision>
  <dcterms:created xsi:type="dcterms:W3CDTF">2006-02-24T01:46:22Z</dcterms:created>
  <dcterms:modified xsi:type="dcterms:W3CDTF">2015-03-11T07:56:55Z</dcterms:modified>
</cp:coreProperties>
</file>