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318" r:id="rId2"/>
    <p:sldId id="325" r:id="rId3"/>
    <p:sldId id="338" r:id="rId4"/>
    <p:sldId id="327" r:id="rId5"/>
    <p:sldId id="341" r:id="rId6"/>
    <p:sldId id="329" r:id="rId7"/>
    <p:sldId id="330" r:id="rId8"/>
    <p:sldId id="340" r:id="rId9"/>
    <p:sldId id="342" r:id="rId10"/>
    <p:sldId id="264" r:id="rId11"/>
    <p:sldId id="339" r:id="rId1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00"/>
    <a:srgbClr val="60C99C"/>
    <a:srgbClr val="00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85764" autoAdjust="0"/>
  </p:normalViewPr>
  <p:slideViewPr>
    <p:cSldViewPr>
      <p:cViewPr varScale="1">
        <p:scale>
          <a:sx n="69" d="100"/>
          <a:sy n="69" d="100"/>
        </p:scale>
        <p:origin x="-1332"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5" d="100"/>
          <a:sy n="85" d="100"/>
        </p:scale>
        <p:origin x="-376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802.11-12/0330r0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ltLang="ko-KR" smtClean="0"/>
              <a:t>March 2012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Wookbong Lee, LG Electronics</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xmlns="" val="2315080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802.11-12/0330r0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ltLang="ko-KR" smtClean="0"/>
              <a:t>March 2012</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HanGyu Cho, LG Electronics</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xmlns="" val="454504025"/>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802.11-12/0330r0</a:t>
            </a:r>
            <a:endParaRPr lang="en-US"/>
          </a:p>
        </p:txBody>
      </p:sp>
      <p:sp>
        <p:nvSpPr>
          <p:cNvPr id="5" name="Rectangle 3"/>
          <p:cNvSpPr>
            <a:spLocks noGrp="1" noChangeArrowheads="1"/>
          </p:cNvSpPr>
          <p:nvPr>
            <p:ph type="dt"/>
          </p:nvPr>
        </p:nvSpPr>
        <p:spPr>
          <a:ln/>
        </p:spPr>
        <p:txBody>
          <a:bodyPr/>
          <a:lstStyle/>
          <a:p>
            <a:r>
              <a:rPr lang="en-US" altLang="ko-KR" smtClean="0"/>
              <a:t>March 2012</a:t>
            </a:r>
            <a:endParaRPr lang="en-US"/>
          </a:p>
        </p:txBody>
      </p:sp>
      <p:sp>
        <p:nvSpPr>
          <p:cNvPr id="6" name="Rectangle 6"/>
          <p:cNvSpPr>
            <a:spLocks noGrp="1" noChangeArrowheads="1"/>
          </p:cNvSpPr>
          <p:nvPr>
            <p:ph type="ftr"/>
          </p:nvPr>
        </p:nvSpPr>
        <p:spPr>
          <a:ln/>
        </p:spPr>
        <p:txBody>
          <a:bodyPr/>
          <a:lstStyle/>
          <a:p>
            <a:r>
              <a:rPr lang="en-US" smtClean="0"/>
              <a:t>Wookbong Lee, LG Electronics</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2</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3</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4</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5</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6</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7</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8</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9</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ko-KR" altLang="en-US" smtClean="0"/>
              <a:t>마스터 제목 스타일 편집</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altLang="ko-KR" dirty="0" smtClean="0"/>
              <a:t>March 2015</a:t>
            </a:r>
            <a:endParaRPr lang="en-GB" altLang="ko-KR" dirty="0"/>
          </a:p>
        </p:txBody>
      </p:sp>
      <p:sp>
        <p:nvSpPr>
          <p:cNvPr id="5" name="Footer Placeholder 4"/>
          <p:cNvSpPr>
            <a:spLocks noGrp="1"/>
          </p:cNvSpPr>
          <p:nvPr>
            <p:ph type="ftr" idx="11"/>
          </p:nvPr>
        </p:nvSpPr>
        <p:spPr/>
        <p:txBody>
          <a:bodyPr/>
          <a:lstStyle>
            <a:lvl1pPr>
              <a:defRPr/>
            </a:lvl1pPr>
          </a:lstStyle>
          <a:p>
            <a:r>
              <a:rPr lang="en-GB" dirty="0" smtClean="0"/>
              <a:t>HanGyu Cho, LG Electronics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GB"/>
          </a:p>
        </p:txBody>
      </p:sp>
      <p:sp>
        <p:nvSpPr>
          <p:cNvPr id="3" name="Content Placeholder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HanGyu Cho, LG Electronics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dirty="0" smtClean="0"/>
              <a:t>March 2015</a:t>
            </a:r>
            <a:endParaRPr lang="en-GB"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Date Placeholder 3"/>
          <p:cNvSpPr>
            <a:spLocks noGrp="1"/>
          </p:cNvSpPr>
          <p:nvPr>
            <p:ph type="dt" idx="10"/>
          </p:nvPr>
        </p:nvSpPr>
        <p:spPr/>
        <p:txBody>
          <a:bodyPr/>
          <a:lstStyle>
            <a:lvl1pPr>
              <a:defRPr/>
            </a:lvl1pPr>
          </a:lstStyle>
          <a:p>
            <a:r>
              <a:rPr lang="en-US" altLang="ko-KR" dirty="0" smtClean="0"/>
              <a:t>March 2015</a:t>
            </a:r>
            <a:endParaRPr lang="en-GB" altLang="ko-KR" dirty="0"/>
          </a:p>
        </p:txBody>
      </p:sp>
      <p:sp>
        <p:nvSpPr>
          <p:cNvPr id="5" name="Footer Placeholder 4"/>
          <p:cNvSpPr>
            <a:spLocks noGrp="1"/>
          </p:cNvSpPr>
          <p:nvPr>
            <p:ph type="ftr" idx="11"/>
          </p:nvPr>
        </p:nvSpPr>
        <p:spPr/>
        <p:txBody>
          <a:bodyPr/>
          <a:lstStyle>
            <a:lvl1pPr>
              <a:defRPr/>
            </a:lvl1pPr>
          </a:lstStyle>
          <a:p>
            <a:r>
              <a:rPr lang="en-GB" dirty="0" smtClean="0"/>
              <a:t>HanGyu Cho, LG Electronics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dirty="0" smtClean="0"/>
              <a:t>March 2015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HanGyu Cho, LG Electronics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11-15/0345r0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www.google.com/url?url=http://phandroid.com/lg-g3/&amp;rct=j&amp;frm=1&amp;q=&amp;esrc=s&amp;sa=U&amp;ei=xSz5VPS2BcehmQXY1YLoCQ&amp;ved=0CBYQ9QEwAA&amp;sig2=BOmsxcGia2M_gDccDvS0_A&amp;usg=AFQjCNH40QFEZqF7sxbyaXvJxxAiAQ1Ecg" TargetMode="External"/><Relationship Id="rId3" Type="http://schemas.openxmlformats.org/officeDocument/2006/relationships/image" Target="../media/image1.jpeg"/><Relationship Id="rId7"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www.google.com/url?url=http://tweakers.net/pricewatch/237038/lg-bd370.html&amp;rct=j&amp;frm=1&amp;q=&amp;esrc=s&amp;sa=U&amp;ei=QSz5VKGBHYLEmAX7qoLwAQ&amp;ved=0CBYQ9QEwAA&amp;sig2=cKSiXaMCzXiDuH2s2EJk_Q&amp;usg=AFQjCNGE6FerZGH_Pk4rtX4GPv9mfNYUgQ" TargetMode="External"/><Relationship Id="rId5" Type="http://schemas.openxmlformats.org/officeDocument/2006/relationships/image" Target="../media/image2.jpeg"/><Relationship Id="rId4" Type="http://schemas.openxmlformats.org/officeDocument/2006/relationships/hyperlink" Target="http://www.google.com/url?url=http://www.lg.com/de/blu-ray-dvd-player/lg-TN530V&amp;rct=j&amp;frm=1&amp;q=&amp;esrc=s&amp;sa=U&amp;ei=kCv5VOjhOqa7mwX0xIHoCA&amp;ved=0CBgQ9QEwAQ&amp;sig2=SLwctNKmpkUDioWOS4dxhw&amp;usg=AFQjCNHEzi6NUYJr8qK5qbeApVArWBCLCw" TargetMode="External"/><Relationship Id="rId9" Type="http://schemas.openxmlformats.org/officeDocument/2006/relationships/image" Target="../media/image4.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www.google.com/url?url=http://phandroid.com/lg-g3/&amp;rct=j&amp;frm=1&amp;q=&amp;esrc=s&amp;sa=U&amp;ei=xSz5VPS2BcehmQXY1YLoCQ&amp;ved=0CBYQ9QEwAA&amp;sig2=BOmsxcGia2M_gDccDvS0_A&amp;usg=AFQjCNH40QFEZqF7sxbyaXvJxxAiAQ1Ecg" TargetMode="External"/><Relationship Id="rId3" Type="http://schemas.openxmlformats.org/officeDocument/2006/relationships/image" Target="../media/image1.jpeg"/><Relationship Id="rId7"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www.google.com/url?url=http://tweakers.net/pricewatch/237038/lg-bd370.html&amp;rct=j&amp;frm=1&amp;q=&amp;esrc=s&amp;sa=U&amp;ei=QSz5VKGBHYLEmAX7qoLwAQ&amp;ved=0CBYQ9QEwAA&amp;sig2=cKSiXaMCzXiDuH2s2EJk_Q&amp;usg=AFQjCNGE6FerZGH_Pk4rtX4GPv9mfNYUgQ" TargetMode="External"/><Relationship Id="rId5" Type="http://schemas.openxmlformats.org/officeDocument/2006/relationships/image" Target="../media/image2.jpeg"/><Relationship Id="rId4" Type="http://schemas.openxmlformats.org/officeDocument/2006/relationships/hyperlink" Target="http://www.google.com/url?url=http://www.lg.com/de/blu-ray-dvd-player/lg-TN530V&amp;rct=j&amp;frm=1&amp;q=&amp;esrc=s&amp;sa=U&amp;ei=kCv5VOjhOqa7mwX0xIHoCA&amp;ved=0CBgQ9QEwAQ&amp;sig2=SLwctNKmpkUDioWOS4dxhw&amp;usg=AFQjCNHEzi6NUYJr8qK5qbeApVArWBCLCw" TargetMode="External"/><Relationship Id="rId9" Type="http://schemas.openxmlformats.org/officeDocument/2006/relationships/image" Target="../media/image4.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ltLang="ko-KR" dirty="0" smtClean="0"/>
              <a:t>March 2015</a:t>
            </a:r>
            <a:endParaRPr lang="en-GB" altLang="ko-KR" dirty="0"/>
          </a:p>
        </p:txBody>
      </p:sp>
      <p:sp>
        <p:nvSpPr>
          <p:cNvPr id="7" name="Footer Placeholder 4"/>
          <p:cNvSpPr>
            <a:spLocks noGrp="1"/>
          </p:cNvSpPr>
          <p:nvPr>
            <p:ph type="ftr" idx="14"/>
          </p:nvPr>
        </p:nvSpPr>
        <p:spPr>
          <a:xfrm>
            <a:off x="5500694" y="6475413"/>
            <a:ext cx="3041644" cy="180975"/>
          </a:xfrm>
        </p:spPr>
        <p:txBody>
          <a:bodyPr/>
          <a:lstStyle/>
          <a:p>
            <a:r>
              <a:rPr lang="en-GB" altLang="ko-KR" dirty="0" smtClean="0"/>
              <a:t>HanGyu Cho, LG Electronics</a:t>
            </a:r>
            <a:endParaRPr lang="en-GB" altLang="ko-KR"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lvl="0"/>
            <a:r>
              <a:rPr lang="en-US" altLang="ko-KR" sz="2400" dirty="0" smtClean="0"/>
              <a:t>8K UHD Wireless Transfer Usage Model for NG 60</a:t>
            </a:r>
            <a:endParaRPr lang="ko-KR" altLang="ko-KR" sz="2400" dirty="0"/>
          </a:p>
        </p:txBody>
      </p:sp>
      <p:sp>
        <p:nvSpPr>
          <p:cNvPr id="3074" name="Rectangle 2"/>
          <p:cNvSpPr>
            <a:spLocks noGrp="1" noChangeArrowheads="1"/>
          </p:cNvSpPr>
          <p:nvPr>
            <p:ph type="body" idx="1"/>
          </p:nvPr>
        </p:nvSpPr>
        <p:spPr>
          <a:xfrm>
            <a:off x="685800" y="167480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2015-03-06</a:t>
            </a:r>
            <a:endParaRPr lang="en-GB" sz="2000" b="0" dirty="0"/>
          </a:p>
        </p:txBody>
      </p:sp>
      <p:sp>
        <p:nvSpPr>
          <p:cNvPr id="3076" name="Rectangle 4"/>
          <p:cNvSpPr>
            <a:spLocks noChangeArrowheads="1"/>
          </p:cNvSpPr>
          <p:nvPr/>
        </p:nvSpPr>
        <p:spPr bwMode="auto">
          <a:xfrm>
            <a:off x="533400" y="2097103"/>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Table 9"/>
          <p:cNvGraphicFramePr>
            <a:graphicFrameLocks noGrp="1"/>
          </p:cNvGraphicFramePr>
          <p:nvPr>
            <p:extLst>
              <p:ext uri="{D42A27DB-BD31-4B8C-83A1-F6EECF244321}">
                <p14:modId xmlns:p14="http://schemas.microsoft.com/office/powerpoint/2010/main" xmlns="" val="607656402"/>
              </p:ext>
            </p:extLst>
          </p:nvPr>
        </p:nvGraphicFramePr>
        <p:xfrm>
          <a:off x="539405" y="2564904"/>
          <a:ext cx="7849019" cy="2479040"/>
        </p:xfrm>
        <a:graphic>
          <a:graphicData uri="http://schemas.openxmlformats.org/drawingml/2006/table">
            <a:tbl>
              <a:tblPr firstRow="1" bandRow="1">
                <a:tableStyleId>{5940675A-B579-460E-94D1-54222C63F5DA}</a:tableStyleId>
              </a:tblPr>
              <a:tblGrid>
                <a:gridCol w="1296291"/>
                <a:gridCol w="1512168"/>
                <a:gridCol w="2520280"/>
                <a:gridCol w="2520280"/>
              </a:tblGrid>
              <a:tr h="370840">
                <a:tc>
                  <a:txBody>
                    <a:bodyPr/>
                    <a:lstStyle/>
                    <a:p>
                      <a:pPr latinLnBrk="0"/>
                      <a:r>
                        <a:rPr lang="en-US" sz="1600" b="1" dirty="0" smtClean="0"/>
                        <a:t>Name</a:t>
                      </a:r>
                      <a:endParaRPr lang="en-US" sz="1600" b="1" dirty="0"/>
                    </a:p>
                  </a:txBody>
                  <a:tcPr/>
                </a:tc>
                <a:tc>
                  <a:txBody>
                    <a:bodyPr/>
                    <a:lstStyle/>
                    <a:p>
                      <a:pPr latinLnBrk="0"/>
                      <a:r>
                        <a:rPr lang="en-US" sz="1600" b="1" dirty="0" smtClean="0"/>
                        <a:t>Affiliation</a:t>
                      </a:r>
                      <a:endParaRPr lang="en-US" sz="1600" b="1" dirty="0"/>
                    </a:p>
                  </a:txBody>
                  <a:tcPr/>
                </a:tc>
                <a:tc>
                  <a:txBody>
                    <a:bodyPr/>
                    <a:lstStyle/>
                    <a:p>
                      <a:pPr latinLnBrk="0"/>
                      <a:r>
                        <a:rPr lang="en-US" sz="1600" b="1" dirty="0" smtClean="0"/>
                        <a:t>Address</a:t>
                      </a:r>
                      <a:endParaRPr lang="en-US" sz="1600" b="1" dirty="0"/>
                    </a:p>
                  </a:txBody>
                  <a:tcPr/>
                </a:tc>
                <a:tc>
                  <a:txBody>
                    <a:bodyPr/>
                    <a:lstStyle/>
                    <a:p>
                      <a:pPr latinLnBrk="0"/>
                      <a:r>
                        <a:rPr lang="en-US" sz="1600" b="1" dirty="0" smtClean="0"/>
                        <a:t>Email</a:t>
                      </a:r>
                      <a:endParaRPr lang="en-US" sz="1600" b="1" dirty="0"/>
                    </a:p>
                  </a:txBody>
                  <a:tcPr/>
                </a:tc>
              </a:tr>
              <a:tr h="579120">
                <a:tc>
                  <a:txBody>
                    <a:bodyPr/>
                    <a:lstStyle/>
                    <a:p>
                      <a:pPr latinLnBrk="0"/>
                      <a:r>
                        <a:rPr lang="en-US" sz="1600" dirty="0" smtClean="0"/>
                        <a:t>Sang Gook Kim</a:t>
                      </a:r>
                      <a:endParaRPr lang="en-US" sz="1600" dirty="0"/>
                    </a:p>
                  </a:txBody>
                  <a:tcPr/>
                </a:tc>
                <a:tc rowSpan="4">
                  <a:txBody>
                    <a:bodyPr/>
                    <a:lstStyle/>
                    <a:p>
                      <a:pPr latinLnBrk="0"/>
                      <a:r>
                        <a:rPr lang="en-US" sz="1600" dirty="0" smtClean="0"/>
                        <a:t>LG Electronics</a:t>
                      </a:r>
                      <a:endParaRPr lang="en-US" sz="1600" dirty="0"/>
                    </a:p>
                  </a:txBody>
                  <a:tcPr/>
                </a:tc>
                <a:tc>
                  <a:txBody>
                    <a:bodyPr/>
                    <a:lstStyle/>
                    <a:p>
                      <a:pPr latinLnBrk="0"/>
                      <a:r>
                        <a:rPr lang="en-US" sz="1600" dirty="0" smtClean="0"/>
                        <a:t>North</a:t>
                      </a:r>
                      <a:r>
                        <a:rPr lang="en-US" sz="1600" baseline="0" dirty="0" smtClean="0"/>
                        <a:t> America</a:t>
                      </a:r>
                      <a:r>
                        <a:rPr lang="en-US" sz="1600" dirty="0" smtClean="0"/>
                        <a:t> R&amp;D Lab.</a:t>
                      </a:r>
                      <a:r>
                        <a:rPr lang="en-US" sz="1600" baseline="0" dirty="0" smtClean="0"/>
                        <a:t> </a:t>
                      </a:r>
                      <a:r>
                        <a:rPr lang="en-US" sz="1600" baseline="0" dirty="0" err="1" smtClean="0"/>
                        <a:t>SanDiego</a:t>
                      </a:r>
                      <a:endParaRPr lang="en-US" sz="1600" dirty="0"/>
                    </a:p>
                  </a:txBody>
                  <a:tcPr/>
                </a:tc>
                <a:tc>
                  <a:txBody>
                    <a:bodyPr/>
                    <a:lstStyle/>
                    <a:p>
                      <a:pPr latinLnBrk="0"/>
                      <a:r>
                        <a:rPr lang="en-US" sz="1600" dirty="0" smtClean="0"/>
                        <a:t>sanggook.kim@lge.com </a:t>
                      </a:r>
                      <a:endParaRPr lang="en-US" sz="1600" dirty="0"/>
                    </a:p>
                  </a:txBody>
                  <a:tcPr/>
                </a:tc>
              </a:tr>
              <a:tr h="370840">
                <a:tc>
                  <a:txBody>
                    <a:bodyPr/>
                    <a:lstStyle/>
                    <a:p>
                      <a:pPr latinLnBrk="0"/>
                      <a:r>
                        <a:rPr lang="en-US" sz="1600" dirty="0" smtClean="0"/>
                        <a:t>JangWoong Park</a:t>
                      </a:r>
                      <a:endParaRPr lang="en-US" sz="1600" dirty="0"/>
                    </a:p>
                  </a:txBody>
                  <a:tcPr/>
                </a:tc>
                <a:tc vMerge="1">
                  <a:txBody>
                    <a:bodyPr/>
                    <a:lstStyle/>
                    <a:p>
                      <a:pPr latinLnBrk="1"/>
                      <a:endParaRPr lang="ko-KR" altLang="en-US"/>
                    </a:p>
                  </a:txBody>
                  <a:tcPr/>
                </a:tc>
                <a:tc rowSpan="3">
                  <a:txBody>
                    <a:bodyPr/>
                    <a:lstStyle/>
                    <a:p>
                      <a:pPr latinLnBrk="0"/>
                      <a:r>
                        <a:rPr lang="en-US" sz="1600" dirty="0" err="1" smtClean="0"/>
                        <a:t>Seocho</a:t>
                      </a:r>
                      <a:r>
                        <a:rPr lang="en-US" sz="1600" dirty="0" smtClean="0"/>
                        <a:t> R&amp;D</a:t>
                      </a:r>
                      <a:r>
                        <a:rPr lang="en-US" sz="1600" baseline="0" dirty="0" smtClean="0"/>
                        <a:t> Lab. Seoul, Korea</a:t>
                      </a:r>
                      <a:endParaRPr lang="en-US" sz="1600" dirty="0"/>
                    </a:p>
                  </a:txBody>
                  <a:tcPr/>
                </a:tc>
                <a:tc>
                  <a:txBody>
                    <a:bodyPr/>
                    <a:lstStyle/>
                    <a:p>
                      <a:pPr latinLnBrk="0"/>
                      <a:r>
                        <a:rPr lang="en-US" sz="1600" dirty="0" smtClean="0"/>
                        <a:t>jangwong.park@lge.com</a:t>
                      </a:r>
                      <a:endParaRPr lang="en-US" sz="1600" dirty="0"/>
                    </a:p>
                  </a:txBody>
                  <a:tcPr/>
                </a:tc>
              </a:tr>
              <a:tr h="370840">
                <a:tc>
                  <a:txBody>
                    <a:bodyPr/>
                    <a:lstStyle/>
                    <a:p>
                      <a:pPr latinLnBrk="0"/>
                      <a:r>
                        <a:rPr lang="en-US" sz="1600" dirty="0" smtClean="0"/>
                        <a:t>Do </a:t>
                      </a:r>
                      <a:r>
                        <a:rPr lang="en-US" sz="1600" dirty="0" err="1" smtClean="0"/>
                        <a:t>Kyun</a:t>
                      </a:r>
                      <a:r>
                        <a:rPr lang="en-US" sz="1600" dirty="0" smtClean="0"/>
                        <a:t> Kim</a:t>
                      </a:r>
                      <a:endParaRPr lang="en-US" sz="1600" dirty="0"/>
                    </a:p>
                  </a:txBody>
                  <a:tcPr/>
                </a:tc>
                <a:tc vMerge="1">
                  <a:txBody>
                    <a:bodyPr/>
                    <a:lstStyle/>
                    <a:p>
                      <a:pPr latinLnBrk="1"/>
                      <a:endParaRPr lang="ko-KR" altLang="en-US"/>
                    </a:p>
                  </a:txBody>
                  <a:tcPr/>
                </a:tc>
                <a:tc vMerge="1">
                  <a:txBody>
                    <a:bodyPr/>
                    <a:lstStyle/>
                    <a:p>
                      <a:endParaRPr lang="en-US" sz="1600" dirty="0"/>
                    </a:p>
                  </a:txBody>
                  <a:tcPr/>
                </a:tc>
                <a:tc>
                  <a:txBody>
                    <a:bodyPr/>
                    <a:lstStyle/>
                    <a:p>
                      <a:pPr latinLnBrk="0"/>
                      <a:r>
                        <a:rPr lang="en-US" sz="1600" dirty="0" smtClean="0"/>
                        <a:t>keneth.kim@lge.com</a:t>
                      </a:r>
                      <a:endParaRPr lang="en-US" sz="1600" dirty="0"/>
                    </a:p>
                  </a:txBody>
                  <a:tcPr/>
                </a:tc>
              </a:tr>
              <a:tr h="370840">
                <a:tc>
                  <a:txBody>
                    <a:bodyPr/>
                    <a:lstStyle/>
                    <a:p>
                      <a:pPr latinLnBrk="0"/>
                      <a:r>
                        <a:rPr lang="en-US" sz="1600" dirty="0" smtClean="0"/>
                        <a:t>HanGyu Cho</a:t>
                      </a:r>
                      <a:endParaRPr lang="en-US" sz="1600" dirty="0"/>
                    </a:p>
                  </a:txBody>
                  <a:tcPr/>
                </a:tc>
                <a:tc vMerge="1">
                  <a:txBody>
                    <a:bodyPr/>
                    <a:lstStyle/>
                    <a:p>
                      <a:endParaRPr lang="en-US" sz="1600" dirty="0"/>
                    </a:p>
                  </a:txBody>
                  <a:tcPr/>
                </a:tc>
                <a:tc vMerge="1">
                  <a:txBody>
                    <a:bodyPr/>
                    <a:lstStyle/>
                    <a:p>
                      <a:endParaRPr lang="en-US" sz="1600" dirty="0"/>
                    </a:p>
                  </a:txBody>
                  <a:tcPr/>
                </a:tc>
                <a:tc>
                  <a:txBody>
                    <a:bodyPr/>
                    <a:lstStyle/>
                    <a:p>
                      <a:pPr latinLnBrk="0"/>
                      <a:r>
                        <a:rPr lang="en-US" sz="1600" dirty="0" smtClean="0"/>
                        <a:t>hg.cho@lge.com</a:t>
                      </a:r>
                      <a:endParaRPr lang="en-US" sz="1600" dirty="0"/>
                    </a:p>
                  </a:txBody>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215074" y="6475413"/>
            <a:ext cx="2327264" cy="180975"/>
          </a:xfrm>
        </p:spPr>
        <p:txBody>
          <a:bodyPr/>
          <a:lstStyle/>
          <a:p>
            <a:r>
              <a:rPr lang="en-GB" altLang="ko-KR" dirty="0" smtClean="0"/>
              <a:t>HanGyu Cho, LG Electronics</a:t>
            </a:r>
            <a:endParaRPr lang="en-GB" altLang="ko-KR"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normAutofit/>
          </a:bodyPr>
          <a:lstStyle/>
          <a:p>
            <a:r>
              <a:rPr lang="en-US" dirty="0" smtClean="0"/>
              <a:t>[1] http://www.hdmi.org/press/press_release.aspx?prid=133</a:t>
            </a:r>
          </a:p>
          <a:p>
            <a:r>
              <a:rPr lang="en-US" dirty="0" smtClean="0"/>
              <a:t>[2] http://www.vesa.org/uncategorized/vesa-releases-displayport-1-3-standard/</a:t>
            </a:r>
          </a:p>
          <a:p>
            <a:r>
              <a:rPr lang="en-US" dirty="0" smtClean="0"/>
              <a:t>[3] http://www.mhlconsortium.org/technology.aspx#superMHL </a:t>
            </a:r>
          </a:p>
          <a:p>
            <a:r>
              <a:rPr lang="en-US" dirty="0" smtClean="0"/>
              <a:t> </a:t>
            </a:r>
            <a:r>
              <a:rPr lang="sv-SE" dirty="0" smtClean="0"/>
              <a:t/>
            </a:r>
            <a:br>
              <a:rPr lang="sv-SE" dirty="0" smtClean="0"/>
            </a:br>
            <a:endParaRPr lang="en-US" dirty="0"/>
          </a:p>
        </p:txBody>
      </p:sp>
      <p:sp>
        <p:nvSpPr>
          <p:cNvPr id="7" name="Date Placeholder 3"/>
          <p:cNvSpPr>
            <a:spLocks noGrp="1"/>
          </p:cNvSpPr>
          <p:nvPr>
            <p:ph type="dt" idx="15"/>
          </p:nvPr>
        </p:nvSpPr>
        <p:spPr>
          <a:xfrm>
            <a:off x="696912" y="333375"/>
            <a:ext cx="2303451" cy="273050"/>
          </a:xfrm>
        </p:spPr>
        <p:txBody>
          <a:bodyPr/>
          <a:lstStyle/>
          <a:p>
            <a:r>
              <a:rPr lang="en-US" altLang="ko-KR" dirty="0" smtClean="0"/>
              <a:t>March 2015</a:t>
            </a:r>
            <a:endParaRPr lang="en-GB" altLang="ko-KR"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en-GB" altLang="ko-KR" dirty="0" smtClean="0"/>
              <a:t>HanGyu Cho, LG Electronics</a:t>
            </a:r>
            <a:endParaRPr lang="en-GB" altLang="ko-KR"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11</a:t>
            </a:fld>
            <a:endParaRPr lang="en-GB" dirty="0"/>
          </a:p>
        </p:txBody>
      </p:sp>
      <p:sp>
        <p:nvSpPr>
          <p:cNvPr id="1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Back-up: Video Resolution</a:t>
            </a:r>
            <a:endParaRPr lang="en-GB" dirty="0"/>
          </a:p>
        </p:txBody>
      </p:sp>
      <p:sp>
        <p:nvSpPr>
          <p:cNvPr id="9" name="Date Placeholder 3"/>
          <p:cNvSpPr>
            <a:spLocks noGrp="1"/>
          </p:cNvSpPr>
          <p:nvPr>
            <p:ph type="dt" idx="15"/>
          </p:nvPr>
        </p:nvSpPr>
        <p:spPr>
          <a:xfrm>
            <a:off x="696912" y="333375"/>
            <a:ext cx="2303451" cy="273050"/>
          </a:xfrm>
        </p:spPr>
        <p:txBody>
          <a:bodyPr/>
          <a:lstStyle/>
          <a:p>
            <a:r>
              <a:rPr lang="en-US" altLang="ko-KR" dirty="0" smtClean="0"/>
              <a:t>March 2015</a:t>
            </a:r>
            <a:endParaRPr lang="en-GB" altLang="ko-KR" dirty="0"/>
          </a:p>
        </p:txBody>
      </p:sp>
      <p:grpSp>
        <p:nvGrpSpPr>
          <p:cNvPr id="34" name="그룹 33"/>
          <p:cNvGrpSpPr/>
          <p:nvPr/>
        </p:nvGrpSpPr>
        <p:grpSpPr>
          <a:xfrm>
            <a:off x="632520" y="1628800"/>
            <a:ext cx="8043936" cy="4596534"/>
            <a:chOff x="200472" y="692696"/>
            <a:chExt cx="9577064" cy="5472608"/>
          </a:xfrm>
        </p:grpSpPr>
        <p:sp>
          <p:nvSpPr>
            <p:cNvPr id="23" name="직사각형 22"/>
            <p:cNvSpPr/>
            <p:nvPr/>
          </p:nvSpPr>
          <p:spPr bwMode="auto">
            <a:xfrm>
              <a:off x="200472" y="692696"/>
              <a:ext cx="936104" cy="720080"/>
            </a:xfrm>
            <a:prstGeom prst="rect">
              <a:avLst/>
            </a:prstGeom>
            <a:noFill/>
            <a:ln w="9525">
              <a:solidFill>
                <a:srgbClr val="000000"/>
              </a:solidFill>
              <a:miter lim="800000"/>
              <a:headEnd/>
              <a:tailEnd/>
            </a:ln>
          </p:spPr>
          <p:txBody>
            <a:bodyPr wrap="square" rtlCol="0"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2000" b="0" i="0" u="none" strike="noStrike" kern="0" cap="none" spc="0" normalizeH="0" baseline="0" noProof="0" dirty="0" smtClean="0">
                  <a:ln>
                    <a:noFill/>
                  </a:ln>
                  <a:solidFill>
                    <a:schemeClr val="tx1"/>
                  </a:solidFill>
                  <a:effectLst/>
                  <a:uLnTx/>
                  <a:uFillTx/>
                  <a:ea typeface="맑은 고딕" panose="020B0503020000020004" pitchFamily="50" charset="-127"/>
                </a:rPr>
                <a:t>SD</a:t>
              </a:r>
            </a:p>
            <a:p>
              <a:pPr marL="0" marR="0" lvl="0" indent="0" algn="l" defTabSz="914400" eaLnBrk="1" fontAlgn="auto" latinLnBrk="0" hangingPunct="1">
                <a:lnSpc>
                  <a:spcPct val="100000"/>
                </a:lnSpc>
                <a:spcBef>
                  <a:spcPts val="0"/>
                </a:spcBef>
                <a:spcAft>
                  <a:spcPts val="0"/>
                </a:spcAft>
                <a:buClrTx/>
                <a:buSzTx/>
                <a:buFontTx/>
                <a:buNone/>
                <a:tabLst/>
                <a:defRPr/>
              </a:pPr>
              <a:r>
                <a:rPr kumimoji="0" lang="en-US" altLang="ko-KR" sz="1200" b="0" i="0" u="none" strike="noStrike" kern="0" cap="none" spc="0" normalizeH="0" baseline="0" noProof="0" dirty="0" smtClean="0">
                  <a:ln>
                    <a:noFill/>
                  </a:ln>
                  <a:solidFill>
                    <a:schemeClr val="tx1"/>
                  </a:solidFill>
                  <a:effectLst/>
                  <a:uLnTx/>
                  <a:uFillTx/>
                  <a:ea typeface="맑은 고딕" panose="020B0503020000020004" pitchFamily="50" charset="-127"/>
                </a:rPr>
                <a:t>(720x576)</a:t>
              </a:r>
              <a:endParaRPr kumimoji="0" lang="ko-KR" altLang="en-US" sz="1200" b="0" i="0" u="none" strike="noStrike" kern="0" cap="none" spc="0" normalizeH="0" baseline="0" noProof="0" dirty="0" smtClean="0">
                <a:ln>
                  <a:noFill/>
                </a:ln>
                <a:solidFill>
                  <a:schemeClr val="tx1"/>
                </a:solidFill>
                <a:effectLst/>
                <a:uLnTx/>
                <a:uFillTx/>
                <a:ea typeface="맑은 고딕" panose="020B0503020000020004" pitchFamily="50" charset="-127"/>
              </a:endParaRPr>
            </a:p>
          </p:txBody>
        </p:sp>
        <p:sp>
          <p:nvSpPr>
            <p:cNvPr id="24" name="직사각형 23"/>
            <p:cNvSpPr/>
            <p:nvPr/>
          </p:nvSpPr>
          <p:spPr bwMode="auto">
            <a:xfrm>
              <a:off x="200472" y="692696"/>
              <a:ext cx="1656184" cy="1080120"/>
            </a:xfrm>
            <a:prstGeom prst="rect">
              <a:avLst/>
            </a:prstGeom>
            <a:noFill/>
            <a:ln w="9525">
              <a:solidFill>
                <a:srgbClr val="000000"/>
              </a:solidFill>
              <a:miter lim="800000"/>
              <a:headEnd/>
              <a:tailEnd/>
            </a:ln>
          </p:spPr>
          <p:txBody>
            <a:bodyPr wrap="square" rtlCol="0"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2000" b="0" i="0" u="none" strike="noStrike" kern="0" cap="none" spc="0" normalizeH="0" baseline="0" noProof="0" dirty="0" smtClean="0">
                  <a:ln>
                    <a:noFill/>
                  </a:ln>
                  <a:solidFill>
                    <a:schemeClr val="tx1"/>
                  </a:solidFill>
                  <a:effectLst/>
                  <a:uLnTx/>
                  <a:uFillTx/>
                  <a:ea typeface="맑은 고딕" panose="020B0503020000020004" pitchFamily="50" charset="-127"/>
                </a:rPr>
                <a:t>          </a:t>
              </a:r>
              <a:endParaRPr kumimoji="0" lang="en-US" altLang="ko-KR" sz="1200" b="0" i="0" u="none" strike="noStrike" kern="0" cap="none" spc="0" normalizeH="0" baseline="0" noProof="0" dirty="0" smtClean="0">
                <a:ln>
                  <a:noFill/>
                </a:ln>
                <a:solidFill>
                  <a:schemeClr val="tx1"/>
                </a:solidFill>
                <a:effectLst/>
                <a:uLnTx/>
                <a:uFillTx/>
                <a:ea typeface="맑은 고딕" panose="020B0503020000020004" pitchFamily="50" charset="-127"/>
              </a:endParaRPr>
            </a:p>
          </p:txBody>
        </p:sp>
        <p:sp>
          <p:nvSpPr>
            <p:cNvPr id="25" name="직사각형 24"/>
            <p:cNvSpPr/>
            <p:nvPr/>
          </p:nvSpPr>
          <p:spPr bwMode="auto">
            <a:xfrm>
              <a:off x="200472" y="692696"/>
              <a:ext cx="2664296" cy="1440160"/>
            </a:xfrm>
            <a:prstGeom prst="rect">
              <a:avLst/>
            </a:prstGeom>
            <a:noFill/>
            <a:ln w="9525">
              <a:solidFill>
                <a:srgbClr val="000000"/>
              </a:solidFill>
              <a:miter lim="800000"/>
              <a:headEnd/>
              <a:tailEnd/>
            </a:ln>
          </p:spPr>
          <p:txBody>
            <a:bodyPr wrap="square" rtlCol="0"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2000" b="0" i="0" u="none" strike="noStrike" kern="0" cap="none" spc="0" normalizeH="0" baseline="0" noProof="0" dirty="0" smtClean="0">
                  <a:ln>
                    <a:noFill/>
                  </a:ln>
                  <a:solidFill>
                    <a:schemeClr val="tx1"/>
                  </a:solidFill>
                  <a:effectLst/>
                  <a:uLnTx/>
                  <a:uFillTx/>
                  <a:ea typeface="맑은 고딕" panose="020B0503020000020004" pitchFamily="50" charset="-127"/>
                </a:rPr>
                <a:t>          </a:t>
              </a:r>
              <a:endParaRPr kumimoji="0" lang="en-US" altLang="ko-KR" sz="1200" b="0" i="0" u="none" strike="noStrike" kern="0" cap="none" spc="0" normalizeH="0" baseline="0" noProof="0" dirty="0" smtClean="0">
                <a:ln>
                  <a:noFill/>
                </a:ln>
                <a:solidFill>
                  <a:schemeClr val="tx1"/>
                </a:solidFill>
                <a:effectLst/>
                <a:uLnTx/>
                <a:uFillTx/>
                <a:ea typeface="맑은 고딕" panose="020B0503020000020004" pitchFamily="50" charset="-127"/>
              </a:endParaRPr>
            </a:p>
          </p:txBody>
        </p:sp>
        <p:sp>
          <p:nvSpPr>
            <p:cNvPr id="26" name="직사각형 25"/>
            <p:cNvSpPr/>
            <p:nvPr/>
          </p:nvSpPr>
          <p:spPr bwMode="auto">
            <a:xfrm>
              <a:off x="200472" y="692697"/>
              <a:ext cx="5688632" cy="2952328"/>
            </a:xfrm>
            <a:prstGeom prst="rect">
              <a:avLst/>
            </a:prstGeom>
            <a:noFill/>
            <a:ln w="9525">
              <a:solidFill>
                <a:srgbClr val="000000"/>
              </a:solidFill>
              <a:miter lim="800000"/>
              <a:headEnd/>
              <a:tailEnd/>
            </a:ln>
          </p:spPr>
          <p:txBody>
            <a:bodyPr wrap="square" rtlCol="0"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2000" b="0" i="0" u="none" strike="noStrike" kern="0" cap="none" spc="0" normalizeH="0" baseline="0" noProof="0" dirty="0" smtClean="0">
                  <a:ln>
                    <a:noFill/>
                  </a:ln>
                  <a:solidFill>
                    <a:schemeClr val="tx1"/>
                  </a:solidFill>
                  <a:effectLst/>
                  <a:uLnTx/>
                  <a:uFillTx/>
                  <a:ea typeface="맑은 고딕" panose="020B0503020000020004" pitchFamily="50" charset="-127"/>
                </a:rPr>
                <a:t>          </a:t>
              </a:r>
              <a:endParaRPr kumimoji="0" lang="en-US" altLang="ko-KR" sz="1200" b="0" i="0" u="none" strike="noStrike" kern="0" cap="none" spc="0" normalizeH="0" baseline="0" noProof="0" dirty="0" smtClean="0">
                <a:ln>
                  <a:noFill/>
                </a:ln>
                <a:solidFill>
                  <a:schemeClr val="tx1"/>
                </a:solidFill>
                <a:effectLst/>
                <a:uLnTx/>
                <a:uFillTx/>
                <a:ea typeface="맑은 고딕" panose="020B0503020000020004" pitchFamily="50" charset="-127"/>
              </a:endParaRPr>
            </a:p>
          </p:txBody>
        </p:sp>
        <p:sp>
          <p:nvSpPr>
            <p:cNvPr id="27" name="직사각형 26"/>
            <p:cNvSpPr/>
            <p:nvPr/>
          </p:nvSpPr>
          <p:spPr bwMode="auto">
            <a:xfrm>
              <a:off x="200472" y="701163"/>
              <a:ext cx="5112568" cy="2943861"/>
            </a:xfrm>
            <a:prstGeom prst="rect">
              <a:avLst/>
            </a:prstGeom>
            <a:noFill/>
            <a:ln w="9525">
              <a:solidFill>
                <a:srgbClr val="000000"/>
              </a:solidFill>
              <a:miter lim="800000"/>
              <a:headEnd/>
              <a:tailEnd/>
            </a:ln>
          </p:spPr>
          <p:txBody>
            <a:bodyPr wrap="square" rtlCol="0"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2000" b="0" i="0" u="none" strike="noStrike" kern="0" cap="none" spc="0" normalizeH="0" baseline="0" noProof="0" dirty="0" smtClean="0">
                  <a:ln>
                    <a:noFill/>
                  </a:ln>
                  <a:solidFill>
                    <a:schemeClr val="tx1"/>
                  </a:solidFill>
                  <a:effectLst/>
                  <a:uLnTx/>
                  <a:uFillTx/>
                  <a:ea typeface="맑은 고딕" panose="020B0503020000020004" pitchFamily="50" charset="-127"/>
                </a:rPr>
                <a:t>          </a:t>
              </a:r>
              <a:endParaRPr kumimoji="0" lang="en-US" altLang="ko-KR" sz="1200" b="0" i="0" u="none" strike="noStrike" kern="0" cap="none" spc="0" normalizeH="0" baseline="0" noProof="0" dirty="0" smtClean="0">
                <a:ln>
                  <a:noFill/>
                </a:ln>
                <a:solidFill>
                  <a:schemeClr val="tx1"/>
                </a:solidFill>
                <a:effectLst/>
                <a:uLnTx/>
                <a:uFillTx/>
                <a:ea typeface="맑은 고딕" panose="020B0503020000020004" pitchFamily="50" charset="-127"/>
              </a:endParaRPr>
            </a:p>
          </p:txBody>
        </p:sp>
        <p:sp>
          <p:nvSpPr>
            <p:cNvPr id="28" name="직사각형 27"/>
            <p:cNvSpPr/>
            <p:nvPr/>
          </p:nvSpPr>
          <p:spPr bwMode="auto">
            <a:xfrm>
              <a:off x="200472" y="701163"/>
              <a:ext cx="9577064" cy="5464141"/>
            </a:xfrm>
            <a:prstGeom prst="rect">
              <a:avLst/>
            </a:prstGeom>
            <a:noFill/>
            <a:ln w="9525">
              <a:solidFill>
                <a:srgbClr val="000000"/>
              </a:solidFill>
              <a:miter lim="800000"/>
              <a:headEnd/>
              <a:tailEnd/>
            </a:ln>
          </p:spPr>
          <p:txBody>
            <a:bodyPr wrap="square" rtlCol="0"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2000" b="0" i="0" u="none" strike="noStrike" kern="0" cap="none" spc="0" normalizeH="0" baseline="0" noProof="0" dirty="0" smtClean="0">
                  <a:ln>
                    <a:noFill/>
                  </a:ln>
                  <a:solidFill>
                    <a:schemeClr val="tx1"/>
                  </a:solidFill>
                  <a:effectLst/>
                  <a:uLnTx/>
                  <a:uFillTx/>
                  <a:ea typeface="맑은 고딕" panose="020B0503020000020004" pitchFamily="50" charset="-127"/>
                </a:rPr>
                <a:t>          </a:t>
              </a:r>
              <a:endParaRPr kumimoji="0" lang="en-US" altLang="ko-KR" sz="1200" b="0" i="0" u="none" strike="noStrike" kern="0" cap="none" spc="0" normalizeH="0" baseline="0" noProof="0" dirty="0" smtClean="0">
                <a:ln>
                  <a:noFill/>
                </a:ln>
                <a:solidFill>
                  <a:schemeClr val="tx1"/>
                </a:solidFill>
                <a:effectLst/>
                <a:uLnTx/>
                <a:uFillTx/>
                <a:ea typeface="맑은 고딕" panose="020B0503020000020004" pitchFamily="50" charset="-127"/>
              </a:endParaRPr>
            </a:p>
          </p:txBody>
        </p:sp>
        <p:sp>
          <p:nvSpPr>
            <p:cNvPr id="29" name="TextBox 28"/>
            <p:cNvSpPr txBox="1"/>
            <p:nvPr/>
          </p:nvSpPr>
          <p:spPr>
            <a:xfrm>
              <a:off x="934276" y="1121358"/>
              <a:ext cx="1556014" cy="714552"/>
            </a:xfrm>
            <a:prstGeom prst="rect">
              <a:avLst/>
            </a:prstGeom>
            <a:noFill/>
          </p:spPr>
          <p:txBody>
            <a:bodyPr wrap="square" rtlCol="0" anchor="t" anchorCtr="0">
              <a:spAutoFit/>
            </a:bodyPr>
            <a:lstStyle/>
            <a:p>
              <a:r>
                <a:rPr lang="en-US" altLang="ko-KR" sz="2000" b="1" dirty="0" smtClean="0">
                  <a:solidFill>
                    <a:schemeClr val="tx1"/>
                  </a:solidFill>
                  <a:ea typeface="맑은 고딕" panose="020B0503020000020004" pitchFamily="50" charset="-127"/>
                </a:rPr>
                <a:t>HD</a:t>
              </a:r>
            </a:p>
            <a:p>
              <a:r>
                <a:rPr lang="en-US" altLang="ko-KR" sz="1300" dirty="0" smtClean="0">
                  <a:solidFill>
                    <a:schemeClr val="tx1"/>
                  </a:solidFill>
                  <a:ea typeface="맑은 고딕" panose="020B0503020000020004" pitchFamily="50" charset="-127"/>
                </a:rPr>
                <a:t>(1280x720)</a:t>
              </a:r>
              <a:endParaRPr lang="ko-KR" altLang="en-US" sz="1300" b="1" dirty="0" smtClean="0">
                <a:solidFill>
                  <a:schemeClr val="tx1"/>
                </a:solidFill>
                <a:ea typeface="맑은 고딕" panose="020B0503020000020004" pitchFamily="50" charset="-127"/>
              </a:endParaRPr>
            </a:p>
          </p:txBody>
        </p:sp>
        <p:sp>
          <p:nvSpPr>
            <p:cNvPr id="30" name="TextBox 29"/>
            <p:cNvSpPr txBox="1"/>
            <p:nvPr/>
          </p:nvSpPr>
          <p:spPr>
            <a:xfrm>
              <a:off x="1985786" y="1457090"/>
              <a:ext cx="2047685" cy="714552"/>
            </a:xfrm>
            <a:prstGeom prst="rect">
              <a:avLst/>
            </a:prstGeom>
            <a:noFill/>
          </p:spPr>
          <p:txBody>
            <a:bodyPr wrap="square" rtlCol="0" anchor="t" anchorCtr="0">
              <a:spAutoFit/>
            </a:bodyPr>
            <a:lstStyle/>
            <a:p>
              <a:r>
                <a:rPr lang="en-US" altLang="ko-KR" sz="2000" b="1" dirty="0" smtClean="0">
                  <a:solidFill>
                    <a:schemeClr val="tx1"/>
                  </a:solidFill>
                  <a:ea typeface="맑은 고딕" panose="020B0503020000020004" pitchFamily="50" charset="-127"/>
                </a:rPr>
                <a:t>Full HD</a:t>
              </a:r>
            </a:p>
            <a:p>
              <a:r>
                <a:rPr lang="en-US" altLang="ko-KR" sz="1300" dirty="0" smtClean="0">
                  <a:solidFill>
                    <a:schemeClr val="tx1"/>
                  </a:solidFill>
                  <a:ea typeface="맑은 고딕" panose="020B0503020000020004" pitchFamily="50" charset="-127"/>
                </a:rPr>
                <a:t>(1920x1080)</a:t>
              </a:r>
              <a:endParaRPr lang="ko-KR" altLang="en-US" sz="1300" b="1" dirty="0" smtClean="0">
                <a:solidFill>
                  <a:schemeClr val="tx1"/>
                </a:solidFill>
                <a:ea typeface="맑은 고딕" panose="020B0503020000020004" pitchFamily="50" charset="-127"/>
              </a:endParaRPr>
            </a:p>
          </p:txBody>
        </p:sp>
        <p:sp>
          <p:nvSpPr>
            <p:cNvPr id="31" name="TextBox 30"/>
            <p:cNvSpPr txBox="1"/>
            <p:nvPr/>
          </p:nvSpPr>
          <p:spPr>
            <a:xfrm>
              <a:off x="2504727" y="2476271"/>
              <a:ext cx="2128869" cy="714552"/>
            </a:xfrm>
            <a:prstGeom prst="rect">
              <a:avLst/>
            </a:prstGeom>
            <a:noFill/>
          </p:spPr>
          <p:txBody>
            <a:bodyPr wrap="square" rtlCol="0" anchor="t" anchorCtr="0">
              <a:spAutoFit/>
            </a:bodyPr>
            <a:lstStyle/>
            <a:p>
              <a:r>
                <a:rPr lang="en-US" altLang="ko-KR" sz="2000" b="1" dirty="0" smtClean="0">
                  <a:solidFill>
                    <a:schemeClr val="tx1"/>
                  </a:solidFill>
                  <a:ea typeface="맑은 고딕" panose="020B0503020000020004" pitchFamily="50" charset="-127"/>
                </a:rPr>
                <a:t>Quad HD</a:t>
              </a:r>
            </a:p>
            <a:p>
              <a:r>
                <a:rPr lang="en-US" altLang="ko-KR" sz="1300" dirty="0" smtClean="0">
                  <a:solidFill>
                    <a:schemeClr val="tx1"/>
                  </a:solidFill>
                  <a:ea typeface="맑은 고딕" panose="020B0503020000020004" pitchFamily="50" charset="-127"/>
                </a:rPr>
                <a:t>(3840x2160)</a:t>
              </a:r>
              <a:endParaRPr lang="ko-KR" altLang="en-US" sz="1300" b="1" dirty="0" smtClean="0">
                <a:solidFill>
                  <a:schemeClr val="tx1"/>
                </a:solidFill>
                <a:ea typeface="맑은 고딕" panose="020B0503020000020004" pitchFamily="50" charset="-127"/>
              </a:endParaRPr>
            </a:p>
          </p:txBody>
        </p:sp>
        <p:sp>
          <p:nvSpPr>
            <p:cNvPr id="32" name="TextBox 31"/>
            <p:cNvSpPr txBox="1"/>
            <p:nvPr/>
          </p:nvSpPr>
          <p:spPr>
            <a:xfrm rot="5400000">
              <a:off x="4989528" y="1766529"/>
              <a:ext cx="1368153" cy="600164"/>
            </a:xfrm>
            <a:prstGeom prst="rect">
              <a:avLst/>
            </a:prstGeom>
            <a:noFill/>
          </p:spPr>
          <p:txBody>
            <a:bodyPr wrap="square" rtlCol="0" anchor="t" anchorCtr="0">
              <a:spAutoFit/>
            </a:bodyPr>
            <a:lstStyle/>
            <a:p>
              <a:r>
                <a:rPr lang="en-US" altLang="ko-KR" sz="2000" b="1" dirty="0" smtClean="0">
                  <a:solidFill>
                    <a:schemeClr val="tx1"/>
                  </a:solidFill>
                  <a:ea typeface="맑은 고딕" panose="020B0503020000020004" pitchFamily="50" charset="-127"/>
                </a:rPr>
                <a:t>4K</a:t>
              </a:r>
            </a:p>
            <a:p>
              <a:r>
                <a:rPr lang="en-US" altLang="ko-KR" sz="1300" dirty="0" smtClean="0">
                  <a:solidFill>
                    <a:schemeClr val="tx1"/>
                  </a:solidFill>
                  <a:ea typeface="맑은 고딕" panose="020B0503020000020004" pitchFamily="50" charset="-127"/>
                </a:rPr>
                <a:t>(4096x2160)</a:t>
              </a:r>
              <a:endParaRPr lang="ko-KR" altLang="en-US" sz="1300" b="1" dirty="0" smtClean="0">
                <a:solidFill>
                  <a:schemeClr val="tx1"/>
                </a:solidFill>
                <a:ea typeface="맑은 고딕" panose="020B0503020000020004" pitchFamily="50" charset="-127"/>
              </a:endParaRPr>
            </a:p>
          </p:txBody>
        </p:sp>
        <p:sp>
          <p:nvSpPr>
            <p:cNvPr id="33" name="TextBox 32"/>
            <p:cNvSpPr txBox="1"/>
            <p:nvPr/>
          </p:nvSpPr>
          <p:spPr>
            <a:xfrm>
              <a:off x="4507632" y="4303895"/>
              <a:ext cx="1368152" cy="600164"/>
            </a:xfrm>
            <a:prstGeom prst="rect">
              <a:avLst/>
            </a:prstGeom>
            <a:noFill/>
          </p:spPr>
          <p:txBody>
            <a:bodyPr wrap="square" rtlCol="0" anchor="t" anchorCtr="0">
              <a:spAutoFit/>
            </a:bodyPr>
            <a:lstStyle/>
            <a:p>
              <a:r>
                <a:rPr lang="en-US" altLang="ko-KR" sz="2000" b="1" dirty="0" smtClean="0">
                  <a:solidFill>
                    <a:schemeClr val="tx1"/>
                  </a:solidFill>
                  <a:ea typeface="맑은 고딕" panose="020B0503020000020004" pitchFamily="50" charset="-127"/>
                </a:rPr>
                <a:t>8K</a:t>
              </a:r>
            </a:p>
            <a:p>
              <a:r>
                <a:rPr lang="en-US" altLang="ko-KR" sz="1300" dirty="0" smtClean="0">
                  <a:solidFill>
                    <a:schemeClr val="tx1"/>
                  </a:solidFill>
                  <a:ea typeface="맑은 고딕" panose="020B0503020000020004" pitchFamily="50" charset="-127"/>
                </a:rPr>
                <a:t>(7680x4320)</a:t>
              </a:r>
              <a:endParaRPr lang="ko-KR" altLang="en-US" sz="1300" b="1" dirty="0" smtClean="0">
                <a:solidFill>
                  <a:schemeClr val="tx1"/>
                </a:solidFill>
                <a:ea typeface="맑은 고딕" panose="020B0503020000020004" pitchFamily="50" charset="-127"/>
              </a:endParaRP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en-GB" altLang="ko-KR" dirty="0" smtClean="0"/>
              <a:t>HanGyu Cho, LG Electronics</a:t>
            </a:r>
            <a:endParaRPr lang="en-GB" altLang="ko-KR"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2</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lvl="0"/>
            <a:r>
              <a:rPr lang="en-US" altLang="ko-KR" dirty="0" smtClean="0"/>
              <a:t>Abstract</a:t>
            </a:r>
            <a:endParaRPr lang="ko-KR" altLang="ko-KR" dirty="0"/>
          </a:p>
        </p:txBody>
      </p:sp>
      <p:sp>
        <p:nvSpPr>
          <p:cNvPr id="10" name="Rectangle 2"/>
          <p:cNvSpPr txBox="1">
            <a:spLocks noChangeArrowheads="1"/>
          </p:cNvSpPr>
          <p:nvPr/>
        </p:nvSpPr>
        <p:spPr bwMode="auto">
          <a:xfrm>
            <a:off x="685800" y="1981200"/>
            <a:ext cx="7772400" cy="4114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eaLnBrk="1" hangingPunct="1">
              <a:spcBef>
                <a:spcPts val="600"/>
              </a:spcBef>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kumimoji="0" lang="en-GB" sz="2400" b="1" i="0" u="none" strike="noStrike" kern="0" cap="none" spc="0" normalizeH="0" baseline="0" noProof="0" dirty="0" smtClean="0">
                <a:ln>
                  <a:noFill/>
                </a:ln>
                <a:solidFill>
                  <a:srgbClr val="000000"/>
                </a:solidFill>
                <a:effectLst/>
                <a:uLnTx/>
                <a:uFillTx/>
                <a:latin typeface="+mn-lt"/>
                <a:ea typeface="+mn-ea"/>
                <a:cs typeface="+mn-cs"/>
              </a:rPr>
              <a:t>This contribution </a:t>
            </a:r>
            <a:r>
              <a:rPr lang="en-GB" b="1" kern="0" dirty="0" smtClean="0">
                <a:solidFill>
                  <a:srgbClr val="000000"/>
                </a:solidFill>
                <a:latin typeface="+mn-lt"/>
                <a:ea typeface="+mn-ea"/>
              </a:rPr>
              <a:t>briefly </a:t>
            </a:r>
            <a:r>
              <a:rPr kumimoji="0" lang="en-GB" sz="2400" b="1" i="0" u="none" strike="noStrike" kern="0" cap="none" spc="0" normalizeH="0" baseline="0" noProof="0" dirty="0" smtClean="0">
                <a:ln>
                  <a:noFill/>
                </a:ln>
                <a:solidFill>
                  <a:srgbClr val="000000"/>
                </a:solidFill>
                <a:effectLst/>
                <a:uLnTx/>
                <a:uFillTx/>
                <a:latin typeface="+mn-lt"/>
                <a:ea typeface="+mn-ea"/>
                <a:cs typeface="+mn-cs"/>
              </a:rPr>
              <a:t>provides</a:t>
            </a:r>
            <a:r>
              <a:rPr kumimoji="0" lang="en-GB" sz="2400" b="1" i="0" u="none" strike="noStrike" kern="0" cap="none" spc="0" normalizeH="0" noProof="0" dirty="0" smtClean="0">
                <a:ln>
                  <a:noFill/>
                </a:ln>
                <a:solidFill>
                  <a:srgbClr val="000000"/>
                </a:solidFill>
                <a:effectLst/>
                <a:uLnTx/>
                <a:uFillTx/>
                <a:latin typeface="+mn-lt"/>
                <a:ea typeface="+mn-ea"/>
                <a:cs typeface="+mn-cs"/>
              </a:rPr>
              <a:t> evolution</a:t>
            </a:r>
            <a:r>
              <a:rPr kumimoji="0" lang="en-GB" sz="2400" b="1" i="0" u="none" strike="noStrike" kern="0" cap="none" spc="0" normalizeH="0" baseline="0" noProof="0" dirty="0" smtClean="0">
                <a:ln>
                  <a:noFill/>
                </a:ln>
                <a:solidFill>
                  <a:srgbClr val="000000"/>
                </a:solidFill>
                <a:effectLst/>
                <a:uLnTx/>
                <a:uFillTx/>
                <a:latin typeface="+mn-lt"/>
                <a:ea typeface="+mn-ea"/>
                <a:cs typeface="+mn-cs"/>
              </a:rPr>
              <a:t> of high-resolution display and service,</a:t>
            </a:r>
            <a:r>
              <a:rPr kumimoji="0" lang="en-GB" sz="2400" b="1" i="0" u="none" strike="noStrike" kern="0" cap="none" spc="0" normalizeH="0" noProof="0" dirty="0" smtClean="0">
                <a:ln>
                  <a:noFill/>
                </a:ln>
                <a:solidFill>
                  <a:srgbClr val="000000"/>
                </a:solidFill>
                <a:effectLst/>
                <a:uLnTx/>
                <a:uFillTx/>
                <a:latin typeface="+mn-lt"/>
                <a:ea typeface="+mn-ea"/>
                <a:cs typeface="+mn-cs"/>
              </a:rPr>
              <a:t> reviews wired interface solutions, and suggests</a:t>
            </a:r>
            <a:r>
              <a:rPr lang="en-GB" b="1" kern="0" dirty="0" smtClean="0">
                <a:solidFill>
                  <a:srgbClr val="000000"/>
                </a:solidFill>
                <a:latin typeface="+mn-lt"/>
                <a:ea typeface="+mn-ea"/>
              </a:rPr>
              <a:t> </a:t>
            </a:r>
            <a:r>
              <a:rPr lang="en-US" b="1" kern="0" dirty="0" smtClean="0">
                <a:solidFill>
                  <a:srgbClr val="000000"/>
                </a:solidFill>
                <a:latin typeface="+mn-lt"/>
                <a:ea typeface="+mn-ea"/>
              </a:rPr>
              <a:t>8K UHD wireless transfer usage model for NG60.</a:t>
            </a:r>
          </a:p>
          <a:p>
            <a:pPr marL="342900" indent="-342900" eaLnBrk="1" hangingPunct="1">
              <a:spcBef>
                <a:spcPts val="600"/>
              </a:spcBef>
              <a:tabLst>
                <a:tab pos="912813" algn="l"/>
                <a:tab pos="1827213" algn="l"/>
                <a:tab pos="2741613" algn="l"/>
                <a:tab pos="3656013" algn="l"/>
                <a:tab pos="4570413" algn="l"/>
                <a:tab pos="5484813" algn="l"/>
                <a:tab pos="6399213" algn="l"/>
                <a:tab pos="7313613" algn="l"/>
                <a:tab pos="8228013" algn="l"/>
                <a:tab pos="9142413" algn="l"/>
                <a:tab pos="10056813" algn="l"/>
              </a:tabLst>
              <a:defRPr/>
            </a:pPr>
            <a:endParaRPr kumimoji="0" lang="en-GB" sz="2400" b="1" i="0" u="none" strike="noStrike" kern="0" cap="none" spc="0" normalizeH="0" baseline="0" noProof="0" dirty="0" smtClean="0">
              <a:ln>
                <a:noFill/>
              </a:ln>
              <a:solidFill>
                <a:srgbClr val="000000"/>
              </a:solidFill>
              <a:effectLst/>
              <a:uLnTx/>
              <a:uFillTx/>
              <a:latin typeface="+mn-lt"/>
              <a:ea typeface="+mn-ea"/>
              <a:cs typeface="+mn-cs"/>
            </a:endParaRPr>
          </a:p>
        </p:txBody>
      </p:sp>
      <p:sp>
        <p:nvSpPr>
          <p:cNvPr id="9" name="Date Placeholder 3"/>
          <p:cNvSpPr>
            <a:spLocks noGrp="1"/>
          </p:cNvSpPr>
          <p:nvPr>
            <p:ph type="dt" idx="15"/>
          </p:nvPr>
        </p:nvSpPr>
        <p:spPr>
          <a:xfrm>
            <a:off x="696912" y="333375"/>
            <a:ext cx="2303451" cy="273050"/>
          </a:xfrm>
        </p:spPr>
        <p:txBody>
          <a:bodyPr/>
          <a:lstStyle/>
          <a:p>
            <a:r>
              <a:rPr lang="en-US" altLang="ko-KR" dirty="0" smtClean="0"/>
              <a:t>March 2015</a:t>
            </a:r>
            <a:endParaRPr lang="en-GB" altLang="ko-KR"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직사각형 57"/>
          <p:cNvSpPr/>
          <p:nvPr/>
        </p:nvSpPr>
        <p:spPr bwMode="auto">
          <a:xfrm>
            <a:off x="495444" y="2481783"/>
            <a:ext cx="8280920" cy="875209"/>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7" name="직사각형 56"/>
          <p:cNvSpPr/>
          <p:nvPr/>
        </p:nvSpPr>
        <p:spPr bwMode="auto">
          <a:xfrm>
            <a:off x="497987" y="4509120"/>
            <a:ext cx="8280920" cy="1224136"/>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 name="Footer Placeholder 4"/>
          <p:cNvSpPr>
            <a:spLocks noGrp="1"/>
          </p:cNvSpPr>
          <p:nvPr>
            <p:ph type="ftr" idx="14"/>
          </p:nvPr>
        </p:nvSpPr>
        <p:spPr>
          <a:xfrm>
            <a:off x="5500694" y="6475413"/>
            <a:ext cx="3041644" cy="180975"/>
          </a:xfrm>
        </p:spPr>
        <p:txBody>
          <a:bodyPr/>
          <a:lstStyle/>
          <a:p>
            <a:r>
              <a:rPr lang="en-GB" altLang="ko-KR" dirty="0" smtClean="0"/>
              <a:t>HanGyu Cho, LG Electronics</a:t>
            </a:r>
            <a:endParaRPr lang="en-GB" altLang="ko-KR"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3</a:t>
            </a:fld>
            <a:endParaRPr lang="en-GB" dirty="0"/>
          </a:p>
        </p:txBody>
      </p:sp>
      <p:sp>
        <p:nvSpPr>
          <p:cNvPr id="1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smtClean="0"/>
              <a:t>High-resolution Display and Service Evolution</a:t>
            </a:r>
            <a:endParaRPr lang="en-GB" sz="2800" dirty="0"/>
          </a:p>
        </p:txBody>
      </p:sp>
      <p:sp>
        <p:nvSpPr>
          <p:cNvPr id="10" name="Date Placeholder 3"/>
          <p:cNvSpPr>
            <a:spLocks noGrp="1"/>
          </p:cNvSpPr>
          <p:nvPr>
            <p:ph type="dt" idx="15"/>
          </p:nvPr>
        </p:nvSpPr>
        <p:spPr>
          <a:xfrm>
            <a:off x="696912" y="333375"/>
            <a:ext cx="2303451" cy="273050"/>
          </a:xfrm>
        </p:spPr>
        <p:txBody>
          <a:bodyPr/>
          <a:lstStyle/>
          <a:p>
            <a:r>
              <a:rPr lang="en-US" altLang="ko-KR" dirty="0" smtClean="0"/>
              <a:t>March 2015</a:t>
            </a:r>
            <a:endParaRPr lang="en-GB" altLang="ko-KR" dirty="0"/>
          </a:p>
        </p:txBody>
      </p:sp>
      <p:sp>
        <p:nvSpPr>
          <p:cNvPr id="34" name="오른쪽 화살표 33"/>
          <p:cNvSpPr/>
          <p:nvPr/>
        </p:nvSpPr>
        <p:spPr bwMode="auto">
          <a:xfrm>
            <a:off x="2123728" y="5760370"/>
            <a:ext cx="6264696" cy="381000"/>
          </a:xfrm>
          <a:prstGeom prst="rightArrow">
            <a:avLst/>
          </a:prstGeom>
          <a:solidFill>
            <a:schemeClr val="accent5">
              <a:lumMod val="75000"/>
            </a:schemeClr>
          </a:solidFill>
          <a:ln w="12700" cap="flat" cmpd="sng" algn="ctr">
            <a:no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ko-KR" altLang="en-US" sz="1200" b="0" i="0" u="none" strike="noStrike" kern="0" cap="none" spc="0" normalizeH="0" baseline="0" noProof="0" smtClean="0">
              <a:ln>
                <a:noFill/>
              </a:ln>
              <a:solidFill>
                <a:srgbClr val="000000"/>
              </a:solidFill>
              <a:effectLst/>
              <a:uLnTx/>
              <a:uFillTx/>
              <a:latin typeface="Times New Roman" pitchFamily="18" charset="0"/>
            </a:endParaRPr>
          </a:p>
        </p:txBody>
      </p:sp>
      <p:sp>
        <p:nvSpPr>
          <p:cNvPr id="46" name="TextBox 45"/>
          <p:cNvSpPr txBox="1"/>
          <p:nvPr/>
        </p:nvSpPr>
        <p:spPr>
          <a:xfrm>
            <a:off x="2483768" y="6009976"/>
            <a:ext cx="710208"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1800" b="1" i="0" u="none" strike="noStrike" kern="0" cap="none" spc="0" normalizeH="0" baseline="0" noProof="0" dirty="0" smtClean="0">
                <a:ln>
                  <a:noFill/>
                </a:ln>
                <a:solidFill>
                  <a:sysClr val="windowText" lastClr="000000"/>
                </a:solidFill>
                <a:effectLst/>
                <a:uLnTx/>
                <a:uFillTx/>
              </a:rPr>
              <a:t>2012</a:t>
            </a:r>
            <a:endParaRPr kumimoji="0" lang="ko-KR" altLang="en-US" sz="1800" b="1" i="0" u="none" strike="noStrike" kern="0" cap="none" spc="0" normalizeH="0" baseline="0" noProof="0" dirty="0">
              <a:ln>
                <a:noFill/>
              </a:ln>
              <a:solidFill>
                <a:sysClr val="windowText" lastClr="000000"/>
              </a:solidFill>
              <a:effectLst/>
              <a:uLnTx/>
              <a:uFillTx/>
            </a:endParaRPr>
          </a:p>
        </p:txBody>
      </p:sp>
      <p:sp>
        <p:nvSpPr>
          <p:cNvPr id="47" name="TextBox 46"/>
          <p:cNvSpPr txBox="1"/>
          <p:nvPr/>
        </p:nvSpPr>
        <p:spPr>
          <a:xfrm>
            <a:off x="5364088" y="6012327"/>
            <a:ext cx="710208"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1800" b="1" i="0" u="none" strike="noStrike" kern="0" cap="none" spc="0" normalizeH="0" baseline="0" noProof="0" dirty="0" smtClean="0">
                <a:ln>
                  <a:noFill/>
                </a:ln>
                <a:solidFill>
                  <a:sysClr val="windowText" lastClr="000000"/>
                </a:solidFill>
                <a:effectLst/>
                <a:uLnTx/>
                <a:uFillTx/>
              </a:rPr>
              <a:t>2016</a:t>
            </a:r>
            <a:endParaRPr kumimoji="0" lang="ko-KR" altLang="en-US" sz="1800" b="1" i="0" u="none" strike="noStrike" kern="0" cap="none" spc="0" normalizeH="0" baseline="0" noProof="0" dirty="0">
              <a:ln>
                <a:noFill/>
              </a:ln>
              <a:solidFill>
                <a:sysClr val="windowText" lastClr="000000"/>
              </a:solidFill>
              <a:effectLst/>
              <a:uLnTx/>
              <a:uFillTx/>
            </a:endParaRPr>
          </a:p>
        </p:txBody>
      </p:sp>
      <p:sp>
        <p:nvSpPr>
          <p:cNvPr id="48" name="TextBox 47"/>
          <p:cNvSpPr txBox="1"/>
          <p:nvPr/>
        </p:nvSpPr>
        <p:spPr>
          <a:xfrm>
            <a:off x="495444" y="2564904"/>
            <a:ext cx="1978124" cy="64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1800" b="1" i="0" u="none" strike="noStrike" kern="0" cap="none" spc="0" normalizeH="0" baseline="0" noProof="0" dirty="0" smtClean="0">
                <a:ln>
                  <a:noFill/>
                </a:ln>
                <a:solidFill>
                  <a:sysClr val="windowText" lastClr="000000"/>
                </a:solidFill>
                <a:effectLst/>
                <a:uLnTx/>
                <a:uFillTx/>
              </a:rPr>
              <a:t>High-resolution Display</a:t>
            </a:r>
            <a:endParaRPr kumimoji="0" lang="ko-KR" altLang="en-US" sz="1800" b="1" i="0" u="none" strike="noStrike" kern="0" cap="none" spc="0" normalizeH="0" baseline="0" noProof="0" dirty="0">
              <a:ln>
                <a:noFill/>
              </a:ln>
              <a:solidFill>
                <a:sysClr val="windowText" lastClr="000000"/>
              </a:solidFill>
              <a:effectLst/>
              <a:uLnTx/>
              <a:uFillTx/>
            </a:endParaRPr>
          </a:p>
        </p:txBody>
      </p:sp>
      <p:sp>
        <p:nvSpPr>
          <p:cNvPr id="49" name="TextBox 48"/>
          <p:cNvSpPr txBox="1"/>
          <p:nvPr/>
        </p:nvSpPr>
        <p:spPr>
          <a:xfrm>
            <a:off x="495444" y="3641207"/>
            <a:ext cx="1523997" cy="64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1800" b="1" i="0" u="none" strike="noStrike" kern="0" cap="none" spc="0" normalizeH="0" baseline="0" noProof="0" dirty="0" smtClean="0">
                <a:ln>
                  <a:noFill/>
                </a:ln>
                <a:solidFill>
                  <a:sysClr val="windowText" lastClr="000000"/>
                </a:solidFill>
                <a:effectLst/>
                <a:uLnTx/>
                <a:uFillTx/>
              </a:rPr>
              <a:t>Broadcasting</a:t>
            </a:r>
          </a:p>
          <a:p>
            <a:pPr marL="0" marR="0" lvl="0" indent="0" defTabSz="914400" eaLnBrk="1" fontAlgn="auto" latinLnBrk="0" hangingPunct="1">
              <a:lnSpc>
                <a:spcPct val="100000"/>
              </a:lnSpc>
              <a:spcBef>
                <a:spcPts val="0"/>
              </a:spcBef>
              <a:spcAft>
                <a:spcPts val="0"/>
              </a:spcAft>
              <a:buClrTx/>
              <a:buSzTx/>
              <a:buFontTx/>
              <a:buNone/>
              <a:tabLst/>
              <a:defRPr/>
            </a:pPr>
            <a:r>
              <a:rPr lang="en-US" altLang="ko-KR" sz="1800" b="1" kern="0" dirty="0" smtClean="0">
                <a:solidFill>
                  <a:sysClr val="windowText" lastClr="000000"/>
                </a:solidFill>
              </a:rPr>
              <a:t>Service</a:t>
            </a:r>
            <a:endParaRPr kumimoji="0" lang="ko-KR" altLang="en-US" sz="1800" b="1" i="0" u="none" strike="noStrike" kern="0" cap="none" spc="0" normalizeH="0" baseline="0" noProof="0" dirty="0">
              <a:ln>
                <a:noFill/>
              </a:ln>
              <a:solidFill>
                <a:sysClr val="windowText" lastClr="000000"/>
              </a:solidFill>
              <a:effectLst/>
              <a:uLnTx/>
              <a:uFillTx/>
            </a:endParaRPr>
          </a:p>
        </p:txBody>
      </p:sp>
      <p:sp>
        <p:nvSpPr>
          <p:cNvPr id="50" name="TextBox 49"/>
          <p:cNvSpPr txBox="1"/>
          <p:nvPr/>
        </p:nvSpPr>
        <p:spPr>
          <a:xfrm>
            <a:off x="2295644" y="3337159"/>
            <a:ext cx="3888432" cy="58477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1800" b="1" i="0" u="none" strike="noStrike" kern="0" cap="none" spc="0" normalizeH="0" baseline="0" noProof="0" dirty="0" smtClean="0">
                <a:ln>
                  <a:noFill/>
                </a:ln>
                <a:solidFill>
                  <a:srgbClr val="FF0000"/>
                </a:solidFill>
                <a:effectLst/>
                <a:uLnTx/>
                <a:uFillTx/>
              </a:rPr>
              <a:t>BBC, NHK</a:t>
            </a:r>
          </a:p>
          <a:p>
            <a:pPr marL="0" marR="0" lvl="0" indent="0" defTabSz="914400" eaLnBrk="1" fontAlgn="auto" latinLnBrk="0" hangingPunct="1">
              <a:lnSpc>
                <a:spcPct val="100000"/>
              </a:lnSpc>
              <a:spcBef>
                <a:spcPts val="0"/>
              </a:spcBef>
              <a:spcAft>
                <a:spcPts val="0"/>
              </a:spcAft>
              <a:buClrTx/>
              <a:buSzTx/>
              <a:buFont typeface="Arial" pitchFamily="34" charset="0"/>
              <a:buChar char="•"/>
              <a:tabLst/>
              <a:defRPr/>
            </a:pPr>
            <a:r>
              <a:rPr lang="en-US" altLang="ko-KR" sz="1400" kern="0" dirty="0" smtClean="0">
                <a:solidFill>
                  <a:sysClr val="windowText" lastClr="000000"/>
                </a:solidFill>
              </a:rPr>
              <a:t> 4K UHD (’12 London Olympic</a:t>
            </a:r>
            <a:r>
              <a:rPr kumimoji="0" lang="en-US" altLang="ko-KR" sz="1400" b="0" i="0" u="none" strike="noStrike" kern="0" cap="none" spc="0" normalizeH="0" baseline="0" noProof="0" dirty="0" smtClean="0">
                <a:ln>
                  <a:noFill/>
                </a:ln>
                <a:solidFill>
                  <a:sysClr val="windowText" lastClr="000000"/>
                </a:solidFill>
                <a:effectLst/>
                <a:uLnTx/>
                <a:uFillTx/>
              </a:rPr>
              <a:t>)</a:t>
            </a:r>
          </a:p>
        </p:txBody>
      </p:sp>
      <p:sp>
        <p:nvSpPr>
          <p:cNvPr id="51" name="TextBox 50"/>
          <p:cNvSpPr txBox="1"/>
          <p:nvPr/>
        </p:nvSpPr>
        <p:spPr>
          <a:xfrm>
            <a:off x="5724128" y="3284984"/>
            <a:ext cx="3312368" cy="58477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1800" b="1" i="0" u="none" strike="noStrike" kern="0" cap="none" spc="0" normalizeH="0" baseline="0" noProof="0" dirty="0" smtClean="0">
                <a:ln>
                  <a:noFill/>
                </a:ln>
                <a:solidFill>
                  <a:srgbClr val="FF0000"/>
                </a:solidFill>
                <a:effectLst/>
                <a:uLnTx/>
                <a:uFillTx/>
              </a:rPr>
              <a:t>Korea</a:t>
            </a:r>
            <a:r>
              <a:rPr kumimoji="0" lang="en-US" altLang="ko-KR" sz="1400" b="0" i="0" u="none" strike="noStrike" kern="0" cap="none" spc="0" normalizeH="0" baseline="0" noProof="0" dirty="0" smtClean="0">
                <a:ln>
                  <a:noFill/>
                </a:ln>
                <a:solidFill>
                  <a:sysClr val="windowText" lastClr="000000"/>
                </a:solidFill>
                <a:effectLst/>
                <a:uLnTx/>
                <a:uFillTx/>
              </a:rPr>
              <a:t> </a:t>
            </a:r>
          </a:p>
          <a:p>
            <a:pPr marL="0" marR="0" lvl="0" indent="0" defTabSz="914400" eaLnBrk="1" fontAlgn="auto" latinLnBrk="0" hangingPunct="1">
              <a:lnSpc>
                <a:spcPct val="100000"/>
              </a:lnSpc>
              <a:spcBef>
                <a:spcPts val="0"/>
              </a:spcBef>
              <a:spcAft>
                <a:spcPts val="0"/>
              </a:spcAft>
              <a:buClrTx/>
              <a:buSzTx/>
              <a:buFont typeface="Arial" pitchFamily="34" charset="0"/>
              <a:buChar char="•"/>
              <a:tabLst/>
              <a:defRPr/>
            </a:pPr>
            <a:r>
              <a:rPr lang="en-US" altLang="ko-KR" sz="1400" kern="0" dirty="0" smtClean="0">
                <a:solidFill>
                  <a:sysClr val="windowText" lastClr="000000"/>
                </a:solidFill>
              </a:rPr>
              <a:t> 8K UHD  (’18 </a:t>
            </a:r>
            <a:r>
              <a:rPr lang="en-US" altLang="ko-KR" sz="1400" kern="0" dirty="0" err="1" smtClean="0">
                <a:solidFill>
                  <a:sysClr val="windowText" lastClr="000000"/>
                </a:solidFill>
              </a:rPr>
              <a:t>PyeongChang</a:t>
            </a:r>
            <a:r>
              <a:rPr lang="ko-KR" altLang="en-US" sz="1400" kern="0" dirty="0" smtClean="0">
                <a:solidFill>
                  <a:sysClr val="windowText" lastClr="000000"/>
                </a:solidFill>
              </a:rPr>
              <a:t> </a:t>
            </a:r>
            <a:r>
              <a:rPr lang="en-US" altLang="ko-KR" sz="1400" kern="0" dirty="0" smtClean="0">
                <a:solidFill>
                  <a:sysClr val="windowText" lastClr="000000"/>
                </a:solidFill>
              </a:rPr>
              <a:t>Olympic)</a:t>
            </a:r>
            <a:endParaRPr kumimoji="0" lang="ko-KR" altLang="en-US" sz="1400" b="0" i="0" u="none" strike="noStrike" kern="0" cap="none" spc="0" normalizeH="0" baseline="0" noProof="0" dirty="0">
              <a:ln>
                <a:noFill/>
              </a:ln>
              <a:solidFill>
                <a:sysClr val="windowText" lastClr="000000"/>
              </a:solidFill>
              <a:effectLst/>
              <a:uLnTx/>
              <a:uFillTx/>
            </a:endParaRPr>
          </a:p>
        </p:txBody>
      </p:sp>
      <p:sp>
        <p:nvSpPr>
          <p:cNvPr id="52" name="TextBox 51"/>
          <p:cNvSpPr txBox="1"/>
          <p:nvPr/>
        </p:nvSpPr>
        <p:spPr>
          <a:xfrm>
            <a:off x="3974167" y="3884592"/>
            <a:ext cx="2944224" cy="58477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1800" b="1" i="0" u="none" strike="noStrike" kern="0" cap="none" spc="0" normalizeH="0" baseline="0" noProof="0" dirty="0" smtClean="0">
                <a:ln>
                  <a:noFill/>
                </a:ln>
                <a:solidFill>
                  <a:srgbClr val="FF0000"/>
                </a:solidFill>
                <a:effectLst/>
                <a:uLnTx/>
                <a:uFillTx/>
              </a:rPr>
              <a:t>KBS, SBS</a:t>
            </a:r>
          </a:p>
          <a:p>
            <a:pPr marL="0" marR="0" lvl="0" indent="0" defTabSz="914400" eaLnBrk="1" fontAlgn="auto" latinLnBrk="0" hangingPunct="1">
              <a:lnSpc>
                <a:spcPct val="100000"/>
              </a:lnSpc>
              <a:spcBef>
                <a:spcPts val="0"/>
              </a:spcBef>
              <a:spcAft>
                <a:spcPts val="0"/>
              </a:spcAft>
              <a:buClrTx/>
              <a:buSzTx/>
              <a:buFont typeface="Arial" pitchFamily="34" charset="0"/>
              <a:buChar char="•"/>
              <a:tabLst/>
              <a:defRPr/>
            </a:pPr>
            <a:r>
              <a:rPr lang="en-US" altLang="ko-KR" sz="1400" kern="0" dirty="0" smtClean="0">
                <a:solidFill>
                  <a:sysClr val="windowText" lastClr="000000"/>
                </a:solidFill>
              </a:rPr>
              <a:t> 4K UHD (’14 Brazil </a:t>
            </a:r>
            <a:r>
              <a:rPr lang="en-US" altLang="ko-KR" sz="1400" kern="0" dirty="0" err="1" smtClean="0">
                <a:solidFill>
                  <a:sysClr val="windowText" lastClr="000000"/>
                </a:solidFill>
              </a:rPr>
              <a:t>Worldcup</a:t>
            </a:r>
            <a:r>
              <a:rPr lang="en-US" altLang="ko-KR" sz="1400" kern="0" dirty="0" smtClean="0">
                <a:solidFill>
                  <a:sysClr val="windowText" lastClr="000000"/>
                </a:solidFill>
              </a:rPr>
              <a:t>)</a:t>
            </a:r>
            <a:endParaRPr kumimoji="0" lang="ko-KR" altLang="en-US" sz="1400" b="0" i="0" u="none" strike="noStrike" kern="0" cap="none" spc="0" normalizeH="0" baseline="0" noProof="0" dirty="0">
              <a:ln>
                <a:noFill/>
              </a:ln>
              <a:solidFill>
                <a:sysClr val="windowText" lastClr="000000"/>
              </a:solidFill>
              <a:effectLst/>
              <a:uLnTx/>
              <a:uFillTx/>
            </a:endParaRPr>
          </a:p>
        </p:txBody>
      </p:sp>
      <p:sp>
        <p:nvSpPr>
          <p:cNvPr id="54" name="TextBox 53"/>
          <p:cNvSpPr txBox="1"/>
          <p:nvPr/>
        </p:nvSpPr>
        <p:spPr>
          <a:xfrm>
            <a:off x="497987" y="4798892"/>
            <a:ext cx="1523997" cy="64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1800" b="1" i="0" u="none" strike="noStrike" kern="0" cap="none" spc="0" normalizeH="0" baseline="0" noProof="0" dirty="0" smtClean="0">
                <a:ln>
                  <a:noFill/>
                </a:ln>
                <a:solidFill>
                  <a:sysClr val="windowText" lastClr="000000"/>
                </a:solidFill>
                <a:effectLst/>
                <a:uLnTx/>
                <a:uFillTx/>
              </a:rPr>
              <a:t>IP streaming</a:t>
            </a:r>
          </a:p>
          <a:p>
            <a:pPr marL="0" marR="0" lvl="0" indent="0" defTabSz="914400" eaLnBrk="1" fontAlgn="auto" latinLnBrk="0" hangingPunct="1">
              <a:lnSpc>
                <a:spcPct val="100000"/>
              </a:lnSpc>
              <a:spcBef>
                <a:spcPts val="0"/>
              </a:spcBef>
              <a:spcAft>
                <a:spcPts val="0"/>
              </a:spcAft>
              <a:buClrTx/>
              <a:buSzTx/>
              <a:buFontTx/>
              <a:buNone/>
              <a:tabLst/>
              <a:defRPr/>
            </a:pPr>
            <a:r>
              <a:rPr lang="en-US" altLang="ko-KR" sz="1800" b="1" kern="0" dirty="0" smtClean="0">
                <a:solidFill>
                  <a:sysClr val="windowText" lastClr="000000"/>
                </a:solidFill>
              </a:rPr>
              <a:t>Service</a:t>
            </a:r>
            <a:endParaRPr kumimoji="0" lang="ko-KR" altLang="en-US" sz="1800" b="1" i="0" u="none" strike="noStrike" kern="0" cap="none" spc="0" normalizeH="0" baseline="0" noProof="0" dirty="0">
              <a:ln>
                <a:noFill/>
              </a:ln>
              <a:solidFill>
                <a:sysClr val="windowText" lastClr="000000"/>
              </a:solidFill>
              <a:effectLst/>
              <a:uLnTx/>
              <a:uFillTx/>
            </a:endParaRPr>
          </a:p>
        </p:txBody>
      </p:sp>
      <p:sp>
        <p:nvSpPr>
          <p:cNvPr id="55" name="TextBox 54"/>
          <p:cNvSpPr txBox="1"/>
          <p:nvPr/>
        </p:nvSpPr>
        <p:spPr>
          <a:xfrm>
            <a:off x="3976330" y="4598897"/>
            <a:ext cx="2944224" cy="58477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1800" b="1" i="0" u="none" strike="noStrike" kern="0" cap="none" spc="0" normalizeH="0" baseline="0" noProof="0" dirty="0" smtClean="0">
                <a:ln>
                  <a:noFill/>
                </a:ln>
                <a:solidFill>
                  <a:srgbClr val="FF0000"/>
                </a:solidFill>
                <a:effectLst/>
                <a:uLnTx/>
                <a:uFillTx/>
              </a:rPr>
              <a:t>Amazon, Netflix, LG U+</a:t>
            </a:r>
          </a:p>
          <a:p>
            <a:pPr marL="0" marR="0" lvl="0" indent="0" defTabSz="914400" eaLnBrk="1" fontAlgn="auto" latinLnBrk="0" hangingPunct="1">
              <a:lnSpc>
                <a:spcPct val="100000"/>
              </a:lnSpc>
              <a:spcBef>
                <a:spcPts val="0"/>
              </a:spcBef>
              <a:spcAft>
                <a:spcPts val="0"/>
              </a:spcAft>
              <a:buClrTx/>
              <a:buSzTx/>
              <a:buFont typeface="Arial" pitchFamily="34" charset="0"/>
              <a:buChar char="•"/>
              <a:tabLst/>
              <a:defRPr/>
            </a:pPr>
            <a:r>
              <a:rPr kumimoji="0" lang="en-US" altLang="ko-KR" sz="1400" b="0" i="0" u="none" strike="noStrike" kern="0" cap="none" spc="0" normalizeH="0" baseline="0" noProof="0" dirty="0" smtClean="0">
                <a:ln>
                  <a:noFill/>
                </a:ln>
                <a:solidFill>
                  <a:sysClr val="windowText" lastClr="000000"/>
                </a:solidFill>
                <a:effectLst/>
                <a:uLnTx/>
                <a:uFillTx/>
              </a:rPr>
              <a:t> 4K UHD </a:t>
            </a:r>
            <a:r>
              <a:rPr kumimoji="0" lang="en-US" altLang="ko-KR" sz="1400" b="0" i="0" u="none" strike="noStrike" kern="0" cap="none" spc="0" normalizeH="0" baseline="0" noProof="0" dirty="0" err="1" smtClean="0">
                <a:ln>
                  <a:noFill/>
                </a:ln>
                <a:solidFill>
                  <a:sysClr val="windowText" lastClr="000000"/>
                </a:solidFill>
                <a:effectLst/>
                <a:uLnTx/>
                <a:uFillTx/>
              </a:rPr>
              <a:t>VoD</a:t>
            </a:r>
            <a:r>
              <a:rPr kumimoji="0" lang="en-US" altLang="ko-KR" sz="1400" b="0" i="0" u="none" strike="noStrike" kern="0" cap="none" spc="0" normalizeH="0" baseline="0" noProof="0" dirty="0" smtClean="0">
                <a:ln>
                  <a:noFill/>
                </a:ln>
                <a:solidFill>
                  <a:sysClr val="windowText" lastClr="000000"/>
                </a:solidFill>
                <a:effectLst/>
                <a:uLnTx/>
                <a:uFillTx/>
              </a:rPr>
              <a:t> Service</a:t>
            </a:r>
            <a:r>
              <a:rPr kumimoji="0" lang="en-US" altLang="ko-KR" sz="1400" b="0" i="0" u="none" strike="noStrike" kern="0" cap="none" spc="0" normalizeH="0" noProof="0" dirty="0" smtClean="0">
                <a:ln>
                  <a:noFill/>
                </a:ln>
                <a:solidFill>
                  <a:sysClr val="windowText" lastClr="000000"/>
                </a:solidFill>
                <a:effectLst/>
                <a:uLnTx/>
                <a:uFillTx/>
              </a:rPr>
              <a:t> </a:t>
            </a:r>
            <a:r>
              <a:rPr kumimoji="0" lang="en-US" altLang="ko-KR" sz="1400" b="0" i="0" u="none" strike="noStrike" kern="0" cap="none" spc="0" normalizeH="0" baseline="0" noProof="0" dirty="0" smtClean="0">
                <a:ln>
                  <a:noFill/>
                </a:ln>
                <a:solidFill>
                  <a:sysClr val="windowText" lastClr="000000"/>
                </a:solidFill>
                <a:effectLst/>
                <a:uLnTx/>
                <a:uFillTx/>
              </a:rPr>
              <a:t>(‘14)</a:t>
            </a:r>
            <a:endParaRPr kumimoji="0" lang="ko-KR" altLang="en-US" sz="1400" b="0" i="0" u="none" strike="noStrike" kern="0" cap="none" spc="0" normalizeH="0" baseline="0" noProof="0" dirty="0">
              <a:ln>
                <a:noFill/>
              </a:ln>
              <a:solidFill>
                <a:sysClr val="windowText" lastClr="000000"/>
              </a:solidFill>
              <a:effectLst/>
              <a:uLnTx/>
              <a:uFillTx/>
            </a:endParaRPr>
          </a:p>
        </p:txBody>
      </p:sp>
      <p:sp>
        <p:nvSpPr>
          <p:cNvPr id="59" name="TextBox 58"/>
          <p:cNvSpPr txBox="1"/>
          <p:nvPr/>
        </p:nvSpPr>
        <p:spPr>
          <a:xfrm>
            <a:off x="3851920" y="6012908"/>
            <a:ext cx="710208"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1800" b="1" i="0" u="none" strike="noStrike" kern="0" cap="none" spc="0" normalizeH="0" baseline="0" noProof="0" dirty="0" smtClean="0">
                <a:ln>
                  <a:noFill/>
                </a:ln>
                <a:solidFill>
                  <a:sysClr val="windowText" lastClr="000000"/>
                </a:solidFill>
                <a:effectLst/>
                <a:uLnTx/>
                <a:uFillTx/>
              </a:rPr>
              <a:t>2014</a:t>
            </a:r>
            <a:endParaRPr kumimoji="0" lang="ko-KR" altLang="en-US" sz="1800" b="1" i="0" u="none" strike="noStrike" kern="0" cap="none" spc="0" normalizeH="0" baseline="0" noProof="0" dirty="0">
              <a:ln>
                <a:noFill/>
              </a:ln>
              <a:solidFill>
                <a:sysClr val="windowText" lastClr="000000"/>
              </a:solidFill>
              <a:effectLst/>
              <a:uLnTx/>
              <a:uFillTx/>
            </a:endParaRPr>
          </a:p>
        </p:txBody>
      </p:sp>
      <p:sp>
        <p:nvSpPr>
          <p:cNvPr id="61" name="TextBox 60"/>
          <p:cNvSpPr txBox="1"/>
          <p:nvPr/>
        </p:nvSpPr>
        <p:spPr>
          <a:xfrm>
            <a:off x="4962483" y="5174961"/>
            <a:ext cx="3888432" cy="48628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1600" b="1" i="0" u="none" strike="noStrike" kern="0" cap="none" spc="0" normalizeH="0" baseline="0" noProof="0" dirty="0" smtClean="0">
                <a:ln>
                  <a:noFill/>
                </a:ln>
                <a:solidFill>
                  <a:srgbClr val="FF0000"/>
                </a:solidFill>
                <a:effectLst/>
                <a:uLnTx/>
                <a:uFillTx/>
              </a:rPr>
              <a:t>Qualcomm &amp; Saffron Digital</a:t>
            </a:r>
          </a:p>
          <a:p>
            <a:pPr marL="0" marR="0" lvl="0" indent="0" defTabSz="914400" eaLnBrk="1" fontAlgn="auto" latinLnBrk="0" hangingPunct="1">
              <a:lnSpc>
                <a:spcPct val="80000"/>
              </a:lnSpc>
              <a:spcBef>
                <a:spcPts val="0"/>
              </a:spcBef>
              <a:spcAft>
                <a:spcPts val="0"/>
              </a:spcAft>
              <a:buClrTx/>
              <a:buSzTx/>
              <a:buFont typeface="Arial" pitchFamily="34" charset="0"/>
              <a:buChar char="•"/>
              <a:tabLst/>
              <a:defRPr/>
            </a:pPr>
            <a:r>
              <a:rPr kumimoji="0" lang="en-US" altLang="ko-KR" sz="1200" b="0" i="0" u="none" strike="noStrike" kern="0" cap="none" spc="0" normalizeH="0" baseline="0" noProof="0" dirty="0" smtClean="0">
                <a:ln>
                  <a:noFill/>
                </a:ln>
                <a:solidFill>
                  <a:sysClr val="windowText" lastClr="000000"/>
                </a:solidFill>
                <a:effectLst/>
                <a:uLnTx/>
                <a:uFillTx/>
              </a:rPr>
              <a:t> 4K UHD streaming</a:t>
            </a:r>
            <a:r>
              <a:rPr kumimoji="0" lang="en-US" altLang="ko-KR" sz="1200" b="0" i="0" u="none" strike="noStrike" kern="0" cap="none" spc="0" normalizeH="0" noProof="0" dirty="0" smtClean="0">
                <a:ln>
                  <a:noFill/>
                </a:ln>
                <a:solidFill>
                  <a:sysClr val="windowText" lastClr="000000"/>
                </a:solidFill>
                <a:effectLst/>
                <a:uLnTx/>
                <a:uFillTx/>
              </a:rPr>
              <a:t>  in Snapdragon Tablet (</a:t>
            </a:r>
            <a:r>
              <a:rPr lang="en-US" altLang="ko-KR" sz="1200" kern="0" dirty="0" smtClean="0">
                <a:solidFill>
                  <a:sysClr val="windowText" lastClr="000000"/>
                </a:solidFill>
              </a:rPr>
              <a:t>CES 2015</a:t>
            </a:r>
            <a:r>
              <a:rPr kumimoji="0" lang="en-US" altLang="ko-KR" sz="1200" b="0" i="0" u="none" strike="noStrike" kern="0" cap="none" spc="0" normalizeH="0" noProof="0" dirty="0" smtClean="0">
                <a:ln>
                  <a:noFill/>
                </a:ln>
                <a:solidFill>
                  <a:sysClr val="windowText" lastClr="000000"/>
                </a:solidFill>
                <a:effectLst/>
                <a:uLnTx/>
                <a:uFillTx/>
              </a:rPr>
              <a:t>)</a:t>
            </a:r>
            <a:endParaRPr kumimoji="0" lang="ko-KR" altLang="en-US" sz="1200" b="0" i="0" u="none" strike="noStrike" kern="0" cap="none" spc="0" normalizeH="0" baseline="0" noProof="0" dirty="0">
              <a:ln>
                <a:noFill/>
              </a:ln>
              <a:solidFill>
                <a:sysClr val="windowText" lastClr="000000"/>
              </a:solidFill>
              <a:effectLst/>
              <a:uLnTx/>
              <a:uFillTx/>
            </a:endParaRPr>
          </a:p>
        </p:txBody>
      </p:sp>
      <p:sp>
        <p:nvSpPr>
          <p:cNvPr id="62" name="Rectangle 2"/>
          <p:cNvSpPr txBox="1">
            <a:spLocks noChangeArrowheads="1"/>
          </p:cNvSpPr>
          <p:nvPr/>
        </p:nvSpPr>
        <p:spPr bwMode="auto">
          <a:xfrm>
            <a:off x="685800" y="1772816"/>
            <a:ext cx="7772400" cy="4114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marL="0" marR="0" lvl="0" indent="0" algn="l" defTabSz="449263" rtl="0" eaLnBrk="1" fontAlgn="base" latinLnBrk="0" hangingPunct="1">
              <a:lnSpc>
                <a:spcPct val="100000"/>
              </a:lnSpc>
              <a:spcBef>
                <a:spcPts val="600"/>
              </a:spcBef>
              <a:spcAft>
                <a:spcPct val="0"/>
              </a:spcAft>
              <a:buClr>
                <a:srgbClr val="000000"/>
              </a:buClr>
              <a:buSzPct val="100000"/>
              <a:buFont typeface="Arial"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kumimoji="0" lang="en-US" sz="2000" b="1" i="0" u="none" strike="noStrike" kern="0" cap="none" spc="0" normalizeH="0" baseline="0" noProof="0" dirty="0" smtClean="0">
                <a:ln>
                  <a:noFill/>
                </a:ln>
                <a:solidFill>
                  <a:srgbClr val="000000"/>
                </a:solidFill>
                <a:effectLst/>
                <a:uLnTx/>
                <a:uFillTx/>
                <a:latin typeface="+mn-lt"/>
                <a:ea typeface="+mn-ea"/>
                <a:cs typeface="+mn-cs"/>
              </a:rPr>
              <a:t> 8K UHD Display and Services</a:t>
            </a:r>
            <a:r>
              <a:rPr kumimoji="0" lang="en-US" sz="2000" b="1" i="0" u="none" strike="noStrike" kern="0" cap="none" spc="0" normalizeH="0" noProof="0" dirty="0" smtClean="0">
                <a:ln>
                  <a:noFill/>
                </a:ln>
                <a:solidFill>
                  <a:srgbClr val="000000"/>
                </a:solidFill>
                <a:effectLst/>
                <a:uLnTx/>
                <a:uFillTx/>
                <a:latin typeface="+mn-lt"/>
                <a:ea typeface="+mn-ea"/>
                <a:cs typeface="+mn-cs"/>
              </a:rPr>
              <a:t> are nearly in market</a:t>
            </a:r>
            <a:endParaRPr kumimoji="0" lang="en-US" sz="2000" b="1" i="0" u="none" strike="noStrike" kern="0" cap="none" spc="0" normalizeH="0" baseline="0" noProof="0" dirty="0" smtClean="0">
              <a:ln>
                <a:noFill/>
              </a:ln>
              <a:solidFill>
                <a:srgbClr val="000000"/>
              </a:solidFill>
              <a:effectLst/>
              <a:uLnTx/>
              <a:uFillTx/>
              <a:latin typeface="+mn-lt"/>
              <a:ea typeface="+mn-ea"/>
              <a:cs typeface="+mn-cs"/>
            </a:endParaRPr>
          </a:p>
        </p:txBody>
      </p:sp>
      <p:sp>
        <p:nvSpPr>
          <p:cNvPr id="63" name="TextBox 62"/>
          <p:cNvSpPr txBox="1"/>
          <p:nvPr/>
        </p:nvSpPr>
        <p:spPr>
          <a:xfrm>
            <a:off x="4391980" y="2470330"/>
            <a:ext cx="2944224" cy="58477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1800" b="1" i="0" u="none" strike="noStrike" kern="0" cap="none" spc="0" normalizeH="0" baseline="0" noProof="0" dirty="0" smtClean="0">
                <a:ln>
                  <a:noFill/>
                </a:ln>
                <a:solidFill>
                  <a:srgbClr val="FF0000"/>
                </a:solidFill>
                <a:effectLst/>
                <a:uLnTx/>
                <a:uFillTx/>
              </a:rPr>
              <a:t>LG</a:t>
            </a:r>
          </a:p>
          <a:p>
            <a:pPr marL="0" marR="0" lvl="0" indent="0" defTabSz="914400" eaLnBrk="1" fontAlgn="auto" latinLnBrk="0" hangingPunct="1">
              <a:lnSpc>
                <a:spcPct val="100000"/>
              </a:lnSpc>
              <a:spcBef>
                <a:spcPts val="0"/>
              </a:spcBef>
              <a:spcAft>
                <a:spcPts val="0"/>
              </a:spcAft>
              <a:buClrTx/>
              <a:buSzTx/>
              <a:buFont typeface="Arial" pitchFamily="34" charset="0"/>
              <a:buChar char="•"/>
              <a:tabLst/>
              <a:defRPr/>
            </a:pPr>
            <a:r>
              <a:rPr lang="en-US" altLang="ko-KR" sz="1400" kern="0" dirty="0" smtClean="0">
                <a:solidFill>
                  <a:sysClr val="windowText" lastClr="000000"/>
                </a:solidFill>
              </a:rPr>
              <a:t> 8K UHD (IFA 2014, CES 2015)</a:t>
            </a:r>
            <a:endParaRPr kumimoji="0" lang="ko-KR" altLang="en-US" sz="1400" b="0" i="0" u="none" strike="noStrike" kern="0" cap="none" spc="0" normalizeH="0" baseline="0" noProof="0" dirty="0">
              <a:ln>
                <a:noFill/>
              </a:ln>
              <a:solidFill>
                <a:sysClr val="windowText" lastClr="000000"/>
              </a:solidFill>
              <a:effectLst/>
              <a:uLnTx/>
              <a:uFillTx/>
            </a:endParaRPr>
          </a:p>
        </p:txBody>
      </p:sp>
      <p:sp>
        <p:nvSpPr>
          <p:cNvPr id="64" name="TextBox 63"/>
          <p:cNvSpPr txBox="1"/>
          <p:nvPr/>
        </p:nvSpPr>
        <p:spPr>
          <a:xfrm>
            <a:off x="2339752" y="2465186"/>
            <a:ext cx="1872208" cy="80021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1800" b="1" i="0" u="none" strike="noStrike" kern="0" cap="none" spc="0" normalizeH="0" baseline="0" noProof="0" dirty="0" smtClean="0">
                <a:ln>
                  <a:noFill/>
                </a:ln>
                <a:solidFill>
                  <a:srgbClr val="FF0000"/>
                </a:solidFill>
                <a:effectLst/>
                <a:uLnTx/>
                <a:uFillTx/>
              </a:rPr>
              <a:t>LG</a:t>
            </a:r>
          </a:p>
          <a:p>
            <a:pPr marL="0" marR="0" lvl="0" indent="0" defTabSz="914400" eaLnBrk="1" fontAlgn="auto" latinLnBrk="0" hangingPunct="1">
              <a:lnSpc>
                <a:spcPct val="100000"/>
              </a:lnSpc>
              <a:spcBef>
                <a:spcPts val="0"/>
              </a:spcBef>
              <a:spcAft>
                <a:spcPts val="0"/>
              </a:spcAft>
              <a:buClrTx/>
              <a:buSzTx/>
              <a:buFont typeface="Arial" pitchFamily="34" charset="0"/>
              <a:buChar char="•"/>
              <a:tabLst/>
              <a:defRPr/>
            </a:pPr>
            <a:r>
              <a:rPr kumimoji="0" lang="ko-KR" altLang="en-US" sz="1400" b="0" i="0" u="none" strike="noStrike" kern="0" cap="none" spc="0" normalizeH="0" baseline="0" noProof="0" dirty="0" smtClean="0">
                <a:ln>
                  <a:noFill/>
                </a:ln>
                <a:solidFill>
                  <a:sysClr val="windowText" lastClr="000000"/>
                </a:solidFill>
                <a:effectLst/>
                <a:uLnTx/>
                <a:uFillTx/>
              </a:rPr>
              <a:t> </a:t>
            </a:r>
            <a:r>
              <a:rPr kumimoji="0" lang="en-US" altLang="ko-KR" sz="1400" b="0" i="0" u="none" strike="noStrike" kern="0" cap="none" spc="0" normalizeH="0" baseline="0" noProof="0" dirty="0" smtClean="0">
                <a:ln>
                  <a:noFill/>
                </a:ln>
                <a:solidFill>
                  <a:sysClr val="windowText" lastClr="000000"/>
                </a:solidFill>
                <a:effectLst/>
                <a:uLnTx/>
                <a:uFillTx/>
              </a:rPr>
              <a:t>4K UHD commercial (‘12)</a:t>
            </a:r>
            <a:endParaRPr kumimoji="0" lang="ko-KR" altLang="en-US" sz="1400" b="0" i="0" u="none" strike="noStrike" kern="0" cap="none" spc="0" normalizeH="0" baseline="0" noProof="0" dirty="0">
              <a:ln>
                <a:noFill/>
              </a:ln>
              <a:solidFill>
                <a:sysClr val="windowText" lastClr="000000"/>
              </a:solidFill>
              <a:effectLst/>
              <a:uLnTx/>
              <a:uFillTx/>
            </a:endParaRPr>
          </a:p>
        </p:txBody>
      </p:sp>
      <p:sp>
        <p:nvSpPr>
          <p:cNvPr id="66" name="TextBox 65"/>
          <p:cNvSpPr txBox="1"/>
          <p:nvPr/>
        </p:nvSpPr>
        <p:spPr>
          <a:xfrm>
            <a:off x="6660232" y="5987019"/>
            <a:ext cx="710208"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1800" b="1" i="0" u="none" strike="noStrike" kern="0" cap="none" spc="0" normalizeH="0" baseline="0" noProof="0" dirty="0" smtClean="0">
                <a:ln>
                  <a:noFill/>
                </a:ln>
                <a:solidFill>
                  <a:sysClr val="windowText" lastClr="000000"/>
                </a:solidFill>
                <a:effectLst/>
                <a:uLnTx/>
                <a:uFillTx/>
              </a:rPr>
              <a:t>2018</a:t>
            </a:r>
            <a:endParaRPr kumimoji="0" lang="ko-KR" altLang="en-US" sz="1800" b="1" i="0" u="none" strike="noStrike" kern="0" cap="none" spc="0" normalizeH="0" baseline="0" noProof="0" dirty="0">
              <a:ln>
                <a:noFill/>
              </a:ln>
              <a:solidFill>
                <a:sysClr val="windowText" lastClr="000000"/>
              </a:solidFill>
              <a:effectLst/>
              <a:uLnTx/>
              <a:uFillTx/>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직사각형 39"/>
          <p:cNvSpPr/>
          <p:nvPr/>
        </p:nvSpPr>
        <p:spPr bwMode="auto">
          <a:xfrm>
            <a:off x="382836" y="4509121"/>
            <a:ext cx="8280920" cy="1008112"/>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9" name="직사각형 38"/>
          <p:cNvSpPr/>
          <p:nvPr/>
        </p:nvSpPr>
        <p:spPr bwMode="auto">
          <a:xfrm>
            <a:off x="395536" y="2564904"/>
            <a:ext cx="8280920" cy="974204"/>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 name="Footer Placeholder 4"/>
          <p:cNvSpPr>
            <a:spLocks noGrp="1"/>
          </p:cNvSpPr>
          <p:nvPr>
            <p:ph type="ftr" idx="14"/>
          </p:nvPr>
        </p:nvSpPr>
        <p:spPr>
          <a:xfrm>
            <a:off x="5500694" y="6475413"/>
            <a:ext cx="3041644" cy="180975"/>
          </a:xfrm>
        </p:spPr>
        <p:txBody>
          <a:bodyPr/>
          <a:lstStyle/>
          <a:p>
            <a:r>
              <a:rPr lang="en-GB" altLang="ko-KR" dirty="0" smtClean="0"/>
              <a:t>HanGyu Cho, LG Electronics</a:t>
            </a:r>
            <a:endParaRPr lang="en-GB" altLang="ko-KR"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4</a:t>
            </a:fld>
            <a:endParaRPr lang="en-GB" dirty="0"/>
          </a:p>
        </p:txBody>
      </p:sp>
      <p:sp>
        <p:nvSpPr>
          <p:cNvPr id="1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smtClean="0"/>
              <a:t>Wired Solution for High-Resolution Display</a:t>
            </a:r>
            <a:endParaRPr lang="en-GB" sz="2800" dirty="0"/>
          </a:p>
        </p:txBody>
      </p:sp>
      <p:sp>
        <p:nvSpPr>
          <p:cNvPr id="10" name="Date Placeholder 3"/>
          <p:cNvSpPr>
            <a:spLocks noGrp="1"/>
          </p:cNvSpPr>
          <p:nvPr>
            <p:ph type="dt" idx="15"/>
          </p:nvPr>
        </p:nvSpPr>
        <p:spPr>
          <a:xfrm>
            <a:off x="696912" y="333375"/>
            <a:ext cx="2303451" cy="273050"/>
          </a:xfrm>
        </p:spPr>
        <p:txBody>
          <a:bodyPr/>
          <a:lstStyle/>
          <a:p>
            <a:r>
              <a:rPr lang="en-US" altLang="ko-KR" dirty="0" smtClean="0"/>
              <a:t>March 2015</a:t>
            </a:r>
            <a:endParaRPr lang="en-GB" altLang="ko-KR" dirty="0"/>
          </a:p>
        </p:txBody>
      </p:sp>
      <p:sp>
        <p:nvSpPr>
          <p:cNvPr id="26" name="TextBox 25"/>
          <p:cNvSpPr txBox="1"/>
          <p:nvPr/>
        </p:nvSpPr>
        <p:spPr>
          <a:xfrm>
            <a:off x="539552" y="3851756"/>
            <a:ext cx="1066800"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1800" b="1" i="0" u="none" strike="noStrike" kern="0" cap="none" spc="0" normalizeH="0" baseline="0" noProof="0" dirty="0" smtClean="0">
                <a:ln>
                  <a:noFill/>
                </a:ln>
                <a:solidFill>
                  <a:sysClr val="windowText" lastClr="000000"/>
                </a:solidFill>
                <a:effectLst/>
                <a:uLnTx/>
                <a:uFillTx/>
              </a:rPr>
              <a:t>VESA</a:t>
            </a:r>
            <a:endParaRPr kumimoji="0" lang="ko-KR" altLang="en-US" sz="1800" b="1" i="0" u="none" strike="noStrike" kern="0" cap="none" spc="0" normalizeH="0" baseline="0" noProof="0" dirty="0">
              <a:ln>
                <a:noFill/>
              </a:ln>
              <a:solidFill>
                <a:sysClr val="windowText" lastClr="000000"/>
              </a:solidFill>
              <a:effectLst/>
              <a:uLnTx/>
              <a:uFillTx/>
            </a:endParaRPr>
          </a:p>
        </p:txBody>
      </p:sp>
      <p:sp>
        <p:nvSpPr>
          <p:cNvPr id="27" name="TextBox 26"/>
          <p:cNvSpPr txBox="1"/>
          <p:nvPr/>
        </p:nvSpPr>
        <p:spPr>
          <a:xfrm>
            <a:off x="420935" y="4770826"/>
            <a:ext cx="1354668" cy="64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1800" b="1" i="0" u="none" strike="noStrike" kern="0" cap="none" spc="0" normalizeH="0" baseline="0" noProof="0" dirty="0" smtClean="0">
                <a:ln>
                  <a:noFill/>
                </a:ln>
                <a:solidFill>
                  <a:sysClr val="windowText" lastClr="000000"/>
                </a:solidFill>
                <a:effectLst/>
                <a:uLnTx/>
                <a:uFillTx/>
              </a:rPr>
              <a:t>MHL Consortium</a:t>
            </a:r>
            <a:endParaRPr kumimoji="0" lang="ko-KR" altLang="en-US" sz="1800" b="1" i="0" u="none" strike="noStrike" kern="0" cap="none" spc="0" normalizeH="0" baseline="0" noProof="0" dirty="0">
              <a:ln>
                <a:noFill/>
              </a:ln>
              <a:solidFill>
                <a:sysClr val="windowText" lastClr="000000"/>
              </a:solidFill>
              <a:effectLst/>
              <a:uLnTx/>
              <a:uFillTx/>
            </a:endParaRPr>
          </a:p>
        </p:txBody>
      </p:sp>
      <p:sp>
        <p:nvSpPr>
          <p:cNvPr id="28" name="TextBox 27"/>
          <p:cNvSpPr txBox="1"/>
          <p:nvPr/>
        </p:nvSpPr>
        <p:spPr>
          <a:xfrm>
            <a:off x="502072" y="2693341"/>
            <a:ext cx="1066800" cy="64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1800" b="1" i="0" u="none" strike="noStrike" kern="0" cap="none" spc="0" normalizeH="0" baseline="0" noProof="0" dirty="0" smtClean="0">
                <a:ln>
                  <a:noFill/>
                </a:ln>
                <a:solidFill>
                  <a:sysClr val="windowText" lastClr="000000"/>
                </a:solidFill>
                <a:effectLst/>
                <a:uLnTx/>
                <a:uFillTx/>
              </a:rPr>
              <a:t>HDMI Forum</a:t>
            </a:r>
            <a:endParaRPr kumimoji="0" lang="ko-KR" altLang="en-US" sz="1800" b="1" i="0" u="none" strike="noStrike" kern="0" cap="none" spc="0" normalizeH="0" baseline="0" noProof="0" dirty="0">
              <a:ln>
                <a:noFill/>
              </a:ln>
              <a:solidFill>
                <a:sysClr val="windowText" lastClr="000000"/>
              </a:solidFill>
              <a:effectLst/>
              <a:uLnTx/>
              <a:uFillTx/>
            </a:endParaRPr>
          </a:p>
        </p:txBody>
      </p:sp>
      <p:sp>
        <p:nvSpPr>
          <p:cNvPr id="31" name="TextBox 30"/>
          <p:cNvSpPr txBox="1"/>
          <p:nvPr/>
        </p:nvSpPr>
        <p:spPr>
          <a:xfrm>
            <a:off x="1760984" y="2656423"/>
            <a:ext cx="3675112" cy="80021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1800" b="1" i="0" u="none" strike="noStrike" kern="0" cap="none" spc="0" normalizeH="0" baseline="0" noProof="0" dirty="0" smtClean="0">
                <a:ln>
                  <a:noFill/>
                </a:ln>
                <a:solidFill>
                  <a:srgbClr val="FF0000"/>
                </a:solidFill>
                <a:effectLst/>
                <a:uLnTx/>
                <a:uFillTx/>
              </a:rPr>
              <a:t>HDMI 2.0 </a:t>
            </a:r>
          </a:p>
          <a:p>
            <a:pPr marL="93663" marR="0" lvl="0" indent="-93663" defTabSz="914400" eaLnBrk="1" fontAlgn="auto" latinLnBrk="0" hangingPunct="1">
              <a:lnSpc>
                <a:spcPct val="100000"/>
              </a:lnSpc>
              <a:spcBef>
                <a:spcPts val="0"/>
              </a:spcBef>
              <a:spcAft>
                <a:spcPts val="0"/>
              </a:spcAft>
              <a:buClrTx/>
              <a:buSzTx/>
              <a:buFont typeface="Arial" pitchFamily="34" charset="0"/>
              <a:buChar char="•"/>
              <a:tabLst/>
              <a:defRPr/>
            </a:pPr>
            <a:r>
              <a:rPr kumimoji="0" lang="en-US" altLang="ko-KR" sz="1400" b="0" i="0" u="none" strike="noStrike" kern="0" cap="none" spc="0" normalizeH="0" baseline="0" noProof="0" dirty="0" smtClean="0">
                <a:ln>
                  <a:noFill/>
                </a:ln>
                <a:solidFill>
                  <a:sysClr val="windowText" lastClr="000000"/>
                </a:solidFill>
                <a:effectLst/>
                <a:uLnTx/>
                <a:uFillTx/>
              </a:rPr>
              <a:t>Link rate : up to 18Gbps</a:t>
            </a:r>
          </a:p>
          <a:p>
            <a:pPr marL="93663" marR="0" lvl="0" indent="-93663" defTabSz="914400" eaLnBrk="1" fontAlgn="auto" latinLnBrk="0" hangingPunct="1">
              <a:lnSpc>
                <a:spcPct val="100000"/>
              </a:lnSpc>
              <a:spcBef>
                <a:spcPts val="0"/>
              </a:spcBef>
              <a:spcAft>
                <a:spcPts val="0"/>
              </a:spcAft>
              <a:buClrTx/>
              <a:buSzTx/>
              <a:buFont typeface="Arial" pitchFamily="34" charset="0"/>
              <a:buChar char="•"/>
              <a:tabLst/>
              <a:defRPr/>
            </a:pPr>
            <a:r>
              <a:rPr kumimoji="0" lang="en-US" altLang="ko-KR" sz="1400" b="0" i="0" u="none" strike="noStrike" kern="0" cap="none" spc="0" normalizeH="0" baseline="0" noProof="0" dirty="0" smtClean="0">
                <a:ln>
                  <a:noFill/>
                </a:ln>
                <a:solidFill>
                  <a:sysClr val="windowText" lastClr="000000"/>
                </a:solidFill>
                <a:effectLst/>
                <a:uLnTx/>
                <a:uFillTx/>
              </a:rPr>
              <a:t>Max. Resolution : </a:t>
            </a:r>
            <a:r>
              <a:rPr kumimoji="0" lang="en-US" altLang="ko-KR" sz="1400" b="1" i="0" u="none" strike="noStrike" kern="0" cap="none" spc="0" normalizeH="0" baseline="0" noProof="0" dirty="0" smtClean="0">
                <a:ln>
                  <a:noFill/>
                </a:ln>
                <a:solidFill>
                  <a:srgbClr val="FF0000"/>
                </a:solidFill>
                <a:effectLst/>
                <a:uLnTx/>
                <a:uFillTx/>
              </a:rPr>
              <a:t>4K@60p</a:t>
            </a:r>
            <a:endParaRPr kumimoji="0" lang="en-US" altLang="ko-KR" sz="1400" b="0" i="0" u="none" strike="noStrike" kern="0" cap="none" spc="0" normalizeH="0" baseline="0" noProof="0" dirty="0" smtClean="0">
              <a:ln>
                <a:noFill/>
              </a:ln>
              <a:solidFill>
                <a:sysClr val="windowText" lastClr="000000"/>
              </a:solidFill>
              <a:effectLst/>
              <a:uLnTx/>
              <a:uFillTx/>
            </a:endParaRPr>
          </a:p>
        </p:txBody>
      </p:sp>
      <p:sp>
        <p:nvSpPr>
          <p:cNvPr id="32" name="TextBox 31"/>
          <p:cNvSpPr txBox="1"/>
          <p:nvPr/>
        </p:nvSpPr>
        <p:spPr>
          <a:xfrm>
            <a:off x="3491880" y="3567618"/>
            <a:ext cx="4070176" cy="80021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1800" b="1" i="0" u="none" strike="noStrike" kern="0" cap="none" spc="0" normalizeH="0" baseline="0" noProof="0" dirty="0" smtClean="0">
                <a:ln>
                  <a:noFill/>
                </a:ln>
                <a:solidFill>
                  <a:srgbClr val="FF0000"/>
                </a:solidFill>
                <a:effectLst/>
                <a:uLnTx/>
                <a:uFillTx/>
              </a:rPr>
              <a:t>DisplayPort 1.3</a:t>
            </a:r>
          </a:p>
          <a:p>
            <a:pPr marL="0" marR="0" lvl="0" indent="0" defTabSz="914400" eaLnBrk="1" fontAlgn="auto" latinLnBrk="0" hangingPunct="1">
              <a:lnSpc>
                <a:spcPct val="100000"/>
              </a:lnSpc>
              <a:spcBef>
                <a:spcPts val="0"/>
              </a:spcBef>
              <a:spcAft>
                <a:spcPts val="0"/>
              </a:spcAft>
              <a:buClrTx/>
              <a:buSzTx/>
              <a:buFont typeface="Arial" pitchFamily="34" charset="0"/>
              <a:buChar char="•"/>
              <a:tabLst/>
              <a:defRPr/>
            </a:pPr>
            <a:r>
              <a:rPr kumimoji="0" lang="en-US" altLang="ko-KR" sz="1400" b="0" i="0" u="none" strike="noStrike" kern="0" cap="none" spc="0" normalizeH="0" baseline="0" noProof="0" dirty="0" smtClean="0">
                <a:ln>
                  <a:noFill/>
                </a:ln>
                <a:solidFill>
                  <a:sysClr val="windowText" lastClr="000000"/>
                </a:solidFill>
                <a:effectLst/>
                <a:uLnTx/>
                <a:uFillTx/>
              </a:rPr>
              <a:t> Link rate : up to 32.4Gbps</a:t>
            </a:r>
          </a:p>
          <a:p>
            <a:pPr marL="93663" marR="0" lvl="0" indent="-93663" defTabSz="914400" eaLnBrk="1" fontAlgn="auto" latinLnBrk="0" hangingPunct="1">
              <a:lnSpc>
                <a:spcPct val="100000"/>
              </a:lnSpc>
              <a:spcBef>
                <a:spcPts val="0"/>
              </a:spcBef>
              <a:spcAft>
                <a:spcPts val="0"/>
              </a:spcAft>
              <a:buClrTx/>
              <a:buSzTx/>
              <a:buFont typeface="Arial" pitchFamily="34" charset="0"/>
              <a:buChar char="•"/>
              <a:tabLst/>
              <a:defRPr/>
            </a:pPr>
            <a:r>
              <a:rPr kumimoji="0" lang="en-US" altLang="ko-KR" sz="1400" b="0" i="0" u="none" strike="noStrike" kern="0" cap="none" spc="0" normalizeH="0" baseline="0" noProof="0" dirty="0" smtClean="0">
                <a:ln>
                  <a:noFill/>
                </a:ln>
                <a:solidFill>
                  <a:sysClr val="windowText" lastClr="000000"/>
                </a:solidFill>
                <a:effectLst/>
                <a:uLnTx/>
                <a:uFillTx/>
              </a:rPr>
              <a:t>Max. Resolution : </a:t>
            </a:r>
            <a:r>
              <a:rPr kumimoji="0" lang="en-US" altLang="ko-KR" sz="1400" b="1" i="0" u="none" strike="noStrike" kern="0" cap="none" spc="0" normalizeH="0" baseline="0" noProof="0" dirty="0" smtClean="0">
                <a:ln>
                  <a:noFill/>
                </a:ln>
                <a:solidFill>
                  <a:srgbClr val="FF0000"/>
                </a:solidFill>
                <a:effectLst/>
                <a:uLnTx/>
                <a:uFillTx/>
              </a:rPr>
              <a:t>8K@60p</a:t>
            </a:r>
            <a:endParaRPr lang="en-US" altLang="ko-KR" sz="1400" kern="0" dirty="0" smtClean="0">
              <a:solidFill>
                <a:sysClr val="windowText" lastClr="000000"/>
              </a:solidFill>
            </a:endParaRPr>
          </a:p>
        </p:txBody>
      </p:sp>
      <p:sp>
        <p:nvSpPr>
          <p:cNvPr id="33" name="TextBox 32"/>
          <p:cNvSpPr txBox="1"/>
          <p:nvPr/>
        </p:nvSpPr>
        <p:spPr>
          <a:xfrm>
            <a:off x="5364088" y="4464822"/>
            <a:ext cx="3384376" cy="123110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1800" b="1" i="0" u="none" strike="noStrike" kern="0" cap="none" spc="0" normalizeH="0" baseline="0" noProof="0" dirty="0" err="1" smtClean="0">
                <a:ln>
                  <a:noFill/>
                </a:ln>
                <a:solidFill>
                  <a:srgbClr val="FF0000"/>
                </a:solidFill>
                <a:effectLst/>
                <a:uLnTx/>
                <a:uFillTx/>
              </a:rPr>
              <a:t>superMHL</a:t>
            </a:r>
            <a:endParaRPr kumimoji="0" lang="en-US" altLang="ko-KR" sz="1800" b="1" i="0" u="none" strike="noStrike" kern="0" cap="none" spc="0" normalizeH="0" baseline="0" noProof="0" dirty="0" smtClean="0">
              <a:ln>
                <a:noFill/>
              </a:ln>
              <a:solidFill>
                <a:srgbClr val="FF0000"/>
              </a:solidFill>
              <a:effectLst/>
              <a:uLnTx/>
              <a:uFillTx/>
            </a:endParaRPr>
          </a:p>
          <a:p>
            <a:pPr marL="0" marR="0" lvl="0" indent="0" defTabSz="914400" eaLnBrk="1" fontAlgn="auto" latinLnBrk="0" hangingPunct="1">
              <a:lnSpc>
                <a:spcPct val="100000"/>
              </a:lnSpc>
              <a:spcBef>
                <a:spcPts val="0"/>
              </a:spcBef>
              <a:spcAft>
                <a:spcPts val="0"/>
              </a:spcAft>
              <a:buClrTx/>
              <a:buSzTx/>
              <a:buFont typeface="Arial" pitchFamily="34" charset="0"/>
              <a:buChar char="•"/>
              <a:tabLst/>
              <a:defRPr/>
            </a:pPr>
            <a:r>
              <a:rPr lang="en-US" altLang="ko-KR" sz="1400" kern="0" dirty="0" smtClean="0">
                <a:solidFill>
                  <a:sysClr val="windowText" lastClr="000000"/>
                </a:solidFill>
              </a:rPr>
              <a:t> Link rate : unknown</a:t>
            </a:r>
          </a:p>
          <a:p>
            <a:pPr marL="93663" marR="0" lvl="0" indent="-93663" defTabSz="914400" eaLnBrk="1" fontAlgn="auto" latinLnBrk="0" hangingPunct="1">
              <a:lnSpc>
                <a:spcPct val="100000"/>
              </a:lnSpc>
              <a:spcBef>
                <a:spcPts val="0"/>
              </a:spcBef>
              <a:spcAft>
                <a:spcPts val="0"/>
              </a:spcAft>
              <a:buClrTx/>
              <a:buSzTx/>
              <a:buFont typeface="Arial" pitchFamily="34" charset="0"/>
              <a:buChar char="•"/>
              <a:tabLst/>
              <a:defRPr/>
            </a:pPr>
            <a:r>
              <a:rPr lang="en-US" altLang="ko-KR" sz="1400" kern="0" dirty="0" smtClean="0">
                <a:solidFill>
                  <a:sysClr val="windowText" lastClr="000000"/>
                </a:solidFill>
              </a:rPr>
              <a:t>Max. Resolution : </a:t>
            </a:r>
            <a:r>
              <a:rPr lang="en-US" altLang="ko-KR" sz="1400" b="1" kern="0" dirty="0" smtClean="0">
                <a:solidFill>
                  <a:srgbClr val="FF0000"/>
                </a:solidFill>
              </a:rPr>
              <a:t>8K@120pCES 2015</a:t>
            </a:r>
            <a:r>
              <a:rPr lang="en-US" altLang="ko-KR" sz="1400" b="1" kern="0" dirty="0" smtClean="0">
                <a:solidFill>
                  <a:schemeClr val="tx1"/>
                </a:solidFill>
              </a:rPr>
              <a:t> (</a:t>
            </a:r>
            <a:r>
              <a:rPr lang="en-US" altLang="ko-KR" sz="1400" kern="0" dirty="0" err="1" smtClean="0">
                <a:solidFill>
                  <a:schemeClr val="tx1"/>
                </a:solidFill>
              </a:rPr>
              <a:t>Realtime</a:t>
            </a:r>
            <a:r>
              <a:rPr lang="en-US" altLang="ko-KR" sz="1400" kern="0" dirty="0" smtClean="0">
                <a:solidFill>
                  <a:schemeClr val="tx1"/>
                </a:solidFill>
              </a:rPr>
              <a:t> Demo </a:t>
            </a:r>
            <a:r>
              <a:rPr lang="en-US" altLang="ko-KR" sz="1400" kern="0" dirty="0" err="1" smtClean="0">
                <a:solidFill>
                  <a:schemeClr val="tx1"/>
                </a:solidFill>
              </a:rPr>
              <a:t>b.w</a:t>
            </a:r>
            <a:r>
              <a:rPr lang="en-US" altLang="ko-KR" sz="1400" kern="0" dirty="0" smtClean="0">
                <a:solidFill>
                  <a:schemeClr val="tx1"/>
                </a:solidFill>
              </a:rPr>
              <a:t>. TV and HDD)</a:t>
            </a:r>
          </a:p>
          <a:p>
            <a:pPr marL="93663" marR="0" lvl="0" indent="-93663" defTabSz="914400" eaLnBrk="1" fontAlgn="auto" latinLnBrk="0" hangingPunct="1">
              <a:lnSpc>
                <a:spcPct val="100000"/>
              </a:lnSpc>
              <a:spcBef>
                <a:spcPts val="0"/>
              </a:spcBef>
              <a:spcAft>
                <a:spcPts val="0"/>
              </a:spcAft>
              <a:buClrTx/>
              <a:buSzTx/>
              <a:buFont typeface="Arial" pitchFamily="34" charset="0"/>
              <a:buChar char="•"/>
              <a:tabLst/>
              <a:defRPr/>
            </a:pPr>
            <a:endParaRPr lang="en-US" altLang="ko-KR" sz="1400" kern="0" dirty="0" smtClean="0">
              <a:solidFill>
                <a:schemeClr val="tx1"/>
              </a:solidFill>
            </a:endParaRPr>
          </a:p>
        </p:txBody>
      </p:sp>
      <p:sp>
        <p:nvSpPr>
          <p:cNvPr id="34" name="직사각형 33"/>
          <p:cNvSpPr/>
          <p:nvPr/>
        </p:nvSpPr>
        <p:spPr>
          <a:xfrm>
            <a:off x="251520" y="6108646"/>
            <a:ext cx="8306320" cy="400110"/>
          </a:xfrm>
          <a:prstGeom prst="rect">
            <a:avLst/>
          </a:prstGeom>
        </p:spPr>
        <p:txBody>
          <a:bodyPr wrap="square">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altLang="ko-KR" sz="1000" b="0" i="0" u="none" strike="noStrike" kern="0" cap="none" spc="0" normalizeH="0" baseline="0" noProof="0" dirty="0">
                <a:ln>
                  <a:noFill/>
                </a:ln>
                <a:solidFill>
                  <a:sysClr val="windowText" lastClr="000000"/>
                </a:solidFill>
                <a:effectLst/>
                <a:uLnTx/>
                <a:uFillTx/>
              </a:rPr>
              <a:t>http://</a:t>
            </a:r>
            <a:r>
              <a:rPr kumimoji="0" lang="en-US" altLang="ko-KR" sz="1000" b="0" i="0" u="none" strike="noStrike" kern="0" cap="none" spc="0" normalizeH="0" baseline="0" noProof="0" dirty="0" smtClean="0">
                <a:ln>
                  <a:noFill/>
                </a:ln>
                <a:solidFill>
                  <a:sysClr val="windowText" lastClr="000000"/>
                </a:solidFill>
                <a:effectLst/>
                <a:uLnTx/>
                <a:uFillTx/>
              </a:rPr>
              <a:t>www.hdmi.org/press/press_release.aspx?prid=133,  </a:t>
            </a:r>
            <a:r>
              <a:rPr kumimoji="0" lang="ko-KR" altLang="en-US" sz="1000" b="0" i="0" u="none" strike="noStrike" kern="0" cap="none" spc="0" normalizeH="0" baseline="0" noProof="0" dirty="0" smtClean="0">
                <a:ln>
                  <a:noFill/>
                </a:ln>
                <a:solidFill>
                  <a:sysClr val="windowText" lastClr="000000"/>
                </a:solidFill>
                <a:effectLst/>
                <a:uLnTx/>
                <a:uFillTx/>
              </a:rPr>
              <a:t>http</a:t>
            </a:r>
            <a:r>
              <a:rPr kumimoji="0" lang="ko-KR" altLang="en-US" sz="1000" b="0" i="0" u="none" strike="noStrike" kern="0" cap="none" spc="0" normalizeH="0" baseline="0" noProof="0" dirty="0">
                <a:ln>
                  <a:noFill/>
                </a:ln>
                <a:solidFill>
                  <a:sysClr val="windowText" lastClr="000000"/>
                </a:solidFill>
                <a:effectLst/>
                <a:uLnTx/>
                <a:uFillTx/>
              </a:rPr>
              <a:t>://www.vesa.org/uncategorized/vesa-releases-displayport-1-3-standard</a:t>
            </a:r>
            <a:r>
              <a:rPr kumimoji="0" lang="ko-KR" altLang="en-US" sz="1000" b="0" i="0" u="none" strike="noStrike" kern="0" cap="none" spc="0" normalizeH="0" baseline="0" noProof="0" dirty="0" smtClean="0">
                <a:ln>
                  <a:noFill/>
                </a:ln>
                <a:solidFill>
                  <a:sysClr val="windowText" lastClr="000000"/>
                </a:solidFill>
                <a:effectLst/>
                <a:uLnTx/>
                <a:uFillTx/>
              </a:rPr>
              <a:t>/</a:t>
            </a:r>
            <a:endParaRPr kumimoji="0" lang="en-US" altLang="ko-KR" sz="1000" b="0" i="0" u="none" strike="noStrike" kern="0" cap="none" spc="0" normalizeH="0" baseline="0" noProof="0" dirty="0" smtClean="0">
              <a:ln>
                <a:noFill/>
              </a:ln>
              <a:solidFill>
                <a:sysClr val="windowText" lastClr="000000"/>
              </a:solidFill>
              <a:effectLst/>
              <a:uLnTx/>
              <a:uFillTx/>
            </a:endParaRPr>
          </a:p>
          <a:p>
            <a:pPr marL="0" marR="0" lvl="0" indent="0" algn="r" defTabSz="914400" eaLnBrk="1" fontAlgn="auto" latinLnBrk="0" hangingPunct="1">
              <a:lnSpc>
                <a:spcPct val="100000"/>
              </a:lnSpc>
              <a:spcBef>
                <a:spcPts val="0"/>
              </a:spcBef>
              <a:spcAft>
                <a:spcPts val="0"/>
              </a:spcAft>
              <a:buClrTx/>
              <a:buSzTx/>
              <a:buFontTx/>
              <a:buNone/>
              <a:tabLst/>
              <a:defRPr/>
            </a:pPr>
            <a:r>
              <a:rPr kumimoji="0" lang="en-US" altLang="ko-KR" sz="1000" b="0" i="0" u="none" strike="noStrike" kern="0" cap="none" spc="0" normalizeH="0" baseline="0" noProof="0" dirty="0">
                <a:ln>
                  <a:noFill/>
                </a:ln>
                <a:solidFill>
                  <a:sysClr val="windowText" lastClr="000000"/>
                </a:solidFill>
                <a:effectLst/>
                <a:uLnTx/>
                <a:uFillTx/>
              </a:rPr>
              <a:t>http://www.mhlconsortium.org/technology.aspx#superMHL</a:t>
            </a:r>
            <a:r>
              <a:rPr kumimoji="0" lang="ko-KR" altLang="en-US" sz="1000" b="0" i="0" u="none" strike="noStrike" kern="0" cap="none" spc="0" normalizeH="0" baseline="0" noProof="0" dirty="0" smtClean="0">
                <a:ln>
                  <a:noFill/>
                </a:ln>
                <a:solidFill>
                  <a:sysClr val="windowText" lastClr="000000"/>
                </a:solidFill>
                <a:effectLst/>
                <a:uLnTx/>
                <a:uFillTx/>
              </a:rPr>
              <a:t> </a:t>
            </a:r>
            <a:endParaRPr kumimoji="0" lang="ko-KR" altLang="en-US" sz="1000" b="0" i="0" u="none" strike="noStrike" kern="0" cap="none" spc="0" normalizeH="0" baseline="0" noProof="0" dirty="0">
              <a:ln>
                <a:noFill/>
              </a:ln>
              <a:solidFill>
                <a:sysClr val="windowText" lastClr="000000"/>
              </a:solidFill>
              <a:effectLst/>
              <a:uLnTx/>
              <a:uFillTx/>
            </a:endParaRPr>
          </a:p>
        </p:txBody>
      </p:sp>
      <p:sp>
        <p:nvSpPr>
          <p:cNvPr id="35" name="오른쪽 화살표 34"/>
          <p:cNvSpPr/>
          <p:nvPr/>
        </p:nvSpPr>
        <p:spPr bwMode="auto">
          <a:xfrm>
            <a:off x="1542811" y="5579713"/>
            <a:ext cx="6872808" cy="381000"/>
          </a:xfrm>
          <a:prstGeom prst="rightArrow">
            <a:avLst/>
          </a:prstGeom>
          <a:solidFill>
            <a:schemeClr val="accent5">
              <a:lumMod val="75000"/>
            </a:schemeClr>
          </a:solidFill>
          <a:ln w="12700" cap="flat" cmpd="sng" algn="ctr">
            <a:no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ko-KR" altLang="en-US" sz="1200" b="0" i="0" u="none" strike="noStrike" kern="0" cap="none" spc="0" normalizeH="0" baseline="0" noProof="0" smtClean="0">
              <a:ln>
                <a:noFill/>
              </a:ln>
              <a:solidFill>
                <a:srgbClr val="000000"/>
              </a:solidFill>
              <a:effectLst/>
              <a:uLnTx/>
              <a:uFillTx/>
              <a:latin typeface="Times New Roman" pitchFamily="18" charset="0"/>
            </a:endParaRPr>
          </a:p>
        </p:txBody>
      </p:sp>
      <p:sp>
        <p:nvSpPr>
          <p:cNvPr id="36" name="TextBox 35"/>
          <p:cNvSpPr txBox="1"/>
          <p:nvPr/>
        </p:nvSpPr>
        <p:spPr>
          <a:xfrm>
            <a:off x="2366947" y="5795972"/>
            <a:ext cx="710208"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1800" b="1" i="0" u="none" strike="noStrike" kern="0" cap="none" spc="0" normalizeH="0" baseline="0" noProof="0" dirty="0" smtClean="0">
                <a:ln>
                  <a:noFill/>
                </a:ln>
                <a:solidFill>
                  <a:sysClr val="windowText" lastClr="000000"/>
                </a:solidFill>
                <a:effectLst/>
                <a:uLnTx/>
                <a:uFillTx/>
              </a:rPr>
              <a:t>2013</a:t>
            </a:r>
            <a:endParaRPr kumimoji="0" lang="ko-KR" altLang="en-US" sz="1800" b="1" i="0" u="none" strike="noStrike" kern="0" cap="none" spc="0" normalizeH="0" baseline="0" noProof="0" dirty="0">
              <a:ln>
                <a:noFill/>
              </a:ln>
              <a:solidFill>
                <a:sysClr val="windowText" lastClr="000000"/>
              </a:solidFill>
              <a:effectLst/>
              <a:uLnTx/>
              <a:uFillTx/>
            </a:endParaRPr>
          </a:p>
        </p:txBody>
      </p:sp>
      <p:sp>
        <p:nvSpPr>
          <p:cNvPr id="37" name="TextBox 36"/>
          <p:cNvSpPr txBox="1"/>
          <p:nvPr/>
        </p:nvSpPr>
        <p:spPr>
          <a:xfrm>
            <a:off x="4393043" y="5791219"/>
            <a:ext cx="710208"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1800" b="1" i="0" u="none" strike="noStrike" kern="0" cap="none" spc="0" normalizeH="0" baseline="0" noProof="0" dirty="0" smtClean="0">
                <a:ln>
                  <a:noFill/>
                </a:ln>
                <a:solidFill>
                  <a:sysClr val="windowText" lastClr="000000"/>
                </a:solidFill>
                <a:effectLst/>
                <a:uLnTx/>
                <a:uFillTx/>
              </a:rPr>
              <a:t>2014</a:t>
            </a:r>
            <a:endParaRPr kumimoji="0" lang="ko-KR" altLang="en-US" sz="1800" b="1" i="0" u="none" strike="noStrike" kern="0" cap="none" spc="0" normalizeH="0" baseline="0" noProof="0" dirty="0">
              <a:ln>
                <a:noFill/>
              </a:ln>
              <a:solidFill>
                <a:sysClr val="windowText" lastClr="000000"/>
              </a:solidFill>
              <a:effectLst/>
              <a:uLnTx/>
              <a:uFillTx/>
            </a:endParaRPr>
          </a:p>
        </p:txBody>
      </p:sp>
      <p:sp>
        <p:nvSpPr>
          <p:cNvPr id="38" name="TextBox 37"/>
          <p:cNvSpPr txBox="1"/>
          <p:nvPr/>
        </p:nvSpPr>
        <p:spPr>
          <a:xfrm>
            <a:off x="6471403" y="5793570"/>
            <a:ext cx="710208"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1800" b="1" i="0" u="none" strike="noStrike" kern="0" cap="none" spc="0" normalizeH="0" baseline="0" noProof="0" dirty="0" smtClean="0">
                <a:ln>
                  <a:noFill/>
                </a:ln>
                <a:solidFill>
                  <a:sysClr val="windowText" lastClr="000000"/>
                </a:solidFill>
                <a:effectLst/>
                <a:uLnTx/>
                <a:uFillTx/>
              </a:rPr>
              <a:t>2015</a:t>
            </a:r>
            <a:endParaRPr kumimoji="0" lang="ko-KR" altLang="en-US" sz="1800" b="1" i="0" u="none" strike="noStrike" kern="0" cap="none" spc="0" normalizeH="0" baseline="0" noProof="0" dirty="0">
              <a:ln>
                <a:noFill/>
              </a:ln>
              <a:solidFill>
                <a:sysClr val="windowText" lastClr="000000"/>
              </a:solidFill>
              <a:effectLst/>
              <a:uLnTx/>
              <a:uFillTx/>
            </a:endParaRPr>
          </a:p>
        </p:txBody>
      </p:sp>
      <p:sp>
        <p:nvSpPr>
          <p:cNvPr id="47" name="TextBox 46"/>
          <p:cNvSpPr txBox="1"/>
          <p:nvPr/>
        </p:nvSpPr>
        <p:spPr>
          <a:xfrm>
            <a:off x="5649416" y="2647712"/>
            <a:ext cx="2667000" cy="58477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1800" b="1" i="0" u="none" strike="noStrike" kern="0" cap="none" spc="0" normalizeH="0" baseline="0" noProof="0" dirty="0" smtClean="0">
                <a:ln>
                  <a:noFill/>
                </a:ln>
                <a:solidFill>
                  <a:srgbClr val="FF0000"/>
                </a:solidFill>
                <a:effectLst/>
                <a:uLnTx/>
                <a:uFillTx/>
              </a:rPr>
              <a:t>HDMI 2.1 </a:t>
            </a:r>
          </a:p>
          <a:p>
            <a:pPr marL="93663" marR="0" lvl="0" indent="-93663" defTabSz="914400" eaLnBrk="1" fontAlgn="auto" latinLnBrk="0" hangingPunct="1">
              <a:lnSpc>
                <a:spcPct val="100000"/>
              </a:lnSpc>
              <a:spcBef>
                <a:spcPts val="0"/>
              </a:spcBef>
              <a:spcAft>
                <a:spcPts val="0"/>
              </a:spcAft>
              <a:buClrTx/>
              <a:buSzTx/>
              <a:buFont typeface="Arial" pitchFamily="34" charset="0"/>
              <a:buChar char="•"/>
              <a:tabLst/>
              <a:defRPr/>
            </a:pPr>
            <a:r>
              <a:rPr lang="en-US" altLang="ko-KR" sz="1400" kern="0" noProof="0" dirty="0" smtClean="0">
                <a:solidFill>
                  <a:sysClr val="windowText" lastClr="000000"/>
                </a:solidFill>
              </a:rPr>
              <a:t>To support 8K</a:t>
            </a:r>
            <a:endParaRPr kumimoji="0" lang="en-US" altLang="ko-KR" sz="1400" b="0" i="0" u="none" strike="noStrike" kern="0" cap="none" spc="0" normalizeH="0" baseline="0" noProof="0" dirty="0" smtClean="0">
              <a:ln>
                <a:noFill/>
              </a:ln>
              <a:solidFill>
                <a:sysClr val="windowText" lastClr="000000"/>
              </a:solidFill>
              <a:effectLst/>
              <a:uLnTx/>
              <a:uFillTx/>
            </a:endParaRPr>
          </a:p>
        </p:txBody>
      </p:sp>
      <p:sp>
        <p:nvSpPr>
          <p:cNvPr id="48" name="Rectangle 2"/>
          <p:cNvSpPr txBox="1">
            <a:spLocks noChangeArrowheads="1"/>
          </p:cNvSpPr>
          <p:nvPr/>
        </p:nvSpPr>
        <p:spPr bwMode="auto">
          <a:xfrm>
            <a:off x="685800" y="1772816"/>
            <a:ext cx="7772400" cy="4114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marL="0" marR="0" lvl="0" indent="0" algn="l" defTabSz="449263" rtl="0" eaLnBrk="1" fontAlgn="base" latinLnBrk="0" hangingPunct="1">
              <a:lnSpc>
                <a:spcPct val="100000"/>
              </a:lnSpc>
              <a:spcBef>
                <a:spcPts val="600"/>
              </a:spcBef>
              <a:spcAft>
                <a:spcPct val="0"/>
              </a:spcAft>
              <a:buClr>
                <a:srgbClr val="000000"/>
              </a:buClr>
              <a:buSzPct val="100000"/>
              <a:buFont typeface="Arial"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kumimoji="0" lang="en-US" sz="2000" b="1" i="0" u="none" strike="noStrike" kern="0" cap="none" spc="0" normalizeH="0" baseline="0" noProof="0" dirty="0" smtClean="0">
                <a:ln>
                  <a:noFill/>
                </a:ln>
                <a:solidFill>
                  <a:srgbClr val="000000"/>
                </a:solidFill>
                <a:effectLst/>
                <a:uLnTx/>
                <a:uFillTx/>
                <a:latin typeface="+mn-lt"/>
                <a:ea typeface="+mn-ea"/>
                <a:cs typeface="+mn-cs"/>
              </a:rPr>
              <a:t> Wired </a:t>
            </a:r>
            <a:r>
              <a:rPr lang="en-US" sz="2000" b="1" kern="0" dirty="0" err="1" smtClean="0">
                <a:solidFill>
                  <a:srgbClr val="000000"/>
                </a:solidFill>
                <a:latin typeface="+mn-lt"/>
                <a:ea typeface="+mn-ea"/>
              </a:rPr>
              <a:t>i</a:t>
            </a:r>
            <a:r>
              <a:rPr kumimoji="0" lang="en-US" sz="2000" b="1" i="0" u="none" strike="noStrike" kern="0" cap="none" spc="0" normalizeH="0" baseline="0" noProof="0" dirty="0" err="1" smtClean="0">
                <a:ln>
                  <a:noFill/>
                </a:ln>
                <a:solidFill>
                  <a:srgbClr val="000000"/>
                </a:solidFill>
                <a:effectLst/>
                <a:uLnTx/>
                <a:uFillTx/>
                <a:latin typeface="+mn-lt"/>
                <a:ea typeface="+mn-ea"/>
                <a:cs typeface="+mn-cs"/>
              </a:rPr>
              <a:t>nterface</a:t>
            </a:r>
            <a:r>
              <a:rPr kumimoji="0" lang="en-US" sz="2000" b="1" i="0" u="none" strike="noStrike" kern="0" cap="none" spc="0" normalizeH="0" baseline="0" noProof="0" dirty="0" smtClean="0">
                <a:ln>
                  <a:noFill/>
                </a:ln>
                <a:solidFill>
                  <a:srgbClr val="000000"/>
                </a:solidFill>
                <a:effectLst/>
                <a:uLnTx/>
                <a:uFillTx/>
                <a:latin typeface="+mn-lt"/>
                <a:ea typeface="+mn-ea"/>
                <a:cs typeface="+mn-cs"/>
              </a:rPr>
              <a:t> solutions </a:t>
            </a:r>
            <a:r>
              <a:rPr lang="en-US" sz="2000" b="1" kern="0" dirty="0" smtClean="0">
                <a:solidFill>
                  <a:srgbClr val="000000"/>
                </a:solidFill>
                <a:latin typeface="+mn-lt"/>
                <a:ea typeface="+mn-ea"/>
              </a:rPr>
              <a:t>are ready to </a:t>
            </a:r>
            <a:r>
              <a:rPr kumimoji="0" lang="en-US" sz="2000" b="1" i="0" u="none" strike="noStrike" kern="0" cap="none" spc="0" normalizeH="0" baseline="0" noProof="0" dirty="0" smtClean="0">
                <a:ln>
                  <a:noFill/>
                </a:ln>
                <a:solidFill>
                  <a:srgbClr val="000000"/>
                </a:solidFill>
                <a:effectLst/>
                <a:uLnTx/>
                <a:uFillTx/>
                <a:latin typeface="+mn-lt"/>
                <a:ea typeface="+mn-ea"/>
                <a:cs typeface="+mn-cs"/>
              </a:rPr>
              <a:t>support 8K UHD</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en-GB" altLang="ko-KR" dirty="0" smtClean="0"/>
              <a:t>HanGyu Cho, LG Electronics</a:t>
            </a:r>
            <a:endParaRPr lang="en-GB" altLang="ko-KR"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5</a:t>
            </a:fld>
            <a:endParaRPr lang="en-GB" dirty="0"/>
          </a:p>
        </p:txBody>
      </p:sp>
      <p:sp>
        <p:nvSpPr>
          <p:cNvPr id="1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smtClean="0"/>
              <a:t>NG 60 as a wireless solution for 8K UHD</a:t>
            </a:r>
            <a:endParaRPr lang="en-GB" sz="2800" dirty="0"/>
          </a:p>
        </p:txBody>
      </p:sp>
      <p:sp>
        <p:nvSpPr>
          <p:cNvPr id="10" name="Date Placeholder 3"/>
          <p:cNvSpPr>
            <a:spLocks noGrp="1"/>
          </p:cNvSpPr>
          <p:nvPr>
            <p:ph type="dt" idx="15"/>
          </p:nvPr>
        </p:nvSpPr>
        <p:spPr>
          <a:xfrm>
            <a:off x="696912" y="333375"/>
            <a:ext cx="2303451" cy="273050"/>
          </a:xfrm>
        </p:spPr>
        <p:txBody>
          <a:bodyPr/>
          <a:lstStyle/>
          <a:p>
            <a:r>
              <a:rPr lang="en-US" altLang="ko-KR" dirty="0" smtClean="0"/>
              <a:t>March 2015</a:t>
            </a:r>
            <a:endParaRPr lang="en-GB" altLang="ko-KR" dirty="0"/>
          </a:p>
        </p:txBody>
      </p:sp>
      <p:sp>
        <p:nvSpPr>
          <p:cNvPr id="48" name="Rectangle 2"/>
          <p:cNvSpPr txBox="1">
            <a:spLocks noChangeArrowheads="1"/>
          </p:cNvSpPr>
          <p:nvPr/>
        </p:nvSpPr>
        <p:spPr bwMode="auto">
          <a:xfrm>
            <a:off x="685800" y="1772816"/>
            <a:ext cx="7772400" cy="4114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marL="0" marR="0" lvl="0" indent="0" algn="l" defTabSz="449263" rtl="0" eaLnBrk="1" fontAlgn="base" latinLnBrk="0" hangingPunct="1">
              <a:lnSpc>
                <a:spcPct val="100000"/>
              </a:lnSpc>
              <a:spcBef>
                <a:spcPts val="600"/>
              </a:spcBef>
              <a:spcAft>
                <a:spcPct val="0"/>
              </a:spcAft>
              <a:buClr>
                <a:srgbClr val="000000"/>
              </a:buClr>
              <a:buSzPct val="100000"/>
              <a:buFont typeface="Arial"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kumimoji="0" lang="en-US" sz="2000" b="1" i="0" u="none" strike="noStrike" kern="0" cap="none" spc="0" normalizeH="0" baseline="0" noProof="0" dirty="0" smtClean="0">
                <a:ln>
                  <a:noFill/>
                </a:ln>
                <a:solidFill>
                  <a:srgbClr val="000000"/>
                </a:solidFill>
                <a:effectLst/>
                <a:uLnTx/>
                <a:uFillTx/>
                <a:latin typeface="+mn-lt"/>
                <a:ea typeface="+mn-ea"/>
                <a:cs typeface="+mn-cs"/>
              </a:rPr>
              <a:t> Replace</a:t>
            </a:r>
            <a:r>
              <a:rPr lang="en-US" sz="2000" b="1" kern="0" dirty="0" err="1" smtClean="0">
                <a:solidFill>
                  <a:srgbClr val="000000"/>
                </a:solidFill>
                <a:latin typeface="+mn-lt"/>
                <a:ea typeface="+mn-ea"/>
              </a:rPr>
              <a:t>ment</a:t>
            </a:r>
            <a:r>
              <a:rPr lang="en-US" sz="2000" b="1" kern="0" dirty="0" smtClean="0">
                <a:solidFill>
                  <a:srgbClr val="000000"/>
                </a:solidFill>
                <a:latin typeface="+mn-lt"/>
                <a:ea typeface="+mn-ea"/>
              </a:rPr>
              <a:t> of wired interface, wireless transfer from fixed/mobile devices for 8K UHD</a:t>
            </a:r>
            <a:endParaRPr kumimoji="0" lang="en-US" sz="2000" b="1" i="0" u="none" strike="noStrike" kern="0" cap="none" spc="0" normalizeH="0" baseline="0" noProof="0" dirty="0" smtClean="0">
              <a:ln>
                <a:noFill/>
              </a:ln>
              <a:solidFill>
                <a:srgbClr val="000000"/>
              </a:solidFill>
              <a:effectLst/>
              <a:uLnTx/>
              <a:uFillTx/>
              <a:latin typeface="+mn-lt"/>
              <a:ea typeface="+mn-ea"/>
              <a:cs typeface="+mn-cs"/>
            </a:endParaRPr>
          </a:p>
        </p:txBody>
      </p:sp>
      <p:pic>
        <p:nvPicPr>
          <p:cNvPr id="105474" name="Picture 2" descr="http://nimage.newsway.kr/photo/2015/02/24/2015022409162369226_20150224091809_1.jpg"/>
          <p:cNvPicPr>
            <a:picLocks noChangeAspect="1" noChangeArrowheads="1"/>
          </p:cNvPicPr>
          <p:nvPr/>
        </p:nvPicPr>
        <p:blipFill>
          <a:blip r:embed="rId3" cstate="print"/>
          <a:srcRect l="12281" t="10889" r="15789" b="23775"/>
          <a:stretch>
            <a:fillRect/>
          </a:stretch>
        </p:blipFill>
        <p:spPr bwMode="auto">
          <a:xfrm>
            <a:off x="589558" y="3177850"/>
            <a:ext cx="2254250" cy="1979342"/>
          </a:xfrm>
          <a:prstGeom prst="rect">
            <a:avLst/>
          </a:prstGeom>
          <a:noFill/>
        </p:spPr>
      </p:pic>
      <p:sp>
        <p:nvSpPr>
          <p:cNvPr id="22" name="TextBox 21"/>
          <p:cNvSpPr txBox="1"/>
          <p:nvPr/>
        </p:nvSpPr>
        <p:spPr>
          <a:xfrm>
            <a:off x="755576" y="5229200"/>
            <a:ext cx="2088232" cy="584775"/>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ko-KR" sz="1600" kern="0" dirty="0" smtClean="0">
                <a:solidFill>
                  <a:sysClr val="windowText" lastClr="000000"/>
                </a:solidFill>
              </a:rPr>
              <a:t>TV or Display </a:t>
            </a:r>
          </a:p>
          <a:p>
            <a:pPr marL="0" marR="0" lvl="0" indent="0" algn="ctr" defTabSz="914400" eaLnBrk="1" fontAlgn="auto" latinLnBrk="0" hangingPunct="1">
              <a:lnSpc>
                <a:spcPct val="100000"/>
              </a:lnSpc>
              <a:spcBef>
                <a:spcPts val="0"/>
              </a:spcBef>
              <a:spcAft>
                <a:spcPts val="0"/>
              </a:spcAft>
              <a:buClrTx/>
              <a:buSzTx/>
              <a:buFontTx/>
              <a:buNone/>
              <a:tabLst/>
              <a:defRPr/>
            </a:pPr>
            <a:r>
              <a:rPr lang="en-US" altLang="ko-KR" sz="1600" kern="0" dirty="0" smtClean="0">
                <a:solidFill>
                  <a:sysClr val="windowText" lastClr="000000"/>
                </a:solidFill>
              </a:rPr>
              <a:t>(thin as &lt;5mm) </a:t>
            </a:r>
            <a:endParaRPr kumimoji="0" lang="ko-KR" altLang="en-US" sz="1600" i="0" u="none" strike="noStrike" kern="0" cap="none" spc="0" normalizeH="0" baseline="0" noProof="0" dirty="0">
              <a:ln>
                <a:noFill/>
              </a:ln>
              <a:solidFill>
                <a:sysClr val="windowText" lastClr="000000"/>
              </a:solidFill>
              <a:effectLst/>
              <a:uLnTx/>
              <a:uFillTx/>
            </a:endParaRPr>
          </a:p>
        </p:txBody>
      </p:sp>
      <p:pic>
        <p:nvPicPr>
          <p:cNvPr id="105476" name="Picture 4" descr="https://encrypted-tbn1.gstatic.com/images?q=tbn:ANd9GcRLC5R5iSEz6MmQwFi4lrD0g7MG_1WyLuPFTSIbqQl1VFj1ajfDe4I0-g">
            <a:hlinkClick r:id="rId4"/>
          </p:cNvPr>
          <p:cNvPicPr>
            <a:picLocks noChangeAspect="1" noChangeArrowheads="1"/>
          </p:cNvPicPr>
          <p:nvPr/>
        </p:nvPicPr>
        <p:blipFill>
          <a:blip r:embed="rId5" cstate="print"/>
          <a:srcRect t="28180" b="15459"/>
          <a:stretch>
            <a:fillRect/>
          </a:stretch>
        </p:blipFill>
        <p:spPr bwMode="auto">
          <a:xfrm>
            <a:off x="5580112" y="2564904"/>
            <a:ext cx="1872208" cy="864096"/>
          </a:xfrm>
          <a:prstGeom prst="rect">
            <a:avLst/>
          </a:prstGeom>
          <a:noFill/>
        </p:spPr>
      </p:pic>
      <p:sp>
        <p:nvSpPr>
          <p:cNvPr id="24" name="TextBox 23"/>
          <p:cNvSpPr txBox="1"/>
          <p:nvPr/>
        </p:nvSpPr>
        <p:spPr>
          <a:xfrm>
            <a:off x="7127776" y="2636912"/>
            <a:ext cx="2016224" cy="584775"/>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ko-KR" sz="1600" kern="0" dirty="0" smtClean="0">
                <a:solidFill>
                  <a:sysClr val="windowText" lastClr="000000"/>
                </a:solidFill>
              </a:rPr>
              <a:t>Set-top box </a:t>
            </a:r>
          </a:p>
          <a:p>
            <a:pPr marL="0" marR="0" lvl="0" indent="0" algn="ctr" defTabSz="914400" eaLnBrk="1" fontAlgn="auto" latinLnBrk="0" hangingPunct="1">
              <a:lnSpc>
                <a:spcPct val="100000"/>
              </a:lnSpc>
              <a:spcBef>
                <a:spcPts val="0"/>
              </a:spcBef>
              <a:spcAft>
                <a:spcPts val="0"/>
              </a:spcAft>
              <a:buClrTx/>
              <a:buSzTx/>
              <a:buFontTx/>
              <a:buNone/>
              <a:tabLst/>
              <a:defRPr/>
            </a:pPr>
            <a:r>
              <a:rPr lang="en-US" altLang="ko-KR" sz="1600" kern="0" dirty="0" smtClean="0">
                <a:solidFill>
                  <a:sysClr val="windowText" lastClr="000000"/>
                </a:solidFill>
              </a:rPr>
              <a:t>(TV controller)</a:t>
            </a:r>
            <a:endParaRPr kumimoji="0" lang="ko-KR" altLang="en-US" sz="1600" i="0" u="none" strike="noStrike" kern="0" cap="none" spc="0" normalizeH="0" baseline="0" noProof="0" dirty="0">
              <a:ln>
                <a:noFill/>
              </a:ln>
              <a:solidFill>
                <a:sysClr val="windowText" lastClr="000000"/>
              </a:solidFill>
              <a:effectLst/>
              <a:uLnTx/>
              <a:uFillTx/>
            </a:endParaRPr>
          </a:p>
        </p:txBody>
      </p:sp>
      <p:pic>
        <p:nvPicPr>
          <p:cNvPr id="105478" name="Picture 6" descr="https://encrypted-tbn3.gstatic.com/images?q=tbn:ANd9GcTIjdwqNoeakwq05XWf0cSoY9zD3wh9G-ykSTDk-CGB0PXQ11IYsK2a4QM">
            <a:hlinkClick r:id="rId6"/>
          </p:cNvPr>
          <p:cNvPicPr>
            <a:picLocks noChangeAspect="1" noChangeArrowheads="1"/>
          </p:cNvPicPr>
          <p:nvPr/>
        </p:nvPicPr>
        <p:blipFill>
          <a:blip r:embed="rId7" cstate="print"/>
          <a:srcRect/>
          <a:stretch>
            <a:fillRect/>
          </a:stretch>
        </p:blipFill>
        <p:spPr bwMode="auto">
          <a:xfrm>
            <a:off x="6084168" y="3573016"/>
            <a:ext cx="1584176" cy="1185198"/>
          </a:xfrm>
          <a:prstGeom prst="rect">
            <a:avLst/>
          </a:prstGeom>
          <a:noFill/>
        </p:spPr>
      </p:pic>
      <p:sp>
        <p:nvSpPr>
          <p:cNvPr id="29" name="TextBox 28"/>
          <p:cNvSpPr txBox="1"/>
          <p:nvPr/>
        </p:nvSpPr>
        <p:spPr>
          <a:xfrm>
            <a:off x="7524328" y="3954542"/>
            <a:ext cx="1656184"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ko-KR" sz="1600" kern="0" dirty="0" err="1" smtClean="0">
                <a:solidFill>
                  <a:sysClr val="windowText" lastClr="000000"/>
                </a:solidFill>
              </a:rPr>
              <a:t>Blu</a:t>
            </a:r>
            <a:r>
              <a:rPr lang="en-US" altLang="ko-KR" sz="1600" kern="0" dirty="0" smtClean="0">
                <a:solidFill>
                  <a:sysClr val="windowText" lastClr="000000"/>
                </a:solidFill>
              </a:rPr>
              <a:t>-ray player</a:t>
            </a:r>
            <a:endParaRPr kumimoji="0" lang="ko-KR" altLang="en-US" sz="1600" i="0" u="none" strike="noStrike" kern="0" cap="none" spc="0" normalizeH="0" baseline="0" noProof="0" dirty="0">
              <a:ln>
                <a:noFill/>
              </a:ln>
              <a:solidFill>
                <a:sysClr val="windowText" lastClr="000000"/>
              </a:solidFill>
              <a:effectLst/>
              <a:uLnTx/>
              <a:uFillTx/>
            </a:endParaRPr>
          </a:p>
        </p:txBody>
      </p:sp>
      <p:pic>
        <p:nvPicPr>
          <p:cNvPr id="105480" name="Picture 8" descr="https://encrypted-tbn3.gstatic.com/images?q=tbn:ANd9GcQhHQMNWdGnqAK1ekRNjfgs8cg9uRghIdJRIJ0qMAgUMrcjNQ3o3YPbDJo">
            <a:hlinkClick r:id="rId8"/>
          </p:cNvPr>
          <p:cNvPicPr>
            <a:picLocks noChangeAspect="1" noChangeArrowheads="1"/>
          </p:cNvPicPr>
          <p:nvPr/>
        </p:nvPicPr>
        <p:blipFill>
          <a:blip r:embed="rId9" cstate="print"/>
          <a:srcRect l="26761" t="15120" r="19718" b="14321"/>
          <a:stretch>
            <a:fillRect/>
          </a:stretch>
        </p:blipFill>
        <p:spPr bwMode="auto">
          <a:xfrm>
            <a:off x="5796136" y="4725144"/>
            <a:ext cx="576064" cy="1008112"/>
          </a:xfrm>
          <a:prstGeom prst="rect">
            <a:avLst/>
          </a:prstGeom>
          <a:noFill/>
        </p:spPr>
      </p:pic>
      <p:sp>
        <p:nvSpPr>
          <p:cNvPr id="30" name="TextBox 29"/>
          <p:cNvSpPr txBox="1"/>
          <p:nvPr/>
        </p:nvSpPr>
        <p:spPr>
          <a:xfrm>
            <a:off x="7092280" y="4962654"/>
            <a:ext cx="2016224"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ko-KR" sz="1600" kern="0" dirty="0" smtClean="0">
                <a:solidFill>
                  <a:sysClr val="windowText" lastClr="000000"/>
                </a:solidFill>
              </a:rPr>
              <a:t>Smart phone/Tablet</a:t>
            </a:r>
            <a:endParaRPr kumimoji="0" lang="ko-KR" altLang="en-US" sz="1600" i="0" u="none" strike="noStrike" kern="0" cap="none" spc="0" normalizeH="0" baseline="0" noProof="0" dirty="0">
              <a:ln>
                <a:noFill/>
              </a:ln>
              <a:solidFill>
                <a:sysClr val="windowText" lastClr="000000"/>
              </a:solidFill>
              <a:effectLst/>
              <a:uLnTx/>
              <a:uFillTx/>
            </a:endParaRPr>
          </a:p>
        </p:txBody>
      </p:sp>
      <p:cxnSp>
        <p:nvCxnSpPr>
          <p:cNvPr id="43" name="직선 연결선 42"/>
          <p:cNvCxnSpPr>
            <a:stCxn id="105474" idx="3"/>
            <a:endCxn id="105476" idx="1"/>
          </p:cNvCxnSpPr>
          <p:nvPr/>
        </p:nvCxnSpPr>
        <p:spPr bwMode="auto">
          <a:xfrm flipV="1">
            <a:off x="2843808" y="2996952"/>
            <a:ext cx="2736304" cy="1170569"/>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4" name="TextBox 43"/>
          <p:cNvSpPr txBox="1"/>
          <p:nvPr/>
        </p:nvSpPr>
        <p:spPr>
          <a:xfrm>
            <a:off x="3779912" y="2492896"/>
            <a:ext cx="2016224" cy="584775"/>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ko-KR" sz="1600" b="1" kern="0" dirty="0" smtClean="0">
                <a:solidFill>
                  <a:srgbClr val="FF0000"/>
                </a:solidFill>
              </a:rPr>
              <a:t>Replacement of  wired interface </a:t>
            </a:r>
            <a:endParaRPr kumimoji="0" lang="ko-KR" altLang="en-US" sz="1600" b="1" i="0" u="none" strike="noStrike" kern="0" cap="none" spc="0" normalizeH="0" baseline="0" noProof="0" dirty="0">
              <a:ln>
                <a:noFill/>
              </a:ln>
              <a:solidFill>
                <a:srgbClr val="FF0000"/>
              </a:solidFill>
              <a:effectLst/>
              <a:uLnTx/>
              <a:uFillTx/>
            </a:endParaRPr>
          </a:p>
        </p:txBody>
      </p:sp>
      <p:cxnSp>
        <p:nvCxnSpPr>
          <p:cNvPr id="45" name="직선 연결선 44"/>
          <p:cNvCxnSpPr>
            <a:stCxn id="105474" idx="3"/>
            <a:endCxn id="105478" idx="1"/>
          </p:cNvCxnSpPr>
          <p:nvPr/>
        </p:nvCxnSpPr>
        <p:spPr bwMode="auto">
          <a:xfrm flipV="1">
            <a:off x="2843808" y="4165615"/>
            <a:ext cx="3240360" cy="1906"/>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1" name="TextBox 50"/>
          <p:cNvSpPr txBox="1"/>
          <p:nvPr/>
        </p:nvSpPr>
        <p:spPr>
          <a:xfrm>
            <a:off x="4355976" y="3645024"/>
            <a:ext cx="2016224" cy="584775"/>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ko-KR" sz="1600" b="1" kern="0" dirty="0" smtClean="0">
                <a:solidFill>
                  <a:srgbClr val="FF0000"/>
                </a:solidFill>
              </a:rPr>
              <a:t>Wireless Transfer from fixed device</a:t>
            </a:r>
            <a:endParaRPr kumimoji="0" lang="ko-KR" altLang="en-US" sz="1600" b="1" i="0" u="none" strike="noStrike" kern="0" cap="none" spc="0" normalizeH="0" baseline="0" noProof="0" dirty="0">
              <a:ln>
                <a:noFill/>
              </a:ln>
              <a:solidFill>
                <a:srgbClr val="FF0000"/>
              </a:solidFill>
              <a:effectLst/>
              <a:uLnTx/>
              <a:uFillTx/>
            </a:endParaRPr>
          </a:p>
        </p:txBody>
      </p:sp>
      <p:cxnSp>
        <p:nvCxnSpPr>
          <p:cNvPr id="52" name="직선 연결선 51"/>
          <p:cNvCxnSpPr>
            <a:stCxn id="105474" idx="3"/>
            <a:endCxn id="105480" idx="1"/>
          </p:cNvCxnSpPr>
          <p:nvPr/>
        </p:nvCxnSpPr>
        <p:spPr bwMode="auto">
          <a:xfrm>
            <a:off x="2843808" y="4167521"/>
            <a:ext cx="2952328" cy="1061679"/>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5" name="TextBox 54"/>
          <p:cNvSpPr txBox="1"/>
          <p:nvPr/>
        </p:nvSpPr>
        <p:spPr>
          <a:xfrm>
            <a:off x="3779912" y="5157192"/>
            <a:ext cx="2016224" cy="584775"/>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ko-KR" sz="1600" b="1" kern="0" dirty="0" smtClean="0">
                <a:solidFill>
                  <a:srgbClr val="FF0000"/>
                </a:solidFill>
              </a:rPr>
              <a:t>Wireless Transfer from mobile device</a:t>
            </a:r>
            <a:endParaRPr kumimoji="0" lang="ko-KR" altLang="en-US" sz="1600" b="1" i="0" u="none" strike="noStrike" kern="0" cap="none" spc="0" normalizeH="0" baseline="0" noProof="0" dirty="0">
              <a:ln>
                <a:noFill/>
              </a:ln>
              <a:solidFill>
                <a:srgbClr val="FF0000"/>
              </a:solidFill>
              <a:effectLst/>
              <a:uLnTx/>
              <a:uFillTx/>
            </a:endParaRPr>
          </a:p>
        </p:txBody>
      </p:sp>
      <p:sp>
        <p:nvSpPr>
          <p:cNvPr id="57" name="타원 56"/>
          <p:cNvSpPr/>
          <p:nvPr/>
        </p:nvSpPr>
        <p:spPr bwMode="auto">
          <a:xfrm>
            <a:off x="3419872" y="3212976"/>
            <a:ext cx="1080120" cy="1800200"/>
          </a:xfrm>
          <a:prstGeom prst="ellipse">
            <a:avLst/>
          </a:prstGeom>
          <a:solidFill>
            <a:schemeClr val="accent5">
              <a:lumMod val="75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2000" b="0" i="0" u="none" strike="noStrike" cap="none" normalizeH="0" baseline="0" dirty="0" smtClean="0">
                <a:ln>
                  <a:noFill/>
                </a:ln>
                <a:solidFill>
                  <a:schemeClr val="bg1"/>
                </a:solidFill>
                <a:effectLst/>
                <a:latin typeface="Times New Roman" pitchFamily="16" charset="0"/>
                <a:ea typeface="MS Gothic" charset="-128"/>
              </a:rPr>
              <a:t>NG 60</a:t>
            </a:r>
            <a:endParaRPr kumimoji="0" lang="ko-KR" altLang="en-US" sz="2000" b="0" i="0" u="none" strike="noStrike" cap="none" normalizeH="0" baseline="0" dirty="0" smtClean="0">
              <a:ln>
                <a:noFill/>
              </a:ln>
              <a:solidFill>
                <a:schemeClr val="bg1"/>
              </a:solidFill>
              <a:effectLst/>
              <a:latin typeface="Times New Roman" pitchFamily="16" charset="0"/>
              <a:ea typeface="MS Gothic"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en-GB" altLang="ko-KR" dirty="0" smtClean="0"/>
              <a:t>HanGyu Cho, LG Electronics</a:t>
            </a:r>
            <a:endParaRPr lang="en-GB" altLang="ko-KR"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6</a:t>
            </a:fld>
            <a:endParaRPr lang="en-GB" dirty="0"/>
          </a:p>
        </p:txBody>
      </p:sp>
      <p:sp>
        <p:nvSpPr>
          <p:cNvPr id="1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1" lang="en-US" altLang="ko-KR" kern="1200" dirty="0" smtClean="0">
                <a:latin typeface="Times New Roman" charset="0"/>
                <a:ea typeface="MS PGothic" charset="0"/>
                <a:cs typeface="MS PGothic" charset="0"/>
              </a:rPr>
              <a:t>How much Data Rate is required for 8K UHD resolution?</a:t>
            </a:r>
            <a:endParaRPr lang="en-GB" dirty="0"/>
          </a:p>
        </p:txBody>
      </p:sp>
      <p:sp>
        <p:nvSpPr>
          <p:cNvPr id="9" name="Date Placeholder 3"/>
          <p:cNvSpPr>
            <a:spLocks noGrp="1"/>
          </p:cNvSpPr>
          <p:nvPr>
            <p:ph type="dt" idx="15"/>
          </p:nvPr>
        </p:nvSpPr>
        <p:spPr>
          <a:xfrm>
            <a:off x="696912" y="333375"/>
            <a:ext cx="2303451" cy="273050"/>
          </a:xfrm>
        </p:spPr>
        <p:txBody>
          <a:bodyPr/>
          <a:lstStyle/>
          <a:p>
            <a:r>
              <a:rPr lang="en-US" altLang="ko-KR" dirty="0" smtClean="0"/>
              <a:t>March 2015</a:t>
            </a:r>
            <a:endParaRPr lang="en-GB" altLang="ko-KR" dirty="0"/>
          </a:p>
        </p:txBody>
      </p:sp>
      <p:sp>
        <p:nvSpPr>
          <p:cNvPr id="22" name="TextBox 21"/>
          <p:cNvSpPr txBox="1"/>
          <p:nvPr/>
        </p:nvSpPr>
        <p:spPr>
          <a:xfrm>
            <a:off x="467544" y="4992647"/>
            <a:ext cx="1523997"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1800" i="0" u="none" strike="noStrike" kern="0" cap="none" spc="0" normalizeH="0" baseline="0" noProof="0" dirty="0" smtClean="0">
                <a:ln>
                  <a:noFill/>
                </a:ln>
                <a:solidFill>
                  <a:schemeClr val="bg1">
                    <a:lumMod val="50000"/>
                  </a:schemeClr>
                </a:solidFill>
                <a:effectLst/>
                <a:uLnTx/>
                <a:uFillTx/>
              </a:rPr>
              <a:t>4K@60p</a:t>
            </a:r>
            <a:endParaRPr kumimoji="0" lang="ko-KR" altLang="en-US" sz="1800" i="0" u="none" strike="noStrike" kern="0" cap="none" spc="0" normalizeH="0" baseline="0" noProof="0" dirty="0">
              <a:ln>
                <a:noFill/>
              </a:ln>
              <a:solidFill>
                <a:schemeClr val="bg1">
                  <a:lumMod val="50000"/>
                </a:schemeClr>
              </a:solidFill>
              <a:effectLst/>
              <a:uLnTx/>
              <a:uFillTx/>
            </a:endParaRPr>
          </a:p>
        </p:txBody>
      </p:sp>
      <p:sp>
        <p:nvSpPr>
          <p:cNvPr id="23" name="TextBox 22"/>
          <p:cNvSpPr txBox="1"/>
          <p:nvPr/>
        </p:nvSpPr>
        <p:spPr>
          <a:xfrm>
            <a:off x="4427984" y="6002124"/>
            <a:ext cx="4104456" cy="523220"/>
          </a:xfrm>
          <a:prstGeom prst="rect">
            <a:avLst/>
          </a:prstGeom>
          <a:noFill/>
        </p:spPr>
        <p:txBody>
          <a:bodyPr wrap="square" rtlCol="0">
            <a:spAutoFit/>
          </a:bodyPr>
          <a:lstStyle/>
          <a:p>
            <a:pPr marL="0" marR="0" lvl="0" indent="0" algn="r" defTabSz="914400" eaLnBrk="1" fontAlgn="auto" latinLnBrk="0" hangingPunct="1">
              <a:lnSpc>
                <a:spcPct val="100000"/>
              </a:lnSpc>
              <a:spcBef>
                <a:spcPts val="0"/>
              </a:spcBef>
              <a:spcAft>
                <a:spcPts val="0"/>
              </a:spcAft>
              <a:buClrTx/>
              <a:buSzTx/>
              <a:tabLst/>
              <a:defRPr/>
            </a:pPr>
            <a:r>
              <a:rPr lang="en-US" altLang="ko-KR" sz="1400" kern="0" dirty="0" smtClean="0">
                <a:solidFill>
                  <a:sysClr val="windowText" lastClr="000000"/>
                </a:solidFill>
              </a:rPr>
              <a:t>*</a:t>
            </a:r>
            <a:r>
              <a:rPr lang="en-US" altLang="ko-KR" sz="1400" kern="0" dirty="0" err="1" smtClean="0">
                <a:solidFill>
                  <a:sysClr val="windowText" lastClr="000000"/>
                </a:solidFill>
              </a:rPr>
              <a:t>bpp</a:t>
            </a:r>
            <a:r>
              <a:rPr lang="en-US" altLang="ko-KR" sz="1400" kern="0" dirty="0" smtClean="0">
                <a:solidFill>
                  <a:sysClr val="windowText" lastClr="000000"/>
                </a:solidFill>
              </a:rPr>
              <a:t>: bits per pixel</a:t>
            </a:r>
          </a:p>
          <a:p>
            <a:pPr marL="0" marR="0" lvl="0" indent="0" algn="r" defTabSz="914400" eaLnBrk="1" fontAlgn="auto" latinLnBrk="0" hangingPunct="1">
              <a:lnSpc>
                <a:spcPct val="100000"/>
              </a:lnSpc>
              <a:spcBef>
                <a:spcPts val="0"/>
              </a:spcBef>
              <a:spcAft>
                <a:spcPts val="0"/>
              </a:spcAft>
              <a:buClrTx/>
              <a:buSzTx/>
              <a:tabLst/>
              <a:defRPr/>
            </a:pPr>
            <a:r>
              <a:rPr kumimoji="0" lang="en-US" altLang="ko-KR" sz="1400" i="0" u="none" strike="noStrike" kern="0" cap="none" spc="0" normalizeH="0" baseline="0" noProof="0" dirty="0" smtClean="0">
                <a:ln>
                  <a:noFill/>
                </a:ln>
                <a:solidFill>
                  <a:sysClr val="windowText" lastClr="000000"/>
                </a:solidFill>
                <a:effectLst/>
                <a:uLnTx/>
                <a:uFillTx/>
              </a:rPr>
              <a:t>**: </a:t>
            </a:r>
            <a:r>
              <a:rPr kumimoji="0" lang="en-US" altLang="ko-KR" sz="1400" i="0" u="none" strike="noStrike" kern="0" cap="none" spc="0" normalizeH="0" baseline="0" noProof="0" dirty="0" err="1" smtClean="0">
                <a:ln>
                  <a:noFill/>
                </a:ln>
                <a:solidFill>
                  <a:sysClr val="windowText" lastClr="000000"/>
                </a:solidFill>
                <a:effectLst/>
                <a:uLnTx/>
                <a:uFillTx/>
              </a:rPr>
              <a:t>Chroma</a:t>
            </a:r>
            <a:r>
              <a:rPr kumimoji="0" lang="en-US" altLang="ko-KR" sz="1400" i="0" u="none" strike="noStrike" kern="0" cap="none" spc="0" normalizeH="0" baseline="0" noProof="0" dirty="0" smtClean="0">
                <a:ln>
                  <a:noFill/>
                </a:ln>
                <a:solidFill>
                  <a:sysClr val="windowText" lastClr="000000"/>
                </a:solidFill>
                <a:effectLst/>
                <a:uLnTx/>
                <a:uFillTx/>
              </a:rPr>
              <a:t> sampling</a:t>
            </a:r>
            <a:endParaRPr kumimoji="0" lang="ko-KR" altLang="en-US" sz="1400" i="0" u="none" strike="noStrike" kern="0" cap="none" spc="0" normalizeH="0" baseline="0" noProof="0" dirty="0">
              <a:ln>
                <a:noFill/>
              </a:ln>
              <a:solidFill>
                <a:sysClr val="windowText" lastClr="000000"/>
              </a:solidFill>
              <a:effectLst/>
              <a:uLnTx/>
              <a:uFillTx/>
            </a:endParaRPr>
          </a:p>
        </p:txBody>
      </p:sp>
      <p:sp>
        <p:nvSpPr>
          <p:cNvPr id="24" name="TextBox 23"/>
          <p:cNvSpPr txBox="1"/>
          <p:nvPr/>
        </p:nvSpPr>
        <p:spPr>
          <a:xfrm>
            <a:off x="563210" y="5428521"/>
            <a:ext cx="936104" cy="30777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1400" i="0" u="none" strike="noStrike" kern="0" cap="none" spc="0" normalizeH="0" baseline="0" noProof="0" dirty="0" smtClean="0">
                <a:ln>
                  <a:noFill/>
                </a:ln>
                <a:solidFill>
                  <a:schemeClr val="bg1">
                    <a:lumMod val="50000"/>
                  </a:schemeClr>
                </a:solidFill>
                <a:effectLst/>
                <a:uLnTx/>
                <a:uFillTx/>
              </a:rPr>
              <a:t>24 </a:t>
            </a:r>
            <a:r>
              <a:rPr kumimoji="0" lang="en-US" altLang="ko-KR" sz="1400" i="0" u="none" strike="noStrike" kern="0" cap="none" spc="0" normalizeH="0" baseline="0" noProof="0" dirty="0" err="1" smtClean="0">
                <a:ln>
                  <a:noFill/>
                </a:ln>
                <a:solidFill>
                  <a:schemeClr val="bg1">
                    <a:lumMod val="50000"/>
                  </a:schemeClr>
                </a:solidFill>
                <a:effectLst/>
                <a:uLnTx/>
                <a:uFillTx/>
              </a:rPr>
              <a:t>bpp</a:t>
            </a:r>
            <a:r>
              <a:rPr kumimoji="0" lang="en-US" altLang="ko-KR" sz="1400" i="0" u="none" strike="noStrike" kern="0" cap="none" spc="0" normalizeH="0" baseline="0" noProof="0" dirty="0" smtClean="0">
                <a:ln>
                  <a:noFill/>
                </a:ln>
                <a:solidFill>
                  <a:schemeClr val="bg1">
                    <a:lumMod val="50000"/>
                  </a:schemeClr>
                </a:solidFill>
                <a:effectLst/>
                <a:uLnTx/>
                <a:uFillTx/>
              </a:rPr>
              <a:t>*</a:t>
            </a:r>
            <a:endParaRPr kumimoji="0" lang="ko-KR" altLang="en-US" sz="1800" b="1" i="0" u="none" strike="noStrike" kern="0" cap="none" spc="0" normalizeH="0" baseline="0" noProof="0" dirty="0">
              <a:ln>
                <a:noFill/>
              </a:ln>
              <a:solidFill>
                <a:schemeClr val="bg1">
                  <a:lumMod val="50000"/>
                </a:schemeClr>
              </a:solidFill>
              <a:effectLst/>
              <a:uLnTx/>
              <a:uFillTx/>
            </a:endParaRPr>
          </a:p>
        </p:txBody>
      </p:sp>
      <p:sp>
        <p:nvSpPr>
          <p:cNvPr id="25" name="TextBox 24"/>
          <p:cNvSpPr txBox="1"/>
          <p:nvPr/>
        </p:nvSpPr>
        <p:spPr>
          <a:xfrm>
            <a:off x="1847525" y="4992647"/>
            <a:ext cx="1523997"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1800" i="0" u="none" strike="noStrike" kern="0" cap="none" spc="0" normalizeH="0" baseline="0" noProof="0" dirty="0" smtClean="0">
                <a:ln>
                  <a:noFill/>
                </a:ln>
                <a:solidFill>
                  <a:schemeClr val="bg1">
                    <a:lumMod val="50000"/>
                  </a:schemeClr>
                </a:solidFill>
                <a:effectLst/>
                <a:uLnTx/>
                <a:uFillTx/>
              </a:rPr>
              <a:t>4K@60p</a:t>
            </a:r>
            <a:endParaRPr kumimoji="0" lang="ko-KR" altLang="en-US" sz="1800" i="0" u="none" strike="noStrike" kern="0" cap="none" spc="0" normalizeH="0" baseline="0" noProof="0" dirty="0">
              <a:ln>
                <a:noFill/>
              </a:ln>
              <a:solidFill>
                <a:schemeClr val="bg1">
                  <a:lumMod val="50000"/>
                </a:schemeClr>
              </a:solidFill>
              <a:effectLst/>
              <a:uLnTx/>
              <a:uFillTx/>
            </a:endParaRPr>
          </a:p>
        </p:txBody>
      </p:sp>
      <p:sp>
        <p:nvSpPr>
          <p:cNvPr id="27" name="TextBox 26"/>
          <p:cNvSpPr txBox="1"/>
          <p:nvPr/>
        </p:nvSpPr>
        <p:spPr>
          <a:xfrm>
            <a:off x="2003370" y="5428521"/>
            <a:ext cx="936104" cy="30777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1400" i="0" u="none" strike="noStrike" kern="0" cap="none" spc="0" normalizeH="0" baseline="0" noProof="0" dirty="0" smtClean="0">
                <a:ln>
                  <a:noFill/>
                </a:ln>
                <a:solidFill>
                  <a:schemeClr val="bg1">
                    <a:lumMod val="50000"/>
                  </a:schemeClr>
                </a:solidFill>
                <a:effectLst/>
                <a:uLnTx/>
                <a:uFillTx/>
              </a:rPr>
              <a:t>30 </a:t>
            </a:r>
            <a:r>
              <a:rPr kumimoji="0" lang="en-US" altLang="ko-KR" sz="1400" i="0" u="none" strike="noStrike" kern="0" cap="none" spc="0" normalizeH="0" baseline="0" noProof="0" dirty="0" err="1" smtClean="0">
                <a:ln>
                  <a:noFill/>
                </a:ln>
                <a:solidFill>
                  <a:schemeClr val="bg1">
                    <a:lumMod val="50000"/>
                  </a:schemeClr>
                </a:solidFill>
                <a:effectLst/>
                <a:uLnTx/>
                <a:uFillTx/>
              </a:rPr>
              <a:t>bpp</a:t>
            </a:r>
            <a:r>
              <a:rPr kumimoji="0" lang="en-US" altLang="ko-KR" sz="1400" i="0" u="none" strike="noStrike" kern="0" cap="none" spc="0" normalizeH="0" baseline="0" noProof="0" dirty="0" smtClean="0">
                <a:ln>
                  <a:noFill/>
                </a:ln>
                <a:solidFill>
                  <a:schemeClr val="bg1">
                    <a:lumMod val="50000"/>
                  </a:schemeClr>
                </a:solidFill>
                <a:effectLst/>
                <a:uLnTx/>
                <a:uFillTx/>
              </a:rPr>
              <a:t> </a:t>
            </a:r>
            <a:endParaRPr kumimoji="0" lang="ko-KR" altLang="en-US" sz="1800" b="1" i="0" u="none" strike="noStrike" kern="0" cap="none" spc="0" normalizeH="0" baseline="0" noProof="0" dirty="0">
              <a:ln>
                <a:noFill/>
              </a:ln>
              <a:solidFill>
                <a:schemeClr val="bg1">
                  <a:lumMod val="50000"/>
                </a:schemeClr>
              </a:solidFill>
              <a:effectLst/>
              <a:uLnTx/>
              <a:uFillTx/>
            </a:endParaRPr>
          </a:p>
        </p:txBody>
      </p:sp>
      <p:sp>
        <p:nvSpPr>
          <p:cNvPr id="28" name="TextBox 27"/>
          <p:cNvSpPr txBox="1"/>
          <p:nvPr/>
        </p:nvSpPr>
        <p:spPr>
          <a:xfrm>
            <a:off x="635218" y="5643086"/>
            <a:ext cx="936104" cy="30777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1400" i="0" u="none" strike="noStrike" kern="0" cap="none" spc="0" normalizeH="0" baseline="0" noProof="0" dirty="0" smtClean="0">
                <a:ln>
                  <a:noFill/>
                </a:ln>
                <a:solidFill>
                  <a:schemeClr val="bg1">
                    <a:lumMod val="50000"/>
                  </a:schemeClr>
                </a:solidFill>
                <a:effectLst/>
                <a:uLnTx/>
                <a:uFillTx/>
              </a:rPr>
              <a:t>4:2:0 **</a:t>
            </a:r>
            <a:endParaRPr kumimoji="0" lang="ko-KR" altLang="en-US" sz="1800" b="1" i="0" u="none" strike="noStrike" kern="0" cap="none" spc="0" normalizeH="0" baseline="0" noProof="0" dirty="0">
              <a:ln>
                <a:noFill/>
              </a:ln>
              <a:solidFill>
                <a:schemeClr val="bg1">
                  <a:lumMod val="50000"/>
                </a:schemeClr>
              </a:solidFill>
              <a:effectLst/>
              <a:uLnTx/>
              <a:uFillTx/>
            </a:endParaRPr>
          </a:p>
        </p:txBody>
      </p:sp>
      <p:sp>
        <p:nvSpPr>
          <p:cNvPr id="29" name="TextBox 28"/>
          <p:cNvSpPr txBox="1"/>
          <p:nvPr/>
        </p:nvSpPr>
        <p:spPr>
          <a:xfrm>
            <a:off x="2075378" y="5643086"/>
            <a:ext cx="936104" cy="30777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1400" i="0" u="none" strike="noStrike" kern="0" cap="none" spc="0" normalizeH="0" baseline="0" noProof="0" dirty="0" smtClean="0">
                <a:ln>
                  <a:noFill/>
                </a:ln>
                <a:solidFill>
                  <a:schemeClr val="bg1">
                    <a:lumMod val="50000"/>
                  </a:schemeClr>
                </a:solidFill>
                <a:effectLst/>
                <a:uLnTx/>
                <a:uFillTx/>
              </a:rPr>
              <a:t>4:4:4</a:t>
            </a:r>
            <a:endParaRPr kumimoji="0" lang="ko-KR" altLang="en-US" sz="1800" b="1" i="0" u="none" strike="noStrike" kern="0" cap="none" spc="0" normalizeH="0" baseline="0" noProof="0" dirty="0">
              <a:ln>
                <a:noFill/>
              </a:ln>
              <a:solidFill>
                <a:schemeClr val="bg1">
                  <a:lumMod val="50000"/>
                </a:schemeClr>
              </a:solidFill>
              <a:effectLst/>
              <a:uLnTx/>
              <a:uFillTx/>
            </a:endParaRPr>
          </a:p>
        </p:txBody>
      </p:sp>
      <p:sp>
        <p:nvSpPr>
          <p:cNvPr id="31" name="TextBox 30"/>
          <p:cNvSpPr txBox="1"/>
          <p:nvPr/>
        </p:nvSpPr>
        <p:spPr>
          <a:xfrm>
            <a:off x="3252906" y="4992647"/>
            <a:ext cx="1523997"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1800" b="1" i="0" u="none" strike="noStrike" kern="0" cap="none" spc="0" normalizeH="0" baseline="0" noProof="0" dirty="0" smtClean="0">
                <a:ln>
                  <a:noFill/>
                </a:ln>
                <a:solidFill>
                  <a:sysClr val="windowText" lastClr="000000"/>
                </a:solidFill>
                <a:effectLst/>
                <a:uLnTx/>
                <a:uFillTx/>
              </a:rPr>
              <a:t>8K@60p</a:t>
            </a:r>
            <a:endParaRPr kumimoji="0" lang="ko-KR" altLang="en-US" sz="1800" b="1" i="0" u="none" strike="noStrike" kern="0" cap="none" spc="0" normalizeH="0" baseline="0" noProof="0" dirty="0">
              <a:ln>
                <a:noFill/>
              </a:ln>
              <a:solidFill>
                <a:sysClr val="windowText" lastClr="000000"/>
              </a:solidFill>
              <a:effectLst/>
              <a:uLnTx/>
              <a:uFillTx/>
            </a:endParaRPr>
          </a:p>
        </p:txBody>
      </p:sp>
      <p:sp>
        <p:nvSpPr>
          <p:cNvPr id="32" name="TextBox 31"/>
          <p:cNvSpPr txBox="1"/>
          <p:nvPr/>
        </p:nvSpPr>
        <p:spPr>
          <a:xfrm>
            <a:off x="3348572" y="5428521"/>
            <a:ext cx="936104" cy="30777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1400" i="0" u="none" strike="noStrike" kern="0" cap="none" spc="0" normalizeH="0" baseline="0" noProof="0" dirty="0" smtClean="0">
                <a:ln>
                  <a:noFill/>
                </a:ln>
                <a:solidFill>
                  <a:sysClr val="windowText" lastClr="000000"/>
                </a:solidFill>
                <a:effectLst/>
                <a:uLnTx/>
                <a:uFillTx/>
              </a:rPr>
              <a:t>24 </a:t>
            </a:r>
            <a:r>
              <a:rPr kumimoji="0" lang="en-US" altLang="ko-KR" sz="1400" i="0" u="none" strike="noStrike" kern="0" cap="none" spc="0" normalizeH="0" baseline="0" noProof="0" dirty="0" err="1" smtClean="0">
                <a:ln>
                  <a:noFill/>
                </a:ln>
                <a:solidFill>
                  <a:sysClr val="windowText" lastClr="000000"/>
                </a:solidFill>
                <a:effectLst/>
                <a:uLnTx/>
                <a:uFillTx/>
              </a:rPr>
              <a:t>bpp</a:t>
            </a:r>
            <a:endParaRPr kumimoji="0" lang="ko-KR" altLang="en-US" sz="1800" b="1" i="0" u="none" strike="noStrike" kern="0" cap="none" spc="0" normalizeH="0" baseline="0" noProof="0" dirty="0">
              <a:ln>
                <a:noFill/>
              </a:ln>
              <a:solidFill>
                <a:sysClr val="windowText" lastClr="000000"/>
              </a:solidFill>
              <a:effectLst/>
              <a:uLnTx/>
              <a:uFillTx/>
            </a:endParaRPr>
          </a:p>
        </p:txBody>
      </p:sp>
      <p:sp>
        <p:nvSpPr>
          <p:cNvPr id="33" name="TextBox 32"/>
          <p:cNvSpPr txBox="1"/>
          <p:nvPr/>
        </p:nvSpPr>
        <p:spPr>
          <a:xfrm>
            <a:off x="4632887" y="4992647"/>
            <a:ext cx="1523997"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1800" b="1" i="0" u="none" strike="noStrike" kern="0" cap="none" spc="0" normalizeH="0" baseline="0" noProof="0" dirty="0" smtClean="0">
                <a:ln>
                  <a:noFill/>
                </a:ln>
                <a:solidFill>
                  <a:sysClr val="windowText" lastClr="000000"/>
                </a:solidFill>
                <a:effectLst/>
                <a:uLnTx/>
                <a:uFillTx/>
              </a:rPr>
              <a:t>8K@60p</a:t>
            </a:r>
            <a:endParaRPr kumimoji="0" lang="ko-KR" altLang="en-US" sz="1800" b="1" i="0" u="none" strike="noStrike" kern="0" cap="none" spc="0" normalizeH="0" baseline="0" noProof="0" dirty="0">
              <a:ln>
                <a:noFill/>
              </a:ln>
              <a:solidFill>
                <a:sysClr val="windowText" lastClr="000000"/>
              </a:solidFill>
              <a:effectLst/>
              <a:uLnTx/>
              <a:uFillTx/>
            </a:endParaRPr>
          </a:p>
        </p:txBody>
      </p:sp>
      <p:sp>
        <p:nvSpPr>
          <p:cNvPr id="34" name="TextBox 33"/>
          <p:cNvSpPr txBox="1"/>
          <p:nvPr/>
        </p:nvSpPr>
        <p:spPr>
          <a:xfrm>
            <a:off x="4788732" y="5441221"/>
            <a:ext cx="936104" cy="30777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1400" i="0" u="none" strike="noStrike" kern="0" cap="none" spc="0" normalizeH="0" baseline="0" noProof="0" dirty="0" smtClean="0">
                <a:ln>
                  <a:noFill/>
                </a:ln>
                <a:solidFill>
                  <a:sysClr val="windowText" lastClr="000000"/>
                </a:solidFill>
                <a:effectLst/>
                <a:uLnTx/>
                <a:uFillTx/>
              </a:rPr>
              <a:t>24 </a:t>
            </a:r>
            <a:r>
              <a:rPr kumimoji="0" lang="en-US" altLang="ko-KR" sz="1400" i="0" u="none" strike="noStrike" kern="0" cap="none" spc="0" normalizeH="0" baseline="0" noProof="0" dirty="0" err="1" smtClean="0">
                <a:ln>
                  <a:noFill/>
                </a:ln>
                <a:solidFill>
                  <a:sysClr val="windowText" lastClr="000000"/>
                </a:solidFill>
                <a:effectLst/>
                <a:uLnTx/>
                <a:uFillTx/>
              </a:rPr>
              <a:t>bpp</a:t>
            </a:r>
            <a:r>
              <a:rPr kumimoji="0" lang="en-US" altLang="ko-KR" sz="1400" i="0" u="none" strike="noStrike" kern="0" cap="none" spc="0" normalizeH="0" baseline="0" noProof="0" dirty="0" smtClean="0">
                <a:ln>
                  <a:noFill/>
                </a:ln>
                <a:solidFill>
                  <a:sysClr val="windowText" lastClr="000000"/>
                </a:solidFill>
                <a:effectLst/>
                <a:uLnTx/>
                <a:uFillTx/>
              </a:rPr>
              <a:t> </a:t>
            </a:r>
            <a:endParaRPr kumimoji="0" lang="ko-KR" altLang="en-US" sz="1800" b="1" i="0" u="none" strike="noStrike" kern="0" cap="none" spc="0" normalizeH="0" baseline="0" noProof="0" dirty="0">
              <a:ln>
                <a:noFill/>
              </a:ln>
              <a:solidFill>
                <a:sysClr val="windowText" lastClr="000000"/>
              </a:solidFill>
              <a:effectLst/>
              <a:uLnTx/>
              <a:uFillTx/>
            </a:endParaRPr>
          </a:p>
        </p:txBody>
      </p:sp>
      <p:sp>
        <p:nvSpPr>
          <p:cNvPr id="35" name="TextBox 34"/>
          <p:cNvSpPr txBox="1"/>
          <p:nvPr/>
        </p:nvSpPr>
        <p:spPr>
          <a:xfrm>
            <a:off x="3420580" y="5643086"/>
            <a:ext cx="936104" cy="30777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1400" i="0" u="none" strike="noStrike" kern="0" cap="none" spc="0" normalizeH="0" baseline="0" noProof="0" dirty="0" smtClean="0">
                <a:ln>
                  <a:noFill/>
                </a:ln>
                <a:solidFill>
                  <a:sysClr val="windowText" lastClr="000000"/>
                </a:solidFill>
                <a:effectLst/>
                <a:uLnTx/>
                <a:uFillTx/>
              </a:rPr>
              <a:t>4:2:0</a:t>
            </a:r>
            <a:endParaRPr kumimoji="0" lang="ko-KR" altLang="en-US" sz="1800" b="1" i="0" u="none" strike="noStrike" kern="0" cap="none" spc="0" normalizeH="0" baseline="0" noProof="0" dirty="0">
              <a:ln>
                <a:noFill/>
              </a:ln>
              <a:solidFill>
                <a:sysClr val="windowText" lastClr="000000"/>
              </a:solidFill>
              <a:effectLst/>
              <a:uLnTx/>
              <a:uFillTx/>
            </a:endParaRPr>
          </a:p>
        </p:txBody>
      </p:sp>
      <p:sp>
        <p:nvSpPr>
          <p:cNvPr id="36" name="TextBox 35"/>
          <p:cNvSpPr txBox="1"/>
          <p:nvPr/>
        </p:nvSpPr>
        <p:spPr>
          <a:xfrm>
            <a:off x="4860740" y="5643086"/>
            <a:ext cx="936104" cy="30777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1400" i="0" u="none" strike="noStrike" kern="0" cap="none" spc="0" normalizeH="0" baseline="0" noProof="0" dirty="0" smtClean="0">
                <a:ln>
                  <a:noFill/>
                </a:ln>
                <a:solidFill>
                  <a:sysClr val="windowText" lastClr="000000"/>
                </a:solidFill>
                <a:effectLst/>
                <a:uLnTx/>
                <a:uFillTx/>
              </a:rPr>
              <a:t>4:4:4</a:t>
            </a:r>
            <a:endParaRPr kumimoji="0" lang="ko-KR" altLang="en-US" sz="1800" b="1" i="0" u="none" strike="noStrike" kern="0" cap="none" spc="0" normalizeH="0" baseline="0" noProof="0" dirty="0">
              <a:ln>
                <a:noFill/>
              </a:ln>
              <a:solidFill>
                <a:sysClr val="windowText" lastClr="000000"/>
              </a:solidFill>
              <a:effectLst/>
              <a:uLnTx/>
              <a:uFillTx/>
            </a:endParaRPr>
          </a:p>
        </p:txBody>
      </p:sp>
      <p:sp>
        <p:nvSpPr>
          <p:cNvPr id="37" name="TextBox 36"/>
          <p:cNvSpPr txBox="1"/>
          <p:nvPr/>
        </p:nvSpPr>
        <p:spPr>
          <a:xfrm>
            <a:off x="5963810" y="4989010"/>
            <a:ext cx="1523997"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1800" b="1" i="0" u="none" strike="noStrike" kern="0" cap="none" spc="0" normalizeH="0" baseline="0" noProof="0" dirty="0" smtClean="0">
                <a:ln>
                  <a:noFill/>
                </a:ln>
                <a:solidFill>
                  <a:sysClr val="windowText" lastClr="000000"/>
                </a:solidFill>
                <a:effectLst/>
                <a:uLnTx/>
                <a:uFillTx/>
              </a:rPr>
              <a:t>8K@120p</a:t>
            </a:r>
            <a:endParaRPr kumimoji="0" lang="ko-KR" altLang="en-US" sz="1800" b="1" i="0" u="none" strike="noStrike" kern="0" cap="none" spc="0" normalizeH="0" baseline="0" noProof="0" dirty="0">
              <a:ln>
                <a:noFill/>
              </a:ln>
              <a:solidFill>
                <a:sysClr val="windowText" lastClr="000000"/>
              </a:solidFill>
              <a:effectLst/>
              <a:uLnTx/>
              <a:uFillTx/>
            </a:endParaRPr>
          </a:p>
        </p:txBody>
      </p:sp>
      <p:sp>
        <p:nvSpPr>
          <p:cNvPr id="38" name="TextBox 37"/>
          <p:cNvSpPr txBox="1"/>
          <p:nvPr/>
        </p:nvSpPr>
        <p:spPr>
          <a:xfrm>
            <a:off x="6119655" y="5412184"/>
            <a:ext cx="936104" cy="30777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1400" i="0" u="none" strike="noStrike" kern="0" cap="none" spc="0" normalizeH="0" baseline="0" noProof="0" dirty="0" smtClean="0">
                <a:ln>
                  <a:noFill/>
                </a:ln>
                <a:solidFill>
                  <a:sysClr val="windowText" lastClr="000000"/>
                </a:solidFill>
                <a:effectLst/>
                <a:uLnTx/>
                <a:uFillTx/>
              </a:rPr>
              <a:t>24 </a:t>
            </a:r>
            <a:r>
              <a:rPr kumimoji="0" lang="en-US" altLang="ko-KR" sz="1400" i="0" u="none" strike="noStrike" kern="0" cap="none" spc="0" normalizeH="0" baseline="0" noProof="0" dirty="0" err="1" smtClean="0">
                <a:ln>
                  <a:noFill/>
                </a:ln>
                <a:solidFill>
                  <a:sysClr val="windowText" lastClr="000000"/>
                </a:solidFill>
                <a:effectLst/>
                <a:uLnTx/>
                <a:uFillTx/>
              </a:rPr>
              <a:t>bpp</a:t>
            </a:r>
            <a:r>
              <a:rPr kumimoji="0" lang="en-US" altLang="ko-KR" sz="1400" i="0" u="none" strike="noStrike" kern="0" cap="none" spc="0" normalizeH="0" baseline="0" noProof="0" dirty="0" smtClean="0">
                <a:ln>
                  <a:noFill/>
                </a:ln>
                <a:solidFill>
                  <a:sysClr val="windowText" lastClr="000000"/>
                </a:solidFill>
                <a:effectLst/>
                <a:uLnTx/>
                <a:uFillTx/>
              </a:rPr>
              <a:t> </a:t>
            </a:r>
            <a:endParaRPr kumimoji="0" lang="ko-KR" altLang="en-US" sz="1800" b="1" i="0" u="none" strike="noStrike" kern="0" cap="none" spc="0" normalizeH="0" baseline="0" noProof="0" dirty="0">
              <a:ln>
                <a:noFill/>
              </a:ln>
              <a:solidFill>
                <a:sysClr val="windowText" lastClr="000000"/>
              </a:solidFill>
              <a:effectLst/>
              <a:uLnTx/>
              <a:uFillTx/>
            </a:endParaRPr>
          </a:p>
        </p:txBody>
      </p:sp>
      <p:sp>
        <p:nvSpPr>
          <p:cNvPr id="39" name="TextBox 38"/>
          <p:cNvSpPr txBox="1"/>
          <p:nvPr/>
        </p:nvSpPr>
        <p:spPr>
          <a:xfrm>
            <a:off x="6191663" y="5614049"/>
            <a:ext cx="936104" cy="30777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1400" i="0" u="none" strike="noStrike" kern="0" cap="none" spc="0" normalizeH="0" baseline="0" noProof="0" dirty="0" smtClean="0">
                <a:ln>
                  <a:noFill/>
                </a:ln>
                <a:solidFill>
                  <a:sysClr val="windowText" lastClr="000000"/>
                </a:solidFill>
                <a:effectLst/>
                <a:uLnTx/>
                <a:uFillTx/>
              </a:rPr>
              <a:t>4:4:4</a:t>
            </a:r>
            <a:endParaRPr kumimoji="0" lang="ko-KR" altLang="en-US" sz="1800" b="1" i="0" u="none" strike="noStrike" kern="0" cap="none" spc="0" normalizeH="0" baseline="0" noProof="0" dirty="0">
              <a:ln>
                <a:noFill/>
              </a:ln>
              <a:solidFill>
                <a:sysClr val="windowText" lastClr="000000"/>
              </a:solidFill>
              <a:effectLst/>
              <a:uLnTx/>
              <a:uFillTx/>
            </a:endParaRPr>
          </a:p>
        </p:txBody>
      </p:sp>
      <p:sp>
        <p:nvSpPr>
          <p:cNvPr id="40" name="TextBox 39"/>
          <p:cNvSpPr txBox="1"/>
          <p:nvPr/>
        </p:nvSpPr>
        <p:spPr>
          <a:xfrm>
            <a:off x="7259954" y="4989010"/>
            <a:ext cx="1523997"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1800" b="1" i="0" u="none" strike="noStrike" kern="0" cap="none" spc="0" normalizeH="0" baseline="0" noProof="0" dirty="0" smtClean="0">
                <a:ln>
                  <a:noFill/>
                </a:ln>
                <a:solidFill>
                  <a:sysClr val="windowText" lastClr="000000"/>
                </a:solidFill>
                <a:effectLst/>
                <a:uLnTx/>
                <a:uFillTx/>
              </a:rPr>
              <a:t>8K@120p</a:t>
            </a:r>
            <a:endParaRPr kumimoji="0" lang="ko-KR" altLang="en-US" sz="1800" b="1" i="0" u="none" strike="noStrike" kern="0" cap="none" spc="0" normalizeH="0" baseline="0" noProof="0" dirty="0">
              <a:ln>
                <a:noFill/>
              </a:ln>
              <a:solidFill>
                <a:sysClr val="windowText" lastClr="000000"/>
              </a:solidFill>
              <a:effectLst/>
              <a:uLnTx/>
              <a:uFillTx/>
            </a:endParaRPr>
          </a:p>
        </p:txBody>
      </p:sp>
      <p:sp>
        <p:nvSpPr>
          <p:cNvPr id="41" name="TextBox 40"/>
          <p:cNvSpPr txBox="1"/>
          <p:nvPr/>
        </p:nvSpPr>
        <p:spPr>
          <a:xfrm>
            <a:off x="7415799" y="5412184"/>
            <a:ext cx="936104" cy="30777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1400" i="0" u="none" strike="noStrike" kern="0" cap="none" spc="0" normalizeH="0" baseline="0" noProof="0" dirty="0" smtClean="0">
                <a:ln>
                  <a:noFill/>
                </a:ln>
                <a:solidFill>
                  <a:sysClr val="windowText" lastClr="000000"/>
                </a:solidFill>
                <a:effectLst/>
                <a:uLnTx/>
                <a:uFillTx/>
              </a:rPr>
              <a:t>30 </a:t>
            </a:r>
            <a:r>
              <a:rPr kumimoji="0" lang="en-US" altLang="ko-KR" sz="1400" i="0" u="none" strike="noStrike" kern="0" cap="none" spc="0" normalizeH="0" baseline="0" noProof="0" dirty="0" err="1" smtClean="0">
                <a:ln>
                  <a:noFill/>
                </a:ln>
                <a:solidFill>
                  <a:sysClr val="windowText" lastClr="000000"/>
                </a:solidFill>
                <a:effectLst/>
                <a:uLnTx/>
                <a:uFillTx/>
              </a:rPr>
              <a:t>bpp</a:t>
            </a:r>
            <a:r>
              <a:rPr kumimoji="0" lang="en-US" altLang="ko-KR" sz="1400" i="0" u="none" strike="noStrike" kern="0" cap="none" spc="0" normalizeH="0" baseline="0" noProof="0" dirty="0" smtClean="0">
                <a:ln>
                  <a:noFill/>
                </a:ln>
                <a:solidFill>
                  <a:sysClr val="windowText" lastClr="000000"/>
                </a:solidFill>
                <a:effectLst/>
                <a:uLnTx/>
                <a:uFillTx/>
              </a:rPr>
              <a:t> </a:t>
            </a:r>
            <a:endParaRPr kumimoji="0" lang="ko-KR" altLang="en-US" sz="1800" b="1" i="0" u="none" strike="noStrike" kern="0" cap="none" spc="0" normalizeH="0" baseline="0" noProof="0" dirty="0">
              <a:ln>
                <a:noFill/>
              </a:ln>
              <a:solidFill>
                <a:sysClr val="windowText" lastClr="000000"/>
              </a:solidFill>
              <a:effectLst/>
              <a:uLnTx/>
              <a:uFillTx/>
            </a:endParaRPr>
          </a:p>
        </p:txBody>
      </p:sp>
      <p:sp>
        <p:nvSpPr>
          <p:cNvPr id="42" name="TextBox 41"/>
          <p:cNvSpPr txBox="1"/>
          <p:nvPr/>
        </p:nvSpPr>
        <p:spPr>
          <a:xfrm>
            <a:off x="7487807" y="5614049"/>
            <a:ext cx="936104" cy="30777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1400" i="0" u="none" strike="noStrike" kern="0" cap="none" spc="0" normalizeH="0" baseline="0" noProof="0" dirty="0" smtClean="0">
                <a:ln>
                  <a:noFill/>
                </a:ln>
                <a:solidFill>
                  <a:sysClr val="windowText" lastClr="000000"/>
                </a:solidFill>
                <a:effectLst/>
                <a:uLnTx/>
                <a:uFillTx/>
              </a:rPr>
              <a:t>4:4:4</a:t>
            </a:r>
            <a:endParaRPr kumimoji="0" lang="ko-KR" altLang="en-US" sz="1800" b="1" i="0" u="none" strike="noStrike" kern="0" cap="none" spc="0" normalizeH="0" baseline="0" noProof="0" dirty="0">
              <a:ln>
                <a:noFill/>
              </a:ln>
              <a:solidFill>
                <a:sysClr val="windowText" lastClr="000000"/>
              </a:solidFill>
              <a:effectLst/>
              <a:uLnTx/>
              <a:uFillTx/>
            </a:endParaRPr>
          </a:p>
        </p:txBody>
      </p:sp>
      <p:sp>
        <p:nvSpPr>
          <p:cNvPr id="44" name="직사각형 43"/>
          <p:cNvSpPr/>
          <p:nvPr/>
        </p:nvSpPr>
        <p:spPr bwMode="auto">
          <a:xfrm>
            <a:off x="7740352" y="2069356"/>
            <a:ext cx="180000" cy="2880320"/>
          </a:xfrm>
          <a:prstGeom prst="rect">
            <a:avLst/>
          </a:prstGeom>
          <a:solidFill>
            <a:schemeClr val="accent5">
              <a:lumMod val="5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5" name="직사각형 44"/>
          <p:cNvSpPr/>
          <p:nvPr/>
        </p:nvSpPr>
        <p:spPr bwMode="auto">
          <a:xfrm>
            <a:off x="863608" y="4805660"/>
            <a:ext cx="180000" cy="144000"/>
          </a:xfrm>
          <a:prstGeom prst="rect">
            <a:avLst/>
          </a:prstGeom>
          <a:solidFill>
            <a:schemeClr val="bg1">
              <a:lumMod val="6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6" name="직사각형 45"/>
          <p:cNvSpPr/>
          <p:nvPr/>
        </p:nvSpPr>
        <p:spPr bwMode="auto">
          <a:xfrm>
            <a:off x="2303768" y="4589652"/>
            <a:ext cx="180000" cy="360000"/>
          </a:xfrm>
          <a:prstGeom prst="rect">
            <a:avLst/>
          </a:prstGeom>
          <a:solidFill>
            <a:schemeClr val="bg1">
              <a:lumMod val="6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7" name="직사각형 46"/>
          <p:cNvSpPr/>
          <p:nvPr/>
        </p:nvSpPr>
        <p:spPr bwMode="auto">
          <a:xfrm>
            <a:off x="3671920" y="4373676"/>
            <a:ext cx="180000" cy="576000"/>
          </a:xfrm>
          <a:prstGeom prst="rect">
            <a:avLst/>
          </a:prstGeom>
          <a:solidFill>
            <a:schemeClr val="accent5">
              <a:lumMod val="5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8" name="직사각형 47"/>
          <p:cNvSpPr/>
          <p:nvPr/>
        </p:nvSpPr>
        <p:spPr bwMode="auto">
          <a:xfrm>
            <a:off x="5076056" y="3797676"/>
            <a:ext cx="180000" cy="1152000"/>
          </a:xfrm>
          <a:prstGeom prst="rect">
            <a:avLst/>
          </a:prstGeom>
          <a:solidFill>
            <a:schemeClr val="accent5">
              <a:lumMod val="5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9" name="직사각형 48"/>
          <p:cNvSpPr/>
          <p:nvPr/>
        </p:nvSpPr>
        <p:spPr bwMode="auto">
          <a:xfrm>
            <a:off x="6456908" y="2645676"/>
            <a:ext cx="180000" cy="2304000"/>
          </a:xfrm>
          <a:prstGeom prst="rect">
            <a:avLst/>
          </a:prstGeom>
          <a:solidFill>
            <a:schemeClr val="accent5">
              <a:lumMod val="5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51" name="직선 연결선 50"/>
          <p:cNvCxnSpPr/>
          <p:nvPr/>
        </p:nvCxnSpPr>
        <p:spPr bwMode="auto">
          <a:xfrm>
            <a:off x="395536" y="4949676"/>
            <a:ext cx="813690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2" name="TextBox 51"/>
          <p:cNvSpPr txBox="1"/>
          <p:nvPr/>
        </p:nvSpPr>
        <p:spPr>
          <a:xfrm>
            <a:off x="539552" y="4373612"/>
            <a:ext cx="1080120"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600" i="0" u="none" strike="noStrike" kern="0" cap="none" spc="0" normalizeH="0" baseline="0" noProof="0" dirty="0" smtClean="0">
                <a:ln>
                  <a:noFill/>
                </a:ln>
                <a:solidFill>
                  <a:sysClr val="windowText" lastClr="000000"/>
                </a:solidFill>
                <a:effectLst/>
                <a:uLnTx/>
                <a:uFillTx/>
              </a:rPr>
              <a:t>7.13Gbps</a:t>
            </a:r>
            <a:endParaRPr kumimoji="0" lang="ko-KR" altLang="en-US" sz="1600" i="0" u="none" strike="noStrike" kern="0" cap="none" spc="0" normalizeH="0" baseline="0" noProof="0" dirty="0">
              <a:ln>
                <a:noFill/>
              </a:ln>
              <a:solidFill>
                <a:sysClr val="windowText" lastClr="000000"/>
              </a:solidFill>
              <a:effectLst/>
              <a:uLnTx/>
              <a:uFillTx/>
            </a:endParaRPr>
          </a:p>
        </p:txBody>
      </p:sp>
      <p:sp>
        <p:nvSpPr>
          <p:cNvPr id="53" name="TextBox 52"/>
          <p:cNvSpPr txBox="1"/>
          <p:nvPr/>
        </p:nvSpPr>
        <p:spPr>
          <a:xfrm>
            <a:off x="1979712" y="4179074"/>
            <a:ext cx="1080120"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600" i="0" u="none" strike="noStrike" kern="0" cap="none" spc="0" normalizeH="0" baseline="0" noProof="0" dirty="0" smtClean="0">
                <a:ln>
                  <a:noFill/>
                </a:ln>
                <a:solidFill>
                  <a:sysClr val="windowText" lastClr="000000"/>
                </a:solidFill>
                <a:effectLst/>
                <a:uLnTx/>
                <a:uFillTx/>
              </a:rPr>
              <a:t>17.82Gbps</a:t>
            </a:r>
            <a:endParaRPr kumimoji="0" lang="ko-KR" altLang="en-US" sz="1600" i="0" u="none" strike="noStrike" kern="0" cap="none" spc="0" normalizeH="0" baseline="0" noProof="0" dirty="0">
              <a:ln>
                <a:noFill/>
              </a:ln>
              <a:solidFill>
                <a:sysClr val="windowText" lastClr="000000"/>
              </a:solidFill>
              <a:effectLst/>
              <a:uLnTx/>
              <a:uFillTx/>
            </a:endParaRPr>
          </a:p>
        </p:txBody>
      </p:sp>
      <p:sp>
        <p:nvSpPr>
          <p:cNvPr id="54" name="TextBox 53"/>
          <p:cNvSpPr txBox="1"/>
          <p:nvPr/>
        </p:nvSpPr>
        <p:spPr>
          <a:xfrm>
            <a:off x="2962847" y="3861048"/>
            <a:ext cx="1584176" cy="400110"/>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2000" b="1" i="0" u="none" strike="noStrike" kern="0" cap="none" spc="0" normalizeH="0" baseline="0" noProof="0" dirty="0" smtClean="0">
                <a:ln>
                  <a:noFill/>
                </a:ln>
                <a:solidFill>
                  <a:srgbClr val="FF0000"/>
                </a:solidFill>
                <a:effectLst/>
                <a:uLnTx/>
                <a:uFillTx/>
              </a:rPr>
              <a:t>28.51Gbps</a:t>
            </a:r>
            <a:endParaRPr kumimoji="0" lang="ko-KR" altLang="en-US" sz="2000" b="1" i="0" u="none" strike="noStrike" kern="0" cap="none" spc="0" normalizeH="0" baseline="0" noProof="0" dirty="0">
              <a:ln>
                <a:noFill/>
              </a:ln>
              <a:solidFill>
                <a:srgbClr val="FF0000"/>
              </a:solidFill>
              <a:effectLst/>
              <a:uLnTx/>
              <a:uFillTx/>
            </a:endParaRPr>
          </a:p>
        </p:txBody>
      </p:sp>
      <p:sp>
        <p:nvSpPr>
          <p:cNvPr id="55" name="TextBox 54"/>
          <p:cNvSpPr txBox="1"/>
          <p:nvPr/>
        </p:nvSpPr>
        <p:spPr>
          <a:xfrm>
            <a:off x="7308304" y="1700808"/>
            <a:ext cx="1296144"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600" i="0" u="none" strike="noStrike" kern="0" cap="none" spc="0" normalizeH="0" baseline="0" noProof="0" dirty="0" smtClean="0">
                <a:ln>
                  <a:noFill/>
                </a:ln>
                <a:solidFill>
                  <a:sysClr val="windowText" lastClr="000000"/>
                </a:solidFill>
                <a:effectLst/>
                <a:uLnTx/>
                <a:uFillTx/>
              </a:rPr>
              <a:t>142.55Gbps</a:t>
            </a:r>
            <a:endParaRPr kumimoji="0" lang="ko-KR" altLang="en-US" sz="1600" i="0" u="none" strike="noStrike" kern="0" cap="none" spc="0" normalizeH="0" baseline="0" noProof="0" dirty="0">
              <a:ln>
                <a:noFill/>
              </a:ln>
              <a:solidFill>
                <a:sysClr val="windowText" lastClr="000000"/>
              </a:solidFill>
              <a:effectLst/>
              <a:uLnTx/>
              <a:uFillTx/>
            </a:endParaRPr>
          </a:p>
        </p:txBody>
      </p:sp>
      <p:sp>
        <p:nvSpPr>
          <p:cNvPr id="56" name="TextBox 55"/>
          <p:cNvSpPr txBox="1"/>
          <p:nvPr/>
        </p:nvSpPr>
        <p:spPr>
          <a:xfrm>
            <a:off x="4644008" y="3365500"/>
            <a:ext cx="1080120"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600" i="0" u="none" strike="noStrike" kern="0" cap="none" spc="0" normalizeH="0" baseline="0" noProof="0" dirty="0" smtClean="0">
                <a:ln>
                  <a:noFill/>
                </a:ln>
                <a:solidFill>
                  <a:sysClr val="windowText" lastClr="000000"/>
                </a:solidFill>
                <a:effectLst/>
                <a:uLnTx/>
                <a:uFillTx/>
              </a:rPr>
              <a:t>57.02Gbps</a:t>
            </a:r>
            <a:endParaRPr kumimoji="0" lang="ko-KR" altLang="en-US" sz="1600" i="0" u="none" strike="noStrike" kern="0" cap="none" spc="0" normalizeH="0" baseline="0" noProof="0" dirty="0">
              <a:ln>
                <a:noFill/>
              </a:ln>
              <a:solidFill>
                <a:sysClr val="windowText" lastClr="000000"/>
              </a:solidFill>
              <a:effectLst/>
              <a:uLnTx/>
              <a:uFillTx/>
            </a:endParaRPr>
          </a:p>
        </p:txBody>
      </p:sp>
      <p:sp>
        <p:nvSpPr>
          <p:cNvPr id="57" name="TextBox 56"/>
          <p:cNvSpPr txBox="1"/>
          <p:nvPr/>
        </p:nvSpPr>
        <p:spPr>
          <a:xfrm>
            <a:off x="6012160" y="2213372"/>
            <a:ext cx="1224136"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600" i="0" u="none" strike="noStrike" kern="0" cap="none" spc="0" normalizeH="0" baseline="0" noProof="0" dirty="0" smtClean="0">
                <a:ln>
                  <a:noFill/>
                </a:ln>
                <a:solidFill>
                  <a:sysClr val="windowText" lastClr="000000"/>
                </a:solidFill>
                <a:effectLst/>
                <a:uLnTx/>
                <a:uFillTx/>
              </a:rPr>
              <a:t>114.05Gbps</a:t>
            </a:r>
            <a:endParaRPr kumimoji="0" lang="ko-KR" altLang="en-US" sz="1600" i="0" u="none" strike="noStrike" kern="0" cap="none" spc="0" normalizeH="0" baseline="0" noProof="0" dirty="0">
              <a:ln>
                <a:noFill/>
              </a:ln>
              <a:solidFill>
                <a:sysClr val="windowText" lastClr="000000"/>
              </a:solidFill>
              <a:effectLst/>
              <a:uLnTx/>
              <a:uFillTx/>
            </a:endParaRPr>
          </a:p>
        </p:txBody>
      </p:sp>
      <p:sp>
        <p:nvSpPr>
          <p:cNvPr id="59" name="TextBox 58"/>
          <p:cNvSpPr txBox="1"/>
          <p:nvPr/>
        </p:nvSpPr>
        <p:spPr>
          <a:xfrm>
            <a:off x="1979712" y="3068960"/>
            <a:ext cx="3382336" cy="369332"/>
          </a:xfrm>
          <a:prstGeom prst="rect">
            <a:avLst/>
          </a:prstGeom>
          <a:noFill/>
        </p:spPr>
        <p:txBody>
          <a:bodyPr wrap="none" rtlCol="0">
            <a:spAutoFit/>
          </a:bodyPr>
          <a:lstStyle/>
          <a:p>
            <a:r>
              <a:rPr lang="en-US" altLang="ko-KR" sz="1800" b="1" dirty="0" smtClean="0">
                <a:solidFill>
                  <a:srgbClr val="FF0000"/>
                </a:solidFill>
              </a:rPr>
              <a:t>Min. Required Data Rate for 8K</a:t>
            </a:r>
            <a:endParaRPr lang="ko-KR" altLang="en-US" sz="1800" b="1" dirty="0">
              <a:solidFill>
                <a:srgbClr val="FF0000"/>
              </a:solidFill>
            </a:endParaRPr>
          </a:p>
        </p:txBody>
      </p:sp>
      <p:sp>
        <p:nvSpPr>
          <p:cNvPr id="60" name="모서리가 둥근 직사각형 59"/>
          <p:cNvSpPr/>
          <p:nvPr/>
        </p:nvSpPr>
        <p:spPr bwMode="auto">
          <a:xfrm>
            <a:off x="3131840" y="3501008"/>
            <a:ext cx="1224136" cy="2448272"/>
          </a:xfrm>
          <a:prstGeom prst="roundRect">
            <a:avLst/>
          </a:prstGeom>
          <a:noFill/>
          <a:ln w="28575" cap="flat" cmpd="sng" algn="ctr">
            <a:solidFill>
              <a:srgbClr val="FF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en-GB" altLang="ko-KR" dirty="0" smtClean="0"/>
              <a:t>HanGyu Cho, LG Electronics</a:t>
            </a:r>
            <a:endParaRPr lang="en-GB" altLang="ko-KR"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7</a:t>
            </a:fld>
            <a:endParaRPr lang="en-GB" dirty="0"/>
          </a:p>
        </p:txBody>
      </p:sp>
      <p:sp>
        <p:nvSpPr>
          <p:cNvPr id="13" name="Rectangle 1"/>
          <p:cNvSpPr>
            <a:spLocks noGrp="1" noChangeArrowheads="1"/>
          </p:cNvSpPr>
          <p:nvPr>
            <p:ph type="title"/>
          </p:nvPr>
        </p:nvSpPr>
        <p:spPr>
          <a:xfrm>
            <a:off x="685800" y="685800"/>
            <a:ext cx="7772400" cy="1066800"/>
          </a:xfrm>
          <a:ln/>
        </p:spPr>
        <p:txBody>
          <a:bodyPr/>
          <a:lstStyle/>
          <a:p>
            <a:pPr latin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How to achieve the data rate required for 8K UHD in NG60?</a:t>
            </a:r>
            <a:endParaRPr lang="en-GB" dirty="0"/>
          </a:p>
        </p:txBody>
      </p:sp>
      <p:sp>
        <p:nvSpPr>
          <p:cNvPr id="9" name="Rectangle 2"/>
          <p:cNvSpPr txBox="1">
            <a:spLocks noChangeArrowheads="1"/>
          </p:cNvSpPr>
          <p:nvPr/>
        </p:nvSpPr>
        <p:spPr bwMode="auto">
          <a:xfrm>
            <a:off x="685800" y="1772816"/>
            <a:ext cx="7772400" cy="4114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eaLnBrk="1" hangingPunct="1">
              <a:spcBef>
                <a:spcPts val="600"/>
              </a:spcBef>
              <a:buFont typeface="Arial"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US" altLang="zh-CN" sz="1600" kern="0" dirty="0" smtClean="0">
                <a:solidFill>
                  <a:srgbClr val="000000"/>
                </a:solidFill>
              </a:rPr>
              <a:t> Data rate of 28.51 </a:t>
            </a:r>
            <a:r>
              <a:rPr lang="en-US" altLang="zh-CN" sz="1600" kern="0" dirty="0" err="1" smtClean="0">
                <a:solidFill>
                  <a:srgbClr val="000000"/>
                </a:solidFill>
              </a:rPr>
              <a:t>Gbps</a:t>
            </a:r>
            <a:r>
              <a:rPr lang="en-US" altLang="zh-CN" sz="1600" kern="0" dirty="0" smtClean="0">
                <a:solidFill>
                  <a:srgbClr val="000000"/>
                </a:solidFill>
              </a:rPr>
              <a:t> is required for 8K UHD.</a:t>
            </a:r>
            <a:r>
              <a:rPr lang="en-US" sz="1600" kern="0" dirty="0" smtClean="0">
                <a:solidFill>
                  <a:srgbClr val="000000"/>
                </a:solidFill>
                <a:latin typeface="+mn-lt"/>
                <a:ea typeface="+mn-ea"/>
              </a:rPr>
              <a:t> </a:t>
            </a:r>
          </a:p>
          <a:p>
            <a:pPr lvl="0" eaLnBrk="1" hangingPunct="1">
              <a:spcBef>
                <a:spcPts val="600"/>
              </a:spcBef>
              <a:buFont typeface="Arial"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US" sz="1600" kern="0" dirty="0" smtClean="0">
                <a:solidFill>
                  <a:srgbClr val="000000"/>
                </a:solidFill>
                <a:latin typeface="+mn-lt"/>
                <a:ea typeface="+mn-ea"/>
              </a:rPr>
              <a:t> Given that </a:t>
            </a:r>
            <a:r>
              <a:rPr lang="en-US" altLang="zh-CN" sz="1600" kern="0" dirty="0" smtClean="0">
                <a:solidFill>
                  <a:srgbClr val="000000"/>
                </a:solidFill>
                <a:latin typeface="+mn-lt"/>
                <a:ea typeface="+mn-ea"/>
              </a:rPr>
              <a:t>MAC efficiency is 70%, </a:t>
            </a:r>
            <a:r>
              <a:rPr lang="en-US" altLang="zh-CN" sz="1600" b="1" u="sng" kern="0" dirty="0" smtClean="0">
                <a:solidFill>
                  <a:srgbClr val="000000"/>
                </a:solidFill>
                <a:latin typeface="+mn-lt"/>
                <a:ea typeface="+mn-ea"/>
              </a:rPr>
              <a:t>the minimum PHY rate required for 8K UHD is 40.73 </a:t>
            </a:r>
            <a:r>
              <a:rPr lang="en-US" altLang="zh-CN" sz="1600" b="1" u="sng" kern="0" dirty="0" err="1" smtClean="0">
                <a:solidFill>
                  <a:srgbClr val="000000"/>
                </a:solidFill>
                <a:latin typeface="+mn-lt"/>
                <a:ea typeface="+mn-ea"/>
              </a:rPr>
              <a:t>Gbps</a:t>
            </a:r>
            <a:r>
              <a:rPr lang="en-US" altLang="zh-CN" sz="1600" b="1" u="sng" kern="0" dirty="0" smtClean="0">
                <a:solidFill>
                  <a:srgbClr val="000000"/>
                </a:solidFill>
                <a:latin typeface="+mn-lt"/>
                <a:ea typeface="+mn-ea"/>
              </a:rPr>
              <a:t> which is about 6 times larger than 6.7Gbps of 11ad.</a:t>
            </a:r>
            <a:r>
              <a:rPr lang="en-US" altLang="zh-CN" sz="1600" u="sng" kern="0" dirty="0" smtClean="0">
                <a:solidFill>
                  <a:srgbClr val="000000"/>
                </a:solidFill>
                <a:latin typeface="+mn-lt"/>
                <a:ea typeface="+mn-ea"/>
              </a:rPr>
              <a:t> </a:t>
            </a:r>
          </a:p>
          <a:p>
            <a:pPr eaLnBrk="1" hangingPunct="1">
              <a:spcBef>
                <a:spcPts val="600"/>
              </a:spcBef>
              <a:buFont typeface="Arial"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US" altLang="zh-CN" sz="1600" kern="0" dirty="0" smtClean="0">
                <a:solidFill>
                  <a:srgbClr val="000000"/>
                </a:solidFill>
                <a:latin typeface="+mn-lt"/>
                <a:ea typeface="+mn-ea"/>
              </a:rPr>
              <a:t> Technical requirements to support 8K UHD wireless transfer are</a:t>
            </a:r>
          </a:p>
          <a:p>
            <a:pPr eaLnBrk="1" hangingPunct="1">
              <a:spcBef>
                <a:spcPts val="600"/>
              </a:spcBef>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US" altLang="zh-CN" sz="1400" kern="0" dirty="0" smtClean="0">
                <a:solidFill>
                  <a:srgbClr val="000000"/>
                </a:solidFill>
                <a:latin typeface="+mn-lt"/>
                <a:ea typeface="+mn-ea"/>
              </a:rPr>
              <a:t>   - Channel bonding of at least 2CH</a:t>
            </a:r>
          </a:p>
          <a:p>
            <a:pPr eaLnBrk="1" hangingPunct="1">
              <a:spcBef>
                <a:spcPts val="600"/>
              </a:spcBef>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US" altLang="zh-CN" sz="1400" kern="0" dirty="0" smtClean="0">
                <a:solidFill>
                  <a:srgbClr val="000000"/>
                </a:solidFill>
                <a:latin typeface="+mn-lt"/>
                <a:ea typeface="+mn-ea"/>
              </a:rPr>
              <a:t>   - More than 2 spatial stream MIMO (if </a:t>
            </a:r>
            <a:r>
              <a:rPr lang="en-US" altLang="zh-CN" sz="1400" kern="0" dirty="0" smtClean="0">
                <a:solidFill>
                  <a:srgbClr val="000000"/>
                </a:solidFill>
              </a:rPr>
              <a:t>2 CH is bonded, </a:t>
            </a:r>
            <a:r>
              <a:rPr lang="en-US" altLang="zh-CN" sz="1400" kern="0" dirty="0" smtClean="0">
                <a:solidFill>
                  <a:srgbClr val="000000"/>
                </a:solidFill>
                <a:latin typeface="+mn-lt"/>
                <a:ea typeface="+mn-ea"/>
              </a:rPr>
              <a:t>at least 3 spatial stream required)</a:t>
            </a:r>
          </a:p>
          <a:p>
            <a:pPr eaLnBrk="1" hangingPunct="1">
              <a:spcBef>
                <a:spcPts val="600"/>
              </a:spcBef>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US" altLang="zh-CN" sz="1400" kern="0" dirty="0" smtClean="0">
                <a:solidFill>
                  <a:srgbClr val="000000"/>
                </a:solidFill>
                <a:latin typeface="+mn-lt"/>
                <a:ea typeface="+mn-ea"/>
              </a:rPr>
              <a:t>   - Higher order modulation (128 QAM, 256 QAM) is highly beneficial</a:t>
            </a:r>
          </a:p>
          <a:p>
            <a:pPr eaLnBrk="1" hangingPunct="1">
              <a:spcBef>
                <a:spcPts val="600"/>
              </a:spcBef>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US" altLang="zh-CN" sz="1400" kern="0" dirty="0" smtClean="0">
                <a:solidFill>
                  <a:srgbClr val="000000"/>
                </a:solidFill>
                <a:latin typeface="+mn-lt"/>
                <a:ea typeface="+mn-ea"/>
              </a:rPr>
              <a:t>   - MAC efficiency enhancement is highly beneficial</a:t>
            </a:r>
          </a:p>
          <a:p>
            <a:pPr eaLnBrk="1" hangingPunct="1">
              <a:spcBef>
                <a:spcPts val="600"/>
              </a:spcBef>
              <a:buFont typeface="Arial"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defRPr/>
            </a:pPr>
            <a:endParaRPr lang="en-US" sz="1400" b="1" kern="0" dirty="0" smtClean="0">
              <a:solidFill>
                <a:srgbClr val="000000"/>
              </a:solidFill>
              <a:latin typeface="+mn-lt"/>
              <a:ea typeface="+mn-ea"/>
            </a:endParaRPr>
          </a:p>
        </p:txBody>
      </p:sp>
      <p:sp>
        <p:nvSpPr>
          <p:cNvPr id="10" name="Date Placeholder 3"/>
          <p:cNvSpPr>
            <a:spLocks noGrp="1"/>
          </p:cNvSpPr>
          <p:nvPr>
            <p:ph type="dt" idx="15"/>
          </p:nvPr>
        </p:nvSpPr>
        <p:spPr>
          <a:xfrm>
            <a:off x="696912" y="333375"/>
            <a:ext cx="2303451" cy="273050"/>
          </a:xfrm>
        </p:spPr>
        <p:txBody>
          <a:bodyPr/>
          <a:lstStyle/>
          <a:p>
            <a:r>
              <a:rPr lang="en-US" altLang="ko-KR" dirty="0" smtClean="0"/>
              <a:t>March 2015</a:t>
            </a:r>
            <a:endParaRPr lang="en-GB" altLang="ko-KR" dirty="0"/>
          </a:p>
        </p:txBody>
      </p:sp>
      <p:graphicFrame>
        <p:nvGraphicFramePr>
          <p:cNvPr id="11" name="표 10"/>
          <p:cNvGraphicFramePr>
            <a:graphicFrameLocks noGrp="1"/>
          </p:cNvGraphicFramePr>
          <p:nvPr/>
        </p:nvGraphicFramePr>
        <p:xfrm>
          <a:off x="1259634" y="4149080"/>
          <a:ext cx="6768750" cy="1712160"/>
        </p:xfrm>
        <a:graphic>
          <a:graphicData uri="http://schemas.openxmlformats.org/drawingml/2006/table">
            <a:tbl>
              <a:tblPr firstRow="1" bandRow="1">
                <a:tableStyleId>{5C22544A-7EE6-4342-B048-85BDC9FD1C3A}</a:tableStyleId>
              </a:tblPr>
              <a:tblGrid>
                <a:gridCol w="1128125"/>
                <a:gridCol w="1128125"/>
                <a:gridCol w="1128125"/>
                <a:gridCol w="1128125"/>
                <a:gridCol w="1128125"/>
                <a:gridCol w="1128125"/>
              </a:tblGrid>
              <a:tr h="252028">
                <a:tc rowSpan="2" gridSpan="2">
                  <a:txBody>
                    <a:bodyPr/>
                    <a:lstStyle/>
                    <a:p>
                      <a:pPr algn="ctr" latinLnBrk="1"/>
                      <a:endParaRPr lang="ko-KR" altLang="en-US" sz="1400" kern="0" dirty="0" smtClean="0">
                        <a:solidFill>
                          <a:srgbClr val="000000"/>
                        </a:solidFill>
                        <a:latin typeface="Times New Roman" pitchFamily="16" charset="0"/>
                        <a:ea typeface="MS Gothic" charset="-128"/>
                        <a:cs typeface="+mn-cs"/>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hMerge="1">
                  <a:txBody>
                    <a:bodyPr/>
                    <a:lstStyle/>
                    <a:p>
                      <a:pPr algn="ctr" latinLnBrk="1"/>
                      <a:endParaRPr lang="ko-KR" altLang="en-US" sz="1600" kern="0" dirty="0" smtClean="0">
                        <a:solidFill>
                          <a:srgbClr val="000000"/>
                        </a:solidFill>
                        <a:latin typeface="Times New Roman" pitchFamily="16" charset="0"/>
                        <a:ea typeface="MS Gothic"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pPr algn="ctr" latinLnBrk="1"/>
                      <a:r>
                        <a:rPr lang="en-US" altLang="ko-KR" sz="1400" kern="0" dirty="0" smtClean="0">
                          <a:solidFill>
                            <a:srgbClr val="000000"/>
                          </a:solidFill>
                          <a:latin typeface="Times New Roman" pitchFamily="16" charset="0"/>
                          <a:ea typeface="MS Gothic" charset="-128"/>
                          <a:cs typeface="+mn-cs"/>
                        </a:rPr>
                        <a:t>Channel Bonding</a:t>
                      </a:r>
                      <a:endParaRPr lang="ko-KR" altLang="en-US" sz="1400" kern="0" dirty="0" smtClean="0">
                        <a:solidFill>
                          <a:srgbClr val="000000"/>
                        </a:solidFill>
                        <a:latin typeface="Times New Roman" pitchFamily="16" charset="0"/>
                        <a:ea typeface="MS Gothic" charset="-128"/>
                        <a:cs typeface="+mn-cs"/>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latinLnBrk="1"/>
                      <a:endParaRPr lang="ko-KR" altLang="en-US" sz="1600" kern="0" dirty="0" smtClean="0">
                        <a:solidFill>
                          <a:srgbClr val="000000"/>
                        </a:solidFill>
                        <a:latin typeface="Times New Roman" pitchFamily="16" charset="0"/>
                        <a:ea typeface="MS Gothic"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latinLnBrk="1"/>
                      <a:endParaRPr lang="ko-KR" altLang="en-US" sz="1600" kern="0" dirty="0" smtClean="0">
                        <a:solidFill>
                          <a:srgbClr val="000000"/>
                        </a:solidFill>
                        <a:latin typeface="Times New Roman" pitchFamily="16" charset="0"/>
                        <a:ea typeface="MS Gothic"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latinLnBrk="1"/>
                      <a:endParaRPr lang="ko-KR" altLang="en-US" sz="1600" kern="0" dirty="0" err="1" smtClean="0">
                        <a:solidFill>
                          <a:srgbClr val="000000"/>
                        </a:solidFill>
                        <a:latin typeface="Times New Roman" pitchFamily="16" charset="0"/>
                        <a:ea typeface="MS Gothic"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2028">
                <a:tc gridSpan="2" vMerge="1">
                  <a:txBody>
                    <a:bodyPr/>
                    <a:lstStyle/>
                    <a:p>
                      <a:pPr algn="ctr" latinLnBrk="1"/>
                      <a:endParaRPr lang="ko-KR" altLang="en-US" sz="1600" kern="0" dirty="0" smtClean="0">
                        <a:solidFill>
                          <a:srgbClr val="000000"/>
                        </a:solidFill>
                        <a:latin typeface="Times New Roman" pitchFamily="16" charset="0"/>
                        <a:ea typeface="MS Gothic"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vMerge="1">
                  <a:txBody>
                    <a:bodyPr/>
                    <a:lstStyle/>
                    <a:p>
                      <a:pPr algn="ctr" latinLnBrk="1"/>
                      <a:endParaRPr lang="ko-KR" altLang="en-US" sz="1600" kern="0" dirty="0" smtClean="0">
                        <a:solidFill>
                          <a:srgbClr val="000000"/>
                        </a:solidFill>
                        <a:latin typeface="Times New Roman" pitchFamily="16" charset="0"/>
                        <a:ea typeface="MS Gothic"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400" kern="0" dirty="0" smtClean="0">
                          <a:solidFill>
                            <a:srgbClr val="000000"/>
                          </a:solidFill>
                          <a:latin typeface="Times New Roman" pitchFamily="16" charset="0"/>
                          <a:ea typeface="MS Gothic" charset="-128"/>
                          <a:cs typeface="+mn-cs"/>
                        </a:rPr>
                        <a:t>1 CH</a:t>
                      </a:r>
                      <a:endParaRPr lang="ko-KR" altLang="en-US" sz="1400" kern="0" dirty="0" smtClean="0">
                        <a:solidFill>
                          <a:srgbClr val="000000"/>
                        </a:solidFill>
                        <a:latin typeface="Times New Roman" pitchFamily="16" charset="0"/>
                        <a:ea typeface="MS Gothic" charset="-128"/>
                        <a:cs typeface="+mn-cs"/>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latinLnBrk="1"/>
                      <a:r>
                        <a:rPr lang="en-US" altLang="ko-KR" sz="1400" kern="0" dirty="0" smtClean="0">
                          <a:solidFill>
                            <a:srgbClr val="000000"/>
                          </a:solidFill>
                          <a:latin typeface="Times New Roman" pitchFamily="16" charset="0"/>
                          <a:ea typeface="MS Gothic" charset="-128"/>
                          <a:cs typeface="+mn-cs"/>
                        </a:rPr>
                        <a:t>2CH</a:t>
                      </a:r>
                      <a:endParaRPr lang="ko-KR" altLang="en-US" sz="1400" kern="0" dirty="0" smtClean="0">
                        <a:solidFill>
                          <a:srgbClr val="000000"/>
                        </a:solidFill>
                        <a:latin typeface="Times New Roman" pitchFamily="16" charset="0"/>
                        <a:ea typeface="MS Gothic" charset="-128"/>
                        <a:cs typeface="+mn-cs"/>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latinLnBrk="1"/>
                      <a:r>
                        <a:rPr lang="en-US" altLang="ko-KR" sz="1400" kern="0" dirty="0" smtClean="0">
                          <a:solidFill>
                            <a:srgbClr val="000000"/>
                          </a:solidFill>
                          <a:latin typeface="Times New Roman" pitchFamily="16" charset="0"/>
                          <a:ea typeface="MS Gothic" charset="-128"/>
                          <a:cs typeface="+mn-cs"/>
                        </a:rPr>
                        <a:t>3CH</a:t>
                      </a:r>
                      <a:endParaRPr lang="ko-KR" altLang="en-US" sz="1400" kern="0" dirty="0" smtClean="0">
                        <a:solidFill>
                          <a:srgbClr val="000000"/>
                        </a:solidFill>
                        <a:latin typeface="Times New Roman" pitchFamily="16" charset="0"/>
                        <a:ea typeface="MS Gothic" charset="-128"/>
                        <a:cs typeface="+mn-cs"/>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latinLnBrk="1"/>
                      <a:r>
                        <a:rPr lang="en-US" altLang="ko-KR" sz="1400" kern="0" dirty="0" smtClean="0">
                          <a:solidFill>
                            <a:srgbClr val="000000"/>
                          </a:solidFill>
                          <a:latin typeface="Times New Roman" pitchFamily="16" charset="0"/>
                          <a:ea typeface="MS Gothic" charset="-128"/>
                          <a:cs typeface="+mn-cs"/>
                        </a:rPr>
                        <a:t>4CH</a:t>
                      </a:r>
                      <a:endParaRPr lang="ko-KR" altLang="en-US" sz="1400" kern="0" dirty="0" err="1" smtClean="0">
                        <a:solidFill>
                          <a:srgbClr val="000000"/>
                        </a:solidFill>
                        <a:latin typeface="Times New Roman" pitchFamily="16" charset="0"/>
                        <a:ea typeface="MS Gothic" charset="-128"/>
                        <a:cs typeface="+mn-cs"/>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52028">
                <a:tc rowSpan="4">
                  <a:txBody>
                    <a:bodyPr/>
                    <a:lstStyle/>
                    <a:p>
                      <a:pPr algn="ctr" latinLnBrk="1"/>
                      <a:r>
                        <a:rPr lang="en-US" altLang="ko-KR" sz="1400" b="1" kern="0" dirty="0" smtClean="0">
                          <a:solidFill>
                            <a:srgbClr val="000000"/>
                          </a:solidFill>
                          <a:latin typeface="Times New Roman" pitchFamily="16" charset="0"/>
                          <a:ea typeface="MS Gothic" charset="-128"/>
                          <a:cs typeface="+mn-cs"/>
                        </a:rPr>
                        <a:t>MIMO</a:t>
                      </a:r>
                      <a:endParaRPr lang="ko-KR" altLang="en-US" sz="1400" b="1" kern="0" dirty="0" err="1" smtClean="0">
                        <a:solidFill>
                          <a:srgbClr val="000000"/>
                        </a:solidFill>
                        <a:latin typeface="Times New Roman" pitchFamily="16" charset="0"/>
                        <a:ea typeface="MS Gothic" charset="-128"/>
                        <a:cs typeface="+mn-cs"/>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latinLnBrk="1"/>
                      <a:r>
                        <a:rPr lang="en-US" altLang="ko-KR" sz="1400" kern="0" dirty="0" smtClean="0">
                          <a:solidFill>
                            <a:srgbClr val="000000"/>
                          </a:solidFill>
                          <a:latin typeface="Times New Roman" pitchFamily="16" charset="0"/>
                          <a:ea typeface="MS Gothic" charset="-128"/>
                          <a:cs typeface="+mn-cs"/>
                        </a:rPr>
                        <a:t>1 stream</a:t>
                      </a:r>
                      <a:endParaRPr lang="ko-KR" altLang="en-US" sz="1400" kern="0" dirty="0" err="1" smtClean="0">
                        <a:solidFill>
                          <a:srgbClr val="000000"/>
                        </a:solidFill>
                        <a:latin typeface="Times New Roman" pitchFamily="16" charset="0"/>
                        <a:ea typeface="MS Gothic" charset="-128"/>
                        <a:cs typeface="+mn-cs"/>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latinLnBrk="1"/>
                      <a:r>
                        <a:rPr lang="en-US" altLang="ko-KR" sz="1400" kern="0" dirty="0" smtClean="0">
                          <a:solidFill>
                            <a:srgbClr val="000000"/>
                          </a:solidFill>
                          <a:latin typeface="Times New Roman" pitchFamily="16" charset="0"/>
                          <a:ea typeface="MS Gothic" charset="-128"/>
                          <a:cs typeface="+mn-cs"/>
                        </a:rPr>
                        <a:t>1X</a:t>
                      </a:r>
                      <a:endParaRPr lang="ko-KR" altLang="en-US" sz="1400" kern="0" dirty="0" err="1" smtClean="0">
                        <a:solidFill>
                          <a:srgbClr val="000000"/>
                        </a:solidFill>
                        <a:latin typeface="Times New Roman" pitchFamily="16" charset="0"/>
                        <a:ea typeface="MS Gothic" charset="-128"/>
                        <a:cs typeface="+mn-cs"/>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400" kern="0" dirty="0" smtClean="0">
                          <a:solidFill>
                            <a:srgbClr val="000000"/>
                          </a:solidFill>
                          <a:latin typeface="Times New Roman" pitchFamily="16" charset="0"/>
                          <a:ea typeface="MS Gothic" charset="-128"/>
                          <a:cs typeface="+mn-cs"/>
                        </a:rPr>
                        <a:t>2X</a:t>
                      </a:r>
                      <a:endParaRPr lang="ko-KR" altLang="en-US" sz="1400" kern="0" dirty="0" err="1" smtClean="0">
                        <a:solidFill>
                          <a:srgbClr val="000000"/>
                        </a:solidFill>
                        <a:latin typeface="Times New Roman" pitchFamily="16" charset="0"/>
                        <a:ea typeface="MS Gothic" charset="-128"/>
                        <a:cs typeface="+mn-cs"/>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400" kern="0" dirty="0" smtClean="0">
                          <a:solidFill>
                            <a:srgbClr val="000000"/>
                          </a:solidFill>
                          <a:latin typeface="Times New Roman" pitchFamily="16" charset="0"/>
                          <a:ea typeface="MS Gothic" charset="-128"/>
                          <a:cs typeface="+mn-cs"/>
                        </a:rPr>
                        <a:t>3X</a:t>
                      </a:r>
                      <a:endParaRPr lang="ko-KR" altLang="en-US" sz="1400" kern="0" dirty="0" smtClean="0">
                        <a:solidFill>
                          <a:srgbClr val="000000"/>
                        </a:solidFill>
                        <a:latin typeface="Times New Roman" pitchFamily="16" charset="0"/>
                        <a:ea typeface="MS Gothic" charset="-128"/>
                        <a:cs typeface="+mn-cs"/>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400" kern="0" dirty="0" smtClean="0">
                          <a:solidFill>
                            <a:srgbClr val="000000"/>
                          </a:solidFill>
                          <a:latin typeface="Times New Roman" pitchFamily="16" charset="0"/>
                          <a:ea typeface="MS Gothic" charset="-128"/>
                          <a:cs typeface="+mn-cs"/>
                        </a:rPr>
                        <a:t>4X</a:t>
                      </a:r>
                      <a:endParaRPr lang="ko-KR" altLang="en-US" sz="1400" kern="0" dirty="0" smtClean="0">
                        <a:solidFill>
                          <a:srgbClr val="000000"/>
                        </a:solidFill>
                        <a:latin typeface="Times New Roman" pitchFamily="16" charset="0"/>
                        <a:ea typeface="MS Gothic" charset="-128"/>
                        <a:cs typeface="+mn-cs"/>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2028">
                <a:tc vMerge="1">
                  <a:txBody>
                    <a:bodyPr/>
                    <a:lstStyle/>
                    <a:p>
                      <a:pPr algn="ctr" latinLnBrk="1"/>
                      <a:endParaRPr lang="ko-KR" altLang="en-US" sz="1600" kern="0" dirty="0" err="1" smtClean="0">
                        <a:solidFill>
                          <a:srgbClr val="000000"/>
                        </a:solidFill>
                        <a:latin typeface="Times New Roman" pitchFamily="16" charset="0"/>
                        <a:ea typeface="MS Gothic"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400" kern="0" dirty="0" smtClean="0">
                          <a:solidFill>
                            <a:srgbClr val="000000"/>
                          </a:solidFill>
                          <a:latin typeface="Times New Roman" pitchFamily="16" charset="0"/>
                          <a:ea typeface="MS Gothic" charset="-128"/>
                          <a:cs typeface="+mn-cs"/>
                        </a:rPr>
                        <a:t>2 stream</a:t>
                      </a:r>
                      <a:endParaRPr lang="ko-KR" altLang="en-US" sz="1400" kern="0" dirty="0" err="1" smtClean="0">
                        <a:solidFill>
                          <a:srgbClr val="000000"/>
                        </a:solidFill>
                        <a:latin typeface="Times New Roman" pitchFamily="16" charset="0"/>
                        <a:ea typeface="MS Gothic" charset="-128"/>
                        <a:cs typeface="+mn-cs"/>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latinLnBrk="1"/>
                      <a:r>
                        <a:rPr lang="en-US" altLang="ko-KR" sz="1400" kern="0" dirty="0" smtClean="0">
                          <a:solidFill>
                            <a:srgbClr val="000000"/>
                          </a:solidFill>
                          <a:latin typeface="Times New Roman" pitchFamily="16" charset="0"/>
                          <a:ea typeface="MS Gothic" charset="-128"/>
                          <a:cs typeface="+mn-cs"/>
                        </a:rPr>
                        <a:t>2X</a:t>
                      </a:r>
                      <a:endParaRPr lang="ko-KR" altLang="en-US" sz="1400" kern="0" dirty="0" err="1" smtClean="0">
                        <a:solidFill>
                          <a:srgbClr val="000000"/>
                        </a:solidFill>
                        <a:latin typeface="Times New Roman" pitchFamily="16" charset="0"/>
                        <a:ea typeface="MS Gothic" charset="-128"/>
                        <a:cs typeface="+mn-cs"/>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400" kern="0" dirty="0" smtClean="0">
                          <a:solidFill>
                            <a:srgbClr val="000000"/>
                          </a:solidFill>
                          <a:latin typeface="Times New Roman" pitchFamily="16" charset="0"/>
                          <a:ea typeface="MS Gothic" charset="-128"/>
                          <a:cs typeface="+mn-cs"/>
                        </a:rPr>
                        <a:t>4X</a:t>
                      </a:r>
                      <a:endParaRPr lang="ko-KR" altLang="en-US" sz="1400" kern="0" dirty="0" err="1" smtClean="0">
                        <a:solidFill>
                          <a:srgbClr val="000000"/>
                        </a:solidFill>
                        <a:latin typeface="Times New Roman" pitchFamily="16" charset="0"/>
                        <a:ea typeface="MS Gothic" charset="-128"/>
                        <a:cs typeface="+mn-cs"/>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400" kern="0" dirty="0" smtClean="0">
                          <a:solidFill>
                            <a:srgbClr val="000000"/>
                          </a:solidFill>
                          <a:latin typeface="Times New Roman" pitchFamily="16" charset="0"/>
                          <a:ea typeface="MS Gothic" charset="-128"/>
                          <a:cs typeface="+mn-cs"/>
                        </a:rPr>
                        <a:t>6X*</a:t>
                      </a:r>
                      <a:endParaRPr lang="ko-KR" altLang="en-US" sz="1400" kern="0" dirty="0" err="1" smtClean="0">
                        <a:solidFill>
                          <a:srgbClr val="000000"/>
                        </a:solidFill>
                        <a:latin typeface="Times New Roman" pitchFamily="16" charset="0"/>
                        <a:ea typeface="MS Gothic" charset="-128"/>
                        <a:cs typeface="+mn-cs"/>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gn="ctr" latinLnBrk="1"/>
                      <a:r>
                        <a:rPr lang="en-US" altLang="ko-KR" sz="1400" kern="0" dirty="0" smtClean="0">
                          <a:solidFill>
                            <a:srgbClr val="000000"/>
                          </a:solidFill>
                          <a:latin typeface="Times New Roman" pitchFamily="16" charset="0"/>
                          <a:ea typeface="MS Gothic" charset="-128"/>
                          <a:cs typeface="+mn-cs"/>
                        </a:rPr>
                        <a:t>8X</a:t>
                      </a:r>
                      <a:endParaRPr lang="ko-KR" altLang="en-US" sz="1400" kern="0" dirty="0" smtClean="0">
                        <a:solidFill>
                          <a:srgbClr val="000000"/>
                        </a:solidFill>
                        <a:latin typeface="Times New Roman" pitchFamily="16" charset="0"/>
                        <a:ea typeface="MS Gothic" charset="-128"/>
                        <a:cs typeface="+mn-cs"/>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r>
              <a:tr h="252028">
                <a:tc vMerge="1">
                  <a:txBody>
                    <a:bodyPr/>
                    <a:lstStyle/>
                    <a:p>
                      <a:pPr algn="ctr" latinLnBrk="1"/>
                      <a:endParaRPr lang="ko-KR" altLang="en-US" sz="1600" kern="0" dirty="0" err="1" smtClean="0">
                        <a:solidFill>
                          <a:srgbClr val="000000"/>
                        </a:solidFill>
                        <a:latin typeface="Times New Roman" pitchFamily="16" charset="0"/>
                        <a:ea typeface="MS Gothic"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400" kern="0" dirty="0" smtClean="0">
                          <a:solidFill>
                            <a:srgbClr val="000000"/>
                          </a:solidFill>
                          <a:latin typeface="Times New Roman" pitchFamily="16" charset="0"/>
                          <a:ea typeface="MS Gothic" charset="-128"/>
                          <a:cs typeface="+mn-cs"/>
                        </a:rPr>
                        <a:t>3 stream</a:t>
                      </a:r>
                      <a:endParaRPr lang="ko-KR" altLang="en-US" sz="1400" kern="0" dirty="0" err="1" smtClean="0">
                        <a:solidFill>
                          <a:srgbClr val="000000"/>
                        </a:solidFill>
                        <a:latin typeface="Times New Roman" pitchFamily="16" charset="0"/>
                        <a:ea typeface="MS Gothic" charset="-128"/>
                        <a:cs typeface="+mn-cs"/>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latinLnBrk="1"/>
                      <a:r>
                        <a:rPr lang="en-US" altLang="ko-KR" sz="1400" kern="0" dirty="0" smtClean="0">
                          <a:solidFill>
                            <a:srgbClr val="000000"/>
                          </a:solidFill>
                          <a:latin typeface="Times New Roman" pitchFamily="16" charset="0"/>
                          <a:ea typeface="MS Gothic" charset="-128"/>
                          <a:cs typeface="+mn-cs"/>
                        </a:rPr>
                        <a:t>3X</a:t>
                      </a:r>
                      <a:endParaRPr lang="ko-KR" altLang="en-US" sz="1400" kern="0" dirty="0" err="1" smtClean="0">
                        <a:solidFill>
                          <a:srgbClr val="000000"/>
                        </a:solidFill>
                        <a:latin typeface="Times New Roman" pitchFamily="16" charset="0"/>
                        <a:ea typeface="MS Gothic" charset="-128"/>
                        <a:cs typeface="+mn-cs"/>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400" kern="0" dirty="0" smtClean="0">
                          <a:solidFill>
                            <a:srgbClr val="000000"/>
                          </a:solidFill>
                          <a:latin typeface="Times New Roman" pitchFamily="16" charset="0"/>
                          <a:ea typeface="MS Gothic" charset="-128"/>
                          <a:cs typeface="+mn-cs"/>
                        </a:rPr>
                        <a:t>6X</a:t>
                      </a:r>
                      <a:endParaRPr lang="ko-KR" altLang="en-US" sz="1400" kern="0" dirty="0" err="1" smtClean="0">
                        <a:solidFill>
                          <a:srgbClr val="000000"/>
                        </a:solidFill>
                        <a:latin typeface="Times New Roman" pitchFamily="16" charset="0"/>
                        <a:ea typeface="MS Gothic" charset="-128"/>
                        <a:cs typeface="+mn-cs"/>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gn="ctr" latinLnBrk="1"/>
                      <a:r>
                        <a:rPr lang="en-US" altLang="ko-KR" sz="1400" kern="0" dirty="0" smtClean="0">
                          <a:solidFill>
                            <a:srgbClr val="000000"/>
                          </a:solidFill>
                          <a:latin typeface="Times New Roman" pitchFamily="16" charset="0"/>
                          <a:ea typeface="MS Gothic" charset="-128"/>
                          <a:cs typeface="+mn-cs"/>
                        </a:rPr>
                        <a:t>9X</a:t>
                      </a:r>
                      <a:endParaRPr lang="ko-KR" altLang="en-US" sz="1400" kern="0" dirty="0" err="1" smtClean="0">
                        <a:solidFill>
                          <a:srgbClr val="000000"/>
                        </a:solidFill>
                        <a:latin typeface="Times New Roman" pitchFamily="16" charset="0"/>
                        <a:ea typeface="MS Gothic" charset="-128"/>
                        <a:cs typeface="+mn-cs"/>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gn="ctr" latinLnBrk="1"/>
                      <a:r>
                        <a:rPr lang="en-US" altLang="ko-KR" sz="1400" kern="0" dirty="0" smtClean="0">
                          <a:solidFill>
                            <a:srgbClr val="000000"/>
                          </a:solidFill>
                          <a:latin typeface="Times New Roman" pitchFamily="16" charset="0"/>
                          <a:ea typeface="MS Gothic" charset="-128"/>
                          <a:cs typeface="+mn-cs"/>
                        </a:rPr>
                        <a:t>12X</a:t>
                      </a:r>
                      <a:endParaRPr lang="ko-KR" altLang="en-US" sz="1400" kern="0" dirty="0" smtClean="0">
                        <a:solidFill>
                          <a:srgbClr val="000000"/>
                        </a:solidFill>
                        <a:latin typeface="Times New Roman" pitchFamily="16" charset="0"/>
                        <a:ea typeface="MS Gothic" charset="-128"/>
                        <a:cs typeface="+mn-cs"/>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r>
              <a:tr h="252028">
                <a:tc vMerge="1">
                  <a:txBody>
                    <a:bodyPr/>
                    <a:lstStyle/>
                    <a:p>
                      <a:pPr algn="ctr" latinLnBrk="1"/>
                      <a:endParaRPr lang="ko-KR" altLang="en-US" sz="1600" kern="0" dirty="0" err="1" smtClean="0">
                        <a:solidFill>
                          <a:srgbClr val="000000"/>
                        </a:solidFill>
                        <a:latin typeface="Times New Roman" pitchFamily="16" charset="0"/>
                        <a:ea typeface="MS Gothic"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400" kern="0" dirty="0" smtClean="0">
                          <a:solidFill>
                            <a:srgbClr val="000000"/>
                          </a:solidFill>
                          <a:latin typeface="Times New Roman" pitchFamily="16" charset="0"/>
                          <a:ea typeface="MS Gothic" charset="-128"/>
                          <a:cs typeface="+mn-cs"/>
                        </a:rPr>
                        <a:t>4 stream</a:t>
                      </a:r>
                      <a:endParaRPr lang="ko-KR" altLang="en-US" sz="1400" kern="0" dirty="0" err="1" smtClean="0">
                        <a:solidFill>
                          <a:srgbClr val="000000"/>
                        </a:solidFill>
                        <a:latin typeface="Times New Roman" pitchFamily="16" charset="0"/>
                        <a:ea typeface="MS Gothic" charset="-128"/>
                        <a:cs typeface="+mn-cs"/>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latinLnBrk="1"/>
                      <a:r>
                        <a:rPr lang="en-US" altLang="ko-KR" sz="1400" kern="0" dirty="0" smtClean="0">
                          <a:solidFill>
                            <a:srgbClr val="000000"/>
                          </a:solidFill>
                          <a:latin typeface="Times New Roman" pitchFamily="16" charset="0"/>
                          <a:ea typeface="MS Gothic" charset="-128"/>
                          <a:cs typeface="+mn-cs"/>
                        </a:rPr>
                        <a:t>4X</a:t>
                      </a:r>
                      <a:endParaRPr lang="ko-KR" altLang="en-US" sz="1400" kern="0" dirty="0" err="1" smtClean="0">
                        <a:solidFill>
                          <a:srgbClr val="000000"/>
                        </a:solidFill>
                        <a:latin typeface="Times New Roman" pitchFamily="16" charset="0"/>
                        <a:ea typeface="MS Gothic" charset="-128"/>
                        <a:cs typeface="+mn-cs"/>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400" kern="0" dirty="0" smtClean="0">
                          <a:solidFill>
                            <a:srgbClr val="000000"/>
                          </a:solidFill>
                          <a:latin typeface="Times New Roman" pitchFamily="16" charset="0"/>
                          <a:ea typeface="MS Gothic" charset="-128"/>
                          <a:cs typeface="+mn-cs"/>
                        </a:rPr>
                        <a:t>8X</a:t>
                      </a:r>
                      <a:endParaRPr lang="ko-KR" altLang="en-US" sz="1400" kern="0" dirty="0" smtClean="0">
                        <a:solidFill>
                          <a:srgbClr val="000000"/>
                        </a:solidFill>
                        <a:latin typeface="Times New Roman" pitchFamily="16" charset="0"/>
                        <a:ea typeface="MS Gothic" charset="-128"/>
                        <a:cs typeface="+mn-cs"/>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gn="ctr" latinLnBrk="1"/>
                      <a:r>
                        <a:rPr lang="en-US" altLang="ko-KR" sz="1400" kern="0" dirty="0" smtClean="0">
                          <a:solidFill>
                            <a:srgbClr val="000000"/>
                          </a:solidFill>
                          <a:latin typeface="Times New Roman" pitchFamily="16" charset="0"/>
                          <a:ea typeface="MS Gothic" charset="-128"/>
                          <a:cs typeface="+mn-cs"/>
                        </a:rPr>
                        <a:t>12X</a:t>
                      </a:r>
                      <a:endParaRPr lang="ko-KR" altLang="en-US" sz="1400" kern="0" dirty="0" err="1" smtClean="0">
                        <a:solidFill>
                          <a:srgbClr val="000000"/>
                        </a:solidFill>
                        <a:latin typeface="Times New Roman" pitchFamily="16" charset="0"/>
                        <a:ea typeface="MS Gothic" charset="-128"/>
                        <a:cs typeface="+mn-cs"/>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gn="ctr" latinLnBrk="1"/>
                      <a:r>
                        <a:rPr lang="en-US" altLang="ko-KR" sz="1400" kern="0" dirty="0" smtClean="0">
                          <a:solidFill>
                            <a:srgbClr val="000000"/>
                          </a:solidFill>
                          <a:latin typeface="Times New Roman" pitchFamily="16" charset="0"/>
                          <a:ea typeface="MS Gothic" charset="-128"/>
                          <a:cs typeface="+mn-cs"/>
                        </a:rPr>
                        <a:t>16X</a:t>
                      </a:r>
                      <a:endParaRPr lang="ko-KR" altLang="en-US" sz="1400" kern="0" dirty="0" smtClean="0">
                        <a:solidFill>
                          <a:srgbClr val="000000"/>
                        </a:solidFill>
                        <a:latin typeface="Times New Roman" pitchFamily="16" charset="0"/>
                        <a:ea typeface="MS Gothic" charset="-128"/>
                        <a:cs typeface="+mn-cs"/>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r>
            </a:tbl>
          </a:graphicData>
        </a:graphic>
      </p:graphicFrame>
      <p:sp>
        <p:nvSpPr>
          <p:cNvPr id="14" name="직사각형 13"/>
          <p:cNvSpPr/>
          <p:nvPr/>
        </p:nvSpPr>
        <p:spPr bwMode="auto">
          <a:xfrm>
            <a:off x="5243054" y="3874903"/>
            <a:ext cx="504056" cy="216024"/>
          </a:xfrm>
          <a:prstGeom prst="rect">
            <a:avLst/>
          </a:prstGeom>
          <a:solidFill>
            <a:schemeClr val="accent5">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 name="TextBox 14"/>
          <p:cNvSpPr txBox="1"/>
          <p:nvPr/>
        </p:nvSpPr>
        <p:spPr>
          <a:xfrm>
            <a:off x="5694423" y="3789040"/>
            <a:ext cx="3054041" cy="338554"/>
          </a:xfrm>
          <a:prstGeom prst="rect">
            <a:avLst/>
          </a:prstGeom>
          <a:noFill/>
        </p:spPr>
        <p:txBody>
          <a:bodyPr wrap="none" rtlCol="0">
            <a:spAutoFit/>
          </a:bodyPr>
          <a:lstStyle/>
          <a:p>
            <a:r>
              <a:rPr lang="en-US" altLang="ko-KR" sz="1600" dirty="0" smtClean="0">
                <a:solidFill>
                  <a:schemeClr val="tx1"/>
                </a:solidFill>
              </a:rPr>
              <a:t>: Uncompressed 8K UHD feasible </a:t>
            </a:r>
            <a:endParaRPr lang="ko-KR" altLang="en-US" sz="1600" dirty="0">
              <a:solidFill>
                <a:schemeClr val="tx1"/>
              </a:solidFill>
            </a:endParaRPr>
          </a:p>
        </p:txBody>
      </p:sp>
      <p:sp>
        <p:nvSpPr>
          <p:cNvPr id="16" name="TextBox 15"/>
          <p:cNvSpPr txBox="1"/>
          <p:nvPr/>
        </p:nvSpPr>
        <p:spPr>
          <a:xfrm>
            <a:off x="971600" y="5786680"/>
            <a:ext cx="7416824" cy="738664"/>
          </a:xfrm>
          <a:prstGeom prst="rect">
            <a:avLst/>
          </a:prstGeom>
          <a:noFill/>
        </p:spPr>
        <p:txBody>
          <a:bodyPr wrap="square" rtlCol="0">
            <a:spAutoFit/>
          </a:bodyPr>
          <a:lstStyle/>
          <a:p>
            <a:pPr marL="0" marR="0" lvl="0" indent="0" algn="r" defTabSz="914400" eaLnBrk="1" fontAlgn="auto" latinLnBrk="0" hangingPunct="1">
              <a:lnSpc>
                <a:spcPct val="100000"/>
              </a:lnSpc>
              <a:spcBef>
                <a:spcPts val="0"/>
              </a:spcBef>
              <a:spcAft>
                <a:spcPts val="0"/>
              </a:spcAft>
              <a:buClrTx/>
              <a:buSzTx/>
              <a:tabLst/>
              <a:defRPr/>
            </a:pPr>
            <a:r>
              <a:rPr lang="en-US" altLang="ko-KR" sz="1400" kern="0" dirty="0" smtClean="0">
                <a:solidFill>
                  <a:sysClr val="windowText" lastClr="000000"/>
                </a:solidFill>
              </a:rPr>
              <a:t>*6X: 6 times increase of data rate</a:t>
            </a:r>
          </a:p>
          <a:p>
            <a:pPr marL="0" marR="0" lvl="0" indent="0" algn="r" defTabSz="914400" eaLnBrk="1" fontAlgn="auto" latinLnBrk="0" hangingPunct="1">
              <a:lnSpc>
                <a:spcPct val="100000"/>
              </a:lnSpc>
              <a:spcBef>
                <a:spcPts val="0"/>
              </a:spcBef>
              <a:spcAft>
                <a:spcPts val="0"/>
              </a:spcAft>
              <a:buClrTx/>
              <a:buSzTx/>
              <a:tabLst/>
              <a:defRPr/>
            </a:pPr>
            <a:r>
              <a:rPr kumimoji="0" lang="en-US" altLang="ko-KR" sz="1400" i="0" u="none" strike="noStrike" kern="0" cap="none" spc="0" normalizeH="0" baseline="0" noProof="0" dirty="0" smtClean="0">
                <a:ln>
                  <a:noFill/>
                </a:ln>
                <a:solidFill>
                  <a:sysClr val="windowText" lastClr="000000"/>
                </a:solidFill>
                <a:effectLst/>
                <a:uLnTx/>
                <a:uFillTx/>
              </a:rPr>
              <a:t>** </a:t>
            </a:r>
            <a:r>
              <a:rPr lang="en-US" altLang="ko-KR" sz="1400" kern="0" noProof="0" dirty="0" smtClean="0">
                <a:solidFill>
                  <a:sysClr val="windowText" lastClr="000000"/>
                </a:solidFill>
              </a:rPr>
              <a:t>Compression can be adopted to lighten the required rate, but, here is targeting the uncompressed case which might be considered in the product from the perspective of technology, cost, and etc. </a:t>
            </a:r>
            <a:endParaRPr kumimoji="0" lang="ko-KR" altLang="en-US" sz="1400" i="0" u="none" strike="noStrike" kern="0" cap="none" spc="0" normalizeH="0" baseline="0" noProof="0" dirty="0">
              <a:ln>
                <a:noFill/>
              </a:ln>
              <a:solidFill>
                <a:sysClr val="windowText" lastClr="000000"/>
              </a:solidFill>
              <a:effectLst/>
              <a:uLnTx/>
              <a:uFillTx/>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en-GB" altLang="ko-KR" dirty="0" smtClean="0"/>
              <a:t>HanGyu Cho, LG Electronics</a:t>
            </a:r>
            <a:endParaRPr lang="en-GB" altLang="ko-KR"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8</a:t>
            </a:fld>
            <a:endParaRPr lang="en-GB" dirty="0"/>
          </a:p>
        </p:txBody>
      </p:sp>
      <p:sp>
        <p:nvSpPr>
          <p:cNvPr id="13" name="Rectangle 2"/>
          <p:cNvSpPr>
            <a:spLocks noGrp="1" noChangeArrowheads="1"/>
          </p:cNvSpPr>
          <p:nvPr>
            <p:ph type="title"/>
          </p:nvPr>
        </p:nvSpPr>
        <p:spPr>
          <a:xfrm>
            <a:off x="685800" y="685800"/>
            <a:ext cx="7772400" cy="870992"/>
          </a:xfrm>
          <a:noFill/>
          <a:ln/>
        </p:spPr>
        <p:txBody>
          <a:bodyPr/>
          <a:lstStyle/>
          <a:p>
            <a:pPr latinLnBrk="0"/>
            <a:r>
              <a:rPr lang="en-US" altLang="zh-CN" sz="2400" dirty="0" smtClean="0"/>
              <a:t> Usage Model: 8K UHD Wireless Transfer at Smart Home</a:t>
            </a:r>
            <a:endParaRPr lang="en-CA" altLang="zh-CN" sz="2400" dirty="0"/>
          </a:p>
        </p:txBody>
      </p:sp>
      <p:sp>
        <p:nvSpPr>
          <p:cNvPr id="17" name="Rectangle 3"/>
          <p:cNvSpPr txBox="1">
            <a:spLocks noChangeArrowheads="1"/>
          </p:cNvSpPr>
          <p:nvPr/>
        </p:nvSpPr>
        <p:spPr bwMode="auto">
          <a:xfrm>
            <a:off x="539552" y="1548403"/>
            <a:ext cx="4320480" cy="504056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marL="0" marR="0" lvl="0" indent="0" algn="l" defTabSz="449263" rtl="0" eaLnBrk="1" fontAlgn="base" latinLnBrk="1" hangingPunct="1">
              <a:lnSpc>
                <a:spcPct val="90000"/>
              </a:lnSpc>
              <a:spcBef>
                <a:spcPts val="600"/>
              </a:spcBef>
              <a:spcAft>
                <a:spcPct val="0"/>
              </a:spcAft>
              <a:buClr>
                <a:srgbClr val="000000"/>
              </a:buClr>
              <a:buSzPct val="100000"/>
              <a:buFont typeface="Times New Roman" pitchFamily="16" charset="0"/>
              <a:buNone/>
              <a:tabLst/>
              <a:defRPr/>
            </a:pPr>
            <a:r>
              <a:rPr kumimoji="0" lang="en-US" sz="1600" b="1" i="0" u="sng" strike="noStrike" kern="0" cap="none" spc="0" normalizeH="0" baseline="0" noProof="0" dirty="0" smtClean="0">
                <a:ln>
                  <a:noFill/>
                </a:ln>
                <a:solidFill>
                  <a:srgbClr val="000000"/>
                </a:solidFill>
                <a:effectLst/>
                <a:uLnTx/>
                <a:uFillTx/>
                <a:latin typeface="+mn-lt"/>
                <a:ea typeface="+mn-ea"/>
                <a:cs typeface="+mn-cs"/>
              </a:rPr>
              <a:t>Pre-Conditions:  </a:t>
            </a:r>
          </a:p>
          <a:p>
            <a:pPr marL="0" marR="0" lvl="0" indent="0" algn="l" defTabSz="449263" rtl="0" eaLnBrk="1" fontAlgn="base" latinLnBrk="1" hangingPunct="1">
              <a:lnSpc>
                <a:spcPct val="90000"/>
              </a:lnSpc>
              <a:spcBef>
                <a:spcPts val="600"/>
              </a:spcBef>
              <a:spcAft>
                <a:spcPct val="0"/>
              </a:spcAft>
              <a:buClr>
                <a:srgbClr val="000000"/>
              </a:buClr>
              <a:buSzPct val="100000"/>
              <a:buFont typeface="Times New Roman" pitchFamily="16" charset="0"/>
              <a:buNone/>
              <a:tabLst/>
              <a:defRPr/>
            </a:pPr>
            <a:r>
              <a:rPr kumimoji="0" lang="en-US" altLang="ko-KR" sz="1400" b="0" i="0" u="none" strike="noStrike" kern="0" cap="none" spc="0" normalizeH="0" baseline="0" noProof="0" dirty="0" smtClean="0">
                <a:ln>
                  <a:noFill/>
                </a:ln>
                <a:solidFill>
                  <a:srgbClr val="000000"/>
                </a:solidFill>
                <a:effectLst/>
                <a:uLnTx/>
                <a:uFillTx/>
                <a:latin typeface="+mn-lt"/>
                <a:ea typeface="+mn-ea"/>
                <a:cs typeface="+mn-cs"/>
              </a:rPr>
              <a:t>NG60 </a:t>
            </a:r>
            <a:r>
              <a:rPr lang="en-US" altLang="ko-KR" sz="1400" kern="0" dirty="0" smtClean="0">
                <a:solidFill>
                  <a:srgbClr val="000000"/>
                </a:solidFill>
                <a:latin typeface="+mn-lt"/>
                <a:ea typeface="+mn-ea"/>
              </a:rPr>
              <a:t>is interfaced between</a:t>
            </a:r>
            <a:r>
              <a:rPr kumimoji="0" lang="en-US" altLang="ko-KR" sz="1400" b="0" i="0" u="none" strike="noStrike" kern="0" cap="none" spc="0" normalizeH="0" baseline="0" noProof="0" dirty="0" smtClean="0">
                <a:ln>
                  <a:noFill/>
                </a:ln>
                <a:solidFill>
                  <a:srgbClr val="000000"/>
                </a:solidFill>
                <a:effectLst/>
                <a:uLnTx/>
                <a:uFillTx/>
                <a:latin typeface="+mn-lt"/>
                <a:ea typeface="+mn-ea"/>
                <a:cs typeface="+mn-cs"/>
              </a:rPr>
              <a:t> a source device (e.g. set-top</a:t>
            </a:r>
            <a:r>
              <a:rPr kumimoji="0" lang="en-US" altLang="ko-KR" sz="1400" b="0" i="0" u="none" strike="noStrike" kern="0" cap="none" spc="0" normalizeH="0" noProof="0" dirty="0" smtClean="0">
                <a:ln>
                  <a:noFill/>
                </a:ln>
                <a:solidFill>
                  <a:srgbClr val="000000"/>
                </a:solidFill>
                <a:effectLst/>
                <a:uLnTx/>
                <a:uFillTx/>
                <a:latin typeface="+mn-lt"/>
                <a:ea typeface="+mn-ea"/>
                <a:cs typeface="+mn-cs"/>
              </a:rPr>
              <a:t> box, </a:t>
            </a:r>
            <a:r>
              <a:rPr kumimoji="0" lang="en-US" altLang="ko-KR" sz="1400" b="0" i="0" u="none" strike="noStrike" kern="0" cap="none" spc="0" normalizeH="0" noProof="0" dirty="0" err="1" smtClean="0">
                <a:ln>
                  <a:noFill/>
                </a:ln>
                <a:solidFill>
                  <a:srgbClr val="000000"/>
                </a:solidFill>
                <a:effectLst/>
                <a:uLnTx/>
                <a:uFillTx/>
                <a:latin typeface="+mn-lt"/>
                <a:ea typeface="+mn-ea"/>
                <a:cs typeface="+mn-cs"/>
              </a:rPr>
              <a:t>blu</a:t>
            </a:r>
            <a:r>
              <a:rPr kumimoji="0" lang="en-US" altLang="ko-KR" sz="1400" b="0" i="0" u="none" strike="noStrike" kern="0" cap="none" spc="0" normalizeH="0" noProof="0" dirty="0" smtClean="0">
                <a:ln>
                  <a:noFill/>
                </a:ln>
                <a:solidFill>
                  <a:srgbClr val="000000"/>
                </a:solidFill>
                <a:effectLst/>
                <a:uLnTx/>
                <a:uFillTx/>
                <a:latin typeface="+mn-lt"/>
                <a:ea typeface="+mn-ea"/>
                <a:cs typeface="+mn-cs"/>
              </a:rPr>
              <a:t>-ray player, tablet, smart phone)</a:t>
            </a:r>
            <a:r>
              <a:rPr kumimoji="0" lang="en-US" altLang="ko-KR" sz="1400" b="0" i="0" u="none" strike="noStrike" kern="0" cap="none" spc="0" normalizeH="0" baseline="0" noProof="0" dirty="0" smtClean="0">
                <a:ln>
                  <a:noFill/>
                </a:ln>
                <a:solidFill>
                  <a:srgbClr val="000000"/>
                </a:solidFill>
                <a:effectLst/>
                <a:uLnTx/>
                <a:uFillTx/>
                <a:latin typeface="+mn-lt"/>
                <a:ea typeface="+mn-ea"/>
                <a:cs typeface="+mn-cs"/>
              </a:rPr>
              <a:t> and a sink device (e.g. smart TV, thin display) to stream</a:t>
            </a:r>
            <a:r>
              <a:rPr kumimoji="0" lang="en-US" altLang="ko-KR" sz="1400" b="0" i="0" u="none" strike="noStrike" kern="0" cap="none" spc="0" normalizeH="0" noProof="0" dirty="0" smtClean="0">
                <a:ln>
                  <a:noFill/>
                </a:ln>
                <a:solidFill>
                  <a:srgbClr val="000000"/>
                </a:solidFill>
                <a:effectLst/>
                <a:uLnTx/>
                <a:uFillTx/>
                <a:latin typeface="+mn-lt"/>
                <a:ea typeface="+mn-ea"/>
                <a:cs typeface="+mn-cs"/>
              </a:rPr>
              <a:t> 8K UHD contents at home.</a:t>
            </a:r>
            <a:endParaRPr kumimoji="0" lang="en-US" sz="1400" b="0" i="0" u="none" strike="noStrike" kern="0" cap="none" spc="0" normalizeH="0" baseline="0" noProof="0" dirty="0" smtClean="0">
              <a:ln>
                <a:noFill/>
              </a:ln>
              <a:solidFill>
                <a:srgbClr val="000000"/>
              </a:solidFill>
              <a:effectLst/>
              <a:uLnTx/>
              <a:uFillTx/>
              <a:latin typeface="+mn-lt"/>
              <a:ea typeface="+mn-ea"/>
              <a:cs typeface="+mn-cs"/>
            </a:endParaRPr>
          </a:p>
          <a:p>
            <a:pPr marL="0" marR="0" lvl="0" indent="0" algn="l" defTabSz="449263" rtl="0" eaLnBrk="1" fontAlgn="base" latinLnBrk="1" hangingPunct="1">
              <a:lnSpc>
                <a:spcPct val="90000"/>
              </a:lnSpc>
              <a:spcBef>
                <a:spcPts val="600"/>
              </a:spcBef>
              <a:spcAft>
                <a:spcPct val="0"/>
              </a:spcAft>
              <a:buClr>
                <a:srgbClr val="000000"/>
              </a:buClr>
              <a:buSzPct val="100000"/>
              <a:buFont typeface="Times New Roman" pitchFamily="16" charset="0"/>
              <a:buNone/>
              <a:tabLst/>
              <a:defRPr/>
            </a:pPr>
            <a:r>
              <a:rPr kumimoji="0" lang="en-US" sz="1600" b="1" i="0" u="sng" strike="noStrike" kern="0" cap="none" spc="0" normalizeH="0" baseline="0" noProof="0" dirty="0" smtClean="0">
                <a:ln>
                  <a:noFill/>
                </a:ln>
                <a:solidFill>
                  <a:srgbClr val="000000"/>
                </a:solidFill>
                <a:effectLst/>
                <a:uLnTx/>
                <a:uFillTx/>
                <a:latin typeface="+mn-lt"/>
                <a:ea typeface="+mn-ea"/>
                <a:cs typeface="+mn-cs"/>
              </a:rPr>
              <a:t>Environment: </a:t>
            </a:r>
          </a:p>
          <a:p>
            <a:pPr marL="88900" marR="0" lvl="0" indent="-88900" algn="l" defTabSz="449263" rtl="0" eaLnBrk="1" fontAlgn="base" latinLnBrk="1" hangingPunct="1">
              <a:lnSpc>
                <a:spcPct val="90000"/>
              </a:lnSpc>
              <a:spcBef>
                <a:spcPts val="600"/>
              </a:spcBef>
              <a:spcAft>
                <a:spcPct val="0"/>
              </a:spcAft>
              <a:buClr>
                <a:srgbClr val="000000"/>
              </a:buClr>
              <a:buSzPct val="100000"/>
              <a:buFont typeface="Arial" pitchFamily="34" charset="0"/>
              <a:buChar char="•"/>
              <a:tabLst/>
              <a:defRPr/>
            </a:pPr>
            <a:r>
              <a:rPr kumimoji="0" lang="en-US" altLang="ko-KR" sz="1400" b="0" i="0" u="none" strike="noStrike" kern="0" cap="none" spc="0" normalizeH="0" baseline="0" noProof="0" dirty="0" smtClean="0">
                <a:ln>
                  <a:noFill/>
                </a:ln>
                <a:solidFill>
                  <a:srgbClr val="000000"/>
                </a:solidFill>
                <a:effectLst/>
                <a:uLnTx/>
                <a:uFillTx/>
                <a:latin typeface="+mn-lt"/>
                <a:ea typeface="+mn-ea"/>
                <a:cs typeface="+mn-cs"/>
              </a:rPr>
              <a:t>Devices are operating in close proximity at home. Typical distance between devices are &lt; 5m. </a:t>
            </a:r>
          </a:p>
          <a:p>
            <a:pPr marL="88900" marR="0" lvl="0" indent="-88900" algn="l" defTabSz="449263" rtl="0" eaLnBrk="1" fontAlgn="base" latinLnBrk="1" hangingPunct="1">
              <a:lnSpc>
                <a:spcPct val="90000"/>
              </a:lnSpc>
              <a:spcBef>
                <a:spcPts val="600"/>
              </a:spcBef>
              <a:spcAft>
                <a:spcPct val="0"/>
              </a:spcAft>
              <a:buClr>
                <a:srgbClr val="000000"/>
              </a:buClr>
              <a:buSzPct val="100000"/>
              <a:buFont typeface="Arial" pitchFamily="34" charset="0"/>
              <a:buChar char="•"/>
              <a:tabLst/>
              <a:defRPr/>
            </a:pPr>
            <a:r>
              <a:rPr lang="en-US" altLang="ko-KR" sz="1400" kern="0" dirty="0" smtClean="0">
                <a:solidFill>
                  <a:srgbClr val="000000"/>
                </a:solidFill>
                <a:latin typeface="+mn-lt"/>
                <a:ea typeface="+mn-ea"/>
              </a:rPr>
              <a:t>When it comes to the link between a set-top box and a thin display (or smart TV), the set-top box can be inside a table which may provide some SNR loss.  </a:t>
            </a:r>
            <a:endParaRPr kumimoji="0" lang="en-US" altLang="ko-KR" sz="1400" b="0" i="0" u="none" strike="noStrike" kern="0" cap="none" spc="0" normalizeH="0" baseline="0" noProof="0" dirty="0" smtClean="0">
              <a:ln>
                <a:noFill/>
              </a:ln>
              <a:solidFill>
                <a:srgbClr val="000000"/>
              </a:solidFill>
              <a:effectLst/>
              <a:uLnTx/>
              <a:uFillTx/>
              <a:latin typeface="+mn-lt"/>
              <a:ea typeface="+mn-ea"/>
              <a:cs typeface="+mn-cs"/>
            </a:endParaRPr>
          </a:p>
          <a:p>
            <a:pPr marL="0" marR="0" lvl="0" indent="0" algn="l" defTabSz="449263" rtl="0" eaLnBrk="1" fontAlgn="base" latinLnBrk="1" hangingPunct="1">
              <a:lnSpc>
                <a:spcPct val="90000"/>
              </a:lnSpc>
              <a:spcBef>
                <a:spcPts val="600"/>
              </a:spcBef>
              <a:spcAft>
                <a:spcPct val="0"/>
              </a:spcAft>
              <a:buClr>
                <a:srgbClr val="000000"/>
              </a:buClr>
              <a:buSzPct val="100000"/>
              <a:buFont typeface="Times New Roman" pitchFamily="16" charset="0"/>
              <a:buNone/>
              <a:tabLst/>
              <a:defRPr/>
            </a:pPr>
            <a:r>
              <a:rPr kumimoji="0" lang="en-US" sz="1600" b="1" i="0" u="sng" strike="noStrike" kern="0" cap="none" spc="0" normalizeH="0" baseline="0" noProof="0" dirty="0" smtClean="0">
                <a:ln>
                  <a:noFill/>
                </a:ln>
                <a:solidFill>
                  <a:srgbClr val="000000"/>
                </a:solidFill>
                <a:effectLst/>
                <a:uLnTx/>
                <a:uFillTx/>
                <a:latin typeface="+mn-lt"/>
                <a:ea typeface="+mn-ea"/>
                <a:cs typeface="+mn-cs"/>
              </a:rPr>
              <a:t>Application: </a:t>
            </a:r>
          </a:p>
          <a:p>
            <a:pPr marL="0" marR="0" lvl="0" indent="0" algn="l" defTabSz="449263" rtl="0" eaLnBrk="1" fontAlgn="base" latinLnBrk="1" hangingPunct="1">
              <a:lnSpc>
                <a:spcPct val="90000"/>
              </a:lnSpc>
              <a:spcBef>
                <a:spcPts val="600"/>
              </a:spcBef>
              <a:spcAft>
                <a:spcPct val="0"/>
              </a:spcAft>
              <a:buClr>
                <a:srgbClr val="000000"/>
              </a:buClr>
              <a:buSzPct val="100000"/>
              <a:buFont typeface="Times New Roman" pitchFamily="16" charset="0"/>
              <a:buNone/>
              <a:tabLst/>
              <a:defRPr/>
            </a:pPr>
            <a:r>
              <a:rPr kumimoji="0" lang="en-US" altLang="ko-KR" sz="1400" b="0" i="0" u="none" strike="noStrike" kern="0" cap="none" spc="0" normalizeH="0" baseline="0" noProof="0" dirty="0" smtClean="0">
                <a:ln>
                  <a:noFill/>
                </a:ln>
                <a:solidFill>
                  <a:srgbClr val="000000"/>
                </a:solidFill>
                <a:effectLst/>
                <a:uLnTx/>
                <a:uFillTx/>
                <a:latin typeface="+mn-lt"/>
                <a:ea typeface="+mn-ea"/>
                <a:cs typeface="+mn-cs"/>
              </a:rPr>
              <a:t>At least 40 </a:t>
            </a:r>
            <a:r>
              <a:rPr kumimoji="0" lang="en-US" altLang="ko-KR" sz="1400" b="0" i="0" u="none" strike="noStrike" kern="0" cap="none" spc="0" normalizeH="0" baseline="0" noProof="0" dirty="0" err="1" smtClean="0">
                <a:ln>
                  <a:noFill/>
                </a:ln>
                <a:solidFill>
                  <a:srgbClr val="000000"/>
                </a:solidFill>
                <a:effectLst/>
                <a:uLnTx/>
                <a:uFillTx/>
                <a:latin typeface="+mn-lt"/>
                <a:ea typeface="+mn-ea"/>
                <a:cs typeface="+mn-cs"/>
              </a:rPr>
              <a:t>Gbps</a:t>
            </a:r>
            <a:r>
              <a:rPr kumimoji="0" lang="en-US" altLang="ko-KR" sz="1400" b="0" i="0" u="none" strike="noStrike" kern="0" cap="none" spc="0" normalizeH="0" baseline="0" noProof="0" dirty="0" smtClean="0">
                <a:ln>
                  <a:noFill/>
                </a:ln>
                <a:solidFill>
                  <a:srgbClr val="000000"/>
                </a:solidFill>
                <a:effectLst/>
                <a:uLnTx/>
                <a:uFillTx/>
                <a:latin typeface="+mn-lt"/>
                <a:ea typeface="+mn-ea"/>
                <a:cs typeface="+mn-cs"/>
              </a:rPr>
              <a:t> PHY rate is required for a link to stream</a:t>
            </a:r>
            <a:r>
              <a:rPr kumimoji="0" lang="en-US" altLang="ko-KR" sz="1400" b="0" i="0" u="none" strike="noStrike" kern="0" cap="none" spc="0" normalizeH="0" noProof="0" dirty="0" smtClean="0">
                <a:ln>
                  <a:noFill/>
                </a:ln>
                <a:solidFill>
                  <a:srgbClr val="000000"/>
                </a:solidFill>
                <a:effectLst/>
                <a:uLnTx/>
                <a:uFillTx/>
                <a:latin typeface="+mn-lt"/>
                <a:ea typeface="+mn-ea"/>
                <a:cs typeface="+mn-cs"/>
              </a:rPr>
              <a:t> </a:t>
            </a:r>
            <a:r>
              <a:rPr kumimoji="0" lang="en-US" altLang="ko-KR" sz="1400" b="0" i="0" u="none" strike="noStrike" kern="0" cap="none" spc="0" normalizeH="0" baseline="0" noProof="0" dirty="0" smtClean="0">
                <a:ln>
                  <a:noFill/>
                </a:ln>
                <a:solidFill>
                  <a:srgbClr val="000000"/>
                </a:solidFill>
                <a:effectLst/>
                <a:uLnTx/>
                <a:uFillTx/>
                <a:latin typeface="+mn-lt"/>
                <a:ea typeface="+mn-ea"/>
                <a:cs typeface="+mn-cs"/>
              </a:rPr>
              <a:t>uncompressed 8K UHD streaming (60 frames</a:t>
            </a:r>
            <a:r>
              <a:rPr kumimoji="0" lang="en-US" altLang="ko-KR" sz="1400" b="0" i="0" u="none" strike="noStrike" kern="0" cap="none" spc="0" normalizeH="0" noProof="0" dirty="0" smtClean="0">
                <a:ln>
                  <a:noFill/>
                </a:ln>
                <a:solidFill>
                  <a:srgbClr val="000000"/>
                </a:solidFill>
                <a:effectLst/>
                <a:uLnTx/>
                <a:uFillTx/>
                <a:latin typeface="+mn-lt"/>
                <a:ea typeface="+mn-ea"/>
                <a:cs typeface="+mn-cs"/>
              </a:rPr>
              <a:t> per second, 24 bits per pixel, 4:2:2 </a:t>
            </a:r>
            <a:r>
              <a:rPr kumimoji="0" lang="en-US" altLang="ko-KR" sz="1400" b="0" i="0" u="none" strike="noStrike" kern="0" cap="none" spc="0" normalizeH="0" noProof="0" dirty="0" err="1" smtClean="0">
                <a:ln>
                  <a:noFill/>
                </a:ln>
                <a:solidFill>
                  <a:srgbClr val="000000"/>
                </a:solidFill>
                <a:effectLst/>
                <a:uLnTx/>
                <a:uFillTx/>
                <a:latin typeface="+mn-lt"/>
                <a:ea typeface="+mn-ea"/>
                <a:cs typeface="+mn-cs"/>
              </a:rPr>
              <a:t>Chroma</a:t>
            </a:r>
            <a:r>
              <a:rPr kumimoji="0" lang="en-US" altLang="ko-KR" sz="1400" b="0" i="0" u="none" strike="noStrike" kern="0" cap="none" spc="0" normalizeH="0" noProof="0" dirty="0" smtClean="0">
                <a:ln>
                  <a:noFill/>
                </a:ln>
                <a:solidFill>
                  <a:srgbClr val="000000"/>
                </a:solidFill>
                <a:effectLst/>
                <a:uLnTx/>
                <a:uFillTx/>
                <a:latin typeface="+mn-lt"/>
                <a:ea typeface="+mn-ea"/>
                <a:cs typeface="+mn-cs"/>
              </a:rPr>
              <a:t> sampling at minimum)</a:t>
            </a:r>
            <a:r>
              <a:rPr kumimoji="0" lang="en-US" altLang="ko-KR" sz="1400" b="0" i="0" u="none" strike="noStrike" kern="0" cap="none" spc="0" normalizeH="0" baseline="0" noProof="0" dirty="0" smtClean="0">
                <a:ln>
                  <a:noFill/>
                </a:ln>
                <a:solidFill>
                  <a:srgbClr val="000000"/>
                </a:solidFill>
                <a:effectLst/>
                <a:uLnTx/>
                <a:uFillTx/>
                <a:latin typeface="+mn-lt"/>
                <a:ea typeface="+mn-ea"/>
                <a:cs typeface="+mn-cs"/>
              </a:rPr>
              <a:t>. </a:t>
            </a:r>
          </a:p>
          <a:p>
            <a:pPr lvl="0" eaLnBrk="1" latinLnBrk="1" hangingPunct="1">
              <a:lnSpc>
                <a:spcPct val="90000"/>
              </a:lnSpc>
              <a:spcBef>
                <a:spcPts val="600"/>
              </a:spcBef>
              <a:defRPr/>
            </a:pPr>
            <a:r>
              <a:rPr lang="en-US" sz="1600" b="1" u="sng" kern="0" dirty="0" smtClean="0">
                <a:solidFill>
                  <a:srgbClr val="000000"/>
                </a:solidFill>
                <a:latin typeface="+mn-lt"/>
                <a:ea typeface="+mn-ea"/>
              </a:rPr>
              <a:t>Traffic Conditions</a:t>
            </a:r>
          </a:p>
          <a:p>
            <a:pPr marL="88900" indent="-88900" eaLnBrk="1" latinLnBrk="1" hangingPunct="1">
              <a:lnSpc>
                <a:spcPct val="90000"/>
              </a:lnSpc>
              <a:spcBef>
                <a:spcPts val="600"/>
              </a:spcBef>
              <a:buFont typeface="Arial" pitchFamily="34" charset="0"/>
              <a:buChar char="•"/>
              <a:defRPr/>
            </a:pPr>
            <a:r>
              <a:rPr lang="en-US" altLang="ko-KR" sz="1400" kern="0" dirty="0" smtClean="0">
                <a:solidFill>
                  <a:srgbClr val="000000"/>
                </a:solidFill>
                <a:latin typeface="+mn-lt"/>
                <a:ea typeface="+mn-ea"/>
              </a:rPr>
              <a:t>Only a single link may exist at a time. </a:t>
            </a:r>
          </a:p>
          <a:p>
            <a:pPr marL="88900" indent="-88900" eaLnBrk="1" latinLnBrk="1" hangingPunct="1">
              <a:lnSpc>
                <a:spcPct val="90000"/>
              </a:lnSpc>
              <a:spcBef>
                <a:spcPts val="600"/>
              </a:spcBef>
              <a:buFont typeface="Arial" pitchFamily="34" charset="0"/>
              <a:buChar char="•"/>
              <a:defRPr/>
            </a:pPr>
            <a:r>
              <a:rPr lang="en-US" altLang="ko-KR" sz="1400" kern="0" dirty="0" smtClean="0">
                <a:solidFill>
                  <a:srgbClr val="000000"/>
                </a:solidFill>
                <a:latin typeface="+mn-lt"/>
                <a:ea typeface="+mn-ea"/>
              </a:rPr>
              <a:t>There is typically no interference from other mm-wave links at home.</a:t>
            </a:r>
          </a:p>
          <a:p>
            <a:pPr marL="88900" indent="-88900" eaLnBrk="1" latinLnBrk="1" hangingPunct="1">
              <a:lnSpc>
                <a:spcPct val="90000"/>
              </a:lnSpc>
              <a:spcBef>
                <a:spcPts val="600"/>
              </a:spcBef>
              <a:buFont typeface="Arial" pitchFamily="34" charset="0"/>
              <a:buChar char="•"/>
              <a:defRPr/>
            </a:pPr>
            <a:r>
              <a:rPr lang="en-US" altLang="ko-KR" sz="1400" kern="0" dirty="0" smtClean="0">
                <a:solidFill>
                  <a:srgbClr val="000000"/>
                </a:solidFill>
                <a:latin typeface="+mn-lt"/>
                <a:ea typeface="+mn-ea"/>
              </a:rPr>
              <a:t>Traffic is mostly unidirectional.</a:t>
            </a:r>
          </a:p>
          <a:p>
            <a:pPr marL="0" marR="0" lvl="0" indent="0" algn="l" defTabSz="449263" rtl="0" eaLnBrk="1" fontAlgn="base" latinLnBrk="1" hangingPunct="1">
              <a:lnSpc>
                <a:spcPct val="90000"/>
              </a:lnSpc>
              <a:spcBef>
                <a:spcPts val="600"/>
              </a:spcBef>
              <a:spcAft>
                <a:spcPct val="0"/>
              </a:spcAft>
              <a:buClr>
                <a:srgbClr val="000000"/>
              </a:buClr>
              <a:buSzPct val="100000"/>
              <a:buFont typeface="Times New Roman" pitchFamily="16" charset="0"/>
              <a:buNone/>
              <a:tabLst/>
              <a:defRPr/>
            </a:pPr>
            <a:endParaRPr kumimoji="0" lang="en-US" sz="1600" b="1" i="0" u="sng" strike="noStrike" kern="0" cap="none" spc="0" normalizeH="0" baseline="0" noProof="0" dirty="0">
              <a:ln>
                <a:noFill/>
              </a:ln>
              <a:solidFill>
                <a:srgbClr val="000000"/>
              </a:solidFill>
              <a:effectLst/>
              <a:uLnTx/>
              <a:uFillTx/>
              <a:latin typeface="+mn-lt"/>
              <a:ea typeface="+mn-ea"/>
              <a:cs typeface="+mn-cs"/>
            </a:endParaRPr>
          </a:p>
        </p:txBody>
      </p:sp>
      <p:sp>
        <p:nvSpPr>
          <p:cNvPr id="18" name="Rectangle 3"/>
          <p:cNvSpPr txBox="1">
            <a:spLocks noChangeArrowheads="1"/>
          </p:cNvSpPr>
          <p:nvPr/>
        </p:nvSpPr>
        <p:spPr bwMode="auto">
          <a:xfrm>
            <a:off x="4788024" y="1548403"/>
            <a:ext cx="4320480" cy="504056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marL="0" indent="0">
              <a:buFontTx/>
              <a:buNone/>
            </a:pPr>
            <a:r>
              <a:rPr lang="en-US" sz="1600" u="sng" kern="0" dirty="0" smtClean="0"/>
              <a:t>Use </a:t>
            </a:r>
            <a:r>
              <a:rPr lang="en-US" sz="1600" u="sng" kern="0" dirty="0"/>
              <a:t>Case</a:t>
            </a:r>
          </a:p>
          <a:p>
            <a:pPr marL="0" indent="0">
              <a:buFontTx/>
              <a:buChar char="-"/>
            </a:pPr>
            <a:r>
              <a:rPr lang="en-US" sz="1400" b="0" kern="0" dirty="0" smtClean="0"/>
              <a:t>  Split TV: TV is on the wall as a thin display and set-top box works as a controller, wirelessly interfaced by NG60 to replace wired interfaces. </a:t>
            </a:r>
          </a:p>
          <a:p>
            <a:pPr marL="0" indent="0">
              <a:buFontTx/>
              <a:buChar char="-"/>
            </a:pPr>
            <a:r>
              <a:rPr lang="en-US" sz="1400" b="0" kern="0" dirty="0" smtClean="0"/>
              <a:t>Smart display (Mirroring): Uncompressed 8K UHD streaming is through smart TV. 8K UHD video can be real-time transferred from </a:t>
            </a:r>
            <a:r>
              <a:rPr lang="en-US" sz="1400" b="0" kern="0" dirty="0" err="1" smtClean="0"/>
              <a:t>smartphone</a:t>
            </a:r>
            <a:r>
              <a:rPr lang="en-US" sz="1400" b="0" kern="0" dirty="0" smtClean="0"/>
              <a:t>/tablet to smart TV. When </a:t>
            </a:r>
            <a:r>
              <a:rPr lang="en-US" altLang="ko-KR" sz="1400" b="0" kern="0" dirty="0" smtClean="0"/>
              <a:t>user enters home, the video which the user is watching in his/her smart phone is seamlessly played in the smart TV. </a:t>
            </a:r>
            <a:endParaRPr lang="en-US" sz="1400" b="0" kern="0" dirty="0" smtClean="0"/>
          </a:p>
        </p:txBody>
      </p:sp>
      <p:sp>
        <p:nvSpPr>
          <p:cNvPr id="9" name="Date Placeholder 3"/>
          <p:cNvSpPr>
            <a:spLocks noGrp="1"/>
          </p:cNvSpPr>
          <p:nvPr>
            <p:ph type="dt" idx="15"/>
          </p:nvPr>
        </p:nvSpPr>
        <p:spPr>
          <a:xfrm>
            <a:off x="696912" y="333375"/>
            <a:ext cx="2303451" cy="273050"/>
          </a:xfrm>
        </p:spPr>
        <p:txBody>
          <a:bodyPr/>
          <a:lstStyle/>
          <a:p>
            <a:r>
              <a:rPr lang="en-US" altLang="ko-KR" dirty="0" smtClean="0"/>
              <a:t>March 2015</a:t>
            </a:r>
            <a:endParaRPr lang="en-GB" altLang="ko-KR" dirty="0"/>
          </a:p>
        </p:txBody>
      </p:sp>
      <p:grpSp>
        <p:nvGrpSpPr>
          <p:cNvPr id="42" name="그룹 41"/>
          <p:cNvGrpSpPr/>
          <p:nvPr/>
        </p:nvGrpSpPr>
        <p:grpSpPr>
          <a:xfrm>
            <a:off x="4427984" y="4055115"/>
            <a:ext cx="4948718" cy="2029792"/>
            <a:chOff x="4427984" y="4077072"/>
            <a:chExt cx="4948718" cy="2029792"/>
          </a:xfrm>
        </p:grpSpPr>
        <p:sp>
          <p:nvSpPr>
            <p:cNvPr id="15" name="TextBox 14"/>
            <p:cNvSpPr txBox="1"/>
            <p:nvPr/>
          </p:nvSpPr>
          <p:spPr>
            <a:xfrm>
              <a:off x="4427984" y="5621178"/>
              <a:ext cx="2088232" cy="24622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ko-KR" sz="1000" kern="0" dirty="0" smtClean="0">
                  <a:solidFill>
                    <a:sysClr val="windowText" lastClr="000000"/>
                  </a:solidFill>
                </a:rPr>
                <a:t>TV or Display</a:t>
              </a:r>
              <a:endParaRPr kumimoji="0" lang="ko-KR" altLang="en-US" sz="1000" i="0" u="none" strike="noStrike" kern="0" cap="none" spc="0" normalizeH="0" baseline="0" noProof="0" dirty="0">
                <a:ln>
                  <a:noFill/>
                </a:ln>
                <a:solidFill>
                  <a:sysClr val="windowText" lastClr="000000"/>
                </a:solidFill>
                <a:effectLst/>
                <a:uLnTx/>
                <a:uFillTx/>
              </a:endParaRPr>
            </a:p>
          </p:txBody>
        </p:sp>
        <p:grpSp>
          <p:nvGrpSpPr>
            <p:cNvPr id="32" name="그룹 31"/>
            <p:cNvGrpSpPr/>
            <p:nvPr/>
          </p:nvGrpSpPr>
          <p:grpSpPr>
            <a:xfrm>
              <a:off x="4932040" y="4077072"/>
              <a:ext cx="4444662" cy="2029792"/>
              <a:chOff x="589558" y="2298324"/>
              <a:chExt cx="6004978" cy="2742360"/>
            </a:xfrm>
          </p:grpSpPr>
          <p:pic>
            <p:nvPicPr>
              <p:cNvPr id="14" name="Picture 2" descr="http://nimage.newsway.kr/photo/2015/02/24/2015022409162369226_20150224091809_1.jpg"/>
              <p:cNvPicPr>
                <a:picLocks noChangeAspect="1" noChangeArrowheads="1"/>
              </p:cNvPicPr>
              <p:nvPr/>
            </p:nvPicPr>
            <p:blipFill>
              <a:blip r:embed="rId3" cstate="print"/>
              <a:srcRect l="12281" t="10889" r="15789" b="23775"/>
              <a:stretch>
                <a:fillRect/>
              </a:stretch>
            </p:blipFill>
            <p:spPr bwMode="auto">
              <a:xfrm>
                <a:off x="589558" y="3076617"/>
                <a:ext cx="1483153" cy="1302281"/>
              </a:xfrm>
              <a:prstGeom prst="rect">
                <a:avLst/>
              </a:prstGeom>
              <a:noFill/>
            </p:spPr>
          </p:pic>
          <p:pic>
            <p:nvPicPr>
              <p:cNvPr id="16" name="Picture 4" descr="https://encrypted-tbn1.gstatic.com/images?q=tbn:ANd9GcRLC5R5iSEz6MmQwFi4lrD0g7MG_1WyLuPFTSIbqQl1VFj1ajfDe4I0-g">
                <a:hlinkClick r:id="rId4"/>
              </p:cNvPr>
              <p:cNvPicPr>
                <a:picLocks noChangeAspect="1" noChangeArrowheads="1"/>
              </p:cNvPicPr>
              <p:nvPr/>
            </p:nvPicPr>
            <p:blipFill>
              <a:blip r:embed="rId5" cstate="print"/>
              <a:srcRect t="28180" b="15459"/>
              <a:stretch>
                <a:fillRect/>
              </a:stretch>
            </p:blipFill>
            <p:spPr bwMode="auto">
              <a:xfrm>
                <a:off x="3605445" y="2298324"/>
                <a:ext cx="1395863" cy="644245"/>
              </a:xfrm>
              <a:prstGeom prst="rect">
                <a:avLst/>
              </a:prstGeom>
              <a:noFill/>
            </p:spPr>
          </p:pic>
          <p:sp>
            <p:nvSpPr>
              <p:cNvPr id="19" name="TextBox 18"/>
              <p:cNvSpPr txBox="1"/>
              <p:nvPr/>
            </p:nvSpPr>
            <p:spPr>
              <a:xfrm>
                <a:off x="4578312" y="2395611"/>
                <a:ext cx="2016224" cy="40011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ko-KR" sz="1000" kern="0" dirty="0" smtClean="0">
                    <a:solidFill>
                      <a:sysClr val="windowText" lastClr="000000"/>
                    </a:solidFill>
                  </a:rPr>
                  <a:t>Set-top box </a:t>
                </a:r>
              </a:p>
              <a:p>
                <a:pPr marL="0" marR="0" lvl="0" indent="0" algn="ctr" defTabSz="914400" eaLnBrk="1" fontAlgn="auto" latinLnBrk="0" hangingPunct="1">
                  <a:lnSpc>
                    <a:spcPct val="100000"/>
                  </a:lnSpc>
                  <a:spcBef>
                    <a:spcPts val="0"/>
                  </a:spcBef>
                  <a:spcAft>
                    <a:spcPts val="0"/>
                  </a:spcAft>
                  <a:buClrTx/>
                  <a:buSzTx/>
                  <a:buFontTx/>
                  <a:buNone/>
                  <a:tabLst/>
                  <a:defRPr/>
                </a:pPr>
                <a:r>
                  <a:rPr lang="en-US" altLang="ko-KR" sz="1000" kern="0" dirty="0" smtClean="0">
                    <a:solidFill>
                      <a:sysClr val="windowText" lastClr="000000"/>
                    </a:solidFill>
                  </a:rPr>
                  <a:t>(TV controller)</a:t>
                </a:r>
                <a:endParaRPr kumimoji="0" lang="ko-KR" altLang="en-US" sz="1000" i="0" u="none" strike="noStrike" kern="0" cap="none" spc="0" normalizeH="0" baseline="0" noProof="0" dirty="0">
                  <a:ln>
                    <a:noFill/>
                  </a:ln>
                  <a:solidFill>
                    <a:sysClr val="windowText" lastClr="000000"/>
                  </a:solidFill>
                  <a:effectLst/>
                  <a:uLnTx/>
                  <a:uFillTx/>
                </a:endParaRPr>
              </a:p>
            </p:txBody>
          </p:sp>
          <p:pic>
            <p:nvPicPr>
              <p:cNvPr id="21" name="Picture 6" descr="https://encrypted-tbn3.gstatic.com/images?q=tbn:ANd9GcTIjdwqNoeakwq05XWf0cSoY9zD3wh9G-ykSTDk-CGB0PXQ11IYsK2a4QM">
                <a:hlinkClick r:id="rId6"/>
              </p:cNvPr>
              <p:cNvPicPr>
                <a:picLocks noChangeAspect="1" noChangeArrowheads="1"/>
              </p:cNvPicPr>
              <p:nvPr/>
            </p:nvPicPr>
            <p:blipFill>
              <a:blip r:embed="rId7" cstate="print"/>
              <a:srcRect/>
              <a:stretch>
                <a:fillRect/>
              </a:stretch>
            </p:blipFill>
            <p:spPr bwMode="auto">
              <a:xfrm>
                <a:off x="3994592" y="3271191"/>
                <a:ext cx="1207387" cy="903304"/>
              </a:xfrm>
              <a:prstGeom prst="rect">
                <a:avLst/>
              </a:prstGeom>
              <a:noFill/>
            </p:spPr>
          </p:pic>
          <p:sp>
            <p:nvSpPr>
              <p:cNvPr id="22" name="TextBox 21"/>
              <p:cNvSpPr txBox="1"/>
              <p:nvPr/>
            </p:nvSpPr>
            <p:spPr>
              <a:xfrm>
                <a:off x="4623959" y="3900550"/>
                <a:ext cx="1656184" cy="246222"/>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ko-KR" sz="1000" kern="0" dirty="0" err="1" smtClean="0">
                    <a:solidFill>
                      <a:sysClr val="windowText" lastClr="000000"/>
                    </a:solidFill>
                  </a:rPr>
                  <a:t>Blu</a:t>
                </a:r>
                <a:r>
                  <a:rPr lang="en-US" altLang="ko-KR" sz="1000" kern="0" dirty="0" smtClean="0">
                    <a:solidFill>
                      <a:sysClr val="windowText" lastClr="000000"/>
                    </a:solidFill>
                  </a:rPr>
                  <a:t>-ray player</a:t>
                </a:r>
                <a:endParaRPr kumimoji="0" lang="ko-KR" altLang="en-US" sz="1000" i="0" u="none" strike="noStrike" kern="0" cap="none" spc="0" normalizeH="0" baseline="0" noProof="0" dirty="0">
                  <a:ln>
                    <a:noFill/>
                  </a:ln>
                  <a:solidFill>
                    <a:sysClr val="windowText" lastClr="000000"/>
                  </a:solidFill>
                  <a:effectLst/>
                  <a:uLnTx/>
                  <a:uFillTx/>
                </a:endParaRPr>
              </a:p>
            </p:txBody>
          </p:sp>
          <p:pic>
            <p:nvPicPr>
              <p:cNvPr id="23" name="Picture 8" descr="https://encrypted-tbn3.gstatic.com/images?q=tbn:ANd9GcQhHQMNWdGnqAK1ekRNjfgs8cg9uRghIdJRIJ0qMAgUMrcjNQ3o3YPbDJo">
                <a:hlinkClick r:id="rId8"/>
              </p:cNvPr>
              <p:cNvPicPr>
                <a:picLocks noChangeAspect="1" noChangeArrowheads="1"/>
              </p:cNvPicPr>
              <p:nvPr/>
            </p:nvPicPr>
            <p:blipFill>
              <a:blip r:embed="rId9" cstate="print"/>
              <a:srcRect l="26761" t="15120" r="19718" b="14321"/>
              <a:stretch>
                <a:fillRect/>
              </a:stretch>
            </p:blipFill>
            <p:spPr bwMode="auto">
              <a:xfrm>
                <a:off x="4091879" y="4329778"/>
                <a:ext cx="406232" cy="710906"/>
              </a:xfrm>
              <a:prstGeom prst="rect">
                <a:avLst/>
              </a:prstGeom>
              <a:noFill/>
            </p:spPr>
          </p:pic>
          <p:sp>
            <p:nvSpPr>
              <p:cNvPr id="24" name="TextBox 23"/>
              <p:cNvSpPr txBox="1"/>
              <p:nvPr/>
            </p:nvSpPr>
            <p:spPr>
              <a:xfrm>
                <a:off x="4189166" y="4535919"/>
                <a:ext cx="2016224" cy="246222"/>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ko-KR" sz="1000" kern="0" dirty="0" smtClean="0">
                    <a:solidFill>
                      <a:sysClr val="windowText" lastClr="000000"/>
                    </a:solidFill>
                  </a:rPr>
                  <a:t>Smart phone/Tablet</a:t>
                </a:r>
                <a:endParaRPr kumimoji="0" lang="ko-KR" altLang="en-US" sz="1000" i="0" u="none" strike="noStrike" kern="0" cap="none" spc="0" normalizeH="0" baseline="0" noProof="0" dirty="0">
                  <a:ln>
                    <a:noFill/>
                  </a:ln>
                  <a:solidFill>
                    <a:sysClr val="windowText" lastClr="000000"/>
                  </a:solidFill>
                  <a:effectLst/>
                  <a:uLnTx/>
                  <a:uFillTx/>
                </a:endParaRPr>
              </a:p>
            </p:txBody>
          </p:sp>
          <p:cxnSp>
            <p:nvCxnSpPr>
              <p:cNvPr id="25" name="직선 연결선 24"/>
              <p:cNvCxnSpPr>
                <a:stCxn id="14" idx="3"/>
                <a:endCxn id="16" idx="1"/>
              </p:cNvCxnSpPr>
              <p:nvPr/>
            </p:nvCxnSpPr>
            <p:spPr bwMode="auto">
              <a:xfrm flipV="1">
                <a:off x="2072711" y="2620447"/>
                <a:ext cx="1532734" cy="110731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6" name="TextBox 25"/>
              <p:cNvSpPr txBox="1"/>
              <p:nvPr/>
            </p:nvSpPr>
            <p:spPr>
              <a:xfrm>
                <a:off x="1854285" y="2298324"/>
                <a:ext cx="2016224" cy="540570"/>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ko-KR" sz="1000" b="1" kern="0" dirty="0" smtClean="0">
                    <a:solidFill>
                      <a:srgbClr val="FF0000"/>
                    </a:solidFill>
                  </a:rPr>
                  <a:t>Replacement </a:t>
                </a:r>
              </a:p>
              <a:p>
                <a:pPr marL="0" marR="0" lvl="0" indent="0" algn="ctr" defTabSz="914400" eaLnBrk="1" fontAlgn="auto" latinLnBrk="0" hangingPunct="1">
                  <a:lnSpc>
                    <a:spcPct val="100000"/>
                  </a:lnSpc>
                  <a:spcBef>
                    <a:spcPts val="0"/>
                  </a:spcBef>
                  <a:spcAft>
                    <a:spcPts val="0"/>
                  </a:spcAft>
                  <a:buClrTx/>
                  <a:buSzTx/>
                  <a:buFontTx/>
                  <a:buNone/>
                  <a:tabLst/>
                  <a:defRPr/>
                </a:pPr>
                <a:r>
                  <a:rPr lang="en-US" altLang="ko-KR" sz="1000" b="1" kern="0" dirty="0" smtClean="0">
                    <a:solidFill>
                      <a:srgbClr val="FF0000"/>
                    </a:solidFill>
                  </a:rPr>
                  <a:t>of  wired interface </a:t>
                </a:r>
                <a:endParaRPr kumimoji="0" lang="ko-KR" altLang="en-US" sz="1000" b="1" i="0" u="none" strike="noStrike" kern="0" cap="none" spc="0" normalizeH="0" baseline="0" noProof="0" dirty="0">
                  <a:ln>
                    <a:noFill/>
                  </a:ln>
                  <a:solidFill>
                    <a:srgbClr val="FF0000"/>
                  </a:solidFill>
                  <a:effectLst/>
                  <a:uLnTx/>
                  <a:uFillTx/>
                </a:endParaRPr>
              </a:p>
            </p:txBody>
          </p:sp>
          <p:cxnSp>
            <p:nvCxnSpPr>
              <p:cNvPr id="27" name="직선 연결선 26"/>
              <p:cNvCxnSpPr>
                <a:stCxn id="14" idx="3"/>
                <a:endCxn id="21" idx="1"/>
              </p:cNvCxnSpPr>
              <p:nvPr/>
            </p:nvCxnSpPr>
            <p:spPr bwMode="auto">
              <a:xfrm flipV="1">
                <a:off x="2072711" y="3722844"/>
                <a:ext cx="1921881" cy="4915"/>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8" name="TextBox 27"/>
              <p:cNvSpPr txBox="1"/>
              <p:nvPr/>
            </p:nvSpPr>
            <p:spPr>
              <a:xfrm>
                <a:off x="2367515" y="3173905"/>
                <a:ext cx="2016224" cy="540570"/>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ko-KR" sz="1000" b="1" kern="0" dirty="0" smtClean="0">
                    <a:solidFill>
                      <a:srgbClr val="FF0000"/>
                    </a:solidFill>
                  </a:rPr>
                  <a:t>Wireless Transfer</a:t>
                </a:r>
              </a:p>
              <a:p>
                <a:pPr marL="0" marR="0" lvl="0" indent="0" algn="ctr" defTabSz="914400" eaLnBrk="1" fontAlgn="auto" latinLnBrk="0" hangingPunct="1">
                  <a:lnSpc>
                    <a:spcPct val="100000"/>
                  </a:lnSpc>
                  <a:spcBef>
                    <a:spcPts val="0"/>
                  </a:spcBef>
                  <a:spcAft>
                    <a:spcPts val="0"/>
                  </a:spcAft>
                  <a:buClrTx/>
                  <a:buSzTx/>
                  <a:buFontTx/>
                  <a:buNone/>
                  <a:tabLst/>
                  <a:defRPr/>
                </a:pPr>
                <a:r>
                  <a:rPr lang="en-US" altLang="ko-KR" sz="1000" b="1" kern="0" dirty="0" smtClean="0">
                    <a:solidFill>
                      <a:srgbClr val="FF0000"/>
                    </a:solidFill>
                  </a:rPr>
                  <a:t> from fixed device</a:t>
                </a:r>
                <a:endParaRPr kumimoji="0" lang="ko-KR" altLang="en-US" sz="1000" b="1" i="0" u="none" strike="noStrike" kern="0" cap="none" spc="0" normalizeH="0" baseline="0" noProof="0" dirty="0">
                  <a:ln>
                    <a:noFill/>
                  </a:ln>
                  <a:solidFill>
                    <a:srgbClr val="FF0000"/>
                  </a:solidFill>
                  <a:effectLst/>
                  <a:uLnTx/>
                  <a:uFillTx/>
                </a:endParaRPr>
              </a:p>
            </p:txBody>
          </p:sp>
          <p:cxnSp>
            <p:nvCxnSpPr>
              <p:cNvPr id="29" name="직선 연결선 28"/>
              <p:cNvCxnSpPr>
                <a:stCxn id="14" idx="3"/>
                <a:endCxn id="23" idx="1"/>
              </p:cNvCxnSpPr>
              <p:nvPr/>
            </p:nvCxnSpPr>
            <p:spPr bwMode="auto">
              <a:xfrm>
                <a:off x="2072711" y="3727759"/>
                <a:ext cx="2019168" cy="957472"/>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sp>
          <p:nvSpPr>
            <p:cNvPr id="30" name="TextBox 29"/>
            <p:cNvSpPr txBox="1"/>
            <p:nvPr/>
          </p:nvSpPr>
          <p:spPr>
            <a:xfrm>
              <a:off x="5652120" y="5661248"/>
              <a:ext cx="2016224" cy="400110"/>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ko-KR" sz="1000" b="1" kern="0" dirty="0" smtClean="0">
                  <a:solidFill>
                    <a:srgbClr val="FF0000"/>
                  </a:solidFill>
                </a:rPr>
                <a:t>Wireless Transfer</a:t>
              </a:r>
            </a:p>
            <a:p>
              <a:pPr marL="0" marR="0" lvl="0" indent="0" algn="ctr" defTabSz="914400" eaLnBrk="1" fontAlgn="auto" latinLnBrk="0" hangingPunct="1">
                <a:lnSpc>
                  <a:spcPct val="100000"/>
                </a:lnSpc>
                <a:spcBef>
                  <a:spcPts val="0"/>
                </a:spcBef>
                <a:spcAft>
                  <a:spcPts val="0"/>
                </a:spcAft>
                <a:buClrTx/>
                <a:buSzTx/>
                <a:buFontTx/>
                <a:buNone/>
                <a:tabLst/>
                <a:defRPr/>
              </a:pPr>
              <a:r>
                <a:rPr lang="en-US" altLang="ko-KR" sz="1000" b="1" kern="0" dirty="0" smtClean="0">
                  <a:solidFill>
                    <a:srgbClr val="FF0000"/>
                  </a:solidFill>
                </a:rPr>
                <a:t> from mobile device</a:t>
              </a:r>
              <a:endParaRPr kumimoji="0" lang="ko-KR" altLang="en-US" sz="1000" b="1" i="0" u="none" strike="noStrike" kern="0" cap="none" spc="0" normalizeH="0" baseline="0" noProof="0" dirty="0">
                <a:ln>
                  <a:noFill/>
                </a:ln>
                <a:solidFill>
                  <a:srgbClr val="FF0000"/>
                </a:solidFill>
                <a:effectLst/>
                <a:uLnTx/>
                <a:uFillTx/>
              </a:endParaRPr>
            </a:p>
          </p:txBody>
        </p:sp>
        <p:sp>
          <p:nvSpPr>
            <p:cNvPr id="33" name="모서리가 둥근 직사각형 32"/>
            <p:cNvSpPr/>
            <p:nvPr/>
          </p:nvSpPr>
          <p:spPr bwMode="auto">
            <a:xfrm>
              <a:off x="5076056" y="4149080"/>
              <a:ext cx="900608" cy="462227"/>
            </a:xfrm>
            <a:prstGeom prst="roundRect">
              <a:avLst/>
            </a:prstGeom>
            <a:solidFill>
              <a:schemeClr val="accent5">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200" b="0" i="0" u="none" strike="noStrike" cap="none" normalizeH="0" baseline="0" dirty="0" smtClean="0">
                  <a:ln>
                    <a:noFill/>
                  </a:ln>
                  <a:solidFill>
                    <a:schemeClr val="bg1"/>
                  </a:solidFill>
                  <a:effectLst/>
                  <a:latin typeface="Times New Roman" pitchFamily="16" charset="0"/>
                  <a:ea typeface="MS Gothic" charset="-128"/>
                </a:rPr>
                <a:t>8K UHD</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200" dirty="0" smtClean="0"/>
                <a:t>Service</a:t>
              </a:r>
              <a:endParaRPr kumimoji="0" lang="ko-KR" altLang="en-US" sz="1200" b="0" i="0" u="none" strike="noStrike" cap="none" normalizeH="0" baseline="0" dirty="0" smtClean="0">
                <a:ln>
                  <a:noFill/>
                </a:ln>
                <a:solidFill>
                  <a:schemeClr val="bg1"/>
                </a:solidFill>
                <a:effectLst/>
                <a:latin typeface="Times New Roman" pitchFamily="16" charset="0"/>
                <a:ea typeface="MS Gothic" charset="-128"/>
              </a:endParaRP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en-GB" altLang="ko-KR" dirty="0" smtClean="0"/>
              <a:t>HanGyu Cho, LG Electronics</a:t>
            </a:r>
            <a:endParaRPr lang="en-GB" altLang="ko-KR"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9</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lvl="0"/>
            <a:r>
              <a:rPr lang="en-US" altLang="ko-KR" dirty="0" smtClean="0"/>
              <a:t>Conclusions</a:t>
            </a:r>
            <a:endParaRPr lang="ko-KR" altLang="ko-KR" dirty="0"/>
          </a:p>
        </p:txBody>
      </p:sp>
      <p:sp>
        <p:nvSpPr>
          <p:cNvPr id="10" name="Rectangle 2"/>
          <p:cNvSpPr txBox="1">
            <a:spLocks noChangeArrowheads="1"/>
          </p:cNvSpPr>
          <p:nvPr/>
        </p:nvSpPr>
        <p:spPr bwMode="auto">
          <a:xfrm>
            <a:off x="685800" y="1844824"/>
            <a:ext cx="7772400" cy="4114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eaLnBrk="1" hangingPunct="1">
              <a:spcBef>
                <a:spcPts val="600"/>
              </a:spcBef>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altLang="ko-KR" b="1" kern="0" dirty="0" smtClean="0">
                <a:solidFill>
                  <a:srgbClr val="000000"/>
                </a:solidFill>
              </a:rPr>
              <a:t>We reviewed </a:t>
            </a:r>
          </a:p>
          <a:p>
            <a:pPr marL="263525" indent="-263525" eaLnBrk="1" hangingPunct="1">
              <a:spcBef>
                <a:spcPts val="600"/>
              </a:spcBef>
              <a:buFont typeface="Arial"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US" altLang="ko-KR" sz="2000" kern="0" dirty="0" smtClean="0">
                <a:solidFill>
                  <a:srgbClr val="000000"/>
                </a:solidFill>
              </a:rPr>
              <a:t>8K UHD is nearly in market.</a:t>
            </a:r>
          </a:p>
          <a:p>
            <a:pPr marL="263525" indent="-263525" eaLnBrk="1" hangingPunct="1">
              <a:spcBef>
                <a:spcPts val="600"/>
              </a:spcBef>
              <a:buFont typeface="Arial"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US" altLang="ko-KR" sz="2000" kern="0" dirty="0" smtClean="0">
                <a:solidFill>
                  <a:srgbClr val="000000"/>
                </a:solidFill>
              </a:rPr>
              <a:t>Wired</a:t>
            </a:r>
            <a:r>
              <a:rPr lang="en-GB" altLang="ko-KR" sz="2000" kern="0" dirty="0" smtClean="0">
                <a:solidFill>
                  <a:srgbClr val="000000"/>
                </a:solidFill>
              </a:rPr>
              <a:t> interface solutions are ready to commercialize 8K UHD.</a:t>
            </a:r>
            <a:endParaRPr lang="en-US" altLang="ko-KR" sz="2000" kern="0" dirty="0" smtClean="0">
              <a:solidFill>
                <a:srgbClr val="000000"/>
              </a:solidFill>
            </a:endParaRPr>
          </a:p>
          <a:p>
            <a:pPr eaLnBrk="1" hangingPunct="1">
              <a:spcBef>
                <a:spcPts val="600"/>
              </a:spcBef>
              <a:tabLst>
                <a:tab pos="912813" algn="l"/>
                <a:tab pos="1827213" algn="l"/>
                <a:tab pos="2741613" algn="l"/>
                <a:tab pos="3656013" algn="l"/>
                <a:tab pos="4570413" algn="l"/>
                <a:tab pos="5484813" algn="l"/>
                <a:tab pos="6399213" algn="l"/>
                <a:tab pos="7313613" algn="l"/>
                <a:tab pos="8228013" algn="l"/>
                <a:tab pos="9142413" algn="l"/>
                <a:tab pos="10056813" algn="l"/>
              </a:tabLst>
              <a:defRPr/>
            </a:pPr>
            <a:endParaRPr lang="en-GB" b="1" kern="0" dirty="0" smtClean="0">
              <a:solidFill>
                <a:srgbClr val="000000"/>
              </a:solidFill>
              <a:latin typeface="+mn-lt"/>
              <a:ea typeface="+mn-ea"/>
            </a:endParaRPr>
          </a:p>
          <a:p>
            <a:pPr eaLnBrk="1" hangingPunct="1">
              <a:spcBef>
                <a:spcPts val="600"/>
              </a:spcBef>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b="1" kern="0" dirty="0" smtClean="0">
                <a:solidFill>
                  <a:srgbClr val="000000"/>
                </a:solidFill>
                <a:latin typeface="+mn-lt"/>
                <a:ea typeface="+mn-ea"/>
              </a:rPr>
              <a:t>We provided technical requirements for 8K UHD</a:t>
            </a:r>
          </a:p>
          <a:p>
            <a:pPr marL="263525" indent="-263525" eaLnBrk="1" hangingPunct="1">
              <a:spcBef>
                <a:spcPts val="600"/>
              </a:spcBef>
              <a:buFont typeface="Arial"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US" altLang="ko-KR" sz="2000" kern="0" dirty="0" smtClean="0">
                <a:solidFill>
                  <a:srgbClr val="000000"/>
                </a:solidFill>
              </a:rPr>
              <a:t>At least 6 times data rate enhancement required</a:t>
            </a:r>
          </a:p>
          <a:p>
            <a:pPr marL="263525" indent="-263525" eaLnBrk="1" hangingPunct="1">
              <a:spcBef>
                <a:spcPts val="600"/>
              </a:spcBef>
              <a:buFont typeface="Arial"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US" altLang="ko-KR" sz="2000" kern="0" dirty="0" smtClean="0">
                <a:solidFill>
                  <a:srgbClr val="000000"/>
                </a:solidFill>
              </a:rPr>
              <a:t>Channel bonding, MIMO, and some PHY/MAC enhancements necessary</a:t>
            </a:r>
          </a:p>
          <a:p>
            <a:pPr marL="342900" indent="-342900" eaLnBrk="1" hangingPunct="1">
              <a:spcBef>
                <a:spcPts val="600"/>
              </a:spcBef>
              <a:tabLst>
                <a:tab pos="912813" algn="l"/>
                <a:tab pos="1827213" algn="l"/>
                <a:tab pos="2741613" algn="l"/>
                <a:tab pos="3656013" algn="l"/>
                <a:tab pos="4570413" algn="l"/>
                <a:tab pos="5484813" algn="l"/>
                <a:tab pos="6399213" algn="l"/>
                <a:tab pos="7313613" algn="l"/>
                <a:tab pos="8228013" algn="l"/>
                <a:tab pos="9142413" algn="l"/>
                <a:tab pos="10056813" algn="l"/>
              </a:tabLst>
              <a:defRPr/>
            </a:pPr>
            <a:endParaRPr lang="en-GB" b="1" kern="0" dirty="0" smtClean="0">
              <a:solidFill>
                <a:srgbClr val="000000"/>
              </a:solidFill>
              <a:latin typeface="+mn-lt"/>
              <a:ea typeface="+mn-ea"/>
            </a:endParaRPr>
          </a:p>
          <a:p>
            <a:pPr eaLnBrk="1" hangingPunct="1">
              <a:spcBef>
                <a:spcPts val="600"/>
              </a:spcBef>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b="1" kern="0" dirty="0" smtClean="0">
                <a:solidFill>
                  <a:srgbClr val="000000"/>
                </a:solidFill>
                <a:latin typeface="+mn-lt"/>
                <a:ea typeface="+mn-ea"/>
              </a:rPr>
              <a:t>We believe that NG60 is the best candidate wireless standard for 8K UHD and proposed an usage model. </a:t>
            </a:r>
            <a:endParaRPr kumimoji="0" lang="en-GB" sz="2400" b="1" i="0" u="none" strike="noStrike" kern="0" cap="none" spc="0" normalizeH="0" baseline="0" noProof="0" dirty="0" smtClean="0">
              <a:ln>
                <a:noFill/>
              </a:ln>
              <a:solidFill>
                <a:srgbClr val="000000"/>
              </a:solidFill>
              <a:effectLst/>
              <a:uLnTx/>
              <a:uFillTx/>
              <a:latin typeface="+mn-lt"/>
              <a:ea typeface="+mn-ea"/>
              <a:cs typeface="+mn-cs"/>
            </a:endParaRPr>
          </a:p>
        </p:txBody>
      </p:sp>
      <p:sp>
        <p:nvSpPr>
          <p:cNvPr id="9" name="Date Placeholder 3"/>
          <p:cNvSpPr>
            <a:spLocks noGrp="1"/>
          </p:cNvSpPr>
          <p:nvPr>
            <p:ph type="dt" idx="15"/>
          </p:nvPr>
        </p:nvSpPr>
        <p:spPr>
          <a:xfrm>
            <a:off x="696912" y="333375"/>
            <a:ext cx="2303451" cy="273050"/>
          </a:xfrm>
        </p:spPr>
        <p:txBody>
          <a:bodyPr/>
          <a:lstStyle/>
          <a:p>
            <a:r>
              <a:rPr lang="en-US" altLang="ko-KR" dirty="0" smtClean="0"/>
              <a:t>March 2015</a:t>
            </a:r>
            <a:endParaRPr lang="en-GB" altLang="ko-KR"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9798</TotalTime>
  <Words>1237</Words>
  <Application>Microsoft Office PowerPoint</Application>
  <PresentationFormat>화면 슬라이드 쇼(4:3)</PresentationFormat>
  <Paragraphs>281</Paragraphs>
  <Slides>11</Slides>
  <Notes>11</Notes>
  <HiddenSlides>0</HiddenSlides>
  <MMClips>0</MMClips>
  <ScaleCrop>false</ScaleCrop>
  <HeadingPairs>
    <vt:vector size="4" baseType="variant">
      <vt:variant>
        <vt:lpstr>테마</vt:lpstr>
      </vt:variant>
      <vt:variant>
        <vt:i4>1</vt:i4>
      </vt:variant>
      <vt:variant>
        <vt:lpstr>슬라이드 제목</vt:lpstr>
      </vt:variant>
      <vt:variant>
        <vt:i4>11</vt:i4>
      </vt:variant>
    </vt:vector>
  </HeadingPairs>
  <TitlesOfParts>
    <vt:vector size="12" baseType="lpstr">
      <vt:lpstr>802-11-Submission</vt:lpstr>
      <vt:lpstr>8K UHD Wireless Transfer Usage Model for NG 60</vt:lpstr>
      <vt:lpstr>Abstract</vt:lpstr>
      <vt:lpstr>High-resolution Display and Service Evolution</vt:lpstr>
      <vt:lpstr>Wired Solution for High-Resolution Display</vt:lpstr>
      <vt:lpstr>NG 60 as a wireless solution for 8K UHD</vt:lpstr>
      <vt:lpstr>How much Data Rate is required for 8K UHD resolution?</vt:lpstr>
      <vt:lpstr>How to achieve the data rate required for 8K UHD in NG60?</vt:lpstr>
      <vt:lpstr> Usage Model: 8K UHD Wireless Transfer at Smart Home</vt:lpstr>
      <vt:lpstr>Conclusions</vt:lpstr>
      <vt:lpstr>References</vt:lpstr>
      <vt:lpstr>Back-up: Video Resolution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Considerations on HEW PHY</dc:title>
  <dc:creator>Wookbong Lee</dc:creator>
  <cp:lastModifiedBy>조한규</cp:lastModifiedBy>
  <cp:revision>561</cp:revision>
  <cp:lastPrinted>1601-01-01T00:00:00Z</cp:lastPrinted>
  <dcterms:created xsi:type="dcterms:W3CDTF">2012-03-09T03:19:46Z</dcterms:created>
  <dcterms:modified xsi:type="dcterms:W3CDTF">2015-03-08T04:35:22Z</dcterms:modified>
</cp:coreProperties>
</file>