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269" r:id="rId3"/>
    <p:sldId id="267" r:id="rId4"/>
    <p:sldId id="287" r:id="rId5"/>
    <p:sldId id="289" r:id="rId6"/>
    <p:sldId id="295" r:id="rId7"/>
    <p:sldId id="288" r:id="rId8"/>
    <p:sldId id="290" r:id="rId9"/>
    <p:sldId id="291" r:id="rId10"/>
    <p:sldId id="296" r:id="rId11"/>
    <p:sldId id="297" r:id="rId12"/>
    <p:sldId id="285" r:id="rId13"/>
    <p:sldId id="294" r:id="rId14"/>
    <p:sldId id="302" r:id="rId15"/>
    <p:sldId id="303" r:id="rId16"/>
    <p:sldId id="308" r:id="rId17"/>
    <p:sldId id="304" r:id="rId18"/>
    <p:sldId id="306" r:id="rId19"/>
    <p:sldId id="307" r:id="rId20"/>
    <p:sldId id="293" r:id="rId21"/>
    <p:sldId id="299" r:id="rId22"/>
    <p:sldId id="309" r:id="rId23"/>
    <p:sldId id="268" r:id="rId2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115" d="100"/>
          <a:sy n="115" d="100"/>
        </p:scale>
        <p:origin x="-78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802.11-15/xxxxr0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March,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802.11-15/xxxxr0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March,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6" y="1445892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508374" y="6335667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583EA4-67CD-C040-A070-9F5DF6529252}" type="slidenum">
              <a:rPr lang="en-US" sz="1000" kern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n-US" sz="10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6856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3"/>
            <a:ext cx="9135879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2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22" y="110932"/>
            <a:ext cx="1625600" cy="1110827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120131" y="6320399"/>
            <a:ext cx="2155711" cy="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6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71866" y="5889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275756658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_whit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3"/>
            <a:ext cx="9135879" cy="68579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71866" y="5889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4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2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6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41" y="110933"/>
            <a:ext cx="1616456" cy="1143169"/>
          </a:xfrm>
          <a:prstGeom prst="rect">
            <a:avLst/>
          </a:prstGeom>
        </p:spPr>
      </p:pic>
      <p:sp>
        <p:nvSpPr>
          <p:cNvPr id="13" name="Text Box 15"/>
          <p:cNvSpPr txBox="1">
            <a:spLocks noChangeArrowheads="1"/>
          </p:cNvSpPr>
          <p:nvPr userDrawn="1"/>
        </p:nvSpPr>
        <p:spPr bwMode="auto">
          <a:xfrm>
            <a:off x="120131" y="6320399"/>
            <a:ext cx="2155711" cy="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8571276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Slide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385"/>
            <a:ext cx="9135879" cy="6853233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4978400" y="6393279"/>
            <a:ext cx="4226560" cy="2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Copyright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38" y="132889"/>
            <a:ext cx="1625600" cy="11108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732213" y="8261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202" y="1088777"/>
            <a:ext cx="4601478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2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DF6A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6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2066227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" y="0"/>
            <a:ext cx="9135172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732213" y="8261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202" y="1088777"/>
            <a:ext cx="460147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2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6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22" y="110932"/>
            <a:ext cx="1625600" cy="1110827"/>
          </a:xfrm>
          <a:prstGeom prst="rect">
            <a:avLst/>
          </a:prstGeom>
        </p:spPr>
      </p:pic>
      <p:sp>
        <p:nvSpPr>
          <p:cNvPr id="17" name="Text Box 15"/>
          <p:cNvSpPr txBox="1">
            <a:spLocks noChangeArrowheads="1"/>
          </p:cNvSpPr>
          <p:nvPr userDrawn="1"/>
        </p:nvSpPr>
        <p:spPr bwMode="auto">
          <a:xfrm>
            <a:off x="4978400" y="6393279"/>
            <a:ext cx="4226560" cy="2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Copyright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7211560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3_whit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" y="0"/>
            <a:ext cx="9135172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732213" y="8261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202" y="1088777"/>
            <a:ext cx="460147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2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6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41" y="110933"/>
            <a:ext cx="1616456" cy="1143169"/>
          </a:xfrm>
          <a:prstGeom prst="rect">
            <a:avLst/>
          </a:prstGeom>
        </p:spPr>
      </p:pic>
      <p:sp>
        <p:nvSpPr>
          <p:cNvPr id="18" name="Text Box 15"/>
          <p:cNvSpPr txBox="1">
            <a:spLocks noChangeArrowheads="1"/>
          </p:cNvSpPr>
          <p:nvPr userDrawn="1"/>
        </p:nvSpPr>
        <p:spPr bwMode="auto">
          <a:xfrm>
            <a:off x="4978400" y="6393279"/>
            <a:ext cx="4226560" cy="2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Copyright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122642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_Oran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5" y="1445893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58518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3" y="1399431"/>
            <a:ext cx="7543800" cy="43307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Sub headline is 24pt Arial bold, Text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01444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39187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4684145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58045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39187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8017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4684145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90084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77462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5" y="1445893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50827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3" y="1399431"/>
            <a:ext cx="7543800" cy="43307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Sub headline is 24pt Arial bold, Text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67097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439187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4684145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39356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439187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94141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4684145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8559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29611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Page_Dark Bl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5" y="1445893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1"/>
              </a:buClr>
              <a:buFont typeface="Arial"/>
              <a:buChar char="•"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90004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3" y="1399431"/>
            <a:ext cx="7543800" cy="43307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Sub headline is 24pt Arial bold, Text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752324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439187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4707662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29862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439187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905070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4707662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43465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230604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5243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navy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072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_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330250" y="2572324"/>
            <a:ext cx="3843290" cy="7994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2800" b="1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694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3883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083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77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457200">
              <a:buClrTx/>
              <a:buSzTx/>
              <a:buFontTx/>
              <a:buNone/>
            </a:pPr>
            <a:r>
              <a:rPr lang="en-US" sz="4500" b="0" dirty="0" smtClean="0">
                <a:solidFill>
                  <a:srgbClr val="FFFFFF"/>
                </a:solidFill>
              </a:rPr>
              <a:t>THANK YOU</a:t>
            </a:r>
            <a:endParaRPr lang="en-US" sz="4500" b="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74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_navy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330250" y="2572324"/>
            <a:ext cx="3843290" cy="7994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2800" b="1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694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3883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083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77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457200">
              <a:buClrTx/>
              <a:buSzTx/>
              <a:buFontTx/>
              <a:buNone/>
            </a:pPr>
            <a:r>
              <a:rPr lang="en-US" sz="4500" b="0" dirty="0" smtClean="0">
                <a:solidFill>
                  <a:srgbClr val="FFFFFF"/>
                </a:solidFill>
              </a:rPr>
              <a:t>THANK YOU</a:t>
            </a:r>
            <a:endParaRPr lang="en-US" sz="4500" b="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885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Chuck </a:t>
            </a:r>
            <a:r>
              <a:rPr lang="en-GB" dirty="0" err="1" smtClean="0"/>
              <a:t>Lukaszewski</a:t>
            </a:r>
            <a:r>
              <a:rPr lang="en-GB" dirty="0" smtClean="0"/>
              <a:t>, Aruba Networks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802.11-15/0343r1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94" y="4197351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8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2800" b="1">
          <a:solidFill>
            <a:schemeClr val="bg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0813" cy="1065213"/>
          </a:xfrm>
        </p:spPr>
        <p:txBody>
          <a:bodyPr/>
          <a:lstStyle/>
          <a:p>
            <a:r>
              <a:rPr lang="en-US" dirty="0" smtClean="0"/>
              <a:t>In Situ Frame Size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058" y="251460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>
                <a:solidFill>
                  <a:schemeClr val="tx1"/>
                </a:solidFill>
              </a:rPr>
              <a:t>Date:</a:t>
            </a:r>
            <a:r>
              <a:rPr lang="en-GB" sz="2000" b="0" kern="0" dirty="0" smtClean="0">
                <a:solidFill>
                  <a:schemeClr val="tx1"/>
                </a:solidFill>
              </a:rPr>
              <a:t> 2015-02-26</a:t>
            </a:r>
            <a:endParaRPr lang="en-GB" sz="20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037452"/>
              </p:ext>
            </p:extLst>
          </p:nvPr>
        </p:nvGraphicFramePr>
        <p:xfrm>
          <a:off x="587375" y="3459163"/>
          <a:ext cx="8153400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Document" r:id="rId4" imgW="8145237" imgH="2642402" progId="Word.Document.8">
                  <p:embed/>
                </p:oleObj>
              </mc:Choice>
              <mc:Fallback>
                <p:oleObj name="Document" r:id="rId4" imgW="8145237" imgH="26424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3459163"/>
                        <a:ext cx="8153400" cy="2652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09199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17081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Frame Type Distribution by Channels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In Game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06" y="1971080"/>
            <a:ext cx="6934200" cy="42471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791199" y="1350948"/>
            <a:ext cx="2922571" cy="2459052"/>
            <a:chOff x="6665871" y="1422071"/>
            <a:chExt cx="2963884" cy="2109922"/>
          </a:xfrm>
        </p:grpSpPr>
        <p:sp>
          <p:nvSpPr>
            <p:cNvPr id="9" name="Rounded Rectangular Callout 8"/>
            <p:cNvSpPr/>
            <p:nvPr/>
          </p:nvSpPr>
          <p:spPr bwMode="auto">
            <a:xfrm>
              <a:off x="7411285" y="1422071"/>
              <a:ext cx="2218470" cy="954298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When full, most traffic is control &amp; mgmt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6665871" y="2376369"/>
              <a:ext cx="988530" cy="1155624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437426" y="4648200"/>
            <a:ext cx="1657346" cy="883606"/>
            <a:chOff x="8412645" y="1029783"/>
            <a:chExt cx="1680774" cy="758154"/>
          </a:xfrm>
        </p:grpSpPr>
        <p:sp>
          <p:nvSpPr>
            <p:cNvPr id="13" name="Rounded Rectangular Callout 12"/>
            <p:cNvSpPr/>
            <p:nvPr/>
          </p:nvSpPr>
          <p:spPr bwMode="auto">
            <a:xfrm>
              <a:off x="8906910" y="1029783"/>
              <a:ext cx="1186509" cy="758154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Data is &lt;= 25%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>
              <a:off x="8412645" y="1419559"/>
              <a:ext cx="494266" cy="26403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546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2015 IEEE Plenary - Atlanta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Date / Time / Duration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Midweek Plenary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5G capture </a:t>
            </a:r>
            <a:r>
              <a:rPr lang="en-US" dirty="0" smtClean="0"/>
              <a:t>– 10m46s  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2.4G capture – 14m50s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Network </a:t>
            </a:r>
            <a:r>
              <a:rPr lang="en-US" dirty="0" smtClean="0"/>
              <a:t>Configuration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HT20 on 1, 6, 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HT40 </a:t>
            </a:r>
            <a:r>
              <a:rPr lang="en-US" dirty="0" smtClean="0"/>
              <a:t>on 36+, 44+, 149+, </a:t>
            </a:r>
            <a:r>
              <a:rPr lang="en-US" dirty="0" smtClean="0"/>
              <a:t>161-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Capture Equipment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Windows Laptop, </a:t>
            </a:r>
            <a:r>
              <a:rPr lang="en-US" dirty="0" err="1" smtClean="0"/>
              <a:t>Omnipeek</a:t>
            </a:r>
            <a:r>
              <a:rPr lang="en-US" dirty="0" smtClean="0"/>
              <a:t> 8.0, </a:t>
            </a:r>
            <a:r>
              <a:rPr lang="en-US" dirty="0" err="1" smtClean="0"/>
              <a:t>NetGear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A6210 </a:t>
            </a:r>
            <a:r>
              <a:rPr lang="en-US" dirty="0" smtClean="0"/>
              <a:t>2x2 11ac USB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6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3124201" cy="1065213"/>
          </a:xfrm>
        </p:spPr>
        <p:txBody>
          <a:bodyPr/>
          <a:lstStyle/>
          <a:p>
            <a:r>
              <a:rPr lang="en-US" dirty="0" smtClean="0"/>
              <a:t>Atlanta Meeting Wi-Fi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58487"/>
            <a:ext cx="5488734" cy="26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1"/>
          <a:stretch/>
        </p:blipFill>
        <p:spPr bwMode="auto">
          <a:xfrm>
            <a:off x="5721716" y="3505200"/>
            <a:ext cx="3196018" cy="300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76701"/>
          <a:stretch/>
        </p:blipFill>
        <p:spPr bwMode="auto">
          <a:xfrm>
            <a:off x="3429000" y="3505200"/>
            <a:ext cx="2335329" cy="300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1828800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SSID “Hyatt Regency Meeting”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2.4-GHz Channels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6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5-GHz Channels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36+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44+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149+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161-</a:t>
            </a:r>
            <a:endParaRPr lang="en-US" dirty="0" smtClean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Bandwidth Chart and Device Totals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Day 3 Midweek Plenary </a:t>
            </a:r>
            <a:r>
              <a:rPr lang="en-US" sz="2400" dirty="0" smtClean="0">
                <a:solidFill>
                  <a:schemeClr val="tx1"/>
                </a:solidFill>
              </a:rPr>
              <a:t>– 5 </a:t>
            </a:r>
            <a:r>
              <a:rPr lang="en-US" sz="2400" dirty="0" smtClean="0">
                <a:solidFill>
                  <a:schemeClr val="tx1"/>
                </a:solidFill>
              </a:rPr>
              <a:t>GHz </a:t>
            </a:r>
            <a:r>
              <a:rPr lang="en-US" sz="2400" dirty="0" smtClean="0">
                <a:solidFill>
                  <a:schemeClr val="tx1"/>
                </a:solidFill>
              </a:rPr>
              <a:t>Capture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265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5G capture = 10m46s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230 users on 5-GHz, 98 users on 2.4-GHz.  Total = </a:t>
            </a:r>
            <a:r>
              <a:rPr lang="en-US" u="sng" dirty="0" smtClean="0"/>
              <a:t>328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Headcount = 186.  Avg device/person = 328/186 = </a:t>
            </a:r>
            <a:r>
              <a:rPr lang="en-US" u="sng" dirty="0" smtClean="0"/>
              <a:t>1.76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Avg bandwidth on 5G = 9.78Mbps.  Peak = 30.7 Mbps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170" name="Picture 6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r="1540"/>
          <a:stretch/>
        </p:blipFill>
        <p:spPr bwMode="auto">
          <a:xfrm>
            <a:off x="18131" y="3657600"/>
            <a:ext cx="913269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1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521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Bytes, Packets, Retries &amp; Multicast Distribution </a:t>
            </a:r>
            <a:r>
              <a:rPr lang="en-US" sz="2400" dirty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chemeClr val="tx1"/>
                </a:solidFill>
              </a:rPr>
              <a:t>AP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Day 3 Midweek Plenary </a:t>
            </a:r>
            <a:r>
              <a:rPr lang="en-US" sz="2400" dirty="0" smtClean="0">
                <a:solidFill>
                  <a:schemeClr val="tx1"/>
                </a:solidFill>
              </a:rPr>
              <a:t>– 5 </a:t>
            </a:r>
            <a:r>
              <a:rPr lang="en-US" sz="2400" dirty="0" smtClean="0">
                <a:solidFill>
                  <a:schemeClr val="tx1"/>
                </a:solidFill>
              </a:rPr>
              <a:t>GHz </a:t>
            </a:r>
            <a:r>
              <a:rPr lang="en-US" sz="2400" dirty="0" smtClean="0">
                <a:solidFill>
                  <a:schemeClr val="tx1"/>
                </a:solidFill>
              </a:rPr>
              <a:t>Capture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230 users on 7 BSSIDs.   Max=57 / Min=3 / Avg = 32.8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3400" y="649446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6200" y="2667000"/>
            <a:ext cx="8991600" cy="3592727"/>
            <a:chOff x="-50169" y="3124199"/>
            <a:chExt cx="7795170" cy="3114676"/>
          </a:xfrm>
        </p:grpSpPr>
        <p:pic>
          <p:nvPicPr>
            <p:cNvPr id="9218" name="Picture 1" descr="image00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22"/>
            <a:stretch/>
          </p:blipFill>
          <p:spPr bwMode="auto">
            <a:xfrm>
              <a:off x="-50169" y="3124200"/>
              <a:ext cx="4000678" cy="311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 descr="image00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04" r="467"/>
            <a:stretch/>
          </p:blipFill>
          <p:spPr bwMode="auto">
            <a:xfrm>
              <a:off x="3886200" y="3124199"/>
              <a:ext cx="3858801" cy="311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00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User Traffic Protocol Distribution (All Channels)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Day </a:t>
            </a:r>
            <a:r>
              <a:rPr lang="en-US" sz="2400" dirty="0" smtClean="0">
                <a:solidFill>
                  <a:schemeClr val="tx1"/>
                </a:solidFill>
              </a:rPr>
              <a:t>3 Midweek Plenary </a:t>
            </a:r>
            <a:r>
              <a:rPr lang="en-US" sz="2400" dirty="0" smtClean="0">
                <a:solidFill>
                  <a:schemeClr val="tx1"/>
                </a:solidFill>
              </a:rPr>
              <a:t>– 5 GHz Capture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3400" y="649446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2290" name="Picture 7" descr="image0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"/>
          <a:stretch/>
        </p:blipFill>
        <p:spPr bwMode="auto">
          <a:xfrm>
            <a:off x="523221" y="2429301"/>
            <a:ext cx="8163579" cy="38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4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Bandwidth Chart and Device Totals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Day 3 Midweek Plenary </a:t>
            </a:r>
            <a:r>
              <a:rPr lang="en-US" sz="2400" dirty="0" smtClean="0">
                <a:solidFill>
                  <a:schemeClr val="tx1"/>
                </a:solidFill>
              </a:rPr>
              <a:t>–2.4 </a:t>
            </a:r>
            <a:r>
              <a:rPr lang="en-US" sz="2400" dirty="0" smtClean="0">
                <a:solidFill>
                  <a:schemeClr val="tx1"/>
                </a:solidFill>
              </a:rPr>
              <a:t>GHz </a:t>
            </a:r>
            <a:r>
              <a:rPr lang="en-US" sz="2400" dirty="0" smtClean="0">
                <a:solidFill>
                  <a:schemeClr val="tx1"/>
                </a:solidFill>
              </a:rPr>
              <a:t>Capture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Channels 1 / 6 / 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Avg bandwidth on 5G = 5.6Mbps.  Peak = 16.6 Mbps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8194" name="Picture 8" descr="image0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r="1062"/>
          <a:stretch/>
        </p:blipFill>
        <p:spPr bwMode="auto">
          <a:xfrm>
            <a:off x="0" y="3276600"/>
            <a:ext cx="9144000" cy="286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Bytes, Packets, Retries &amp; Multicast Distribution by AP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Day 3 Midweek Plenary </a:t>
            </a:r>
            <a:r>
              <a:rPr lang="en-US" sz="2400" dirty="0" smtClean="0">
                <a:solidFill>
                  <a:schemeClr val="tx1"/>
                </a:solidFill>
              </a:rPr>
              <a:t>– 2.4 GHz Capture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98 users on 10 BSSIDs.   Max=19 / Min=2 / Avg= 9.8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3400" y="649446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17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04800" y="2465508"/>
            <a:ext cx="8839200" cy="4021018"/>
            <a:chOff x="685800" y="2895600"/>
            <a:chExt cx="6888708" cy="3133725"/>
          </a:xfrm>
        </p:grpSpPr>
        <p:pic>
          <p:nvPicPr>
            <p:cNvPr id="10242" name="Picture 9" descr="image00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12"/>
            <a:stretch/>
          </p:blipFill>
          <p:spPr bwMode="auto">
            <a:xfrm>
              <a:off x="685800" y="2895600"/>
              <a:ext cx="3504063" cy="31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image00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8" r="-581"/>
            <a:stretch/>
          </p:blipFill>
          <p:spPr bwMode="auto">
            <a:xfrm>
              <a:off x="4189863" y="2895600"/>
              <a:ext cx="3384645" cy="31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71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User Traffic Protocol </a:t>
            </a:r>
            <a:r>
              <a:rPr lang="en-US" sz="2400" dirty="0" smtClean="0">
                <a:solidFill>
                  <a:schemeClr val="tx1"/>
                </a:solidFill>
              </a:rPr>
              <a:t>Distribution (All Channels)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Day 3 Midweek Plenary </a:t>
            </a:r>
            <a:r>
              <a:rPr lang="en-US" sz="2400" dirty="0" smtClean="0">
                <a:solidFill>
                  <a:schemeClr val="tx1"/>
                </a:solidFill>
              </a:rPr>
              <a:t>– 2.4 GHz Capture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3400" y="649446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1266" name="Picture 12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191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9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Frame Size Distribution by </a:t>
            </a:r>
            <a:r>
              <a:rPr lang="en-US" sz="2400" dirty="0" smtClean="0">
                <a:solidFill>
                  <a:schemeClr val="tx1"/>
                </a:solidFill>
              </a:rPr>
              <a:t>Channels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Day 3 Midweek Plenary – 2.4 GHz &amp; 5 GHz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(frame size in logarithmic scale)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45133"/>
            <a:ext cx="3950550" cy="4249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451" y="1845133"/>
            <a:ext cx="3944454" cy="4249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86399" y="5562600"/>
            <a:ext cx="991110" cy="739884"/>
            <a:chOff x="7158227" y="1096633"/>
            <a:chExt cx="1005121" cy="634837"/>
          </a:xfrm>
        </p:grpSpPr>
        <p:sp>
          <p:nvSpPr>
            <p:cNvPr id="9" name="Rounded Rectangular Callout 8"/>
            <p:cNvSpPr/>
            <p:nvPr/>
          </p:nvSpPr>
          <p:spPr bwMode="auto">
            <a:xfrm>
              <a:off x="7311732" y="1374410"/>
              <a:ext cx="851616" cy="357060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CTS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7158227" y="1096633"/>
              <a:ext cx="294561" cy="27777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5698675" y="4953000"/>
            <a:ext cx="1189638" cy="416143"/>
            <a:chOff x="6956893" y="1374410"/>
            <a:chExt cx="1206455" cy="357060"/>
          </a:xfrm>
        </p:grpSpPr>
        <p:sp>
          <p:nvSpPr>
            <p:cNvPr id="12" name="Rounded Rectangular Callout 11"/>
            <p:cNvSpPr/>
            <p:nvPr/>
          </p:nvSpPr>
          <p:spPr bwMode="auto">
            <a:xfrm>
              <a:off x="7311732" y="1374410"/>
              <a:ext cx="851616" cy="357060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RTS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6956893" y="1552941"/>
              <a:ext cx="354840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5943600" y="4343400"/>
            <a:ext cx="1189638" cy="416143"/>
            <a:chOff x="6956893" y="1374410"/>
            <a:chExt cx="1206455" cy="357060"/>
          </a:xfrm>
        </p:grpSpPr>
        <p:sp>
          <p:nvSpPr>
            <p:cNvPr id="15" name="Rounded Rectangular Callout 14"/>
            <p:cNvSpPr/>
            <p:nvPr/>
          </p:nvSpPr>
          <p:spPr bwMode="auto">
            <a:xfrm>
              <a:off x="7311732" y="1374410"/>
              <a:ext cx="851616" cy="357060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BA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6956893" y="1552941"/>
              <a:ext cx="354840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7098149" y="2971800"/>
            <a:ext cx="1461369" cy="731207"/>
            <a:chOff x="6813009" y="1104078"/>
            <a:chExt cx="1482026" cy="627392"/>
          </a:xfrm>
        </p:grpSpPr>
        <p:sp>
          <p:nvSpPr>
            <p:cNvPr id="23" name="Rounded Rectangular Callout 22"/>
            <p:cNvSpPr/>
            <p:nvPr/>
          </p:nvSpPr>
          <p:spPr bwMode="auto">
            <a:xfrm>
              <a:off x="7152099" y="1374410"/>
              <a:ext cx="1142936" cy="357060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Beacon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6813009" y="1104078"/>
              <a:ext cx="350586" cy="309292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7607811" y="1371600"/>
            <a:ext cx="1288520" cy="1219200"/>
            <a:chOff x="6988302" y="1132364"/>
            <a:chExt cx="1306734" cy="1046101"/>
          </a:xfrm>
        </p:grpSpPr>
        <p:sp>
          <p:nvSpPr>
            <p:cNvPr id="26" name="Rounded Rectangular Callout 25"/>
            <p:cNvSpPr/>
            <p:nvPr/>
          </p:nvSpPr>
          <p:spPr bwMode="auto">
            <a:xfrm>
              <a:off x="6988302" y="1132364"/>
              <a:ext cx="1306734" cy="562012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Large payloads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H="1">
              <a:off x="7115789" y="1694376"/>
              <a:ext cx="350587" cy="484089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9093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Several contributions to </a:t>
            </a:r>
            <a:r>
              <a:rPr lang="en-US" dirty="0" err="1" smtClean="0"/>
              <a:t>SGhew</a:t>
            </a:r>
            <a:r>
              <a:rPr lang="en-US" dirty="0" smtClean="0"/>
              <a:t> and </a:t>
            </a:r>
            <a:r>
              <a:rPr lang="en-US" dirty="0" err="1" smtClean="0"/>
              <a:t>TGax</a:t>
            </a:r>
            <a:r>
              <a:rPr lang="en-US" dirty="0" smtClean="0"/>
              <a:t> [1] [2] [3] [4</a:t>
            </a:r>
            <a:r>
              <a:rPr lang="en-US" dirty="0" smtClean="0"/>
              <a:t>] [5] </a:t>
            </a:r>
            <a:r>
              <a:rPr lang="en-US" dirty="0" smtClean="0"/>
              <a:t>and papers in the literature </a:t>
            </a:r>
            <a:r>
              <a:rPr lang="en-US" dirty="0" smtClean="0"/>
              <a:t>[6][7] </a:t>
            </a:r>
            <a:r>
              <a:rPr lang="en-US" dirty="0" smtClean="0"/>
              <a:t>have shown that small frames </a:t>
            </a:r>
            <a:r>
              <a:rPr lang="en-US" dirty="0" smtClean="0"/>
              <a:t>and small burst sizes dominate </a:t>
            </a:r>
            <a:r>
              <a:rPr lang="en-US" dirty="0" smtClean="0"/>
              <a:t>802.11 traffic for normal use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This contribution adds in situ measurements of an enterprise office, 70K seat stadium, and IEEE Jan Interim meeting in Atlanta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 802.11 MAC design, the minimum payload </a:t>
            </a:r>
            <a:r>
              <a:rPr lang="en-US" dirty="0" smtClean="0"/>
              <a:t>size </a:t>
            </a:r>
            <a:r>
              <a:rPr lang="en-US" dirty="0" smtClean="0"/>
              <a:t>necessary to exceed 50</a:t>
            </a:r>
            <a:r>
              <a:rPr lang="en-US" dirty="0" smtClean="0"/>
              <a:t>% </a:t>
            </a:r>
            <a:r>
              <a:rPr lang="en-US" dirty="0" smtClean="0"/>
              <a:t>or more of </a:t>
            </a:r>
            <a:r>
              <a:rPr lang="en-US" dirty="0" smtClean="0"/>
              <a:t>airtime </a:t>
            </a:r>
            <a:r>
              <a:rPr lang="en-US" dirty="0" smtClean="0"/>
              <a:t>in </a:t>
            </a:r>
            <a:r>
              <a:rPr lang="en-US" dirty="0" smtClean="0"/>
              <a:t>a TXOP </a:t>
            </a:r>
            <a:r>
              <a:rPr lang="en-US" dirty="0" smtClean="0"/>
              <a:t>is dangerously </a:t>
            </a:r>
            <a:r>
              <a:rPr lang="en-US" dirty="0" smtClean="0"/>
              <a:t>unrealistic.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Frame Type Distribution by </a:t>
            </a:r>
            <a:r>
              <a:rPr lang="en-US" sz="2400" dirty="0" smtClean="0">
                <a:solidFill>
                  <a:schemeClr val="tx1"/>
                </a:solidFill>
              </a:rPr>
              <a:t>Channels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Day 3 Midweek Plenary – 2.4 </a:t>
            </a:r>
            <a:r>
              <a:rPr lang="en-US" sz="2400" dirty="0" smtClean="0">
                <a:solidFill>
                  <a:schemeClr val="tx1"/>
                </a:solidFill>
              </a:rPr>
              <a:t>GHz &amp; 5 GHz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57634"/>
            <a:ext cx="6797095" cy="42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858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646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Bonded </a:t>
            </a:r>
            <a:r>
              <a:rPr lang="en-US" dirty="0" smtClean="0">
                <a:solidFill>
                  <a:schemeClr val="tx1"/>
                </a:solidFill>
              </a:rPr>
              <a:t>channels not warranted </a:t>
            </a:r>
            <a:r>
              <a:rPr lang="en-US" dirty="0" smtClean="0">
                <a:solidFill>
                  <a:schemeClr val="tx1"/>
                </a:solidFill>
              </a:rPr>
              <a:t>for common applications and network usage profiles in high density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Vast majority of airtime (µsec) for </a:t>
            </a:r>
            <a:r>
              <a:rPr lang="en-US" dirty="0" smtClean="0">
                <a:solidFill>
                  <a:schemeClr val="tx1"/>
                </a:solidFill>
              </a:rPr>
              <a:t>TX of </a:t>
            </a:r>
            <a:r>
              <a:rPr lang="en-US" dirty="0" smtClean="0">
                <a:solidFill>
                  <a:schemeClr val="tx1"/>
                </a:solidFill>
              </a:rPr>
              <a:t>A-MPDU is legacy rate control frames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Limited practical gain for bonded rates during payload portion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Ratio of control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chemeClr val="tx1"/>
                </a:solidFill>
              </a:rPr>
              <a:t>mgmt frames to payload frames is too high.  Implies unexploited efficiency gains in MAC given better knowledge of real world client behavior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Emphasis </a:t>
            </a:r>
            <a:r>
              <a:rPr lang="en-US" dirty="0" smtClean="0">
                <a:solidFill>
                  <a:schemeClr val="tx1"/>
                </a:solidFill>
              </a:rPr>
              <a:t>needs to be on smaller channel widths and optimizing for smaller frames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Implies MU setup overhead may be unwarranted relative to potential gain for small frame sizes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570413"/>
          </a:xfrm>
        </p:spPr>
        <p:txBody>
          <a:bodyPr/>
          <a:lstStyle/>
          <a:p>
            <a:pPr marL="463550" indent="-463550">
              <a:buNone/>
              <a:tabLst>
                <a:tab pos="463550" algn="l"/>
              </a:tabLst>
              <a:defRPr/>
            </a:pPr>
            <a:r>
              <a:rPr lang="en-US" sz="1800" b="0" dirty="0" smtClean="0">
                <a:latin typeface="Calibri" panose="020F0502020204030204" pitchFamily="34" charset="0"/>
              </a:rPr>
              <a:t>[1] 	</a:t>
            </a:r>
            <a:r>
              <a:rPr lang="en-US" altLang="ko-KR" sz="1800" b="0" dirty="0" smtClean="0">
                <a:latin typeface="Calibri" panose="020F0502020204030204" pitchFamily="34" charset="0"/>
                <a:ea typeface="굴림" panose="020B0600000101010101" pitchFamily="34" charset="-127"/>
              </a:rPr>
              <a:t>13/1438r0</a:t>
            </a:r>
            <a:r>
              <a:rPr lang="en-US" altLang="ko-KR" sz="1800" b="0" dirty="0">
                <a:latin typeface="Calibri" panose="020F0502020204030204" pitchFamily="34" charset="0"/>
                <a:ea typeface="굴림" panose="020B0600000101010101" pitchFamily="34" charset="-127"/>
              </a:rPr>
              <a:t>, “</a:t>
            </a:r>
            <a:r>
              <a:rPr lang="en-US" sz="1800" b="0" dirty="0">
                <a:latin typeface="Calibri" panose="020F0502020204030204" pitchFamily="34" charset="0"/>
              </a:rPr>
              <a:t>Traffic Observation and Study on Virtual Desktop Infrastructure</a:t>
            </a:r>
            <a:r>
              <a:rPr lang="en-US" altLang="ko-KR" sz="1800" b="0" dirty="0" smtClean="0">
                <a:latin typeface="Calibri" panose="020F0502020204030204" pitchFamily="34" charset="0"/>
                <a:ea typeface="굴림" panose="020B0600000101010101" pitchFamily="34" charset="-127"/>
              </a:rPr>
              <a:t>”, L </a:t>
            </a:r>
            <a:r>
              <a:rPr lang="en-US" altLang="ko-KR" sz="1800" b="0" dirty="0" err="1" smtClean="0">
                <a:latin typeface="Calibri" panose="020F0502020204030204" pitchFamily="34" charset="0"/>
                <a:ea typeface="굴림" panose="020B0600000101010101" pitchFamily="34" charset="-127"/>
              </a:rPr>
              <a:t>Yingpei</a:t>
            </a:r>
            <a:r>
              <a:rPr lang="en-US" altLang="ko-KR" sz="1800" b="0" dirty="0" smtClean="0">
                <a:latin typeface="Calibri" panose="020F0502020204030204" pitchFamily="34" charset="0"/>
                <a:ea typeface="굴림" panose="020B0600000101010101" pitchFamily="34" charset="-127"/>
              </a:rPr>
              <a:t>, P Barber et al (Huawei), Nov 2013</a:t>
            </a:r>
            <a:endParaRPr lang="en-US" sz="1800" b="0" dirty="0">
              <a:latin typeface="Calibri" panose="020F0502020204030204" pitchFamily="34" charset="0"/>
            </a:endParaRPr>
          </a:p>
          <a:p>
            <a:pPr marL="463550" indent="-463550">
              <a:buFontTx/>
              <a:buNone/>
              <a:tabLst>
                <a:tab pos="463550" algn="l"/>
              </a:tabLst>
              <a:defRPr/>
            </a:pPr>
            <a:r>
              <a:rPr lang="en-US" sz="1800" b="0" dirty="0" smtClean="0">
                <a:latin typeface="Calibri" panose="020F0502020204030204" pitchFamily="34" charset="0"/>
              </a:rPr>
              <a:t>[2] 	14/1144r1</a:t>
            </a:r>
            <a:r>
              <a:rPr lang="en-US" sz="1800" b="0" dirty="0">
                <a:latin typeface="Calibri" panose="020F0502020204030204" pitchFamily="34" charset="0"/>
              </a:rPr>
              <a:t>, “Simplified Traffic Model Based On Aggregated Network Statistics</a:t>
            </a:r>
            <a:r>
              <a:rPr lang="en-US" sz="1800" b="0" dirty="0" smtClean="0">
                <a:latin typeface="Calibri" panose="020F0502020204030204" pitchFamily="34" charset="0"/>
              </a:rPr>
              <a:t>”, W Carney, K Agardh et al (Sony, Ericsson), Sep 2013</a:t>
            </a:r>
          </a:p>
          <a:p>
            <a:pPr marL="463550" indent="-463550">
              <a:buFontTx/>
              <a:buNone/>
              <a:tabLst>
                <a:tab pos="463550" algn="l"/>
              </a:tabLst>
              <a:defRPr/>
            </a:pPr>
            <a:r>
              <a:rPr lang="en-US" sz="1800" b="0" dirty="0" smtClean="0">
                <a:latin typeface="Calibri" panose="020F0502020204030204" pitchFamily="34" charset="0"/>
              </a:rPr>
              <a:t>[3] 	14/1232r1 “On MU </a:t>
            </a:r>
            <a:r>
              <a:rPr lang="en-US" sz="1800" b="0" dirty="0" err="1" smtClean="0">
                <a:latin typeface="Calibri" panose="020F0502020204030204" pitchFamily="34" charset="0"/>
              </a:rPr>
              <a:t>Aggreggation</a:t>
            </a:r>
            <a:r>
              <a:rPr lang="en-US" sz="1800" b="0" dirty="0" smtClean="0">
                <a:latin typeface="Calibri" panose="020F0502020204030204" pitchFamily="34" charset="0"/>
              </a:rPr>
              <a:t> Mechanism for 11ax”, R </a:t>
            </a:r>
            <a:r>
              <a:rPr lang="en-US" sz="1800" b="0" dirty="0" err="1" smtClean="0">
                <a:latin typeface="Calibri" panose="020F0502020204030204" pitchFamily="34" charset="0"/>
              </a:rPr>
              <a:t>Hedayat</a:t>
            </a:r>
            <a:r>
              <a:rPr lang="en-US" sz="1800" b="0" dirty="0" smtClean="0">
                <a:latin typeface="Calibri" panose="020F0502020204030204" pitchFamily="34" charset="0"/>
              </a:rPr>
              <a:t> Y Kwon et all (</a:t>
            </a:r>
            <a:r>
              <a:rPr lang="en-US" sz="1800" b="0" dirty="0" err="1" smtClean="0">
                <a:latin typeface="Calibri" panose="020F0502020204030204" pitchFamily="34" charset="0"/>
              </a:rPr>
              <a:t>Newracom</a:t>
            </a:r>
            <a:r>
              <a:rPr lang="en-US" sz="1800" b="0" dirty="0" smtClean="0">
                <a:latin typeface="Calibri" panose="020F0502020204030204" pitchFamily="34" charset="0"/>
              </a:rPr>
              <a:t>), Sep 2014</a:t>
            </a:r>
            <a:endParaRPr lang="en-US" sz="1800" b="0" dirty="0">
              <a:latin typeface="Calibri" panose="020F0502020204030204" pitchFamily="34" charset="0"/>
            </a:endParaRPr>
          </a:p>
          <a:p>
            <a:pPr marL="463550" indent="-463550">
              <a:tabLst>
                <a:tab pos="463550" algn="l"/>
              </a:tabLst>
            </a:pPr>
            <a:r>
              <a:rPr lang="en-US" sz="1800" b="0" dirty="0" smtClean="0">
                <a:latin typeface="Calibri" panose="020F0502020204030204" pitchFamily="34" charset="0"/>
              </a:rPr>
              <a:t>[4] 	14/546r1</a:t>
            </a:r>
            <a:r>
              <a:rPr lang="en-US" sz="1800" b="0" dirty="0">
                <a:latin typeface="Calibri" panose="020F0502020204030204" pitchFamily="34" charset="0"/>
              </a:rPr>
              <a:t>, “</a:t>
            </a:r>
            <a:r>
              <a:rPr lang="en-US" sz="1800" b="0" dirty="0" smtClean="0">
                <a:latin typeface="Calibri" panose="020F0502020204030204" pitchFamily="34" charset="0"/>
              </a:rPr>
              <a:t>Packet Traffic Measurements Around Boulder, Colorado”,  J Lansford (CSR),  May </a:t>
            </a:r>
            <a:r>
              <a:rPr lang="en-US" sz="1800" b="0" dirty="0" smtClean="0">
                <a:latin typeface="Calibri" panose="020F0502020204030204" pitchFamily="34" charset="0"/>
              </a:rPr>
              <a:t>2014</a:t>
            </a:r>
          </a:p>
          <a:p>
            <a:pPr marL="463550" indent="-463550">
              <a:tabLst>
                <a:tab pos="463550" algn="l"/>
              </a:tabLst>
            </a:pPr>
            <a:r>
              <a:rPr lang="en-US" sz="1800" b="0" dirty="0" smtClean="0">
                <a:latin typeface="Calibri" panose="020F0502020204030204" pitchFamily="34" charset="0"/>
              </a:rPr>
              <a:t>[5]	14/1223r1, “Stadium Measurements”, B Hart, M Swartz et al (Cisco), Sep 2014</a:t>
            </a:r>
            <a:endParaRPr lang="en-US" sz="1800" b="0" dirty="0">
              <a:latin typeface="Calibri" panose="020F0502020204030204" pitchFamily="34" charset="0"/>
            </a:endParaRPr>
          </a:p>
          <a:p>
            <a:pPr marL="463550" indent="-463550">
              <a:buFontTx/>
              <a:buNone/>
              <a:tabLst>
                <a:tab pos="463550" algn="l"/>
              </a:tabLst>
              <a:defRPr/>
            </a:pPr>
            <a:r>
              <a:rPr lang="en-US" sz="1800" b="0" dirty="0" smtClean="0">
                <a:latin typeface="Calibri" panose="020F0502020204030204" pitchFamily="34" charset="0"/>
              </a:rPr>
              <a:t>[6] </a:t>
            </a:r>
            <a:r>
              <a:rPr lang="en-US" sz="1800" b="0" dirty="0">
                <a:latin typeface="Calibri" panose="020F0502020204030204" pitchFamily="34" charset="0"/>
              </a:rPr>
              <a:t>	“Anatomy of </a:t>
            </a:r>
            <a:r>
              <a:rPr lang="en-US" sz="1800" b="0" dirty="0" err="1">
                <a:latin typeface="Calibri" panose="020F0502020204030204" pitchFamily="34" charset="0"/>
              </a:rPr>
              <a:t>WiFi</a:t>
            </a:r>
            <a:r>
              <a:rPr lang="en-US" sz="1800" b="0" dirty="0">
                <a:latin typeface="Calibri" panose="020F0502020204030204" pitchFamily="34" charset="0"/>
              </a:rPr>
              <a:t> Access Traffic of Smartphones and Implications for Energy Saving Techniques”, International Journal of Energy, Information and Communication (</a:t>
            </a:r>
            <a:r>
              <a:rPr lang="en-US" sz="1800" b="0" i="1" dirty="0">
                <a:latin typeface="Calibri" panose="020F0502020204030204" pitchFamily="34" charset="0"/>
              </a:rPr>
              <a:t>IJEIC</a:t>
            </a:r>
            <a:r>
              <a:rPr lang="en-US" sz="1800" b="0" dirty="0">
                <a:latin typeface="Calibri" panose="020F0502020204030204" pitchFamily="34" charset="0"/>
              </a:rPr>
              <a:t>), 3(1):1-16. February, 2012.</a:t>
            </a:r>
          </a:p>
          <a:p>
            <a:pPr marL="463550" indent="-463550">
              <a:buFontTx/>
              <a:buNone/>
              <a:tabLst>
                <a:tab pos="463550" algn="l"/>
              </a:tabLst>
              <a:defRPr/>
            </a:pPr>
            <a:r>
              <a:rPr lang="en-US" sz="1800" b="0" dirty="0" smtClean="0">
                <a:latin typeface="Calibri" panose="020F0502020204030204" pitchFamily="34" charset="0"/>
              </a:rPr>
              <a:t>[7] </a:t>
            </a:r>
            <a:r>
              <a:rPr lang="en-US" sz="1800" b="0" dirty="0">
                <a:latin typeface="Calibri" panose="020F0502020204030204" pitchFamily="34" charset="0"/>
              </a:rPr>
              <a:t>	“A First Look at Traffic on Smartphones”, IMC '10 Proceedings of the 10th ACM SIGCOMM conference on Internet measurement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Tech Company Admin Building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Date/Time/Duration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300 people work in building.  40 people within 30 meters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02/11/2015</a:t>
            </a:r>
            <a:r>
              <a:rPr lang="en-US" dirty="0" smtClean="0">
                <a:solidFill>
                  <a:schemeClr val="tx1"/>
                </a:solidFill>
              </a:rPr>
              <a:t>, 30 minutes, Wednesday 03:30 pm – 04:00 pm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Network Configuration</a:t>
            </a: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VHT40 on 36+, 44+, 132+, 161+</a:t>
            </a: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Jumbo frames not </a:t>
            </a:r>
            <a:r>
              <a:rPr lang="en-US" dirty="0" smtClean="0">
                <a:solidFill>
                  <a:schemeClr val="tx1"/>
                </a:solidFill>
              </a:rPr>
              <a:t>enabled on LAN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Capture </a:t>
            </a:r>
            <a:r>
              <a:rPr lang="en-US" dirty="0" err="1" smtClean="0">
                <a:solidFill>
                  <a:schemeClr val="tx1"/>
                </a:solidFill>
              </a:rPr>
              <a:t>Equipiment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MacBook Pro Retina (3x3 11ac) – Wireless Diagnostics Tool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8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Frame Size </a:t>
            </a: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istribution by Channels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Enterprise Office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(frame size in </a:t>
            </a:r>
            <a:r>
              <a:rPr lang="en-US" sz="2400" dirty="0">
                <a:solidFill>
                  <a:schemeClr val="tx1"/>
                </a:solidFill>
              </a:rPr>
              <a:t>logarithmic scale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805" y="1913166"/>
            <a:ext cx="3944454" cy="4249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13" y="1913166"/>
            <a:ext cx="3944454" cy="42492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486397" y="5053019"/>
            <a:ext cx="1189638" cy="416143"/>
            <a:chOff x="6956893" y="1374410"/>
            <a:chExt cx="1206455" cy="357060"/>
          </a:xfrm>
        </p:grpSpPr>
        <p:sp>
          <p:nvSpPr>
            <p:cNvPr id="12" name="Rounded Rectangular Callout 11"/>
            <p:cNvSpPr/>
            <p:nvPr/>
          </p:nvSpPr>
          <p:spPr bwMode="auto">
            <a:xfrm>
              <a:off x="7311732" y="1374410"/>
              <a:ext cx="851616" cy="357060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CTS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6956893" y="1552941"/>
              <a:ext cx="354840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5661344" y="4343400"/>
            <a:ext cx="1189638" cy="416143"/>
            <a:chOff x="6956893" y="1374410"/>
            <a:chExt cx="1206455" cy="357060"/>
          </a:xfrm>
        </p:grpSpPr>
        <p:sp>
          <p:nvSpPr>
            <p:cNvPr id="18" name="Rounded Rectangular Callout 17"/>
            <p:cNvSpPr/>
            <p:nvPr/>
          </p:nvSpPr>
          <p:spPr bwMode="auto">
            <a:xfrm>
              <a:off x="7311732" y="1374410"/>
              <a:ext cx="851616" cy="357060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RTS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6956893" y="1552941"/>
              <a:ext cx="354840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5943600" y="3829734"/>
            <a:ext cx="1189638" cy="416143"/>
            <a:chOff x="6956893" y="1374410"/>
            <a:chExt cx="1206455" cy="357060"/>
          </a:xfrm>
        </p:grpSpPr>
        <p:sp>
          <p:nvSpPr>
            <p:cNvPr id="24" name="Rounded Rectangular Callout 23"/>
            <p:cNvSpPr/>
            <p:nvPr/>
          </p:nvSpPr>
          <p:spPr bwMode="auto">
            <a:xfrm>
              <a:off x="7311732" y="1374410"/>
              <a:ext cx="851616" cy="357060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BA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H="1">
              <a:off x="6956893" y="1552941"/>
              <a:ext cx="354840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5453749" y="2743200"/>
            <a:ext cx="1099451" cy="533400"/>
            <a:chOff x="7311732" y="1374410"/>
            <a:chExt cx="1114993" cy="457669"/>
          </a:xfrm>
        </p:grpSpPr>
        <p:sp>
          <p:nvSpPr>
            <p:cNvPr id="30" name="Rounded Rectangular Callout 29"/>
            <p:cNvSpPr/>
            <p:nvPr/>
          </p:nvSpPr>
          <p:spPr bwMode="auto">
            <a:xfrm>
              <a:off x="7311732" y="1374410"/>
              <a:ext cx="851616" cy="357060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Ack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8163347" y="1692510"/>
              <a:ext cx="263378" cy="139569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7133241" y="3113936"/>
            <a:ext cx="1461369" cy="731207"/>
            <a:chOff x="6813009" y="1104078"/>
            <a:chExt cx="1482026" cy="627392"/>
          </a:xfrm>
        </p:grpSpPr>
        <p:sp>
          <p:nvSpPr>
            <p:cNvPr id="34" name="Rounded Rectangular Callout 33"/>
            <p:cNvSpPr/>
            <p:nvPr/>
          </p:nvSpPr>
          <p:spPr bwMode="auto">
            <a:xfrm>
              <a:off x="7152099" y="1374410"/>
              <a:ext cx="1142936" cy="357060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Beacon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6813009" y="1104078"/>
              <a:ext cx="350586" cy="309292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7" name="Group 36"/>
          <p:cNvGrpSpPr/>
          <p:nvPr/>
        </p:nvGrpSpPr>
        <p:grpSpPr>
          <a:xfrm>
            <a:off x="7625670" y="1480768"/>
            <a:ext cx="1288520" cy="1110033"/>
            <a:chOff x="6988302" y="1132364"/>
            <a:chExt cx="1306734" cy="952433"/>
          </a:xfrm>
        </p:grpSpPr>
        <p:sp>
          <p:nvSpPr>
            <p:cNvPr id="38" name="Rounded Rectangular Callout 37"/>
            <p:cNvSpPr/>
            <p:nvPr/>
          </p:nvSpPr>
          <p:spPr bwMode="auto">
            <a:xfrm>
              <a:off x="6988302" y="1132364"/>
              <a:ext cx="1306734" cy="562012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Large payloads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 flipH="1">
              <a:off x="7139829" y="1722663"/>
              <a:ext cx="350587" cy="362134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544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Frame Type </a:t>
            </a: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istribution </a:t>
            </a:r>
            <a:r>
              <a:rPr lang="en-US" sz="2400" dirty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chemeClr val="tx1"/>
                </a:solidFill>
              </a:rPr>
              <a:t>Channels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Enterprise </a:t>
            </a:r>
            <a:r>
              <a:rPr lang="en-US" sz="2400" dirty="0" smtClean="0">
                <a:solidFill>
                  <a:schemeClr val="tx1"/>
                </a:solidFill>
              </a:rPr>
              <a:t>Office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77081"/>
            <a:ext cx="6324600" cy="416445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095999" y="1371600"/>
            <a:ext cx="2617772" cy="3962400"/>
            <a:chOff x="6974979" y="1439791"/>
            <a:chExt cx="2654776" cy="3399829"/>
          </a:xfrm>
        </p:grpSpPr>
        <p:sp>
          <p:nvSpPr>
            <p:cNvPr id="8" name="Rounded Rectangular Callout 7"/>
            <p:cNvSpPr/>
            <p:nvPr/>
          </p:nvSpPr>
          <p:spPr bwMode="auto">
            <a:xfrm>
              <a:off x="7411285" y="1439791"/>
              <a:ext cx="2218470" cy="954298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Very limited data as % of frames.  (includes </a:t>
              </a:r>
              <a:r>
                <a:rPr kumimoji="0" lang="en-US" sz="20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acks</a:t>
              </a: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)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6974979" y="2376369"/>
              <a:ext cx="679421" cy="2463251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23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NFL Football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Date/Time/Duration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Outdoor </a:t>
            </a:r>
            <a:r>
              <a:rPr lang="en-US" dirty="0" smtClean="0"/>
              <a:t>stadium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December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2015 - </a:t>
            </a:r>
            <a:r>
              <a:rPr lang="en-US" dirty="0" smtClean="0"/>
              <a:t>62,797 </a:t>
            </a:r>
            <a:r>
              <a:rPr lang="en-US" dirty="0"/>
              <a:t>attendance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Capture </a:t>
            </a:r>
            <a:r>
              <a:rPr lang="en-US" dirty="0" smtClean="0">
                <a:solidFill>
                  <a:schemeClr val="tx1"/>
                </a:solidFill>
              </a:rPr>
              <a:t>@ 1PM before gates open, @7:40PM middle of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Quarter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13,700 peak concurrent users, 20,100 unique users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Network Configuration</a:t>
            </a: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VHT20 on </a:t>
            </a:r>
            <a:r>
              <a:rPr lang="en-US" dirty="0" smtClean="0">
                <a:solidFill>
                  <a:schemeClr val="tx1"/>
                </a:solidFill>
              </a:rPr>
              <a:t>21 5-GHz channels and 3 2.4-GHz channels</a:t>
            </a: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Jumbo </a:t>
            </a:r>
            <a:r>
              <a:rPr lang="en-US" dirty="0" smtClean="0">
                <a:solidFill>
                  <a:schemeClr val="tx1"/>
                </a:solidFill>
              </a:rPr>
              <a:t>frames not enabled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Capture </a:t>
            </a:r>
            <a:r>
              <a:rPr lang="en-US" dirty="0" err="1" smtClean="0">
                <a:solidFill>
                  <a:schemeClr val="tx1"/>
                </a:solidFill>
              </a:rPr>
              <a:t>Equipiment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MacBook Pro Retina (3x3 11ac) – Wireless Diagnostics </a:t>
            </a:r>
            <a:r>
              <a:rPr lang="en-US" dirty="0" smtClean="0">
                <a:solidFill>
                  <a:schemeClr val="tx1"/>
                </a:solidFill>
              </a:rPr>
              <a:t>Tool</a:t>
            </a: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Channels monitored – 1, 11, 36</a:t>
            </a:r>
            <a:r>
              <a:rPr lang="en-US" dirty="0">
                <a:solidFill>
                  <a:schemeClr val="tx1"/>
                </a:solidFill>
              </a:rPr>
              <a:t>, 52, 100, 108, 149, 165</a:t>
            </a:r>
          </a:p>
          <a:p>
            <a:pPr marL="400050" lvl="2" indent="0">
              <a:spcBef>
                <a:spcPts val="6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Frame Size Distribution by Channels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2.4-GHz with Stadium Empty &amp; Full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(frame size in logarithmic scale)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5" y="1917687"/>
            <a:ext cx="3956647" cy="424928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743200" y="3383593"/>
            <a:ext cx="1606457" cy="416143"/>
            <a:chOff x="6665870" y="1374410"/>
            <a:chExt cx="1629165" cy="357060"/>
          </a:xfrm>
        </p:grpSpPr>
        <p:sp>
          <p:nvSpPr>
            <p:cNvPr id="14" name="Rounded Rectangular Callout 13"/>
            <p:cNvSpPr/>
            <p:nvPr/>
          </p:nvSpPr>
          <p:spPr bwMode="auto">
            <a:xfrm>
              <a:off x="7152099" y="1374410"/>
              <a:ext cx="1142936" cy="357060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Beacon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6665870" y="1529055"/>
              <a:ext cx="486230" cy="2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17687"/>
            <a:ext cx="3956647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Frame Size Distribution by Channels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5-GHz </a:t>
            </a:r>
            <a:r>
              <a:rPr lang="en-US" sz="2400" dirty="0">
                <a:solidFill>
                  <a:schemeClr val="tx1"/>
                </a:solidFill>
              </a:rPr>
              <a:t>with Stadium Empty &amp; Full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(frame size in logarithmic scale)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13166"/>
            <a:ext cx="3968840" cy="4249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3" y="1913166"/>
            <a:ext cx="3956647" cy="42492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895600" y="3439265"/>
            <a:ext cx="1606457" cy="416143"/>
            <a:chOff x="6665870" y="1374410"/>
            <a:chExt cx="1629165" cy="357060"/>
          </a:xfrm>
        </p:grpSpPr>
        <p:sp>
          <p:nvSpPr>
            <p:cNvPr id="12" name="Rounded Rectangular Callout 11"/>
            <p:cNvSpPr/>
            <p:nvPr/>
          </p:nvSpPr>
          <p:spPr bwMode="auto">
            <a:xfrm>
              <a:off x="7152099" y="1374410"/>
              <a:ext cx="1142936" cy="357060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Beacon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6665870" y="1529055"/>
              <a:ext cx="486230" cy="2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7489853" y="1358149"/>
            <a:ext cx="1288520" cy="1345301"/>
            <a:chOff x="6988302" y="1132364"/>
            <a:chExt cx="1306734" cy="1154298"/>
          </a:xfrm>
        </p:grpSpPr>
        <p:sp>
          <p:nvSpPr>
            <p:cNvPr id="15" name="Rounded Rectangular Callout 14"/>
            <p:cNvSpPr/>
            <p:nvPr/>
          </p:nvSpPr>
          <p:spPr bwMode="auto">
            <a:xfrm>
              <a:off x="6988302" y="1132364"/>
              <a:ext cx="1306734" cy="562012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Large payloads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7249631" y="1694376"/>
              <a:ext cx="392038" cy="59228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7010400" y="3231193"/>
            <a:ext cx="1606457" cy="416143"/>
            <a:chOff x="6665870" y="1374410"/>
            <a:chExt cx="1629165" cy="357060"/>
          </a:xfrm>
        </p:grpSpPr>
        <p:sp>
          <p:nvSpPr>
            <p:cNvPr id="18" name="Rounded Rectangular Callout 17"/>
            <p:cNvSpPr/>
            <p:nvPr/>
          </p:nvSpPr>
          <p:spPr bwMode="auto">
            <a:xfrm>
              <a:off x="7152099" y="1374410"/>
              <a:ext cx="1142936" cy="357060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Beacon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 flipV="1">
              <a:off x="6665870" y="1529055"/>
              <a:ext cx="486230" cy="2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934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Frame </a:t>
            </a:r>
            <a:r>
              <a:rPr lang="en-US" sz="2400" dirty="0">
                <a:solidFill>
                  <a:schemeClr val="tx1"/>
                </a:solidFill>
              </a:rPr>
              <a:t>Type </a:t>
            </a:r>
            <a:r>
              <a:rPr lang="en-US" sz="2400" dirty="0" smtClean="0">
                <a:solidFill>
                  <a:schemeClr val="tx1"/>
                </a:solidFill>
              </a:rPr>
              <a:t>Distribution </a:t>
            </a:r>
            <a:r>
              <a:rPr lang="en-US" sz="2400" dirty="0">
                <a:solidFill>
                  <a:schemeClr val="tx1"/>
                </a:solidFill>
              </a:rPr>
              <a:t>by Channels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Empty </a:t>
            </a:r>
            <a:r>
              <a:rPr lang="en-US" sz="2400" dirty="0">
                <a:solidFill>
                  <a:schemeClr val="tx1"/>
                </a:solidFill>
              </a:rPr>
              <a:t>stadium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981199"/>
            <a:ext cx="6877831" cy="41132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91199" y="1350948"/>
            <a:ext cx="2922571" cy="2459052"/>
            <a:chOff x="6665871" y="1422071"/>
            <a:chExt cx="2963884" cy="2109922"/>
          </a:xfrm>
        </p:grpSpPr>
        <p:sp>
          <p:nvSpPr>
            <p:cNvPr id="9" name="Rounded Rectangular Callout 8"/>
            <p:cNvSpPr/>
            <p:nvPr/>
          </p:nvSpPr>
          <p:spPr bwMode="auto">
            <a:xfrm>
              <a:off x="7411285" y="1422071"/>
              <a:ext cx="2218470" cy="954298"/>
            </a:xfrm>
            <a:prstGeom prst="wedgeRoundRectCallout">
              <a:avLst>
                <a:gd name="adj1" fmla="val -19405"/>
                <a:gd name="adj2" fmla="val 32928"/>
                <a:gd name="adj3" fmla="val 16667"/>
              </a:avLst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When empty, most traffic is beacons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6665871" y="2376369"/>
              <a:ext cx="988530" cy="1155624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1" name="Straight Arrow Connector 10"/>
          <p:cNvCxnSpPr/>
          <p:nvPr/>
        </p:nvCxnSpPr>
        <p:spPr bwMode="auto">
          <a:xfrm flipH="1">
            <a:off x="5105401" y="2463154"/>
            <a:ext cx="1660549" cy="124589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645246" y="2463154"/>
            <a:ext cx="120704" cy="129636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765950" y="2463154"/>
            <a:ext cx="701650" cy="124589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357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Aruba Light Version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3867</TotalTime>
  <Words>869</Words>
  <Application>Microsoft Office PowerPoint</Application>
  <PresentationFormat>On-screen Show (4:3)</PresentationFormat>
  <Paragraphs>178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802-11-Submission</vt:lpstr>
      <vt:lpstr>Aruba Light Version</vt:lpstr>
      <vt:lpstr>Document</vt:lpstr>
      <vt:lpstr>In Situ Frame Size Measurements</vt:lpstr>
      <vt:lpstr>Abstract</vt:lpstr>
      <vt:lpstr>Tech Company Admin Building</vt:lpstr>
      <vt:lpstr>Frame Size Distribution by Channels  Enterprise Office  (frame size in logarithmic scale)</vt:lpstr>
      <vt:lpstr>Frame Type Distribution by Channels Enterprise Office</vt:lpstr>
      <vt:lpstr>American NFL Football Game</vt:lpstr>
      <vt:lpstr>Frame Size Distribution by Channels  2.4-GHz with Stadium Empty &amp; Full (frame size in logarithmic scale)</vt:lpstr>
      <vt:lpstr>Frame Size Distribution by Channels 5-GHz with Stadium Empty &amp; Full  (frame size in logarithmic scale)</vt:lpstr>
      <vt:lpstr>Frame Type Distribution by Channels Empty stadium</vt:lpstr>
      <vt:lpstr>Frame Type Distribution by Channels In Game</vt:lpstr>
      <vt:lpstr>Jan 2015 IEEE Plenary - Atlanta</vt:lpstr>
      <vt:lpstr>Atlanta Meeting Wi-Fi</vt:lpstr>
      <vt:lpstr>Bandwidth Chart and Device Totals Day 3 Midweek Plenary – 5 GHz Capture</vt:lpstr>
      <vt:lpstr>Bytes, Packets, Retries &amp; Multicast Distribution by AP Day 3 Midweek Plenary – 5 GHz Capture</vt:lpstr>
      <vt:lpstr>User Traffic Protocol Distribution (All Channels)  Day 3 Midweek Plenary – 5 GHz Capture</vt:lpstr>
      <vt:lpstr>Bandwidth Chart and Device Totals Day 3 Midweek Plenary –2.4 GHz Capture</vt:lpstr>
      <vt:lpstr>Bytes, Packets, Retries &amp; Multicast Distribution by AP Day 3 Midweek Plenary – 2.4 GHz Capture</vt:lpstr>
      <vt:lpstr>User Traffic Protocol Distribution (All Channels) Day 3 Midweek Plenary – 2.4 GHz Capture</vt:lpstr>
      <vt:lpstr>Frame Size Distribution by Channels Day 3 Midweek Plenary – 2.4 GHz &amp; 5 GHz  (frame size in logarithmic scale)</vt:lpstr>
      <vt:lpstr>Frame Type Distribution by Channels Day 3 Midweek Plenary – 2.4 GHz &amp; 5 GHz</vt:lpstr>
      <vt:lpstr>Analysis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Chuck Lukaszewski;Liang Li</dc:creator>
  <cp:lastModifiedBy>clukaszewski</cp:lastModifiedBy>
  <cp:revision>60</cp:revision>
  <cp:lastPrinted>1601-01-01T00:00:00Z</cp:lastPrinted>
  <dcterms:created xsi:type="dcterms:W3CDTF">2014-05-13T18:39:25Z</dcterms:created>
  <dcterms:modified xsi:type="dcterms:W3CDTF">2015-03-10T07:49:06Z</dcterms:modified>
</cp:coreProperties>
</file>