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7"/>
  </p:notesMasterIdLst>
  <p:handoutMasterIdLst>
    <p:handoutMasterId r:id="rId28"/>
  </p:handoutMasterIdLst>
  <p:sldIdLst>
    <p:sldId id="295" r:id="rId2"/>
    <p:sldId id="321" r:id="rId3"/>
    <p:sldId id="287" r:id="rId4"/>
    <p:sldId id="302" r:id="rId5"/>
    <p:sldId id="303" r:id="rId6"/>
    <p:sldId id="322" r:id="rId7"/>
    <p:sldId id="304" r:id="rId8"/>
    <p:sldId id="306" r:id="rId9"/>
    <p:sldId id="314" r:id="rId10"/>
    <p:sldId id="311" r:id="rId11"/>
    <p:sldId id="317" r:id="rId12"/>
    <p:sldId id="364" r:id="rId13"/>
    <p:sldId id="351" r:id="rId14"/>
    <p:sldId id="358" r:id="rId15"/>
    <p:sldId id="352" r:id="rId16"/>
    <p:sldId id="310" r:id="rId17"/>
    <p:sldId id="355" r:id="rId18"/>
    <p:sldId id="360" r:id="rId19"/>
    <p:sldId id="362" r:id="rId20"/>
    <p:sldId id="332" r:id="rId21"/>
    <p:sldId id="363" r:id="rId22"/>
    <p:sldId id="335" r:id="rId23"/>
    <p:sldId id="356" r:id="rId24"/>
    <p:sldId id="357" r:id="rId25"/>
    <p:sldId id="336"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665" autoAdjust="0"/>
    <p:restoredTop sz="98157" autoAdjust="0"/>
  </p:normalViewPr>
  <p:slideViewPr>
    <p:cSldViewPr>
      <p:cViewPr>
        <p:scale>
          <a:sx n="100" d="100"/>
          <a:sy n="100" d="100"/>
        </p:scale>
        <p:origin x="-744" y="546"/>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2568" y="-7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Sept 2014</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smtClean="0"/>
              <a:t>Sept 2014</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smtClean="0"/>
              <a:t>Sept 2014</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noFill/>
        </p:spPr>
        <p:txBody>
          <a:bodyPr/>
          <a:lstStyle/>
          <a:p>
            <a:r>
              <a:rPr lang="en-US" smtClean="0"/>
              <a:t>Page </a:t>
            </a:r>
            <a:fld id="{3554447F-A678-4ED9-8E54-D24F45F2B035}" type="slidenum">
              <a:rPr lang="en-US" smtClean="0"/>
              <a:pPr/>
              <a:t>1</a:t>
            </a:fld>
            <a:endParaRPr lang="en-US" smtClean="0"/>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50107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dt" sz="quarter" idx="1"/>
          </p:nvPr>
        </p:nvSpPr>
        <p:spPr>
          <a:noFill/>
        </p:spPr>
        <p:txBody>
          <a:bodyPr/>
          <a:lstStyle/>
          <a:p>
            <a:r>
              <a:rPr lang="en-US" smtClean="0"/>
              <a:t>Sept 2014</a:t>
            </a: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74867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type="dt" sz="quarter" idx="1"/>
          </p:nvPr>
        </p:nvSpPr>
        <p:spPr>
          <a:noFill/>
        </p:spPr>
        <p:txBody>
          <a:bodyPr/>
          <a:lstStyle/>
          <a:p>
            <a:r>
              <a:rPr lang="en-US" smtClean="0"/>
              <a:t>Sept 2014</a:t>
            </a:r>
          </a:p>
        </p:txBody>
      </p:sp>
      <p:sp>
        <p:nvSpPr>
          <p:cNvPr id="57347" name="Rectangle 2"/>
          <p:cNvSpPr>
            <a:spLocks noGrp="1" noRot="1" noChangeAspect="1" noChangeArrowheads="1" noTextEdit="1"/>
          </p:cNvSpPr>
          <p:nvPr>
            <p:ph type="sldImg"/>
          </p:nvPr>
        </p:nvSpPr>
        <p:spPr>
          <a:xfrm>
            <a:off x="1154113" y="701675"/>
            <a:ext cx="4625975" cy="3468688"/>
          </a:xfrm>
          <a:ln/>
        </p:spPr>
      </p:sp>
      <p:sp>
        <p:nvSpPr>
          <p:cNvPr id="57348"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15355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4113" y="701675"/>
            <a:ext cx="4625975" cy="3468688"/>
          </a:xfrm>
          <a:ln/>
        </p:spPr>
      </p:sp>
      <p:sp>
        <p:nvSpPr>
          <p:cNvPr id="58371"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5559884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smtClean="0"/>
              <a:t>Sept 2014</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noFill/>
        </p:spPr>
        <p:txBody>
          <a:bodyPr/>
          <a:lstStyle/>
          <a:p>
            <a:r>
              <a:rPr lang="en-US" smtClean="0"/>
              <a:t>Page </a:t>
            </a:r>
            <a:fld id="{617E4734-E93D-4119-AD53-64F2B1E3BFF1}" type="slidenum">
              <a:rPr lang="en-US" smtClean="0"/>
              <a:pPr/>
              <a:t>15</a:t>
            </a:fld>
            <a:endParaRPr lang="en-US" smtClean="0"/>
          </a:p>
        </p:txBody>
      </p:sp>
    </p:spTree>
    <p:extLst>
      <p:ext uri="{BB962C8B-B14F-4D97-AF65-F5344CB8AC3E}">
        <p14:creationId xmlns:p14="http://schemas.microsoft.com/office/powerpoint/2010/main" val="24418986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dt" sz="quarter" idx="1"/>
          </p:nvPr>
        </p:nvSpPr>
        <p:spPr>
          <a:noFill/>
        </p:spPr>
        <p:txBody>
          <a:bodyPr/>
          <a:lstStyle/>
          <a:p>
            <a:r>
              <a:rPr lang="en-US" smtClean="0"/>
              <a:t>Sept 2014</a:t>
            </a:r>
          </a:p>
        </p:txBody>
      </p:sp>
      <p:sp>
        <p:nvSpPr>
          <p:cNvPr id="6041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September 2007</a:t>
            </a:r>
          </a:p>
        </p:txBody>
      </p:sp>
      <p:sp>
        <p:nvSpPr>
          <p:cNvPr id="6042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60421" name="Rectangle 7"/>
          <p:cNvSpPr>
            <a:spLocks noGrp="1" noChangeArrowheads="1"/>
          </p:cNvSpPr>
          <p:nvPr>
            <p:ph type="sldNum" sz="quarter" idx="5"/>
          </p:nvPr>
        </p:nvSpPr>
        <p:spPr>
          <a:noFill/>
        </p:spPr>
        <p:txBody>
          <a:bodyPr/>
          <a:lstStyle/>
          <a:p>
            <a:r>
              <a:rPr lang="en-US" smtClean="0"/>
              <a:t>Page </a:t>
            </a:r>
            <a:fld id="{F9C44FAB-61B8-4A66-BBA1-94E6BB943BF4}" type="slidenum">
              <a:rPr lang="en-US" smtClean="0"/>
              <a:pPr/>
              <a:t>16</a:t>
            </a:fld>
            <a:endParaRPr lang="en-US" smtClean="0"/>
          </a:p>
        </p:txBody>
      </p:sp>
      <p:sp>
        <p:nvSpPr>
          <p:cNvPr id="60422" name="Rectangle 2"/>
          <p:cNvSpPr>
            <a:spLocks noGrp="1" noRot="1" noChangeAspect="1" noChangeArrowheads="1" noTextEdit="1"/>
          </p:cNvSpPr>
          <p:nvPr>
            <p:ph type="sldImg"/>
          </p:nvPr>
        </p:nvSpPr>
        <p:spPr>
          <a:xfrm>
            <a:off x="1154113" y="701675"/>
            <a:ext cx="4625975" cy="3468688"/>
          </a:xfrm>
          <a:ln/>
        </p:spPr>
      </p:sp>
      <p:sp>
        <p:nvSpPr>
          <p:cNvPr id="6042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310608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54050" y="98425"/>
            <a:ext cx="1552575" cy="212725"/>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54113" y="700088"/>
            <a:ext cx="4627562" cy="3470275"/>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17</a:t>
            </a:fld>
            <a:endParaRPr lang="en-US"/>
          </a:p>
        </p:txBody>
      </p:sp>
    </p:spTree>
    <p:extLst>
      <p:ext uri="{BB962C8B-B14F-4D97-AF65-F5344CB8AC3E}">
        <p14:creationId xmlns:p14="http://schemas.microsoft.com/office/powerpoint/2010/main" val="2663545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smtClean="0"/>
              <a:t>Sept 2014</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259512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smtClean="0"/>
              <a:t>Sept 2014</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49157" name="Rectangle 7"/>
          <p:cNvSpPr>
            <a:spLocks noGrp="1" noChangeArrowheads="1"/>
          </p:cNvSpPr>
          <p:nvPr>
            <p:ph type="sldNum" sz="quarter" idx="5"/>
          </p:nvPr>
        </p:nvSpPr>
        <p:spPr>
          <a:noFill/>
        </p:spPr>
        <p:txBody>
          <a:bodyPr/>
          <a:lstStyle/>
          <a:p>
            <a:r>
              <a:rPr lang="en-US" smtClean="0"/>
              <a:t>Page </a:t>
            </a:r>
            <a:fld id="{6B24DE20-1BFC-4A96-BB8D-D873FAF42809}" type="slidenum">
              <a:rPr lang="en-US" smtClean="0"/>
              <a:pPr/>
              <a:t>3</a:t>
            </a:fld>
            <a:endParaRPr lang="en-US" smtClean="0"/>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1006266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smtClean="0"/>
              <a:t>Sept 2014</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0181" name="Rectangle 7"/>
          <p:cNvSpPr>
            <a:spLocks noGrp="1" noChangeArrowheads="1"/>
          </p:cNvSpPr>
          <p:nvPr>
            <p:ph type="sldNum" sz="quarter" idx="5"/>
          </p:nvPr>
        </p:nvSpPr>
        <p:spPr>
          <a:noFill/>
        </p:spPr>
        <p:txBody>
          <a:bodyPr/>
          <a:lstStyle/>
          <a:p>
            <a:r>
              <a:rPr lang="en-US" smtClean="0"/>
              <a:t>Page </a:t>
            </a:r>
            <a:fld id="{C2D12055-9FED-41AC-BC41-66DDF4A95F6E}" type="slidenum">
              <a:rPr lang="en-US" smtClean="0"/>
              <a:pPr/>
              <a:t>4</a:t>
            </a:fld>
            <a:endParaRPr lang="en-US" smtClean="0"/>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4149484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noFill/>
        </p:spPr>
        <p:txBody>
          <a:bodyPr/>
          <a:lstStyle/>
          <a:p>
            <a:r>
              <a:rPr lang="en-US" smtClean="0"/>
              <a:t>Sept 2014</a:t>
            </a:r>
          </a:p>
        </p:txBody>
      </p:sp>
      <p:sp>
        <p:nvSpPr>
          <p:cNvPr id="51203"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noFill/>
        </p:spPr>
        <p:txBody>
          <a:bodyPr/>
          <a:lstStyle/>
          <a:p>
            <a:r>
              <a:rPr lang="en-US" smtClean="0"/>
              <a:t>Page </a:t>
            </a:r>
            <a:fld id="{2A966BB1-2648-428D-89B2-DEE69CF444F7}" type="slidenum">
              <a:rPr lang="en-US" smtClean="0"/>
              <a:pPr/>
              <a:t>5</a:t>
            </a:fld>
            <a:endParaRPr 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943403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54113" y="701675"/>
            <a:ext cx="4625975" cy="3468688"/>
          </a:xfrm>
          <a:ln/>
        </p:spPr>
      </p:sp>
      <p:sp>
        <p:nvSpPr>
          <p:cNvPr id="52227"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586586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dt" sz="quarter" idx="1"/>
          </p:nvPr>
        </p:nvSpPr>
        <p:spPr>
          <a:noFill/>
        </p:spPr>
        <p:txBody>
          <a:bodyPr/>
          <a:lstStyle/>
          <a:p>
            <a:r>
              <a:rPr lang="en-US" smtClean="0"/>
              <a:t>Sept 2014</a:t>
            </a:r>
          </a:p>
        </p:txBody>
      </p:sp>
      <p:sp>
        <p:nvSpPr>
          <p:cNvPr id="53251" name="Slide Image Placeholder 1"/>
          <p:cNvSpPr>
            <a:spLocks noGrp="1" noRot="1" noChangeAspect="1" noTextEdit="1"/>
          </p:cNvSpPr>
          <p:nvPr>
            <p:ph type="sldImg"/>
          </p:nvPr>
        </p:nvSpPr>
        <p:spPr>
          <a:xfrm>
            <a:off x="1154113" y="701675"/>
            <a:ext cx="4625975" cy="3468688"/>
          </a:xfrm>
          <a:ln/>
        </p:spPr>
      </p:sp>
      <p:sp>
        <p:nvSpPr>
          <p:cNvPr id="53252" name="Notes Placeholder 2"/>
          <p:cNvSpPr>
            <a:spLocks noGrp="1"/>
          </p:cNvSpPr>
          <p:nvPr>
            <p:ph type="body" idx="1"/>
          </p:nvPr>
        </p:nvSpPr>
        <p:spPr>
          <a:noFill/>
          <a:ln/>
        </p:spPr>
        <p:txBody>
          <a:bodyPr/>
          <a:lstStyle/>
          <a:p>
            <a:endParaRPr lang="en-GB" smtClean="0"/>
          </a:p>
        </p:txBody>
      </p:sp>
      <p:sp>
        <p:nvSpPr>
          <p:cNvPr id="53253"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3254" name="Footer Placeholder 4"/>
          <p:cNvSpPr>
            <a:spLocks noGrp="1"/>
          </p:cNvSpPr>
          <p:nvPr>
            <p:ph type="ftr" sz="quarter" idx="4"/>
          </p:nvPr>
        </p:nvSpPr>
        <p:spPr>
          <a:xfrm>
            <a:off x="5357813" y="8985250"/>
            <a:ext cx="923925" cy="182563"/>
          </a:xfrm>
          <a:noFill/>
        </p:spPr>
        <p:txBody>
          <a:bodyPr/>
          <a:lstStyle/>
          <a:p>
            <a:pPr lvl="4"/>
            <a:r>
              <a:rPr lang="en-US" smtClean="0"/>
              <a:t>Peter Ecclesine (Cisco Systems)</a:t>
            </a:r>
          </a:p>
        </p:txBody>
      </p:sp>
      <p:sp>
        <p:nvSpPr>
          <p:cNvPr id="53255" name="Slide Number Placeholder 5"/>
          <p:cNvSpPr>
            <a:spLocks noGrp="1"/>
          </p:cNvSpPr>
          <p:nvPr>
            <p:ph type="sldNum" sz="quarter" idx="5"/>
          </p:nvPr>
        </p:nvSpPr>
        <p:spPr>
          <a:noFill/>
        </p:spPr>
        <p:txBody>
          <a:bodyPr/>
          <a:lstStyle/>
          <a:p>
            <a:r>
              <a:rPr lang="en-US" smtClean="0"/>
              <a:t>Page </a:t>
            </a:r>
            <a:fld id="{17C76FB5-D21E-4856-9A2E-583C467B7A54}" type="slidenum">
              <a:rPr lang="en-US" smtClean="0"/>
              <a:pPr/>
              <a:t>7</a:t>
            </a:fld>
            <a:endParaRPr lang="en-US" smtClean="0"/>
          </a:p>
        </p:txBody>
      </p:sp>
    </p:spTree>
    <p:extLst>
      <p:ext uri="{BB962C8B-B14F-4D97-AF65-F5344CB8AC3E}">
        <p14:creationId xmlns:p14="http://schemas.microsoft.com/office/powerpoint/2010/main" val="452801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dt" sz="quarter" idx="1"/>
          </p:nvPr>
        </p:nvSpPr>
        <p:spPr>
          <a:noFill/>
        </p:spPr>
        <p:txBody>
          <a:bodyPr/>
          <a:lstStyle/>
          <a:p>
            <a:r>
              <a:rPr lang="en-US" smtClean="0"/>
              <a:t>Sept 2014</a:t>
            </a:r>
          </a:p>
        </p:txBody>
      </p:sp>
      <p:sp>
        <p:nvSpPr>
          <p:cNvPr id="5427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4276" name="Rectangle 6"/>
          <p:cNvSpPr>
            <a:spLocks noGrp="1" noChangeArrowheads="1"/>
          </p:cNvSpPr>
          <p:nvPr>
            <p:ph type="ftr" sz="quarter" idx="4"/>
          </p:nvPr>
        </p:nvSpPr>
        <p:spPr>
          <a:xfrm>
            <a:off x="5357813" y="8985250"/>
            <a:ext cx="923925" cy="182563"/>
          </a:xfrm>
          <a:noFill/>
        </p:spPr>
        <p:txBody>
          <a:bodyPr/>
          <a:lstStyle/>
          <a:p>
            <a:pPr lvl="4"/>
            <a:r>
              <a:rPr lang="en-US" smtClean="0"/>
              <a:t>Peter Ecclesine (Cisco Systems)</a:t>
            </a:r>
          </a:p>
        </p:txBody>
      </p:sp>
      <p:sp>
        <p:nvSpPr>
          <p:cNvPr id="54277" name="Rectangle 7"/>
          <p:cNvSpPr>
            <a:spLocks noGrp="1" noChangeArrowheads="1"/>
          </p:cNvSpPr>
          <p:nvPr>
            <p:ph type="sldNum" sz="quarter" idx="5"/>
          </p:nvPr>
        </p:nvSpPr>
        <p:spPr>
          <a:noFill/>
        </p:spPr>
        <p:txBody>
          <a:bodyPr/>
          <a:lstStyle/>
          <a:p>
            <a:r>
              <a:rPr lang="en-US" smtClean="0"/>
              <a:t>Page </a:t>
            </a:r>
            <a:fld id="{8E69B3AA-26FE-4019-9278-A38067FC49B3}" type="slidenum">
              <a:rPr lang="en-US" smtClean="0"/>
              <a:pPr/>
              <a:t>8</a:t>
            </a:fld>
            <a:endParaRPr lang="en-US" smtClean="0"/>
          </a:p>
        </p:txBody>
      </p:sp>
      <p:sp>
        <p:nvSpPr>
          <p:cNvPr id="54278" name="Rectangle 2"/>
          <p:cNvSpPr>
            <a:spLocks noGrp="1" noRot="1" noChangeAspect="1" noChangeArrowheads="1" noTextEdit="1"/>
          </p:cNvSpPr>
          <p:nvPr>
            <p:ph type="sldImg"/>
          </p:nvPr>
        </p:nvSpPr>
        <p:spPr>
          <a:xfrm>
            <a:off x="1154113" y="701675"/>
            <a:ext cx="4625975" cy="3468688"/>
          </a:xfrm>
          <a:ln/>
        </p:spPr>
      </p:sp>
      <p:sp>
        <p:nvSpPr>
          <p:cNvPr id="54279"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3099928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dt" sz="quarter" idx="1"/>
          </p:nvPr>
        </p:nvSpPr>
        <p:spPr>
          <a:noFill/>
        </p:spPr>
        <p:txBody>
          <a:bodyPr/>
          <a:lstStyle/>
          <a:p>
            <a:r>
              <a:rPr lang="en-US" smtClean="0"/>
              <a:t>Sept 2014</a:t>
            </a:r>
          </a:p>
        </p:txBody>
      </p:sp>
      <p:sp>
        <p:nvSpPr>
          <p:cNvPr id="55299" name="Rectangle 2"/>
          <p:cNvSpPr>
            <a:spLocks noGrp="1" noRot="1" noChangeAspect="1" noChangeArrowheads="1" noTextEdit="1"/>
          </p:cNvSpPr>
          <p:nvPr>
            <p:ph type="sldImg"/>
          </p:nvPr>
        </p:nvSpPr>
        <p:spPr>
          <a:xfrm>
            <a:off x="1154113" y="701675"/>
            <a:ext cx="4625975" cy="3468688"/>
          </a:xfrm>
          <a:ln/>
        </p:spPr>
      </p:sp>
      <p:sp>
        <p:nvSpPr>
          <p:cNvPr id="55300" name="Rectangle 3"/>
          <p:cNvSpPr>
            <a:spLocks noGrp="1" noChangeArrowheads="1"/>
          </p:cNvSpPr>
          <p:nvPr>
            <p:ph type="body" idx="1"/>
          </p:nvPr>
        </p:nvSpPr>
        <p:spPr>
          <a:noFill/>
          <a:ln/>
        </p:spPr>
        <p:txBody>
          <a:bodyPr/>
          <a:lstStyle/>
          <a:p>
            <a:endParaRPr lang="en-GB" smtClean="0"/>
          </a:p>
        </p:txBody>
      </p:sp>
    </p:spTree>
    <p:extLst>
      <p:ext uri="{BB962C8B-B14F-4D97-AF65-F5344CB8AC3E}">
        <p14:creationId xmlns:p14="http://schemas.microsoft.com/office/powerpoint/2010/main" val="262060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5776"/>
            <a:ext cx="968214" cy="276999"/>
          </a:xfrm>
        </p:spPr>
        <p:txBody>
          <a:bodyPr/>
          <a:lstStyle>
            <a:lvl1pPr>
              <a:defRPr/>
            </a:lvl1pPr>
          </a:lstStyle>
          <a:p>
            <a:pPr>
              <a:defRPr/>
            </a:pPr>
            <a:r>
              <a:rPr lang="en-US" smtClean="0"/>
              <a:t>Mar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smtClean="0"/>
              <a:t>Mar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5776"/>
            <a:ext cx="955390" cy="276999"/>
          </a:xfrm>
        </p:spPr>
        <p:txBody>
          <a:bodyPr/>
          <a:lstStyle>
            <a:lvl1pPr>
              <a:defRPr/>
            </a:lvl1pPr>
          </a:lstStyle>
          <a:p>
            <a:pPr>
              <a:defRPr/>
            </a:pPr>
            <a:r>
              <a:rPr lang="en-US" smtClean="0"/>
              <a:t>Mar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smtClean="0"/>
              <a:t>Mar 2015</a:t>
            </a:r>
            <a:endParaRPr lang="en-US" dirty="0"/>
          </a:p>
        </p:txBody>
      </p:sp>
      <p:sp>
        <p:nvSpPr>
          <p:cNvPr id="4" name="Footer Placeholder 3"/>
          <p:cNvSpPr>
            <a:spLocks noGrp="1"/>
          </p:cNvSpPr>
          <p:nvPr>
            <p:ph type="ftr" sz="quarter" idx="11"/>
          </p:nvPr>
        </p:nvSpPr>
        <p:spPr/>
        <p:txBody>
          <a:bodyPr/>
          <a:lstStyle/>
          <a:p>
            <a:pPr>
              <a:defRPr/>
            </a:pPr>
            <a:r>
              <a:rPr lang="en-US" smtClean="0"/>
              <a:t>Peter Ecclesine (Cisco Systems)</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 2015</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 2015</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smtClean="0"/>
              <a:t>Mar 2015</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 2015</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Peter Ecclesine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5776"/>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Mar 2015</a:t>
            </a:r>
            <a:endParaRPr lang="en-US" dirty="0"/>
          </a:p>
        </p:txBody>
      </p:sp>
      <p:sp>
        <p:nvSpPr>
          <p:cNvPr id="1029" name="Rectangle 5"/>
          <p:cNvSpPr>
            <a:spLocks noGrp="1" noChangeArrowheads="1"/>
          </p:cNvSpPr>
          <p:nvPr>
            <p:ph type="ftr" sz="quarter" idx="3"/>
          </p:nvPr>
        </p:nvSpPr>
        <p:spPr bwMode="auto">
          <a:xfrm>
            <a:off x="7102475" y="6475413"/>
            <a:ext cx="1441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smtClean="0"/>
              <a:t>Peter Ecclesine (Cisco Systems)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a:t>
            </a:r>
            <a:r>
              <a:rPr lang="en-US" sz="1800" b="1" dirty="0" smtClean="0"/>
              <a:t>802.11-15/0341r1</a:t>
            </a:r>
            <a:endParaRPr lang="en-US" sz="1800" b="1" dirty="0"/>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 id="2147485340"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1/11-11-0875-03-0000-editor-s-guide.do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ieee-sa.centraldesktop.com/802-11editoria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ieee802.org/11/editor_resource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turne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s.h.kim@ieee.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LRA@tiac.net" TargetMode="External"/><Relationship Id="rId13" Type="http://schemas.openxmlformats.org/officeDocument/2006/relationships/hyperlink" Target="mailto:ddrgal@gmail.com" TargetMode="External"/><Relationship Id="rId18" Type="http://schemas.openxmlformats.org/officeDocument/2006/relationships/hyperlink" Target="mailto:pecclesi@cisco.com" TargetMode="External"/><Relationship Id="rId3" Type="http://schemas.openxmlformats.org/officeDocument/2006/relationships/hyperlink" Target="mailto:adrian.p.stephens@intel.com" TargetMode="External"/><Relationship Id="rId7" Type="http://schemas.openxmlformats.org/officeDocument/2006/relationships/hyperlink" Target="mailto:aasterja@qti.qualcomm.com" TargetMode="External"/><Relationship Id="rId12" Type="http://schemas.openxmlformats.org/officeDocument/2006/relationships/hyperlink" Target="mailto:nfinn@cisco.com" TargetMode="External"/><Relationship Id="rId17" Type="http://schemas.openxmlformats.org/officeDocument/2006/relationships/hyperlink" Target="mailto:henry@LOGOUT.COM" TargetMode="External"/><Relationship Id="rId2" Type="http://schemas.openxmlformats.org/officeDocument/2006/relationships/notesSlide" Target="../notesSlides/notesSlide5.xml"/><Relationship Id="rId16" Type="http://schemas.openxmlformats.org/officeDocument/2006/relationships/hyperlink" Target="mailto:carlos.cordeiro@intel.com" TargetMode="External"/><Relationship Id="rId1" Type="http://schemas.openxmlformats.org/officeDocument/2006/relationships/slideLayout" Target="../slideLayouts/slideLayout2.xml"/><Relationship Id="rId6" Type="http://schemas.openxmlformats.org/officeDocument/2006/relationships/hyperlink" Target="mailto:yongho.seok@gmail.com" TargetMode="External"/><Relationship Id="rId11" Type="http://schemas.openxmlformats.org/officeDocument/2006/relationships/hyperlink" Target="mailto:d3e3e3@gmail.com" TargetMode="External"/><Relationship Id="rId5" Type="http://schemas.openxmlformats.org/officeDocument/2006/relationships/hyperlink" Target="mailto:emily.h.qi@intel.com" TargetMode="External"/><Relationship Id="rId15" Type="http://schemas.openxmlformats.org/officeDocument/2006/relationships/hyperlink" Target="mailto:alex.ashley@hotmail.co.uk" TargetMode="External"/><Relationship Id="rId10" Type="http://schemas.openxmlformats.org/officeDocument/2006/relationships/hyperlink" Target="mailto:jiamin.chen@mail01.huawei.com" TargetMode="External"/><Relationship Id="rId4" Type="http://schemas.openxmlformats.org/officeDocument/2006/relationships/hyperlink" Target="mailto:edwardau@marvell.com" TargetMode="External"/><Relationship Id="rId9" Type="http://schemas.openxmlformats.org/officeDocument/2006/relationships/hyperlink" Target="mailto:Ping.FANG@huawei.com" TargetMode="External"/><Relationship Id="rId14" Type="http://schemas.openxmlformats.org/officeDocument/2006/relationships/hyperlink" Target="mailto:robert.stacey@intel.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WG Editor’s Meeting (Mar ‘15)</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2015-03-07</a:t>
            </a:r>
          </a:p>
        </p:txBody>
      </p:sp>
      <p:graphicFrame>
        <p:nvGraphicFramePr>
          <p:cNvPr id="1026" name="Object 4"/>
          <p:cNvGraphicFramePr>
            <a:graphicFrameLocks noChangeAspect="1"/>
          </p:cNvGraphicFramePr>
          <p:nvPr>
            <p:extLst>
              <p:ext uri="{D42A27DB-BD31-4B8C-83A1-F6EECF244321}">
                <p14:modId xmlns:p14="http://schemas.microsoft.com/office/powerpoint/2010/main" val="4213789153"/>
              </p:ext>
            </p:extLst>
          </p:nvPr>
        </p:nvGraphicFramePr>
        <p:xfrm>
          <a:off x="534988" y="2505075"/>
          <a:ext cx="7920037" cy="2579688"/>
        </p:xfrm>
        <a:graphic>
          <a:graphicData uri="http://schemas.openxmlformats.org/presentationml/2006/ole">
            <mc:AlternateContent xmlns:mc="http://schemas.openxmlformats.org/markup-compatibility/2006">
              <mc:Choice xmlns:v="urn:schemas-microsoft-com:vml" Requires="v">
                <p:oleObj spid="_x0000_s1367" name="Document" r:id="rId5" imgW="8606510" imgH="2806597" progId="Word.Document.8">
                  <p:embed/>
                </p:oleObj>
              </mc:Choice>
              <mc:Fallback>
                <p:oleObj name="Document" r:id="rId5" imgW="8606510" imgH="2806597" progId="Word.Document.8">
                  <p:embed/>
                  <p:pic>
                    <p:nvPicPr>
                      <p:cNvPr id="0" name="Picture 4"/>
                      <p:cNvPicPr>
                        <a:picLocks noChangeAspect="1" noChangeArrowheads="1"/>
                      </p:cNvPicPr>
                      <p:nvPr/>
                    </p:nvPicPr>
                    <p:blipFill>
                      <a:blip r:embed="rId6"/>
                      <a:srcRect/>
                      <a:stretch>
                        <a:fillRect/>
                      </a:stretch>
                    </p:blipFill>
                    <p:spPr bwMode="auto">
                      <a:xfrm>
                        <a:off x="534988" y="2505075"/>
                        <a:ext cx="7920037" cy="2579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Peter Ecclesine (Cisco Systems)</a:t>
            </a:r>
          </a:p>
        </p:txBody>
      </p:sp>
      <p:sp>
        <p:nvSpPr>
          <p:cNvPr id="2" name="Date Placeholder 1"/>
          <p:cNvSpPr>
            <a:spLocks noGrp="1"/>
          </p:cNvSpPr>
          <p:nvPr>
            <p:ph type="dt" sz="half" idx="10"/>
          </p:nvPr>
        </p:nvSpPr>
        <p:spPr/>
        <p:txBody>
          <a:bodyPr/>
          <a:lstStyle/>
          <a:p>
            <a:pPr>
              <a:defRPr/>
            </a:pPr>
            <a:r>
              <a:rPr lang="en-US" smtClean="0"/>
              <a:t>Mar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Amendment &amp; other ordering notes</a:t>
            </a:r>
          </a:p>
        </p:txBody>
      </p:sp>
      <p:sp>
        <p:nvSpPr>
          <p:cNvPr id="24579" name="Rectangle 3"/>
          <p:cNvSpPr>
            <a:spLocks noGrp="1" noChangeArrowheads="1"/>
          </p:cNvSpPr>
          <p:nvPr>
            <p:ph type="body" idx="1"/>
          </p:nvPr>
        </p:nvSpPr>
        <p:spPr>
          <a:xfrm>
            <a:off x="685800" y="1981200"/>
            <a:ext cx="7772400" cy="4419600"/>
          </a:xfrm>
        </p:spPr>
        <p:txBody>
          <a:bodyPr/>
          <a:lstStyle/>
          <a:p>
            <a:r>
              <a:rPr lang="en-US" dirty="0" smtClean="0"/>
              <a:t>Editors define publication order independent of working group public timelines:</a:t>
            </a:r>
          </a:p>
          <a:p>
            <a:pPr lvl="1"/>
            <a:r>
              <a:rPr lang="en-US" dirty="0" smtClean="0"/>
              <a:t>Since official timeline is volatile and moves around</a:t>
            </a:r>
          </a:p>
          <a:p>
            <a:pPr lvl="1"/>
            <a:r>
              <a:rPr lang="en-US" dirty="0" smtClean="0"/>
              <a:t>Publication order helps provide stability in amendment numbering, figures, clauses and other numbering assignments</a:t>
            </a:r>
          </a:p>
          <a:p>
            <a:pPr lvl="1"/>
            <a:r>
              <a:rPr lang="en-US" dirty="0" smtClean="0"/>
              <a:t>Editors are committed to maintain a rational publication order</a:t>
            </a:r>
          </a:p>
          <a:p>
            <a:r>
              <a:rPr lang="en-US" dirty="0" smtClean="0"/>
              <a:t>Numbering spreadsheet 802.11-11/1149:</a:t>
            </a:r>
          </a:p>
          <a:p>
            <a:pPr lvl="1"/>
            <a:r>
              <a:rPr lang="en-US" dirty="0" smtClean="0"/>
              <a:t>Succeeding amendments to do their respective updates</a:t>
            </a:r>
          </a:p>
          <a:p>
            <a:pPr lvl="1"/>
            <a:r>
              <a:rPr lang="en-US" dirty="0" smtClean="0"/>
              <a:t>Must match the official timeline after plenaries</a:t>
            </a:r>
          </a:p>
          <a:p>
            <a:endParaRPr lang="en-US" dirty="0" smtClean="0"/>
          </a:p>
        </p:txBody>
      </p:sp>
      <p:sp>
        <p:nvSpPr>
          <p:cNvPr id="24580"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4581" name="Slide Number Placeholder 6"/>
          <p:cNvSpPr>
            <a:spLocks noGrp="1"/>
          </p:cNvSpPr>
          <p:nvPr>
            <p:ph type="sldNum" sz="quarter" idx="12"/>
          </p:nvPr>
        </p:nvSpPr>
        <p:spPr>
          <a:xfrm>
            <a:off x="4357688" y="6475413"/>
            <a:ext cx="504825" cy="182562"/>
          </a:xfrm>
          <a:noFill/>
        </p:spPr>
        <p:txBody>
          <a:bodyPr/>
          <a:lstStyle/>
          <a:p>
            <a:r>
              <a:rPr lang="en-US" smtClean="0"/>
              <a:t>Slide </a:t>
            </a:r>
            <a:fld id="{ACE635F6-8864-4BBD-8832-5B292A43C38D}" type="slidenum">
              <a:rPr lang="en-US" smtClean="0"/>
              <a:pPr/>
              <a:t>10</a:t>
            </a:fld>
            <a:endParaRPr lang="en-US" smtClean="0"/>
          </a:p>
        </p:txBody>
      </p:sp>
      <p:sp>
        <p:nvSpPr>
          <p:cNvPr id="24582" name="Footer Placeholder 6"/>
          <p:cNvSpPr>
            <a:spLocks noGrp="1"/>
          </p:cNvSpPr>
          <p:nvPr>
            <p:ph type="ftr" sz="quarter" idx="11"/>
          </p:nvPr>
        </p:nvSpPr>
        <p:spPr>
          <a:noFill/>
        </p:spPr>
        <p:txBody>
          <a:bodyPr/>
          <a:lstStyle/>
          <a:p>
            <a:r>
              <a:rPr lang="en-US" smtClean="0"/>
              <a:t>Peter Ecclesine (Cisco Systems)</a:t>
            </a:r>
          </a:p>
        </p:txBody>
      </p:sp>
      <p:sp>
        <p:nvSpPr>
          <p:cNvPr id="24583" name="Date Placeholder 6"/>
          <p:cNvSpPr>
            <a:spLocks noGrp="1"/>
          </p:cNvSpPr>
          <p:nvPr>
            <p:ph type="dt" sz="quarter" idx="10"/>
          </p:nvPr>
        </p:nvSpPr>
        <p:spPr>
          <a:noFill/>
        </p:spPr>
        <p:txBody>
          <a:bodyPr/>
          <a:lstStyle/>
          <a:p>
            <a:r>
              <a:rPr lang="en-US" smtClean="0"/>
              <a:t>Mar 2015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t>MDR Status</a:t>
            </a:r>
          </a:p>
        </p:txBody>
      </p:sp>
      <p:sp>
        <p:nvSpPr>
          <p:cNvPr id="26627" name="Rectangle 3"/>
          <p:cNvSpPr>
            <a:spLocks noGrp="1" noChangeArrowheads="1"/>
          </p:cNvSpPr>
          <p:nvPr>
            <p:ph type="body" idx="1"/>
          </p:nvPr>
        </p:nvSpPr>
        <p:spPr>
          <a:xfrm>
            <a:off x="685800" y="1524000"/>
            <a:ext cx="7772400" cy="4876800"/>
          </a:xfrm>
        </p:spPr>
        <p:txBody>
          <a:bodyPr/>
          <a:lstStyle/>
          <a:p>
            <a:r>
              <a:rPr lang="en-US" dirty="0" smtClean="0"/>
              <a:t>802.11 Working Group Mandatory Draft Review</a:t>
            </a:r>
          </a:p>
          <a:p>
            <a:pPr lvl="1">
              <a:buFontTx/>
              <a:buNone/>
            </a:pPr>
            <a:r>
              <a:rPr lang="en-US" sz="1600" dirty="0" smtClean="0"/>
              <a:t>802.11-11/615r5 documents the process. MDR now in the 802.11 Operating Manual 802.11-14/0629r8. The process needs some change so the report is done after the editing is done. </a:t>
            </a:r>
          </a:p>
          <a:p>
            <a:r>
              <a:rPr lang="en-US" sz="1800" dirty="0" smtClean="0"/>
              <a:t>P802.11aa D5.0 went through Working Group Mandatory Editorial Coordination before July 2011</a:t>
            </a:r>
          </a:p>
          <a:p>
            <a:r>
              <a:rPr lang="en-US" sz="1800" dirty="0" smtClean="0"/>
              <a:t>P802.11ad D4.0 went through Working Group Mandatory Editorial Coordination before July 2011</a:t>
            </a:r>
          </a:p>
          <a:p>
            <a:r>
              <a:rPr lang="en-US" sz="1800" dirty="0" err="1" smtClean="0"/>
              <a:t>P802.11ae</a:t>
            </a:r>
            <a:r>
              <a:rPr lang="en-US" sz="1800" dirty="0" smtClean="0"/>
              <a:t> </a:t>
            </a:r>
            <a:r>
              <a:rPr lang="en-US" sz="1800" dirty="0" err="1" smtClean="0"/>
              <a:t>D4.0</a:t>
            </a:r>
            <a:r>
              <a:rPr lang="en-US" sz="1800" dirty="0" smtClean="0"/>
              <a:t> went through Working Group Mandatory Editorial Coordination before July 2011</a:t>
            </a:r>
          </a:p>
          <a:p>
            <a:r>
              <a:rPr lang="en-US" sz="1800" dirty="0" err="1" smtClean="0"/>
              <a:t>P802.11ac</a:t>
            </a:r>
            <a:r>
              <a:rPr lang="en-US" sz="1800" dirty="0" smtClean="0"/>
              <a:t> </a:t>
            </a:r>
            <a:r>
              <a:rPr lang="en-US" sz="1800" dirty="0" err="1" smtClean="0"/>
              <a:t>D4.0</a:t>
            </a:r>
            <a:r>
              <a:rPr lang="en-US" sz="1800" dirty="0" smtClean="0"/>
              <a:t> went through Working Group Mandatory Draft Review</a:t>
            </a:r>
            <a:r>
              <a:rPr lang="en-US" sz="1800" dirty="0"/>
              <a:t> </a:t>
            </a:r>
            <a:r>
              <a:rPr lang="en-US" sz="1800" dirty="0" smtClean="0"/>
              <a:t>before January 2013</a:t>
            </a:r>
          </a:p>
          <a:p>
            <a:r>
              <a:rPr lang="en-US" sz="1800" dirty="0" smtClean="0"/>
              <a:t>P802.11af D4.0 went through Working Group Mandatory Draft Review before May 18, 2013</a:t>
            </a:r>
          </a:p>
          <a:p>
            <a:r>
              <a:rPr lang="en-US" sz="1800" dirty="0" err="1" smtClean="0"/>
              <a:t>REVmc</a:t>
            </a:r>
            <a:r>
              <a:rPr lang="en-US" sz="1800" dirty="0" smtClean="0"/>
              <a:t> D3.0 went through MDR process - 802.11-14/781r11 dated Sept 19, 2014</a:t>
            </a:r>
          </a:p>
        </p:txBody>
      </p:sp>
      <p:sp>
        <p:nvSpPr>
          <p:cNvPr id="26628" name="Slide Number Placeholder 5"/>
          <p:cNvSpPr>
            <a:spLocks noGrp="1"/>
          </p:cNvSpPr>
          <p:nvPr>
            <p:ph type="sldNum" sz="quarter" idx="12"/>
          </p:nvPr>
        </p:nvSpPr>
        <p:spPr>
          <a:xfrm>
            <a:off x="4395788" y="6475413"/>
            <a:ext cx="428625" cy="182562"/>
          </a:xfrm>
          <a:noFill/>
        </p:spPr>
        <p:txBody>
          <a:bodyPr/>
          <a:lstStyle/>
          <a:p>
            <a:r>
              <a:rPr lang="en-US" smtClean="0"/>
              <a:t>Slide </a:t>
            </a:r>
            <a:fld id="{C2F44440-AD43-43F2-939F-6A909DC803D7}" type="slidenum">
              <a:rPr lang="en-US" smtClean="0"/>
              <a:pPr/>
              <a:t>11</a:t>
            </a:fld>
            <a:endParaRPr lang="en-US" smtClean="0"/>
          </a:p>
        </p:txBody>
      </p:sp>
      <p:sp>
        <p:nvSpPr>
          <p:cNvPr id="26629" name="Footer Placeholder 5"/>
          <p:cNvSpPr>
            <a:spLocks noGrp="1"/>
          </p:cNvSpPr>
          <p:nvPr>
            <p:ph type="ftr" sz="quarter" idx="11"/>
          </p:nvPr>
        </p:nvSpPr>
        <p:spPr>
          <a:noFill/>
        </p:spPr>
        <p:txBody>
          <a:bodyPr/>
          <a:lstStyle/>
          <a:p>
            <a:r>
              <a:rPr lang="en-US" smtClean="0"/>
              <a:t>Peter Ecclesine (Cisco Systems)</a:t>
            </a:r>
          </a:p>
        </p:txBody>
      </p:sp>
      <p:sp>
        <p:nvSpPr>
          <p:cNvPr id="26630" name="Date Placeholder 5"/>
          <p:cNvSpPr>
            <a:spLocks noGrp="1"/>
          </p:cNvSpPr>
          <p:nvPr>
            <p:ph type="dt" sz="quarter" idx="10"/>
          </p:nvPr>
        </p:nvSpPr>
        <p:spPr>
          <a:noFill/>
        </p:spPr>
        <p:txBody>
          <a:bodyPr/>
          <a:lstStyle/>
          <a:p>
            <a:r>
              <a:rPr lang="en-US" smtClean="0"/>
              <a:t>Mar 2015</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802.11ah and 802.11ai MDR Reports</a:t>
            </a:r>
            <a:endParaRPr lang="en-US" dirty="0"/>
          </a:p>
        </p:txBody>
      </p:sp>
      <p:sp>
        <p:nvSpPr>
          <p:cNvPr id="3" name="Content Placeholder 2"/>
          <p:cNvSpPr>
            <a:spLocks noGrp="1"/>
          </p:cNvSpPr>
          <p:nvPr>
            <p:ph idx="1"/>
          </p:nvPr>
        </p:nvSpPr>
        <p:spPr/>
        <p:txBody>
          <a:bodyPr/>
          <a:lstStyle/>
          <a:p>
            <a:r>
              <a:rPr lang="en-US" dirty="0" smtClean="0"/>
              <a:t>802.11-15/247r0 802.11ah MDR Report. Have included ~95% of changes, very good feedback. Hope to finish by Thursday. Will post D4.1 with MDR comment resolutions soon.</a:t>
            </a:r>
          </a:p>
          <a:p>
            <a:r>
              <a:rPr lang="en-US" dirty="0" smtClean="0"/>
              <a:t>802.11-15/248r0 802.11ai MDR Report. Are working on 39 pages of MDR changes, and hope to finish processing the changes by Thursday. Draft 4.1 is LB Editorial comments, Draft 4.2 will be MDR changes only.</a:t>
            </a:r>
            <a:endParaRPr lang="en-US" dirty="0"/>
          </a:p>
        </p:txBody>
      </p:sp>
      <p:sp>
        <p:nvSpPr>
          <p:cNvPr id="4" name="Date Placeholder 3"/>
          <p:cNvSpPr>
            <a:spLocks noGrp="1"/>
          </p:cNvSpPr>
          <p:nvPr>
            <p:ph type="dt" sz="half" idx="10"/>
          </p:nvPr>
        </p:nvSpPr>
        <p:spPr/>
        <p:txBody>
          <a:bodyPr/>
          <a:lstStyle/>
          <a:p>
            <a:pPr>
              <a:defRPr/>
            </a:pPr>
            <a:r>
              <a:rPr lang="en-US" smtClean="0"/>
              <a:t>Mar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12</a:t>
            </a:fld>
            <a:endParaRPr lang="en-US"/>
          </a:p>
        </p:txBody>
      </p:sp>
    </p:spTree>
    <p:extLst>
      <p:ext uri="{BB962C8B-B14F-4D97-AF65-F5344CB8AC3E}">
        <p14:creationId xmlns:p14="http://schemas.microsoft.com/office/powerpoint/2010/main" val="24234074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11-09-1034-10-0000-wg11-style-guide.doc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2014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13</a:t>
            </a:fld>
            <a:endParaRPr lang="en-US" smtClean="0"/>
          </a:p>
        </p:txBody>
      </p:sp>
      <p:sp>
        <p:nvSpPr>
          <p:cNvPr id="28677" name="Footer Placeholder 5"/>
          <p:cNvSpPr>
            <a:spLocks noGrp="1"/>
          </p:cNvSpPr>
          <p:nvPr>
            <p:ph type="ftr" sz="quarter" idx="11"/>
          </p:nvPr>
        </p:nvSpPr>
        <p:spPr>
          <a:noFill/>
        </p:spPr>
        <p:txBody>
          <a:bodyPr/>
          <a:lstStyle/>
          <a:p>
            <a:r>
              <a:rPr lang="en-US" smtClean="0"/>
              <a:t>Peter Ecclesine (Cisco Systems)</a:t>
            </a:r>
          </a:p>
        </p:txBody>
      </p:sp>
      <p:sp>
        <p:nvSpPr>
          <p:cNvPr id="28678" name="Date Placeholder 5"/>
          <p:cNvSpPr>
            <a:spLocks noGrp="1"/>
          </p:cNvSpPr>
          <p:nvPr>
            <p:ph type="dt" sz="quarter" idx="10"/>
          </p:nvPr>
        </p:nvSpPr>
        <p:spPr>
          <a:noFill/>
        </p:spPr>
        <p:txBody>
          <a:bodyPr/>
          <a:lstStyle/>
          <a:p>
            <a:r>
              <a:rPr lang="en-US" smtClean="0"/>
              <a:t>Mar 2015</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Editor’s Guide</a:t>
            </a:r>
            <a:endParaRPr lang="en-US" dirty="0"/>
          </a:p>
        </p:txBody>
      </p:sp>
      <p:sp>
        <p:nvSpPr>
          <p:cNvPr id="3" name="Content Placeholder 2"/>
          <p:cNvSpPr>
            <a:spLocks noGrp="1"/>
          </p:cNvSpPr>
          <p:nvPr>
            <p:ph idx="1"/>
          </p:nvPr>
        </p:nvSpPr>
        <p:spPr/>
        <p:txBody>
          <a:bodyPr/>
          <a:lstStyle/>
          <a:p>
            <a:r>
              <a:rPr lang="en-GB" sz="2000" dirty="0">
                <a:hlinkClick r:id="rId2"/>
              </a:rPr>
              <a:t>https://</a:t>
            </a:r>
            <a:r>
              <a:rPr lang="en-GB" sz="2000" dirty="0" smtClean="0">
                <a:hlinkClick r:id="rId2"/>
              </a:rPr>
              <a:t>mentor.ieee.org/802.11/dcn/11/11-11-0875-03-0000-editor-s-guide.doc</a:t>
            </a:r>
            <a:r>
              <a:rPr lang="en-GB" sz="2000" dirty="0" smtClean="0"/>
              <a:t>   </a:t>
            </a:r>
            <a:endParaRPr lang="en-GB" sz="2000" dirty="0"/>
          </a:p>
          <a:p>
            <a:r>
              <a:rPr lang="en-GB" dirty="0" smtClean="0"/>
              <a:t>This document contains material relevant to the job of being an 802.11 editor.</a:t>
            </a:r>
            <a:endParaRPr lang="en-US" dirty="0" smtClean="0"/>
          </a:p>
          <a:p>
            <a:r>
              <a:rPr lang="en-GB" dirty="0" smtClean="0"/>
              <a:t>It is recommended that editors read this material before they start, as it may avoid them needlessly re-inventing the wheel.</a:t>
            </a:r>
            <a:endParaRPr lang="en-US" dirty="0" smtClean="0"/>
          </a:p>
          <a:p>
            <a:r>
              <a:rPr lang="en-US" dirty="0" smtClean="0"/>
              <a:t>Creating a Redline, Graphics, Numbering and ANA, Source Control</a:t>
            </a:r>
          </a:p>
          <a:p>
            <a:r>
              <a:rPr lang="en-US" dirty="0" smtClean="0"/>
              <a:t>Comment Resolution and Publication</a:t>
            </a:r>
            <a:endParaRPr lang="en-US" dirty="0"/>
          </a:p>
        </p:txBody>
      </p:sp>
      <p:sp>
        <p:nvSpPr>
          <p:cNvPr id="4" name="Date Placeholder 3"/>
          <p:cNvSpPr>
            <a:spLocks noGrp="1"/>
          </p:cNvSpPr>
          <p:nvPr>
            <p:ph type="dt" sz="half" idx="10"/>
          </p:nvPr>
        </p:nvSpPr>
        <p:spPr/>
        <p:txBody>
          <a:bodyPr/>
          <a:lstStyle/>
          <a:p>
            <a:pPr>
              <a:defRPr/>
            </a:pPr>
            <a:r>
              <a:rPr lang="en-US" smtClean="0"/>
              <a:t>Mar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14</a:t>
            </a:fld>
            <a:endParaRPr lang="en-US"/>
          </a:p>
        </p:txBody>
      </p:sp>
    </p:spTree>
    <p:extLst>
      <p:ext uri="{BB962C8B-B14F-4D97-AF65-F5344CB8AC3E}">
        <p14:creationId xmlns:p14="http://schemas.microsoft.com/office/powerpoint/2010/main" val="23276883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15</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smtClean="0"/>
              <a:t>Editor Amendment Ordering</a:t>
            </a:r>
          </a:p>
        </p:txBody>
      </p:sp>
      <p:graphicFrame>
        <p:nvGraphicFramePr>
          <p:cNvPr id="14461" name="Group 125"/>
          <p:cNvGraphicFramePr>
            <a:graphicFrameLocks noGrp="1"/>
          </p:cNvGraphicFramePr>
          <p:nvPr>
            <p:ph idx="1"/>
            <p:extLst>
              <p:ext uri="{D42A27DB-BD31-4B8C-83A1-F6EECF244321}">
                <p14:modId xmlns:p14="http://schemas.microsoft.com/office/powerpoint/2010/main" val="2291763109"/>
              </p:ext>
            </p:extLst>
          </p:nvPr>
        </p:nvGraphicFramePr>
        <p:xfrm>
          <a:off x="914400" y="2398816"/>
          <a:ext cx="7772400" cy="3154680"/>
        </p:xfrm>
        <a:graphic>
          <a:graphicData uri="http://schemas.openxmlformats.org/drawingml/2006/table">
            <a:tbl>
              <a:tblPr/>
              <a:tblGrid>
                <a:gridCol w="2894013"/>
                <a:gridCol w="2284412"/>
                <a:gridCol w="2593975"/>
              </a:tblGrid>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Projected 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802.11REVmc</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TGmc</a:t>
                      </a:r>
                      <a:r>
                        <a:rPr kumimoji="0" lang="en-US" sz="1400" b="0" i="0" u="none" strike="noStrike" cap="none" normalizeH="0" baseline="0" dirty="0" smtClean="0">
                          <a:ln>
                            <a:noFill/>
                          </a:ln>
                          <a:solidFill>
                            <a:schemeClr val="tx1"/>
                          </a:solidFill>
                          <a:effectLst/>
                          <a:latin typeface="Times New Roman" pitchFamily="18" charset="0"/>
                        </a:rPr>
                        <a:t> - 3640</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r>
                        <a:rPr kumimoji="0" lang="en-US" sz="1400" b="0" i="0" u="none" strike="noStrike" cap="none" normalizeH="0" baseline="0" dirty="0" smtClean="0">
                          <a:ln>
                            <a:noFill/>
                          </a:ln>
                          <a:solidFill>
                            <a:schemeClr val="tx1"/>
                          </a:solidFill>
                          <a:effectLst/>
                          <a:latin typeface="Times New Roman" pitchFamily="18" charset="0"/>
                        </a:rPr>
                        <a:t> - 129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TGah</a:t>
                      </a:r>
                      <a:r>
                        <a:rPr kumimoji="0" lang="en-US" sz="1400" b="0" i="0" u="none" strike="noStrike" cap="none" normalizeH="0" baseline="0" dirty="0" smtClean="0">
                          <a:ln>
                            <a:noFill/>
                          </a:ln>
                          <a:solidFill>
                            <a:schemeClr val="tx1"/>
                          </a:solidFill>
                          <a:effectLst/>
                          <a:latin typeface="Times New Roman" pitchFamily="18" charset="0"/>
                        </a:rPr>
                        <a:t> - 581</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Mar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TGaq</a:t>
                      </a:r>
                      <a:r>
                        <a:rPr kumimoji="0" lang="en-US" sz="1400" b="0" i="0" u="none" strike="noStrike" cap="none" normalizeH="0" baseline="0" dirty="0" smtClean="0">
                          <a:ln>
                            <a:noFill/>
                          </a:ln>
                          <a:solidFill>
                            <a:schemeClr val="tx1"/>
                          </a:solidFill>
                          <a:effectLst/>
                          <a:latin typeface="Times New Roman" pitchFamily="18" charset="0"/>
                        </a:rPr>
                        <a:t> - 15</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Sept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802.11-2016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TGak</a:t>
                      </a:r>
                      <a:r>
                        <a:rPr kumimoji="0" lang="en-US" sz="1400" b="0" i="0" u="none" strike="noStrike" cap="none" normalizeH="0" baseline="0" dirty="0" smtClean="0">
                          <a:ln>
                            <a:noFill/>
                          </a:ln>
                          <a:solidFill>
                            <a:schemeClr val="tx1"/>
                          </a:solidFill>
                          <a:effectLst/>
                          <a:latin typeface="Times New Roman" pitchFamily="18" charset="0"/>
                        </a:rPr>
                        <a:t> - 48</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Jan 2017</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err="1" smtClean="0">
                          <a:ln>
                            <a:noFill/>
                          </a:ln>
                          <a:solidFill>
                            <a:schemeClr val="tx1"/>
                          </a:solidFill>
                          <a:effectLst/>
                          <a:latin typeface="Times New Roman" pitchFamily="18" charset="0"/>
                        </a:rPr>
                        <a:t>TGaj</a:t>
                      </a:r>
                      <a:r>
                        <a:rPr kumimoji="0" lang="en-US" sz="1400" b="0" i="0" u="none" strike="noStrike" cap="none" normalizeH="0" baseline="0" dirty="0" smtClean="0">
                          <a:ln>
                            <a:noFill/>
                          </a:ln>
                          <a:solidFill>
                            <a:schemeClr val="tx1"/>
                          </a:solidFill>
                          <a:effectLst/>
                          <a:latin typeface="Times New Roman" pitchFamily="18" charset="0"/>
                        </a:rPr>
                        <a:t> - 109</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Jun 2016***</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802.11-2016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TGax</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2019</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1143000"/>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Mar 2015</a:t>
            </a:r>
            <a:endParaRPr lang="en-US" sz="1400" b="1" dirty="0">
              <a:solidFill>
                <a:srgbClr val="FF0000"/>
              </a:solidFill>
            </a:endParaRPr>
          </a:p>
          <a:p>
            <a:pPr marL="342900" indent="-342900">
              <a:lnSpc>
                <a:spcPct val="80000"/>
              </a:lnSpc>
              <a:spcBef>
                <a:spcPct val="20000"/>
              </a:spcBef>
              <a:buFontTx/>
              <a:buChar char="•"/>
            </a:pPr>
            <a:r>
              <a:rPr lang="en-US" sz="1400" dirty="0"/>
              <a:t>See </a:t>
            </a:r>
            <a:r>
              <a:rPr lang="en-US" sz="1400" dirty="0">
                <a:hlinkClick r:id="rId3"/>
              </a:rPr>
              <a:t>http://</a:t>
            </a:r>
            <a:r>
              <a:rPr lang="en-US" sz="1400" dirty="0" smtClean="0">
                <a:hlinkClick r:id="rId3"/>
              </a:rPr>
              <a:t>grouper.ieee.org/groups/802/11/Reports/802.11_Timelines.htm</a:t>
            </a:r>
            <a:endParaRPr lang="en-US" sz="1400" dirty="0" smtClean="0"/>
          </a:p>
          <a:p>
            <a:pPr marL="342900" indent="-342900">
              <a:lnSpc>
                <a:spcPct val="80000"/>
              </a:lnSpc>
              <a:spcBef>
                <a:spcPct val="20000"/>
              </a:spcBef>
              <a:buFontTx/>
              <a:buChar char="•"/>
            </a:pPr>
            <a:r>
              <a:rPr lang="en-US" sz="1600" dirty="0" smtClean="0"/>
              <a:t>In Nov 2014, Editors changed the running order and will revisit in November 2015, maintaining this order in the interim </a:t>
            </a:r>
            <a:endParaRPr lang="en-US" sz="1600" dirty="0"/>
          </a:p>
        </p:txBody>
      </p:sp>
      <p:sp>
        <p:nvSpPr>
          <p:cNvPr id="29755" name="Text Box 66"/>
          <p:cNvSpPr txBox="1">
            <a:spLocks noChangeArrowheads="1"/>
          </p:cNvSpPr>
          <p:nvPr/>
        </p:nvSpPr>
        <p:spPr bwMode="auto">
          <a:xfrm>
            <a:off x="6705600" y="609600"/>
            <a:ext cx="1981200" cy="822325"/>
          </a:xfrm>
          <a:prstGeom prst="rect">
            <a:avLst/>
          </a:prstGeom>
          <a:noFill/>
          <a:ln w="12700">
            <a:noFill/>
            <a:miter lim="800000"/>
            <a:headEnd type="none" w="sm" len="sm"/>
            <a:tailEnd type="none" w="sm" len="sm"/>
          </a:ln>
        </p:spPr>
        <p:txBody>
          <a:bodyPr>
            <a:spAutoFit/>
          </a:bodyPr>
          <a:lstStyle/>
          <a:p>
            <a:pPr>
              <a:spcBef>
                <a:spcPct val="50000"/>
              </a:spcBef>
            </a:pPr>
            <a:r>
              <a:rPr lang="en-US" b="1">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Peter Ecclesine (Cisco Systems)</a:t>
            </a:r>
          </a:p>
        </p:txBody>
      </p:sp>
      <p:sp>
        <p:nvSpPr>
          <p:cNvPr id="29757" name="Date Placeholder 7"/>
          <p:cNvSpPr>
            <a:spLocks noGrp="1"/>
          </p:cNvSpPr>
          <p:nvPr>
            <p:ph type="dt" sz="quarter" idx="10"/>
          </p:nvPr>
        </p:nvSpPr>
        <p:spPr>
          <a:noFill/>
        </p:spPr>
        <p:txBody>
          <a:bodyPr/>
          <a:lstStyle/>
          <a:p>
            <a:r>
              <a:rPr lang="en-US" smtClean="0"/>
              <a:t>Mar 2015</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xfrm>
            <a:off x="4357688" y="6475413"/>
            <a:ext cx="504825" cy="182562"/>
          </a:xfrm>
          <a:noFill/>
        </p:spPr>
        <p:txBody>
          <a:bodyPr/>
          <a:lstStyle/>
          <a:p>
            <a:r>
              <a:rPr lang="en-US" smtClean="0"/>
              <a:t>Slide </a:t>
            </a:r>
            <a:fld id="{530BA4BB-2CC5-42D0-8747-56B48B57AB9A}" type="slidenum">
              <a:rPr lang="en-US" smtClean="0"/>
              <a:pPr/>
              <a:t>16</a:t>
            </a:fld>
            <a:endParaRPr lang="en-US" smtClean="0"/>
          </a:p>
        </p:txBody>
      </p:sp>
      <p:sp>
        <p:nvSpPr>
          <p:cNvPr id="30723" name="Rectangle 2"/>
          <p:cNvSpPr>
            <a:spLocks noGrp="1" noChangeArrowheads="1"/>
          </p:cNvSpPr>
          <p:nvPr>
            <p:ph type="title"/>
          </p:nvPr>
        </p:nvSpPr>
        <p:spPr/>
        <p:txBody>
          <a:bodyPr/>
          <a:lstStyle/>
          <a:p>
            <a:r>
              <a:rPr lang="en-US" smtClean="0"/>
              <a:t>Email Your Draft Status Updates</a:t>
            </a:r>
          </a:p>
        </p:txBody>
      </p:sp>
      <p:sp>
        <p:nvSpPr>
          <p:cNvPr id="30724" name="Rectangle 3"/>
          <p:cNvSpPr>
            <a:spLocks noGrp="1" noChangeArrowheads="1"/>
          </p:cNvSpPr>
          <p:nvPr>
            <p:ph type="body" idx="1"/>
          </p:nvPr>
        </p:nvSpPr>
        <p:spPr/>
        <p:txBody>
          <a:bodyPr/>
          <a:lstStyle/>
          <a:p>
            <a:r>
              <a:rPr lang="en-US" smtClean="0"/>
              <a:t>Each editor, please send update for next page via the editor’s reflector </a:t>
            </a:r>
            <a:r>
              <a:rPr lang="en-US" smtClean="0">
                <a:solidFill>
                  <a:srgbClr val="FF0000"/>
                </a:solidFill>
              </a:rPr>
              <a:t>no later than Thursday am2 to update table on next page</a:t>
            </a:r>
            <a:r>
              <a:rPr lang="en-US" smtClean="0"/>
              <a:t>!</a:t>
            </a:r>
          </a:p>
        </p:txBody>
      </p:sp>
      <p:sp>
        <p:nvSpPr>
          <p:cNvPr id="30725"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0726" name="Footer Placeholder 6"/>
          <p:cNvSpPr>
            <a:spLocks noGrp="1"/>
          </p:cNvSpPr>
          <p:nvPr>
            <p:ph type="ftr" sz="quarter" idx="11"/>
          </p:nvPr>
        </p:nvSpPr>
        <p:spPr>
          <a:noFill/>
        </p:spPr>
        <p:txBody>
          <a:bodyPr/>
          <a:lstStyle/>
          <a:p>
            <a:r>
              <a:rPr lang="en-US" smtClean="0"/>
              <a:t>Peter Ecclesine (Cisco Systems)</a:t>
            </a:r>
          </a:p>
        </p:txBody>
      </p:sp>
      <p:sp>
        <p:nvSpPr>
          <p:cNvPr id="30727" name="Date Placeholder 6"/>
          <p:cNvSpPr>
            <a:spLocks noGrp="1"/>
          </p:cNvSpPr>
          <p:nvPr>
            <p:ph type="dt" sz="quarter" idx="10"/>
          </p:nvPr>
        </p:nvSpPr>
        <p:spPr>
          <a:noFill/>
        </p:spPr>
        <p:txBody>
          <a:bodyPr/>
          <a:lstStyle/>
          <a:p>
            <a:r>
              <a:rPr lang="en-US" smtClean="0"/>
              <a:t>Mar 2015</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extLst>
              <p:ext uri="{D42A27DB-BD31-4B8C-83A1-F6EECF244321}">
                <p14:modId xmlns:p14="http://schemas.microsoft.com/office/powerpoint/2010/main" val="2489102283"/>
              </p:ext>
            </p:extLst>
          </p:nvPr>
        </p:nvGraphicFramePr>
        <p:xfrm>
          <a:off x="457200" y="1371600"/>
          <a:ext cx="8077200" cy="3309938"/>
        </p:xfrm>
        <a:graphic>
          <a:graphicData uri="http://schemas.openxmlformats.org/drawingml/2006/table">
            <a:tbl>
              <a:tblPr/>
              <a:tblGrid>
                <a:gridCol w="325603"/>
                <a:gridCol w="402976"/>
                <a:gridCol w="338221"/>
                <a:gridCol w="347579"/>
                <a:gridCol w="338221"/>
                <a:gridCol w="381000"/>
                <a:gridCol w="457200"/>
                <a:gridCol w="381000"/>
                <a:gridCol w="304800"/>
                <a:gridCol w="762000"/>
                <a:gridCol w="533400"/>
                <a:gridCol w="533400"/>
                <a:gridCol w="1828800"/>
                <a:gridCol w="1143000"/>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8">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MDR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B050"/>
                          </a:solidFill>
                          <a:effectLst/>
                          <a:latin typeface="Times New Roman" pitchFamily="18" charset="0"/>
                        </a:rPr>
                        <a:t>Published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mc</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ai</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aq</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ak</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err="1" smtClean="0">
                          <a:ln>
                            <a:noFill/>
                          </a:ln>
                          <a:solidFill>
                            <a:schemeClr val="folHlink"/>
                          </a:solidFill>
                          <a:effectLst/>
                          <a:latin typeface="Times New Roman" pitchFamily="18" charset="0"/>
                        </a:rPr>
                        <a:t>aj</a:t>
                      </a:r>
                      <a:endParaRPr kumimoji="0" lang="en-US" sz="11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mc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Frame 12.0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Edward Au</a:t>
                      </a:r>
                      <a:r>
                        <a:rPr kumimoji="0" lang="en-US" sz="1200" b="0" i="0" u="none" strike="noStrike" cap="none" normalizeH="0" baseline="0" smtClean="0">
                          <a:ln>
                            <a:noFill/>
                          </a:ln>
                          <a:solidFill>
                            <a:schemeClr val="tx1"/>
                          </a:solidFill>
                          <a:effectLst/>
                          <a:latin typeface="Times New Roman" pitchFamily="18" charset="0"/>
                        </a:rPr>
                        <a:t>, Emily </a:t>
                      </a:r>
                      <a:r>
                        <a:rPr kumimoji="0" lang="en-US" sz="1200" b="0" i="0" u="none" strike="noStrike" cap="none" normalizeH="0" baseline="0" dirty="0" smtClean="0">
                          <a:ln>
                            <a:noFill/>
                          </a:ln>
                          <a:solidFill>
                            <a:schemeClr val="tx1"/>
                          </a:solidFill>
                          <a:effectLst/>
                          <a:latin typeface="Times New Roman" pitchFamily="18" charset="0"/>
                        </a:rPr>
                        <a:t>Qi</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9-Mar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ai</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4.1</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latin typeface="+mn-lt"/>
                          <a:ea typeface="+mn-ea"/>
                          <a:cs typeface="+mn-cs"/>
                        </a:rPr>
                        <a:t>Frame 12.0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Ping FANG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9-Mar</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CC"/>
                          </a:solidFill>
                          <a:effectLst/>
                          <a:latin typeface="Times New Roman" pitchFamily="18" charset="0"/>
                        </a:rPr>
                        <a:t>3.0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Frame 11.0</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Yongho</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err="1" smtClean="0">
                          <a:ln>
                            <a:noFill/>
                          </a:ln>
                          <a:solidFill>
                            <a:schemeClr val="tx1"/>
                          </a:solidFill>
                          <a:effectLst/>
                          <a:latin typeface="Times New Roman" pitchFamily="18" charset="0"/>
                        </a:rPr>
                        <a:t>Seok</a:t>
                      </a:r>
                      <a:endParaRPr kumimoji="0" lang="en-US" sz="12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en-US" sz="1200" kern="1200" dirty="0" smtClean="0">
                          <a:solidFill>
                            <a:schemeClr val="tx1"/>
                          </a:solidFill>
                          <a:effectLst/>
                          <a:latin typeface="+mn-lt"/>
                          <a:ea typeface="+mn-ea"/>
                          <a:cs typeface="+mn-cs"/>
                        </a:rPr>
                        <a:t>Alfred </a:t>
                      </a:r>
                      <a:r>
                        <a:rPr lang="en-US" sz="1200" kern="1200" dirty="0" err="1" smtClean="0">
                          <a:solidFill>
                            <a:schemeClr val="tx1"/>
                          </a:solidFill>
                          <a:effectLst/>
                          <a:latin typeface="+mn-lt"/>
                          <a:ea typeface="+mn-ea"/>
                          <a:cs typeface="+mn-cs"/>
                        </a:rPr>
                        <a:t>Asterjadhi</a:t>
                      </a:r>
                      <a:endParaRPr kumimoji="0" lang="en-US"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Times New Roman" pitchFamily="18" charset="0"/>
                        </a:rPr>
                        <a:t>8-Mar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folHlink"/>
                          </a:solidFill>
                          <a:effectLst/>
                          <a:latin typeface="Times New Roman" pitchFamily="18" charset="0"/>
                        </a:rPr>
                        <a:t>aq</a:t>
                      </a:r>
                      <a:endParaRPr kumimoji="0" lang="en-US" sz="14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1.0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1"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Dan Gal</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rgbClr val="FF0000"/>
                          </a:solidFill>
                          <a:effectLst/>
                          <a:latin typeface="Times New Roman" pitchFamily="18" charset="0"/>
                        </a:rPr>
                        <a:t>8-Mar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ak</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FF0000"/>
                          </a:solidFill>
                          <a:effectLst/>
                          <a:latin typeface="Times New Roman" pitchFamily="18" charset="0"/>
                        </a:rPr>
                        <a:t>0.07</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smtClean="0">
                          <a:ln>
                            <a:noFill/>
                          </a:ln>
                          <a:solidFill>
                            <a:schemeClr val="tx1"/>
                          </a:solidFill>
                          <a:effectLst/>
                          <a:latin typeface="Times New Roman" pitchFamily="18" charset="0"/>
                        </a:rPr>
                        <a:t>Norm Finn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rgbClr val="FF0000"/>
                          </a:solidFill>
                          <a:effectLst/>
                          <a:latin typeface="Times New Roman" pitchFamily="18" charset="0"/>
                        </a:rPr>
                        <a:t>7-Mar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146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rgbClr val="0000CC"/>
                          </a:solidFill>
                          <a:effectLst/>
                          <a:latin typeface="Times New Roman" pitchFamily="18" charset="0"/>
                        </a:rPr>
                        <a:t>aj</a:t>
                      </a:r>
                      <a:endParaRPr kumimoji="0" lang="en-US"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400" b="0" i="0" u="none" strike="noStrike" cap="none" normalizeH="0" baseline="0" dirty="0" smtClean="0">
                          <a:ln>
                            <a:noFill/>
                          </a:ln>
                          <a:solidFill>
                            <a:srgbClr val="0000CC"/>
                          </a:solidFill>
                          <a:effectLst/>
                          <a:latin typeface="Times New Roman" pitchFamily="18" charset="0"/>
                        </a:rPr>
                        <a:t>0.5</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smtClean="0">
                          <a:ln>
                            <a:noFill/>
                          </a:ln>
                          <a:solidFill>
                            <a:schemeClr val="tx1"/>
                          </a:solidFill>
                          <a:effectLst/>
                          <a:latin typeface="Times New Roman" pitchFamily="18" charset="0"/>
                        </a:rPr>
                        <a:t>Frame 10.0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err="1" smtClean="0">
                          <a:ln>
                            <a:noFill/>
                          </a:ln>
                          <a:solidFill>
                            <a:schemeClr val="tx1"/>
                          </a:solidFill>
                          <a:effectLst/>
                          <a:latin typeface="Times New Roman" pitchFamily="18" charset="0"/>
                        </a:rPr>
                        <a:t>Jiamin</a:t>
                      </a:r>
                      <a:r>
                        <a:rPr kumimoji="0" lang="en-US" sz="1200" b="0" i="0" u="none" strike="noStrike" cap="none" normalizeH="0" baseline="0" dirty="0" smtClean="0">
                          <a:ln>
                            <a:noFill/>
                          </a:ln>
                          <a:solidFill>
                            <a:schemeClr val="tx1"/>
                          </a:solidFill>
                          <a:effectLst/>
                          <a:latin typeface="Times New Roman" pitchFamily="18" charset="0"/>
                        </a:rPr>
                        <a:t> Chen</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9-Mar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folHlink"/>
                          </a:solidFill>
                          <a:effectLst/>
                          <a:latin typeface="Times New Roman" pitchFamily="18" charset="0"/>
                        </a:rPr>
                        <a:t>ax</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400" dirty="0">
                        <a:solidFill>
                          <a:srgbClr val="0000CC"/>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No</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dirty="0" smtClean="0">
                          <a:solidFill>
                            <a:schemeClr val="tx1"/>
                          </a:solidFill>
                        </a:rPr>
                        <a:t>2012</a:t>
                      </a:r>
                      <a:endParaRPr lang="en-US" sz="1200" dirty="0">
                        <a:solidFill>
                          <a:schemeClr val="tx1"/>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Robert Stacey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smtClean="0">
                          <a:ln>
                            <a:noFill/>
                          </a:ln>
                          <a:solidFill>
                            <a:srgbClr val="FF0000"/>
                          </a:solidFill>
                          <a:effectLst/>
                          <a:latin typeface="Times New Roman" pitchFamily="18" charset="0"/>
                        </a:rPr>
                        <a:t>9-Mar</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57200"/>
          </a:xfrm>
          <a:prstGeom prst="rect">
            <a:avLst/>
          </a:prstGeom>
          <a:noFill/>
          <a:ln w="12700">
            <a:noFill/>
            <a:miter lim="800000"/>
            <a:headEnd type="none" w="sm" len="sm"/>
            <a:tailEnd type="none" w="sm" len="sm"/>
          </a:ln>
        </p:spPr>
        <p:txBody>
          <a:bodyPr>
            <a:spAutoFit/>
          </a:bodyPr>
          <a:lstStyle/>
          <a:p>
            <a:r>
              <a:rPr lang="en-US">
                <a:solidFill>
                  <a:srgbClr val="FF0000"/>
                </a:solidFill>
              </a:rPr>
              <a:t>Changes from  last report shown in </a:t>
            </a:r>
            <a:r>
              <a:rPr lang="en-US" b="1">
                <a:solidFill>
                  <a:srgbClr val="FF0000"/>
                </a:solidFill>
              </a:rPr>
              <a:t>red.</a:t>
            </a:r>
          </a:p>
        </p:txBody>
      </p:sp>
      <p:sp>
        <p:nvSpPr>
          <p:cNvPr id="31971"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17</a:t>
            </a:fld>
            <a:endParaRPr lang="en-US"/>
          </a:p>
        </p:txBody>
      </p:sp>
      <p:sp>
        <p:nvSpPr>
          <p:cNvPr id="31973" name="Text Box 231"/>
          <p:cNvSpPr txBox="1">
            <a:spLocks noChangeArrowheads="1"/>
          </p:cNvSpPr>
          <p:nvPr/>
        </p:nvSpPr>
        <p:spPr bwMode="auto">
          <a:xfrm>
            <a:off x="152400" y="609600"/>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smtClean="0">
                <a:solidFill>
                  <a:srgbClr val="FF0000"/>
                </a:solidFill>
                <a:latin typeface="Arial" charset="0"/>
              </a:rPr>
              <a:t>Mar 2015</a:t>
            </a:r>
            <a:endParaRPr lang="en-US" sz="1800" dirty="0">
              <a:solidFill>
                <a:srgbClr val="FF0000"/>
              </a:solidFill>
              <a:latin typeface="Arial" charset="0"/>
            </a:endParaRPr>
          </a:p>
        </p:txBody>
      </p:sp>
      <p:sp>
        <p:nvSpPr>
          <p:cNvPr id="31974" name="Rectangle 232"/>
          <p:cNvSpPr>
            <a:spLocks noGrp="1" noChangeArrowheads="1"/>
          </p:cNvSpPr>
          <p:nvPr>
            <p:ph type="title" idx="4294967295"/>
          </p:nvPr>
        </p:nvSpPr>
        <p:spPr>
          <a:xfrm>
            <a:off x="696913" y="691116"/>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17</a:t>
            </a:fld>
            <a:endParaRPr lang="en-US" smtClean="0"/>
          </a:p>
        </p:txBody>
      </p:sp>
      <p:sp>
        <p:nvSpPr>
          <p:cNvPr id="31976" name="Footer Placeholder 10"/>
          <p:cNvSpPr>
            <a:spLocks noGrp="1"/>
          </p:cNvSpPr>
          <p:nvPr>
            <p:ph type="ftr" sz="quarter" idx="11"/>
          </p:nvPr>
        </p:nvSpPr>
        <p:spPr>
          <a:noFill/>
        </p:spPr>
        <p:txBody>
          <a:bodyPr/>
          <a:lstStyle/>
          <a:p>
            <a:r>
              <a:rPr lang="en-US" dirty="0" smtClean="0"/>
              <a:t>Peter Ecclesine (Cisco Systems)</a:t>
            </a:r>
          </a:p>
        </p:txBody>
      </p:sp>
      <p:sp>
        <p:nvSpPr>
          <p:cNvPr id="31977" name="Date Placeholder 10"/>
          <p:cNvSpPr>
            <a:spLocks noGrp="1"/>
          </p:cNvSpPr>
          <p:nvPr>
            <p:ph type="dt" sz="quarter" idx="10"/>
          </p:nvPr>
        </p:nvSpPr>
        <p:spPr>
          <a:noFill/>
        </p:spPr>
        <p:txBody>
          <a:bodyPr/>
          <a:lstStyle/>
          <a:p>
            <a:r>
              <a:rPr lang="en-US" smtClean="0"/>
              <a:t>Mar 2015</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Standards Central Desktop</a:t>
            </a:r>
            <a:endParaRPr lang="en-US" dirty="0"/>
          </a:p>
        </p:txBody>
      </p:sp>
      <p:sp>
        <p:nvSpPr>
          <p:cNvPr id="3" name="Content Placeholder 2"/>
          <p:cNvSpPr>
            <a:spLocks noGrp="1"/>
          </p:cNvSpPr>
          <p:nvPr>
            <p:ph idx="1"/>
          </p:nvPr>
        </p:nvSpPr>
        <p:spPr/>
        <p:txBody>
          <a:bodyPr/>
          <a:lstStyle/>
          <a:p>
            <a:r>
              <a:rPr lang="en-GB" dirty="0"/>
              <a:t>IEEE-SA central desktop site </a:t>
            </a:r>
            <a:r>
              <a:rPr lang="en-GB" dirty="0" smtClean="0"/>
              <a:t> tour of the facilities</a:t>
            </a:r>
          </a:p>
          <a:p>
            <a:r>
              <a:rPr lang="en-US" dirty="0">
                <a:hlinkClick r:id="rId2"/>
              </a:rPr>
              <a:t>https://ieee-sa.centraldesktop.com/802-11editorial</a:t>
            </a:r>
            <a:r>
              <a:rPr lang="en-US" dirty="0" smtClean="0">
                <a:hlinkClick r:id="rId2"/>
              </a:rPr>
              <a:t>/</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Mar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18</a:t>
            </a:fld>
            <a:endParaRPr lang="en-US"/>
          </a:p>
        </p:txBody>
      </p:sp>
    </p:spTree>
    <p:extLst>
      <p:ext uri="{BB962C8B-B14F-4D97-AF65-F5344CB8AC3E}">
        <p14:creationId xmlns:p14="http://schemas.microsoft.com/office/powerpoint/2010/main" val="26831295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Editors Backup practices</a:t>
            </a:r>
            <a:endParaRPr lang="en-US" dirty="0"/>
          </a:p>
        </p:txBody>
      </p:sp>
      <p:sp>
        <p:nvSpPr>
          <p:cNvPr id="3" name="Content Placeholder 2"/>
          <p:cNvSpPr>
            <a:spLocks noGrp="1"/>
          </p:cNvSpPr>
          <p:nvPr>
            <p:ph idx="1"/>
          </p:nvPr>
        </p:nvSpPr>
        <p:spPr/>
        <p:txBody>
          <a:bodyPr/>
          <a:lstStyle/>
          <a:p>
            <a:r>
              <a:rPr lang="en-US" dirty="0" smtClean="0"/>
              <a:t>The IEEE Servers provide durable places to retain the 802.11 source files, drawing files, and other components of drafts.</a:t>
            </a:r>
          </a:p>
          <a:p>
            <a:r>
              <a:rPr lang="en-US" dirty="0" smtClean="0"/>
              <a:t>Our best practice is that after a draft is posted in the Member’s Area, a zip file containing all the clean source files, drawing files and other components should be created and sent to the Central Desktop for safekeeping. Please email the Editor when the draft source files are uploaded.</a:t>
            </a:r>
            <a:endParaRPr lang="en-US" dirty="0"/>
          </a:p>
        </p:txBody>
      </p:sp>
      <p:sp>
        <p:nvSpPr>
          <p:cNvPr id="4" name="Date Placeholder 3"/>
          <p:cNvSpPr>
            <a:spLocks noGrp="1"/>
          </p:cNvSpPr>
          <p:nvPr>
            <p:ph type="dt" sz="half" idx="10"/>
          </p:nvPr>
        </p:nvSpPr>
        <p:spPr/>
        <p:txBody>
          <a:bodyPr/>
          <a:lstStyle/>
          <a:p>
            <a:pPr>
              <a:defRPr/>
            </a:pPr>
            <a:r>
              <a:rPr lang="en-US" smtClean="0"/>
              <a:t>Mar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19</a:t>
            </a:fld>
            <a:endParaRPr lang="en-US"/>
          </a:p>
        </p:txBody>
      </p:sp>
    </p:spTree>
    <p:extLst>
      <p:ext uri="{BB962C8B-B14F-4D97-AF65-F5344CB8AC3E}">
        <p14:creationId xmlns:p14="http://schemas.microsoft.com/office/powerpoint/2010/main" val="2394897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smtClean="0"/>
              <a:t>Abstract</a:t>
            </a:r>
          </a:p>
        </p:txBody>
      </p:sp>
      <p:sp>
        <p:nvSpPr>
          <p:cNvPr id="16387" name="Rectangle 3"/>
          <p:cNvSpPr>
            <a:spLocks noGrp="1" noChangeArrowheads="1"/>
          </p:cNvSpPr>
          <p:nvPr>
            <p:ph type="body" idx="1"/>
          </p:nvPr>
        </p:nvSpPr>
        <p:spPr/>
        <p:txBody>
          <a:bodyPr/>
          <a:lstStyle/>
          <a:p>
            <a:pPr algn="ctr">
              <a:buFontTx/>
              <a:buNone/>
            </a:pPr>
            <a:r>
              <a:rPr lang="en-US" b="0" smtClean="0"/>
              <a:t>This document contains agenda/minutes/actions/status as prepared/recorded at the IEEE 802.11 Editors’ Meeting</a:t>
            </a:r>
          </a:p>
          <a:p>
            <a:pPr algn="ctr">
              <a:buFontTx/>
              <a:buNone/>
            </a:pPr>
            <a:endParaRPr lang="en-US" b="0" smtClean="0"/>
          </a:p>
        </p:txBody>
      </p:sp>
      <p:sp>
        <p:nvSpPr>
          <p:cNvPr id="16388" name="Slide Number Placeholder 5"/>
          <p:cNvSpPr>
            <a:spLocks noGrp="1"/>
          </p:cNvSpPr>
          <p:nvPr>
            <p:ph type="sldNum" sz="quarter" idx="12"/>
          </p:nvPr>
        </p:nvSpPr>
        <p:spPr>
          <a:noFill/>
        </p:spPr>
        <p:txBody>
          <a:bodyPr/>
          <a:lstStyle/>
          <a:p>
            <a:r>
              <a:rPr lang="en-US" smtClean="0"/>
              <a:t>Slide </a:t>
            </a:r>
            <a:fld id="{A891F8A2-1EAC-473B-AEDB-2822547FCA8E}" type="slidenum">
              <a:rPr lang="en-US" smtClean="0"/>
              <a:pPr/>
              <a:t>2</a:t>
            </a:fld>
            <a:endParaRPr lang="en-US" smtClean="0"/>
          </a:p>
        </p:txBody>
      </p:sp>
      <p:sp>
        <p:nvSpPr>
          <p:cNvPr id="16389" name="Footer Placeholder 5"/>
          <p:cNvSpPr>
            <a:spLocks noGrp="1"/>
          </p:cNvSpPr>
          <p:nvPr>
            <p:ph type="ftr" sz="quarter" idx="11"/>
          </p:nvPr>
        </p:nvSpPr>
        <p:spPr>
          <a:noFill/>
        </p:spPr>
        <p:txBody>
          <a:bodyPr/>
          <a:lstStyle/>
          <a:p>
            <a:r>
              <a:rPr lang="en-US" smtClean="0"/>
              <a:t>Peter Ecclesine (Cisco Systems)</a:t>
            </a:r>
          </a:p>
        </p:txBody>
      </p:sp>
      <p:sp>
        <p:nvSpPr>
          <p:cNvPr id="16390" name="Date Placeholder 5"/>
          <p:cNvSpPr>
            <a:spLocks noGrp="1"/>
          </p:cNvSpPr>
          <p:nvPr>
            <p:ph type="dt" sz="quarter" idx="10"/>
          </p:nvPr>
        </p:nvSpPr>
        <p:spPr>
          <a:noFill/>
        </p:spPr>
        <p:txBody>
          <a:bodyPr/>
          <a:lstStyle/>
          <a:p>
            <a:r>
              <a:rPr lang="en-US" smtClean="0"/>
              <a:t>Mar 2015</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mtClean="0"/>
              <a:t>MIB style, Visio and Frame practices</a:t>
            </a:r>
            <a:br>
              <a:rPr lang="en-US" smtClean="0"/>
            </a:br>
            <a:endParaRPr lang="en-US" smtClean="0"/>
          </a:p>
        </p:txBody>
      </p:sp>
      <p:sp>
        <p:nvSpPr>
          <p:cNvPr id="32771" name="Content Placeholder 2"/>
          <p:cNvSpPr>
            <a:spLocks noGrp="1"/>
          </p:cNvSpPr>
          <p:nvPr>
            <p:ph idx="1"/>
          </p:nvPr>
        </p:nvSpPr>
        <p:spPr>
          <a:xfrm>
            <a:off x="685800" y="1981200"/>
            <a:ext cx="7772400" cy="4495800"/>
          </a:xfrm>
        </p:spPr>
        <p:txBody>
          <a:bodyPr/>
          <a:lstStyle/>
          <a:p>
            <a:r>
              <a:rPr lang="en-GB" sz="2000" dirty="0" smtClean="0"/>
              <a:t>I’m going to suggest going forward we use a single style with appropriately set tabs,  and use leading</a:t>
            </a:r>
            <a:r>
              <a:rPr lang="en-US" sz="2000" dirty="0" smtClean="0"/>
              <a:t> </a:t>
            </a:r>
            <a:r>
              <a:rPr lang="en-GB" sz="2000" dirty="0" smtClean="0"/>
              <a:t>Tabs to distinguish the syntax and description parts. (Adrian Stephens Feb 9, 2010)</a:t>
            </a:r>
          </a:p>
          <a:p>
            <a:r>
              <a:rPr lang="en-GB" sz="2000" dirty="0" smtClean="0"/>
              <a:t>Figure in an anchored frame within a table, and use a table caption as a figure caption</a:t>
            </a:r>
          </a:p>
          <a:p>
            <a:r>
              <a:rPr lang="en-GB" sz="2000" dirty="0" smtClean="0"/>
              <a:t> Keep embedded figures using </a:t>
            </a:r>
            <a:r>
              <a:rPr lang="en-GB" sz="2000" dirty="0" err="1" smtClean="0"/>
              <a:t>visio</a:t>
            </a:r>
            <a:r>
              <a:rPr lang="en-GB" sz="2000" dirty="0" smtClean="0"/>
              <a:t> as long as possible</a:t>
            </a:r>
            <a:endParaRPr lang="en-US" sz="2000" dirty="0" smtClean="0"/>
          </a:p>
          <a:p>
            <a:pPr lvl="1"/>
            <a:r>
              <a:rPr lang="en-GB" sz="1800" dirty="0" smtClean="0"/>
              <a:t>Near the end of sponsor ballot,  turn these all into .</a:t>
            </a:r>
            <a:r>
              <a:rPr lang="en-GB" sz="1800" dirty="0" err="1" smtClean="0"/>
              <a:t>wmf</a:t>
            </a:r>
            <a:r>
              <a:rPr lang="en-GB" sz="1800" dirty="0" smtClean="0"/>
              <a:t> (windows meta file) format files (you can do this from </a:t>
            </a:r>
            <a:r>
              <a:rPr lang="en-GB" sz="1800" dirty="0" err="1" smtClean="0"/>
              <a:t>visio</a:t>
            </a:r>
            <a:r>
              <a:rPr lang="en-GB" sz="1800" dirty="0" smtClean="0"/>
              <a:t> using “save as”).   Keep separate files for the .</a:t>
            </a:r>
            <a:r>
              <a:rPr lang="en-GB" sz="1800" dirty="0" err="1" smtClean="0"/>
              <a:t>vsd</a:t>
            </a:r>
            <a:r>
              <a:rPr lang="en-GB" sz="1800" dirty="0" smtClean="0"/>
              <a:t> source and the .</a:t>
            </a:r>
            <a:r>
              <a:rPr lang="en-GB" sz="1800" dirty="0" err="1" smtClean="0"/>
              <a:t>wmf</a:t>
            </a:r>
            <a:r>
              <a:rPr lang="en-GB" sz="1800" dirty="0" smtClean="0"/>
              <a:t> file that is linked to from frame. There is likelihood we should use .</a:t>
            </a:r>
            <a:r>
              <a:rPr lang="en-GB" sz="1800" dirty="0" err="1" smtClean="0"/>
              <a:t>emf</a:t>
            </a:r>
            <a:endParaRPr lang="en-GB" sz="1800" dirty="0" smtClean="0"/>
          </a:p>
          <a:p>
            <a:r>
              <a:rPr lang="en-GB" sz="2000" dirty="0" smtClean="0"/>
              <a:t>Frame templates for </a:t>
            </a:r>
            <a:r>
              <a:rPr lang="en-GB" sz="2000" dirty="0" err="1" smtClean="0"/>
              <a:t>11aa</a:t>
            </a:r>
            <a:r>
              <a:rPr lang="en-GB" sz="2000" dirty="0" smtClean="0"/>
              <a:t>, </a:t>
            </a:r>
            <a:r>
              <a:rPr lang="en-GB" sz="2000" dirty="0" err="1" smtClean="0"/>
              <a:t>11ac</a:t>
            </a:r>
            <a:r>
              <a:rPr lang="en-GB" sz="2000" dirty="0" smtClean="0"/>
              <a:t>, </a:t>
            </a:r>
            <a:r>
              <a:rPr lang="en-GB" sz="2000" dirty="0" err="1" smtClean="0"/>
              <a:t>11af</a:t>
            </a:r>
            <a:r>
              <a:rPr lang="en-GB" sz="2000" dirty="0" smtClean="0"/>
              <a:t> </a:t>
            </a:r>
          </a:p>
          <a:p>
            <a:r>
              <a:rPr lang="en-GB" sz="2000" dirty="0" smtClean="0"/>
              <a:t>Text version of MIB is available (2012, ae2012, aa2012, ad2012, acD5.0, afD5.0. mcD3.0)</a:t>
            </a:r>
            <a:endParaRPr lang="en-US" sz="2000" dirty="0" smtClean="0"/>
          </a:p>
          <a:p>
            <a:endParaRPr lang="en-US" dirty="0" smtClean="0"/>
          </a:p>
        </p:txBody>
      </p:sp>
      <p:sp>
        <p:nvSpPr>
          <p:cNvPr id="32772" name="Date Placeholder 3"/>
          <p:cNvSpPr>
            <a:spLocks noGrp="1"/>
          </p:cNvSpPr>
          <p:nvPr>
            <p:ph type="dt" sz="quarter" idx="10"/>
          </p:nvPr>
        </p:nvSpPr>
        <p:spPr>
          <a:noFill/>
        </p:spPr>
        <p:txBody>
          <a:bodyPr/>
          <a:lstStyle/>
          <a:p>
            <a:r>
              <a:rPr lang="en-US" smtClean="0"/>
              <a:t>Mar 2015</a:t>
            </a:r>
          </a:p>
        </p:txBody>
      </p:sp>
      <p:sp>
        <p:nvSpPr>
          <p:cNvPr id="32773" name="Footer Placeholder 4"/>
          <p:cNvSpPr>
            <a:spLocks noGrp="1"/>
          </p:cNvSpPr>
          <p:nvPr>
            <p:ph type="ftr" sz="quarter" idx="11"/>
          </p:nvPr>
        </p:nvSpPr>
        <p:spPr>
          <a:noFill/>
        </p:spPr>
        <p:txBody>
          <a:bodyPr/>
          <a:lstStyle/>
          <a:p>
            <a:r>
              <a:rPr lang="en-US" smtClean="0"/>
              <a:t>Peter Ecclesine (Cisco Systems)</a:t>
            </a:r>
          </a:p>
        </p:txBody>
      </p:sp>
      <p:sp>
        <p:nvSpPr>
          <p:cNvPr id="32774" name="Slide Number Placeholder 5"/>
          <p:cNvSpPr>
            <a:spLocks noGrp="1"/>
          </p:cNvSpPr>
          <p:nvPr>
            <p:ph type="sldNum" sz="quarter" idx="12"/>
          </p:nvPr>
        </p:nvSpPr>
        <p:spPr>
          <a:noFill/>
        </p:spPr>
        <p:txBody>
          <a:bodyPr/>
          <a:lstStyle/>
          <a:p>
            <a:r>
              <a:rPr lang="en-US" smtClean="0"/>
              <a:t>Slide </a:t>
            </a:r>
            <a:fld id="{B6A5EF2C-B352-4DCD-8AF4-06278E96712B}" type="slidenum">
              <a:rPr lang="en-US" smtClean="0"/>
              <a:pPr/>
              <a:t>20</a:t>
            </a:fld>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prepare a MIB</a:t>
            </a:r>
            <a:endParaRPr lang="en-US" dirty="0"/>
          </a:p>
        </p:txBody>
      </p:sp>
      <p:sp>
        <p:nvSpPr>
          <p:cNvPr id="3" name="Content Placeholder 2"/>
          <p:cNvSpPr>
            <a:spLocks noGrp="1"/>
          </p:cNvSpPr>
          <p:nvPr>
            <p:ph idx="1"/>
          </p:nvPr>
        </p:nvSpPr>
        <p:spPr>
          <a:xfrm>
            <a:off x="762000" y="1676400"/>
            <a:ext cx="7772400" cy="4114800"/>
          </a:xfrm>
        </p:spPr>
        <p:txBody>
          <a:bodyPr/>
          <a:lstStyle/>
          <a:p>
            <a:r>
              <a:rPr lang="en-GB" dirty="0" smtClean="0"/>
              <a:t>1</a:t>
            </a:r>
            <a:r>
              <a:rPr lang="en-GB" dirty="0"/>
              <a:t>.       Extract your  MIB</a:t>
            </a:r>
            <a:endParaRPr lang="en-US" dirty="0"/>
          </a:p>
          <a:p>
            <a:r>
              <a:rPr lang="en-GB" dirty="0"/>
              <a:t>2.       Strip any non-7-bit ASCII chars</a:t>
            </a:r>
            <a:endParaRPr lang="en-US" dirty="0"/>
          </a:p>
          <a:p>
            <a:r>
              <a:rPr lang="en-GB" dirty="0"/>
              <a:t>3.       Edit merge it with MIB from </a:t>
            </a:r>
            <a:r>
              <a:rPr lang="en-GB" dirty="0" err="1"/>
              <a:t>REVmc</a:t>
            </a:r>
            <a:r>
              <a:rPr lang="en-GB" dirty="0"/>
              <a:t>,  and ideally your amendment precursors</a:t>
            </a:r>
            <a:endParaRPr lang="en-US" dirty="0"/>
          </a:p>
          <a:p>
            <a:r>
              <a:rPr lang="en-GB" dirty="0"/>
              <a:t>4.       Run through MIB lint tool (see Annex C in </a:t>
            </a:r>
            <a:r>
              <a:rPr lang="en-GB" dirty="0" err="1"/>
              <a:t>REVmc</a:t>
            </a:r>
            <a:r>
              <a:rPr lang="en-GB" dirty="0"/>
              <a:t> for link)</a:t>
            </a:r>
            <a:endParaRPr lang="en-US" dirty="0"/>
          </a:p>
          <a:p>
            <a:r>
              <a:rPr lang="en-GB" dirty="0"/>
              <a:t>5.       Fix any errors in the </a:t>
            </a:r>
            <a:r>
              <a:rPr lang="en-GB" dirty="0" err="1"/>
              <a:t>ascii</a:t>
            </a:r>
            <a:r>
              <a:rPr lang="en-GB" dirty="0"/>
              <a:t> file</a:t>
            </a:r>
            <a:endParaRPr lang="en-US" dirty="0"/>
          </a:p>
          <a:p>
            <a:r>
              <a:rPr lang="en-GB" dirty="0"/>
              <a:t>6.       Do a diff of original (you did keep that didn’t you!) and good </a:t>
            </a:r>
            <a:r>
              <a:rPr lang="en-GB" dirty="0" err="1"/>
              <a:t>ascii</a:t>
            </a:r>
            <a:r>
              <a:rPr lang="en-GB" dirty="0"/>
              <a:t> file</a:t>
            </a:r>
            <a:endParaRPr lang="en-US" dirty="0"/>
          </a:p>
          <a:p>
            <a:r>
              <a:rPr lang="en-GB" dirty="0"/>
              <a:t>7.       Propagate those changes manually into your Annex C.</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Mar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21</a:t>
            </a:fld>
            <a:endParaRPr lang="en-US"/>
          </a:p>
        </p:txBody>
      </p:sp>
    </p:spTree>
    <p:extLst>
      <p:ext uri="{BB962C8B-B14F-4D97-AF65-F5344CB8AC3E}">
        <p14:creationId xmlns:p14="http://schemas.microsoft.com/office/powerpoint/2010/main" val="6559532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smtClean="0"/>
              <a:t>Two Technical Editors</a:t>
            </a:r>
          </a:p>
        </p:txBody>
      </p:sp>
      <p:sp>
        <p:nvSpPr>
          <p:cNvPr id="34819" name="Content Placeholder 2"/>
          <p:cNvSpPr>
            <a:spLocks noGrp="1"/>
          </p:cNvSpPr>
          <p:nvPr>
            <p:ph idx="1"/>
          </p:nvPr>
        </p:nvSpPr>
        <p:spPr/>
        <p:txBody>
          <a:bodyPr/>
          <a:lstStyle/>
          <a:p>
            <a:r>
              <a:rPr lang="en-US" smtClean="0"/>
              <a:t>Peter Ecclesine will run the face to face meetings</a:t>
            </a:r>
          </a:p>
          <a:p>
            <a:r>
              <a:rPr lang="en-US" smtClean="0"/>
              <a:t>Adrian Stephens will run the publication process</a:t>
            </a:r>
          </a:p>
          <a:p>
            <a:r>
              <a:rPr lang="en-US" smtClean="0"/>
              <a:t>Adrian Stephens is the ANA administrator</a:t>
            </a:r>
          </a:p>
          <a:p>
            <a:r>
              <a:rPr lang="en-US" smtClean="0"/>
              <a:t>All are on the Editor’s email list.</a:t>
            </a:r>
          </a:p>
        </p:txBody>
      </p:sp>
      <p:sp>
        <p:nvSpPr>
          <p:cNvPr id="34820" name="Date Placeholder 3"/>
          <p:cNvSpPr>
            <a:spLocks noGrp="1"/>
          </p:cNvSpPr>
          <p:nvPr>
            <p:ph type="dt" sz="quarter" idx="10"/>
          </p:nvPr>
        </p:nvSpPr>
        <p:spPr>
          <a:noFill/>
        </p:spPr>
        <p:txBody>
          <a:bodyPr/>
          <a:lstStyle/>
          <a:p>
            <a:r>
              <a:rPr lang="en-US" smtClean="0"/>
              <a:t>Mar 2015</a:t>
            </a:r>
          </a:p>
        </p:txBody>
      </p:sp>
      <p:sp>
        <p:nvSpPr>
          <p:cNvPr id="34821" name="Footer Placeholder 4"/>
          <p:cNvSpPr>
            <a:spLocks noGrp="1"/>
          </p:cNvSpPr>
          <p:nvPr>
            <p:ph type="ftr" sz="quarter" idx="11"/>
          </p:nvPr>
        </p:nvSpPr>
        <p:spPr>
          <a:noFill/>
        </p:spPr>
        <p:txBody>
          <a:bodyPr/>
          <a:lstStyle/>
          <a:p>
            <a:r>
              <a:rPr lang="en-US" smtClean="0"/>
              <a:t>Peter Ecclesine (Cisco Systems)</a:t>
            </a:r>
          </a:p>
        </p:txBody>
      </p:sp>
      <p:sp>
        <p:nvSpPr>
          <p:cNvPr id="34822" name="Slide Number Placeholder 5"/>
          <p:cNvSpPr>
            <a:spLocks noGrp="1"/>
          </p:cNvSpPr>
          <p:nvPr>
            <p:ph type="sldNum" sz="quarter" idx="12"/>
          </p:nvPr>
        </p:nvSpPr>
        <p:spPr>
          <a:noFill/>
        </p:spPr>
        <p:txBody>
          <a:bodyPr/>
          <a:lstStyle/>
          <a:p>
            <a:r>
              <a:rPr lang="en-US" smtClean="0"/>
              <a:t>Slide </a:t>
            </a:r>
            <a:fld id="{A58554DE-B085-48F8-9ABE-F6BC00DD07E3}" type="slidenum">
              <a:rPr lang="en-US" smtClean="0"/>
              <a:pPr/>
              <a:t>22</a:t>
            </a:fld>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Pending Actions</a:t>
            </a:r>
            <a:endParaRPr lang="en-US" dirty="0"/>
          </a:p>
        </p:txBody>
      </p:sp>
      <p:sp>
        <p:nvSpPr>
          <p:cNvPr id="3" name="Content Placeholder 2"/>
          <p:cNvSpPr>
            <a:spLocks noGrp="1"/>
          </p:cNvSpPr>
          <p:nvPr>
            <p:ph idx="1"/>
          </p:nvPr>
        </p:nvSpPr>
        <p:spPr/>
        <p:txBody>
          <a:bodyPr/>
          <a:lstStyle/>
          <a:p>
            <a:pPr marL="0" lvl="1" indent="0">
              <a:buNone/>
            </a:pPr>
            <a:r>
              <a:rPr lang="en-US" dirty="0" smtClean="0"/>
              <a:t>The MDR </a:t>
            </a:r>
            <a:r>
              <a:rPr lang="en-US" sz="1600" dirty="0" smtClean="0"/>
              <a:t>process </a:t>
            </a:r>
            <a:r>
              <a:rPr lang="en-US" sz="1600" dirty="0"/>
              <a:t>needs some change so the report is done after the editing is done. </a:t>
            </a:r>
            <a:r>
              <a:rPr lang="en-US" sz="1600" dirty="0" smtClean="0"/>
              <a:t>The final report </a:t>
            </a:r>
            <a:r>
              <a:rPr lang="en-US" sz="1600" dirty="0" smtClean="0"/>
              <a:t>is in the hands of the </a:t>
            </a:r>
            <a:r>
              <a:rPr lang="en-US" sz="1600" smtClean="0"/>
              <a:t>MDR authors.</a:t>
            </a:r>
            <a:endParaRPr lang="en-US" sz="1600" dirty="0"/>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Mar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23</a:t>
            </a:fld>
            <a:endParaRPr lang="en-US"/>
          </a:p>
        </p:txBody>
      </p:sp>
    </p:spTree>
    <p:extLst>
      <p:ext uri="{BB962C8B-B14F-4D97-AF65-F5344CB8AC3E}">
        <p14:creationId xmlns:p14="http://schemas.microsoft.com/office/powerpoint/2010/main" val="13162002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Backup/Background Slides</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Mar 2015</a:t>
            </a:r>
            <a:endParaRPr lang="en-US" dirty="0"/>
          </a:p>
        </p:txBody>
      </p:sp>
      <p:sp>
        <p:nvSpPr>
          <p:cNvPr id="5" name="Footer Placeholder 4"/>
          <p:cNvSpPr>
            <a:spLocks noGrp="1"/>
          </p:cNvSpPr>
          <p:nvPr>
            <p:ph type="ftr" sz="quarter" idx="11"/>
          </p:nvPr>
        </p:nvSpPr>
        <p:spPr/>
        <p:txBody>
          <a:bodyPr/>
          <a:lstStyle/>
          <a:p>
            <a:pPr>
              <a:defRPr/>
            </a:pPr>
            <a:r>
              <a:rPr lang="en-US" smtClean="0"/>
              <a:t>Peter Ecclesine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5284E455-25C1-4B8F-B461-78E9C8FDBACA}" type="slidenum">
              <a:rPr lang="en-US" smtClean="0"/>
              <a:pPr>
                <a:defRPr/>
              </a:pPr>
              <a:t>24</a:t>
            </a:fld>
            <a:endParaRPr lang="en-US"/>
          </a:p>
        </p:txBody>
      </p:sp>
    </p:spTree>
    <p:extLst>
      <p:ext uri="{BB962C8B-B14F-4D97-AF65-F5344CB8AC3E}">
        <p14:creationId xmlns:p14="http://schemas.microsoft.com/office/powerpoint/2010/main" val="37023880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Editors page</a:t>
            </a:r>
          </a:p>
        </p:txBody>
      </p:sp>
      <p:sp>
        <p:nvSpPr>
          <p:cNvPr id="27651" name="Content Placeholder 2"/>
          <p:cNvSpPr>
            <a:spLocks noGrp="1"/>
          </p:cNvSpPr>
          <p:nvPr>
            <p:ph idx="1"/>
          </p:nvPr>
        </p:nvSpPr>
        <p:spPr/>
        <p:txBody>
          <a:bodyPr/>
          <a:lstStyle/>
          <a:p>
            <a:r>
              <a:rPr lang="en-US" u="sng" dirty="0" smtClean="0">
                <a:hlinkClick r:id="rId2"/>
              </a:rPr>
              <a:t>http://www.ieee802.org/11/editor_resources.html</a:t>
            </a:r>
            <a:endParaRPr lang="en-US" u="sng" dirty="0" smtClean="0"/>
          </a:p>
          <a:p>
            <a:r>
              <a:rPr lang="en-US" b="0" dirty="0" smtClean="0"/>
              <a:t>Comments or changes? Perhaps an online wiki?</a:t>
            </a:r>
          </a:p>
          <a:p>
            <a:r>
              <a:rPr lang="en-US" b="0" dirty="0" smtClean="0"/>
              <a:t>Volunteers sought to improve this state.</a:t>
            </a:r>
          </a:p>
        </p:txBody>
      </p:sp>
      <p:sp>
        <p:nvSpPr>
          <p:cNvPr id="27652" name="Date Placeholder 3"/>
          <p:cNvSpPr>
            <a:spLocks noGrp="1"/>
          </p:cNvSpPr>
          <p:nvPr>
            <p:ph type="dt" sz="quarter" idx="10"/>
          </p:nvPr>
        </p:nvSpPr>
        <p:spPr>
          <a:noFill/>
        </p:spPr>
        <p:txBody>
          <a:bodyPr/>
          <a:lstStyle/>
          <a:p>
            <a:r>
              <a:rPr lang="en-US" smtClean="0"/>
              <a:t>Mar 2015</a:t>
            </a:r>
          </a:p>
        </p:txBody>
      </p:sp>
      <p:sp>
        <p:nvSpPr>
          <p:cNvPr id="27653" name="Footer Placeholder 4"/>
          <p:cNvSpPr>
            <a:spLocks noGrp="1"/>
          </p:cNvSpPr>
          <p:nvPr>
            <p:ph type="ftr" sz="quarter" idx="11"/>
          </p:nvPr>
        </p:nvSpPr>
        <p:spPr>
          <a:noFill/>
        </p:spPr>
        <p:txBody>
          <a:bodyPr/>
          <a:lstStyle/>
          <a:p>
            <a:r>
              <a:rPr lang="en-US" smtClean="0"/>
              <a:t>Peter Ecclesine (Cisco Systems)</a:t>
            </a:r>
          </a:p>
        </p:txBody>
      </p:sp>
      <p:sp>
        <p:nvSpPr>
          <p:cNvPr id="27654" name="Slide Number Placeholder 5"/>
          <p:cNvSpPr>
            <a:spLocks noGrp="1"/>
          </p:cNvSpPr>
          <p:nvPr>
            <p:ph type="sldNum" sz="quarter" idx="12"/>
          </p:nvPr>
        </p:nvSpPr>
        <p:spPr>
          <a:noFill/>
        </p:spPr>
        <p:txBody>
          <a:bodyPr/>
          <a:lstStyle/>
          <a:p>
            <a:r>
              <a:rPr lang="en-US" smtClean="0"/>
              <a:t>Slide </a:t>
            </a:r>
            <a:fld id="{4A7343D4-A490-4C6E-ADC9-8805142B12B2}" type="slidenum">
              <a:rPr lang="en-US" smtClean="0"/>
              <a:pPr/>
              <a:t>25</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smtClean="0"/>
              <a:t>Slide </a:t>
            </a:r>
            <a:fld id="{A9C0966F-FF4E-453D-A652-D2F3414DF627}" type="slidenum">
              <a:rPr lang="en-US" smtClean="0"/>
              <a:pPr/>
              <a:t>3</a:t>
            </a:fld>
            <a:endParaRPr lang="en-US" smtClean="0"/>
          </a:p>
        </p:txBody>
      </p:sp>
      <p:sp>
        <p:nvSpPr>
          <p:cNvPr id="17411" name="Rectangle 2"/>
          <p:cNvSpPr>
            <a:spLocks noGrp="1" noChangeArrowheads="1"/>
          </p:cNvSpPr>
          <p:nvPr>
            <p:ph type="title"/>
          </p:nvPr>
        </p:nvSpPr>
        <p:spPr>
          <a:xfrm>
            <a:off x="685800" y="685800"/>
            <a:ext cx="7772400" cy="685800"/>
          </a:xfrm>
        </p:spPr>
        <p:txBody>
          <a:bodyPr/>
          <a:lstStyle/>
          <a:p>
            <a:r>
              <a:rPr lang="en-US" dirty="0" smtClean="0"/>
              <a:t>Agenda for 2014-03-10</a:t>
            </a:r>
          </a:p>
        </p:txBody>
      </p:sp>
      <p:sp>
        <p:nvSpPr>
          <p:cNvPr id="17412" name="Rectangle 3"/>
          <p:cNvSpPr>
            <a:spLocks noGrp="1" noChangeArrowheads="1"/>
          </p:cNvSpPr>
          <p:nvPr>
            <p:ph type="body" idx="1"/>
          </p:nvPr>
        </p:nvSpPr>
        <p:spPr>
          <a:xfrm>
            <a:off x="685800" y="1752600"/>
            <a:ext cx="7772400" cy="4343400"/>
          </a:xfrm>
        </p:spPr>
        <p:txBody>
          <a:bodyPr/>
          <a:lstStyle/>
          <a:p>
            <a:r>
              <a:rPr lang="en-US" dirty="0" smtClean="0"/>
              <a:t>Roll Call / Contacts / Reflector</a:t>
            </a:r>
          </a:p>
          <a:p>
            <a:r>
              <a:rPr lang="en-US" dirty="0" smtClean="0"/>
              <a:t>Go round table and get brief status report</a:t>
            </a:r>
          </a:p>
          <a:p>
            <a:r>
              <a:rPr lang="en-US" dirty="0" smtClean="0"/>
              <a:t>ANA Status / Process / What is administered</a:t>
            </a:r>
          </a:p>
          <a:p>
            <a:r>
              <a:rPr lang="en-US" dirty="0" smtClean="0"/>
              <a:t>Numbering </a:t>
            </a:r>
            <a:r>
              <a:rPr lang="en-US" dirty="0"/>
              <a:t>Alignment process / </a:t>
            </a:r>
            <a:r>
              <a:rPr lang="en-US" dirty="0" smtClean="0"/>
              <a:t>Spreadsheet</a:t>
            </a:r>
          </a:p>
          <a:p>
            <a:r>
              <a:rPr lang="en-US" dirty="0" smtClean="0"/>
              <a:t>802.11 Mandatory Draft Review before SB</a:t>
            </a:r>
          </a:p>
          <a:p>
            <a:r>
              <a:rPr lang="en-US" dirty="0"/>
              <a:t>Style Guide for </a:t>
            </a:r>
            <a:r>
              <a:rPr lang="en-US" dirty="0" smtClean="0"/>
              <a:t>802.11 09/1034r10</a:t>
            </a:r>
          </a:p>
          <a:p>
            <a:r>
              <a:rPr lang="en-US" dirty="0" smtClean="0"/>
              <a:t>Available Resources</a:t>
            </a:r>
            <a:endParaRPr lang="en-US" dirty="0"/>
          </a:p>
          <a:p>
            <a:r>
              <a:rPr lang="en-US" dirty="0" smtClean="0"/>
              <a:t>Amendment Ordering / Draft Snapshots</a:t>
            </a:r>
          </a:p>
          <a:p>
            <a:r>
              <a:rPr lang="en-US" dirty="0" smtClean="0"/>
              <a:t>IEEE Standards Central Desktop</a:t>
            </a:r>
          </a:p>
          <a:p>
            <a:pPr>
              <a:buFontTx/>
              <a:buNone/>
            </a:pPr>
            <a:endParaRPr lang="en-US" dirty="0" smtClean="0"/>
          </a:p>
        </p:txBody>
      </p:sp>
      <p:sp>
        <p:nvSpPr>
          <p:cNvPr id="17413" name="Footer Placeholder 5"/>
          <p:cNvSpPr>
            <a:spLocks noGrp="1"/>
          </p:cNvSpPr>
          <p:nvPr>
            <p:ph type="ftr" sz="quarter" idx="11"/>
          </p:nvPr>
        </p:nvSpPr>
        <p:spPr>
          <a:noFill/>
        </p:spPr>
        <p:txBody>
          <a:bodyPr/>
          <a:lstStyle/>
          <a:p>
            <a:r>
              <a:rPr lang="en-US" smtClean="0"/>
              <a:t>Peter Ecclesine (Cisco Systems)</a:t>
            </a:r>
          </a:p>
        </p:txBody>
      </p:sp>
      <p:sp>
        <p:nvSpPr>
          <p:cNvPr id="17414" name="Date Placeholder 5"/>
          <p:cNvSpPr>
            <a:spLocks noGrp="1"/>
          </p:cNvSpPr>
          <p:nvPr>
            <p:ph type="dt" sz="quarter" idx="10"/>
          </p:nvPr>
        </p:nvSpPr>
        <p:spPr>
          <a:noFill/>
        </p:spPr>
        <p:txBody>
          <a:bodyPr/>
          <a:lstStyle/>
          <a:p>
            <a:r>
              <a:rPr lang="en-US" smtClean="0"/>
              <a:t>Mar 2015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smtClean="0"/>
              <a:t>Slide </a:t>
            </a:r>
            <a:fld id="{47E796F5-5253-41EA-82B0-28826C328533}" type="slidenum">
              <a:rPr lang="en-US" smtClean="0"/>
              <a:pPr/>
              <a:t>4</a:t>
            </a:fld>
            <a:endParaRPr lang="en-US" smtClean="0"/>
          </a:p>
        </p:txBody>
      </p:sp>
      <p:sp>
        <p:nvSpPr>
          <p:cNvPr id="18435" name="Rectangle 2"/>
          <p:cNvSpPr>
            <a:spLocks noGrp="1" noChangeArrowheads="1"/>
          </p:cNvSpPr>
          <p:nvPr>
            <p:ph type="title"/>
          </p:nvPr>
        </p:nvSpPr>
        <p:spPr>
          <a:xfrm>
            <a:off x="685800" y="381000"/>
            <a:ext cx="7772400" cy="1066800"/>
          </a:xfrm>
        </p:spPr>
        <p:txBody>
          <a:bodyPr/>
          <a:lstStyle/>
          <a:p>
            <a:r>
              <a:rPr lang="en-US" dirty="0" smtClean="0"/>
              <a:t>Roll Call – 2015-03-10</a:t>
            </a:r>
          </a:p>
        </p:txBody>
      </p:sp>
      <p:sp>
        <p:nvSpPr>
          <p:cNvPr id="18436" name="Rectangle 3"/>
          <p:cNvSpPr>
            <a:spLocks noGrp="1" noChangeArrowheads="1"/>
          </p:cNvSpPr>
          <p:nvPr>
            <p:ph type="body" idx="1"/>
          </p:nvPr>
        </p:nvSpPr>
        <p:spPr>
          <a:xfrm>
            <a:off x="685800" y="1143000"/>
            <a:ext cx="7772400" cy="5486400"/>
          </a:xfrm>
        </p:spPr>
        <p:txBody>
          <a:bodyPr/>
          <a:lstStyle/>
          <a:p>
            <a:pPr>
              <a:lnSpc>
                <a:spcPct val="80000"/>
              </a:lnSpc>
              <a:defRPr/>
            </a:pPr>
            <a:r>
              <a:rPr lang="en-US" sz="1400" dirty="0" smtClean="0"/>
              <a:t>802.11 Editor’s Present</a:t>
            </a:r>
          </a:p>
          <a:p>
            <a:pPr lvl="1">
              <a:lnSpc>
                <a:spcPct val="80000"/>
              </a:lnSpc>
              <a:buFontTx/>
              <a:buChar char="•"/>
              <a:defRPr/>
            </a:pPr>
            <a:r>
              <a:rPr lang="en-US" sz="1400" dirty="0" smtClean="0"/>
              <a:t>P802.11REVmc – </a:t>
            </a:r>
            <a:r>
              <a:rPr lang="en-US" sz="1400" dirty="0"/>
              <a:t> </a:t>
            </a:r>
            <a:r>
              <a:rPr lang="en-US" sz="1400" dirty="0" smtClean="0"/>
              <a:t>Adrian Stephens, Edward Au, Emily Qi</a:t>
            </a:r>
          </a:p>
          <a:p>
            <a:pPr lvl="1">
              <a:lnSpc>
                <a:spcPct val="80000"/>
              </a:lnSpc>
              <a:buFontTx/>
              <a:buChar char="•"/>
              <a:defRPr/>
            </a:pPr>
            <a:r>
              <a:rPr lang="en-US" sz="1400" dirty="0"/>
              <a:t>P802.11ah Amendment (S1G) – Alfred </a:t>
            </a:r>
            <a:r>
              <a:rPr lang="en-US" sz="1400" dirty="0" err="1" smtClean="0"/>
              <a:t>Asterjadhi</a:t>
            </a:r>
            <a:r>
              <a:rPr lang="en-US" sz="1400" dirty="0"/>
              <a:t>, Yongho </a:t>
            </a:r>
            <a:r>
              <a:rPr lang="en-US" sz="1400" dirty="0" smtClean="0"/>
              <a:t>Seok</a:t>
            </a:r>
            <a:endParaRPr lang="en-US" sz="1400" dirty="0"/>
          </a:p>
          <a:p>
            <a:pPr lvl="1">
              <a:lnSpc>
                <a:spcPct val="80000"/>
              </a:lnSpc>
              <a:buFontTx/>
              <a:buChar char="•"/>
              <a:defRPr/>
            </a:pPr>
            <a:r>
              <a:rPr lang="en-US" sz="1400" dirty="0" smtClean="0"/>
              <a:t>P802.11ai </a:t>
            </a:r>
            <a:r>
              <a:rPr lang="en-US" sz="1400" dirty="0"/>
              <a:t>Amendment (FILS) – </a:t>
            </a:r>
            <a:r>
              <a:rPr lang="en-US" sz="1400" dirty="0" smtClean="0"/>
              <a:t>Lee </a:t>
            </a:r>
            <a:r>
              <a:rPr lang="en-US" sz="1400" dirty="0"/>
              <a:t>Armstrong, Ping </a:t>
            </a:r>
            <a:r>
              <a:rPr lang="en-US" sz="1400" dirty="0" smtClean="0"/>
              <a:t>FANG</a:t>
            </a:r>
          </a:p>
          <a:p>
            <a:pPr lvl="1">
              <a:lnSpc>
                <a:spcPct val="80000"/>
              </a:lnSpc>
              <a:buFontTx/>
              <a:buChar char="•"/>
              <a:defRPr/>
            </a:pPr>
            <a:r>
              <a:rPr lang="en-US" sz="1400" dirty="0"/>
              <a:t>P802.11aj Amendment (CMMW) – </a:t>
            </a:r>
            <a:r>
              <a:rPr lang="en-US" sz="1400" dirty="0" err="1"/>
              <a:t>Jiamin</a:t>
            </a:r>
            <a:r>
              <a:rPr lang="en-US" sz="1400" dirty="0"/>
              <a:t> CHEN</a:t>
            </a:r>
          </a:p>
          <a:p>
            <a:pPr lvl="1">
              <a:lnSpc>
                <a:spcPct val="80000"/>
              </a:lnSpc>
              <a:buFont typeface="Arial" panose="020B0604020202020204" pitchFamily="34" charset="0"/>
              <a:buChar char="•"/>
              <a:defRPr/>
            </a:pPr>
            <a:r>
              <a:rPr lang="en-US" sz="1400" dirty="0"/>
              <a:t>P802.11ak Amendment (GLK) – Donald </a:t>
            </a:r>
            <a:r>
              <a:rPr lang="en-US" sz="1400" dirty="0" smtClean="0"/>
              <a:t>Eastlake</a:t>
            </a:r>
            <a:endParaRPr lang="en-US" sz="1400" dirty="0"/>
          </a:p>
          <a:p>
            <a:pPr lvl="1">
              <a:lnSpc>
                <a:spcPct val="80000"/>
              </a:lnSpc>
              <a:buFontTx/>
              <a:buChar char="•"/>
              <a:defRPr/>
            </a:pPr>
            <a:r>
              <a:rPr lang="en-US" sz="1400" dirty="0" smtClean="0"/>
              <a:t>P802.11ax Amendment (HEW) – Robert Stacey</a:t>
            </a:r>
          </a:p>
          <a:p>
            <a:pPr>
              <a:lnSpc>
                <a:spcPct val="80000"/>
              </a:lnSpc>
              <a:buFontTx/>
              <a:buNone/>
              <a:defRPr/>
            </a:pPr>
            <a:endParaRPr lang="en-US" sz="1000" dirty="0" smtClean="0"/>
          </a:p>
          <a:p>
            <a:pPr>
              <a:lnSpc>
                <a:spcPct val="80000"/>
              </a:lnSpc>
              <a:buFont typeface="Arial" panose="020B0604020202020204" pitchFamily="34" charset="0"/>
              <a:buChar char="•"/>
              <a:defRPr/>
            </a:pPr>
            <a:r>
              <a:rPr lang="en-US" sz="1400" dirty="0"/>
              <a:t>802.11 Editor’s </a:t>
            </a:r>
            <a:r>
              <a:rPr lang="en-US" sz="1400" dirty="0" smtClean="0"/>
              <a:t>Not Present</a:t>
            </a:r>
            <a:endParaRPr lang="en-US" sz="1400" dirty="0"/>
          </a:p>
          <a:p>
            <a:pPr>
              <a:lnSpc>
                <a:spcPct val="80000"/>
              </a:lnSpc>
              <a:buFontTx/>
              <a:buNone/>
              <a:defRPr/>
            </a:pPr>
            <a:endParaRPr lang="en-US" sz="1000" dirty="0" smtClean="0"/>
          </a:p>
          <a:p>
            <a:pPr marL="628650" lvl="2">
              <a:lnSpc>
                <a:spcPct val="80000"/>
              </a:lnSpc>
              <a:buFont typeface="Arial" panose="020B0604020202020204" pitchFamily="34" charset="0"/>
              <a:buChar char="•"/>
              <a:defRPr/>
            </a:pPr>
            <a:r>
              <a:rPr lang="en-US" sz="1400" dirty="0" smtClean="0"/>
              <a:t>P809.11aq </a:t>
            </a:r>
            <a:r>
              <a:rPr lang="en-US" sz="1400" dirty="0"/>
              <a:t>Amendment (PAD) – Dan Gal</a:t>
            </a:r>
          </a:p>
          <a:p>
            <a:pPr>
              <a:lnSpc>
                <a:spcPct val="80000"/>
              </a:lnSpc>
              <a:buFontTx/>
              <a:buNone/>
              <a:defRPr/>
            </a:pPr>
            <a:endParaRPr lang="en-US" sz="1000" dirty="0" smtClean="0"/>
          </a:p>
          <a:p>
            <a:pPr>
              <a:lnSpc>
                <a:spcPct val="80000"/>
              </a:lnSpc>
              <a:defRPr/>
            </a:pPr>
            <a:r>
              <a:rPr lang="en-US" sz="1000" dirty="0" smtClean="0"/>
              <a:t>Also present:</a:t>
            </a:r>
          </a:p>
          <a:p>
            <a:pPr lvl="1">
              <a:lnSpc>
                <a:spcPct val="80000"/>
              </a:lnSpc>
              <a:buFont typeface="Arial" panose="020B0604020202020204" pitchFamily="34" charset="0"/>
              <a:buChar char="•"/>
              <a:defRPr/>
            </a:pPr>
            <a:r>
              <a:rPr lang="en-US" sz="1100" dirty="0" smtClean="0"/>
              <a:t>Andy Scott		Bo Gao</a:t>
            </a:r>
          </a:p>
          <a:p>
            <a:pPr lvl="1">
              <a:lnSpc>
                <a:spcPct val="80000"/>
              </a:lnSpc>
              <a:buFont typeface="Arial" panose="020B0604020202020204" pitchFamily="34" charset="0"/>
              <a:buChar char="•"/>
              <a:defRPr/>
            </a:pPr>
            <a:r>
              <a:rPr lang="en-US" sz="1100" dirty="0" err="1"/>
              <a:t>Jerge</a:t>
            </a:r>
            <a:r>
              <a:rPr lang="en-US" sz="1100" dirty="0"/>
              <a:t> </a:t>
            </a:r>
            <a:r>
              <a:rPr lang="en-US" sz="1100" dirty="0" err="1" smtClean="0"/>
              <a:t>Hurtarte</a:t>
            </a:r>
            <a:r>
              <a:rPr lang="en-US" sz="1100" dirty="0" smtClean="0"/>
              <a:t>		Mark Hamilton</a:t>
            </a:r>
          </a:p>
          <a:p>
            <a:pPr lvl="1">
              <a:lnSpc>
                <a:spcPct val="80000"/>
              </a:lnSpc>
              <a:buFont typeface="Arial" panose="020B0604020202020204" pitchFamily="34" charset="0"/>
              <a:buChar char="•"/>
              <a:defRPr/>
            </a:pPr>
            <a:r>
              <a:rPr lang="en-US" sz="1100" dirty="0" smtClean="0"/>
              <a:t>Scott Marin		Yasuhiko Inoue		</a:t>
            </a:r>
          </a:p>
          <a:p>
            <a:pPr lvl="1">
              <a:lnSpc>
                <a:spcPct val="80000"/>
              </a:lnSpc>
              <a:buFont typeface="Arial" panose="020B0604020202020204" pitchFamily="34" charset="0"/>
              <a:buChar char="•"/>
              <a:defRPr/>
            </a:pPr>
            <a:endParaRPr lang="en-US" sz="1100" dirty="0"/>
          </a:p>
          <a:p>
            <a:pPr>
              <a:lnSpc>
                <a:spcPct val="80000"/>
              </a:lnSpc>
              <a:defRPr/>
            </a:pPr>
            <a:r>
              <a:rPr lang="en-US" sz="1200" dirty="0"/>
              <a:t>IEEE Staff </a:t>
            </a:r>
            <a:r>
              <a:rPr lang="en-US" sz="1200" dirty="0" smtClean="0"/>
              <a:t>present </a:t>
            </a:r>
            <a:r>
              <a:rPr lang="en-US" sz="1200" dirty="0"/>
              <a:t>and always welcome! </a:t>
            </a:r>
          </a:p>
          <a:p>
            <a:pPr marL="342900" lvl="2" indent="0">
              <a:lnSpc>
                <a:spcPct val="80000"/>
              </a:lnSpc>
              <a:buNone/>
              <a:defRPr/>
            </a:pPr>
            <a:r>
              <a:rPr lang="en-US" sz="1100" dirty="0" smtClean="0"/>
              <a:t>Michelle </a:t>
            </a:r>
            <a:r>
              <a:rPr lang="en-US" sz="1100" dirty="0"/>
              <a:t>Turner – staff editor for 802, </a:t>
            </a:r>
            <a:r>
              <a:rPr lang="en-US" sz="1100" dirty="0">
                <a:hlinkClick r:id="rId3"/>
              </a:rPr>
              <a:t>m.turner@ieee.org</a:t>
            </a:r>
            <a:endParaRPr lang="en-US" sz="1100" dirty="0"/>
          </a:p>
          <a:p>
            <a:pPr marL="342900" lvl="2" indent="0">
              <a:lnSpc>
                <a:spcPct val="80000"/>
              </a:lnSpc>
              <a:buNone/>
              <a:defRPr/>
            </a:pPr>
            <a:endParaRPr lang="en-US" sz="1100" dirty="0"/>
          </a:p>
          <a:p>
            <a:pPr lvl="1">
              <a:lnSpc>
                <a:spcPct val="80000"/>
              </a:lnSpc>
              <a:buNone/>
              <a:defRPr/>
            </a:pPr>
            <a:endParaRPr lang="en-US" sz="1000" dirty="0" smtClean="0"/>
          </a:p>
          <a:p>
            <a:pPr>
              <a:lnSpc>
                <a:spcPct val="80000"/>
              </a:lnSpc>
              <a:defRPr/>
            </a:pPr>
            <a:r>
              <a:rPr lang="en-US" sz="1200" dirty="0" smtClean="0"/>
              <a:t>IEEE Staff not present and always welcome! </a:t>
            </a:r>
          </a:p>
          <a:p>
            <a:pPr marL="342900" lvl="2" indent="0">
              <a:lnSpc>
                <a:spcPct val="80000"/>
              </a:lnSpc>
              <a:buNone/>
              <a:defRPr/>
            </a:pPr>
            <a:endParaRPr lang="en-US" sz="1100" dirty="0"/>
          </a:p>
          <a:p>
            <a:pPr marL="514350" lvl="2" indent="-171450">
              <a:lnSpc>
                <a:spcPct val="80000"/>
              </a:lnSpc>
              <a:buFont typeface="Arial" panose="020B0604020202020204" pitchFamily="34" charset="0"/>
              <a:buChar char="•"/>
              <a:defRPr/>
            </a:pPr>
            <a:r>
              <a:rPr lang="en-US" sz="1100" dirty="0" smtClean="0"/>
              <a:t>Soo </a:t>
            </a:r>
            <a:r>
              <a:rPr lang="en-US" sz="1100" dirty="0"/>
              <a:t>Kim – Client Services, </a:t>
            </a:r>
            <a:r>
              <a:rPr lang="en-US" sz="1100" dirty="0">
                <a:hlinkClick r:id="rId4"/>
              </a:rPr>
              <a:t>s.h.kim@ieee.org</a:t>
            </a:r>
            <a:r>
              <a:rPr lang="en-US" sz="1100" dirty="0"/>
              <a:t> </a:t>
            </a:r>
            <a:endParaRPr lang="en-US" sz="1100" dirty="0" smtClean="0"/>
          </a:p>
          <a:p>
            <a:pPr marL="514350" lvl="2" indent="-171450">
              <a:lnSpc>
                <a:spcPct val="80000"/>
              </a:lnSpc>
              <a:buFont typeface="Arial" panose="020B0604020202020204" pitchFamily="34" charset="0"/>
              <a:buChar char="•"/>
              <a:defRPr/>
            </a:pPr>
            <a:r>
              <a:rPr lang="en-US" sz="1100" dirty="0"/>
              <a:t>Kathryn Bennett, IEEE </a:t>
            </a:r>
          </a:p>
          <a:p>
            <a:pPr>
              <a:lnSpc>
                <a:spcPct val="80000"/>
              </a:lnSpc>
              <a:defRPr/>
            </a:pPr>
            <a:endParaRPr lang="en-US" sz="1200" dirty="0" smtClean="0"/>
          </a:p>
          <a:p>
            <a:pPr>
              <a:lnSpc>
                <a:spcPct val="80000"/>
              </a:lnSpc>
              <a:defRPr/>
            </a:pPr>
            <a:r>
              <a:rPr lang="en-US" sz="1200" dirty="0" smtClean="0"/>
              <a:t>Note: editors request that an IEEE staff member should be present at least during Plenary meetings</a:t>
            </a:r>
          </a:p>
          <a:p>
            <a:pPr lvl="1">
              <a:lnSpc>
                <a:spcPct val="80000"/>
              </a:lnSpc>
              <a:defRPr/>
            </a:pPr>
            <a:endParaRPr lang="en-US" sz="900" dirty="0" smtClean="0"/>
          </a:p>
          <a:p>
            <a:pPr lvl="1">
              <a:lnSpc>
                <a:spcPct val="80000"/>
              </a:lnSpc>
              <a:defRPr/>
            </a:pPr>
            <a:endParaRPr lang="en-US" sz="1000" dirty="0" smtClean="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smtClean="0"/>
              <a:t>Peter Ecclesine (Cisco Systems)</a:t>
            </a:r>
          </a:p>
        </p:txBody>
      </p:sp>
      <p:sp>
        <p:nvSpPr>
          <p:cNvPr id="18439" name="Date Placeholder 6"/>
          <p:cNvSpPr>
            <a:spLocks noGrp="1"/>
          </p:cNvSpPr>
          <p:nvPr>
            <p:ph type="dt" sz="quarter" idx="10"/>
          </p:nvPr>
        </p:nvSpPr>
        <p:spPr>
          <a:noFill/>
        </p:spPr>
        <p:txBody>
          <a:bodyPr/>
          <a:lstStyle/>
          <a:p>
            <a:r>
              <a:rPr lang="en-US" smtClean="0"/>
              <a:t>Mar 2015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TGmc</a:t>
            </a:r>
            <a:r>
              <a:rPr lang="en-US" sz="1600" dirty="0" smtClean="0"/>
              <a:t> – Adrian Stephens </a:t>
            </a:r>
            <a:r>
              <a:rPr lang="en-US" sz="1600" b="0" dirty="0" smtClean="0"/>
              <a:t>– </a:t>
            </a:r>
            <a:r>
              <a:rPr lang="en-US" sz="1600" b="0" dirty="0" smtClean="0">
                <a:hlinkClick r:id="rId3"/>
              </a:rPr>
              <a:t>adrian.p.stephens@intel.com</a:t>
            </a:r>
            <a:r>
              <a:rPr lang="en-US" sz="1600" dirty="0" smtClean="0"/>
              <a:t>, Edward Au – </a:t>
            </a:r>
            <a:r>
              <a:rPr lang="en-US" sz="1600" b="0" dirty="0" smtClean="0">
                <a:hlinkClick r:id="rId4"/>
              </a:rPr>
              <a:t>edwardau@marvell.com</a:t>
            </a:r>
            <a:r>
              <a:rPr lang="en-US" sz="1600" dirty="0" smtClean="0"/>
              <a:t>, Emily Qi – </a:t>
            </a:r>
            <a:r>
              <a:rPr lang="en-US" sz="1600" b="0" dirty="0" smtClean="0">
                <a:hlinkClick r:id="rId5"/>
              </a:rPr>
              <a:t>emily.h.qi@intel.com</a:t>
            </a:r>
            <a:r>
              <a:rPr lang="en-US" sz="1600" b="0" dirty="0" smtClean="0"/>
              <a:t> </a:t>
            </a:r>
            <a:endParaRPr lang="en-US" sz="1600" dirty="0" smtClean="0"/>
          </a:p>
          <a:p>
            <a:r>
              <a:rPr lang="en-US" sz="1600" dirty="0" err="1" smtClean="0"/>
              <a:t>TGah</a:t>
            </a:r>
            <a:r>
              <a:rPr lang="en-US" sz="1600" dirty="0" smtClean="0"/>
              <a:t> – Yongho Seok </a:t>
            </a:r>
            <a:r>
              <a:rPr lang="en-US" sz="1600" b="0" dirty="0" smtClean="0">
                <a:hlinkClick r:id="rId6"/>
              </a:rPr>
              <a:t>yongho.seok@gmail.com</a:t>
            </a:r>
            <a:r>
              <a:rPr lang="en-US" sz="1600" b="0" dirty="0" smtClean="0"/>
              <a:t>,  </a:t>
            </a:r>
            <a:r>
              <a:rPr lang="en-US" sz="1600" dirty="0" smtClean="0"/>
              <a:t>Alfred </a:t>
            </a:r>
            <a:r>
              <a:rPr lang="en-US" sz="1600" dirty="0" err="1" smtClean="0"/>
              <a:t>Asterjadhi</a:t>
            </a:r>
            <a:r>
              <a:rPr lang="en-US" sz="1600" dirty="0" smtClean="0"/>
              <a:t> – </a:t>
            </a:r>
            <a:r>
              <a:rPr lang="en-US" sz="1600" b="0" dirty="0" smtClean="0">
                <a:hlinkClick r:id="rId7"/>
              </a:rPr>
              <a:t>aasterja@qti.qualcomm.com</a:t>
            </a:r>
            <a:r>
              <a:rPr lang="en-US" sz="1600" b="0" dirty="0" smtClean="0"/>
              <a:t>   </a:t>
            </a:r>
          </a:p>
          <a:p>
            <a:r>
              <a:rPr lang="en-US" sz="1600" dirty="0" err="1" smtClean="0"/>
              <a:t>TGai</a:t>
            </a:r>
            <a:r>
              <a:rPr lang="en-US" sz="1600" dirty="0" smtClean="0"/>
              <a:t> – Lee Armstrong – </a:t>
            </a:r>
            <a:r>
              <a:rPr lang="en-US" sz="1600" b="0" dirty="0" smtClean="0">
                <a:hlinkClick r:id="rId8"/>
              </a:rPr>
              <a:t>LRA@tiac.net</a:t>
            </a:r>
            <a:r>
              <a:rPr lang="en-US" sz="1600" b="0" dirty="0" smtClean="0"/>
              <a:t>, </a:t>
            </a:r>
            <a:r>
              <a:rPr lang="en-US" sz="1600" dirty="0" smtClean="0"/>
              <a:t>Ping FANG </a:t>
            </a:r>
            <a:r>
              <a:rPr lang="en-US" sz="1600" b="0" dirty="0" smtClean="0">
                <a:hlinkClick r:id="rId9"/>
              </a:rPr>
              <a:t>Ping.FANG@huawei.com</a:t>
            </a:r>
            <a:endParaRPr lang="en-US" sz="1600" b="0" dirty="0" smtClean="0"/>
          </a:p>
          <a:p>
            <a:r>
              <a:rPr lang="en-US" sz="1600" dirty="0" err="1" smtClean="0"/>
              <a:t>TGaj</a:t>
            </a:r>
            <a:r>
              <a:rPr lang="en-US" sz="1600" dirty="0" smtClean="0"/>
              <a:t> – </a:t>
            </a:r>
            <a:r>
              <a:rPr lang="en-US" sz="1600" dirty="0" err="1" smtClean="0"/>
              <a:t>Jiamin</a:t>
            </a:r>
            <a:r>
              <a:rPr lang="en-US" sz="1600" dirty="0" smtClean="0"/>
              <a:t> CHEN – </a:t>
            </a:r>
            <a:r>
              <a:rPr lang="en-US" sz="1600" b="0" dirty="0" smtClean="0">
                <a:hlinkClick r:id="rId10"/>
              </a:rPr>
              <a:t>jiamin.chen@mail01.huawei.com</a:t>
            </a:r>
            <a:r>
              <a:rPr lang="en-US" sz="1600" b="0" dirty="0" smtClean="0"/>
              <a:t> </a:t>
            </a:r>
            <a:endParaRPr lang="en-US" sz="1600" dirty="0" smtClean="0"/>
          </a:p>
          <a:p>
            <a:r>
              <a:rPr lang="en-US" sz="1600" dirty="0" err="1" smtClean="0"/>
              <a:t>TGak</a:t>
            </a:r>
            <a:r>
              <a:rPr lang="en-US" sz="1600" dirty="0" smtClean="0"/>
              <a:t> – Donald Eastlake – </a:t>
            </a:r>
            <a:r>
              <a:rPr lang="en-US" sz="1600" b="0" dirty="0" smtClean="0">
                <a:hlinkClick r:id="rId11"/>
              </a:rPr>
              <a:t>d3e3e3@gmail.com</a:t>
            </a:r>
            <a:r>
              <a:rPr lang="en-US" sz="1600" b="0" dirty="0" smtClean="0"/>
              <a:t>, </a:t>
            </a:r>
            <a:r>
              <a:rPr lang="en-US" sz="1600" dirty="0" smtClean="0"/>
              <a:t>Norm Finn </a:t>
            </a:r>
            <a:r>
              <a:rPr lang="en-US" sz="1600" dirty="0"/>
              <a:t>– </a:t>
            </a:r>
            <a:r>
              <a:rPr lang="en-US" sz="1600" b="0" dirty="0" smtClean="0">
                <a:hlinkClick r:id="rId12"/>
              </a:rPr>
              <a:t>nfinn@cisco.com</a:t>
            </a:r>
            <a:r>
              <a:rPr lang="en-US" sz="1600" b="0" dirty="0" smtClean="0"/>
              <a:t> </a:t>
            </a:r>
          </a:p>
          <a:p>
            <a:r>
              <a:rPr lang="en-US" sz="1600" dirty="0" err="1" smtClean="0"/>
              <a:t>TGaq</a:t>
            </a:r>
            <a:r>
              <a:rPr lang="en-US" sz="1600" dirty="0" smtClean="0"/>
              <a:t> – Dan Gal – </a:t>
            </a:r>
            <a:r>
              <a:rPr lang="en-US" sz="1600" b="0" dirty="0" smtClean="0">
                <a:hlinkClick r:id="rId13"/>
              </a:rPr>
              <a:t>ddrgal@gmail.com</a:t>
            </a:r>
            <a:r>
              <a:rPr lang="en-US" sz="1600" b="0" dirty="0" smtClean="0"/>
              <a:t>   </a:t>
            </a:r>
          </a:p>
          <a:p>
            <a:pPr marL="342900" lvl="1" indent="-342900">
              <a:buFontTx/>
              <a:buChar char="•"/>
            </a:pPr>
            <a:r>
              <a:rPr lang="en-US" sz="1600" b="1" dirty="0" err="1" smtClean="0"/>
              <a:t>TGax</a:t>
            </a:r>
            <a:r>
              <a:rPr lang="en-US" sz="1600" b="1" dirty="0" smtClean="0"/>
              <a:t> </a:t>
            </a:r>
            <a:r>
              <a:rPr lang="en-US" sz="1600" b="1" dirty="0"/>
              <a:t>– </a:t>
            </a:r>
            <a:r>
              <a:rPr lang="en-US" sz="1600" b="1" dirty="0" smtClean="0"/>
              <a:t>Robert Stacey </a:t>
            </a:r>
            <a:r>
              <a:rPr lang="en-US" sz="1600" dirty="0" smtClean="0"/>
              <a:t>– </a:t>
            </a:r>
            <a:r>
              <a:rPr lang="en-US" sz="1600" dirty="0">
                <a:hlinkClick r:id="rId14"/>
              </a:rPr>
              <a:t>robert.stacey@intel.com</a:t>
            </a:r>
            <a:r>
              <a:rPr lang="en-US" sz="1600" dirty="0"/>
              <a:t> </a:t>
            </a:r>
            <a:r>
              <a:rPr lang="en-US" sz="1600" b="0" dirty="0" smtClean="0"/>
              <a:t>  </a:t>
            </a:r>
            <a:endParaRPr lang="en-US" sz="1600" b="0" dirty="0"/>
          </a:p>
          <a:p>
            <a:pPr marL="0" indent="0">
              <a:buNone/>
            </a:pPr>
            <a:endParaRPr lang="en-US" sz="1600" dirty="0" smtClean="0"/>
          </a:p>
          <a:p>
            <a:r>
              <a:rPr lang="en-US" sz="1600" dirty="0" smtClean="0"/>
              <a:t>Editors Emeritus:</a:t>
            </a:r>
          </a:p>
          <a:p>
            <a:pPr lvl="1"/>
            <a:r>
              <a:rPr lang="en-US" sz="1600" dirty="0" err="1"/>
              <a:t>TGaa</a:t>
            </a:r>
            <a:r>
              <a:rPr lang="en-US" sz="1600" dirty="0"/>
              <a:t> – Alex Ashley – </a:t>
            </a:r>
            <a:r>
              <a:rPr lang="en-US" sz="1600" dirty="0" smtClean="0">
                <a:hlinkClick r:id="rId15"/>
              </a:rPr>
              <a:t>alex.ashley@hotmail.co.uk</a:t>
            </a:r>
            <a:endParaRPr lang="en-US" sz="1600" dirty="0" smtClean="0"/>
          </a:p>
          <a:p>
            <a:pPr lvl="1"/>
            <a:r>
              <a:rPr lang="en-US" sz="1600" dirty="0" err="1" smtClean="0"/>
              <a:t>TGac</a:t>
            </a:r>
            <a:r>
              <a:rPr lang="en-US" sz="1600" dirty="0" smtClean="0"/>
              <a:t> – Robert Stacey – </a:t>
            </a:r>
            <a:r>
              <a:rPr lang="en-US" sz="1600" dirty="0" smtClean="0">
                <a:hlinkClick r:id="rId14"/>
              </a:rPr>
              <a:t>robert.stacey@intel.com</a:t>
            </a:r>
            <a:r>
              <a:rPr lang="en-US" sz="1600" dirty="0" smtClean="0"/>
              <a:t> </a:t>
            </a:r>
          </a:p>
          <a:p>
            <a:pPr lvl="1"/>
            <a:r>
              <a:rPr lang="en-US" sz="1600" dirty="0" err="1"/>
              <a:t>TGad</a:t>
            </a:r>
            <a:r>
              <a:rPr lang="en-US" sz="1600" dirty="0"/>
              <a:t> – Carlos Cordeiro – </a:t>
            </a:r>
            <a:r>
              <a:rPr lang="en-US" sz="1600" dirty="0">
                <a:hlinkClick r:id="rId16"/>
              </a:rPr>
              <a:t>carlos.cordeiro@intel.com</a:t>
            </a:r>
            <a:r>
              <a:rPr lang="en-US" sz="1600" dirty="0"/>
              <a:t> </a:t>
            </a:r>
            <a:r>
              <a:rPr lang="en-US" sz="1600" dirty="0" smtClean="0"/>
              <a:t> </a:t>
            </a:r>
          </a:p>
          <a:p>
            <a:pPr lvl="1"/>
            <a:r>
              <a:rPr lang="en-US" sz="1600" dirty="0" err="1" smtClean="0"/>
              <a:t>TGae</a:t>
            </a:r>
            <a:r>
              <a:rPr lang="en-US" sz="1600" dirty="0" smtClean="0"/>
              <a:t> – Henry </a:t>
            </a:r>
            <a:r>
              <a:rPr lang="en-US" sz="1600" dirty="0" err="1" smtClean="0"/>
              <a:t>Ptasinski</a:t>
            </a:r>
            <a:r>
              <a:rPr lang="en-US" sz="1600" dirty="0" smtClean="0"/>
              <a:t> – </a:t>
            </a:r>
            <a:r>
              <a:rPr lang="en-US" sz="1600" dirty="0" smtClean="0">
                <a:hlinkClick r:id="rId17"/>
              </a:rPr>
              <a:t>henry@LOGOUT.COM</a:t>
            </a:r>
            <a:r>
              <a:rPr lang="en-US" sz="1600" dirty="0" smtClean="0"/>
              <a:t> </a:t>
            </a:r>
          </a:p>
          <a:p>
            <a:pPr lvl="1"/>
            <a:r>
              <a:rPr lang="en-US" sz="1600" dirty="0" err="1" smtClean="0"/>
              <a:t>TGaf</a:t>
            </a:r>
            <a:r>
              <a:rPr lang="en-US" sz="1600" dirty="0" smtClean="0"/>
              <a:t> – Peter Ecclesine – </a:t>
            </a:r>
            <a:r>
              <a:rPr lang="en-US" sz="1600" dirty="0" smtClean="0">
                <a:hlinkClick r:id="rId18"/>
              </a:rPr>
              <a:t>pecclesi@cisco.com</a:t>
            </a:r>
            <a:r>
              <a:rPr lang="en-US" sz="1600" dirty="0" smtClean="0"/>
              <a:t> </a:t>
            </a:r>
          </a:p>
          <a:p>
            <a:pPr lvl="1"/>
            <a:endParaRPr lang="en-US" sz="1600" dirty="0" smtClean="0"/>
          </a:p>
          <a:p>
            <a:endParaRPr lang="en-US" sz="1600" dirty="0" smtClean="0"/>
          </a:p>
        </p:txBody>
      </p:sp>
      <p:sp>
        <p:nvSpPr>
          <p:cNvPr id="19462" name="Footer Placeholder 6"/>
          <p:cNvSpPr>
            <a:spLocks noGrp="1"/>
          </p:cNvSpPr>
          <p:nvPr>
            <p:ph type="ftr" sz="quarter" idx="11"/>
          </p:nvPr>
        </p:nvSpPr>
        <p:spPr>
          <a:noFill/>
        </p:spPr>
        <p:txBody>
          <a:bodyPr/>
          <a:lstStyle/>
          <a:p>
            <a:r>
              <a:rPr lang="en-US" smtClean="0"/>
              <a:t>Peter Ecclesine (Cisco Systems)</a:t>
            </a:r>
          </a:p>
        </p:txBody>
      </p:sp>
      <p:sp>
        <p:nvSpPr>
          <p:cNvPr id="19463" name="Date Placeholder 6"/>
          <p:cNvSpPr>
            <a:spLocks noGrp="1"/>
          </p:cNvSpPr>
          <p:nvPr>
            <p:ph type="dt" sz="quarter" idx="10"/>
          </p:nvPr>
        </p:nvSpPr>
        <p:spPr>
          <a:noFill/>
        </p:spPr>
        <p:txBody>
          <a:bodyPr/>
          <a:lstStyle/>
          <a:p>
            <a:r>
              <a:rPr lang="en-US" smtClean="0"/>
              <a:t>Mar 2015</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dirty="0" smtClean="0"/>
              <a:t>March 10</a:t>
            </a:r>
            <a:r>
              <a:rPr lang="en-GB" baseline="30000" dirty="0" smtClean="0"/>
              <a:t>th</a:t>
            </a:r>
            <a:r>
              <a:rPr lang="en-GB" dirty="0" smtClean="0"/>
              <a:t> Round table status report</a:t>
            </a:r>
          </a:p>
        </p:txBody>
      </p:sp>
      <p:sp>
        <p:nvSpPr>
          <p:cNvPr id="20483" name="Rectangle 3"/>
          <p:cNvSpPr>
            <a:spLocks noGrp="1" noChangeArrowheads="1"/>
          </p:cNvSpPr>
          <p:nvPr>
            <p:ph type="body" idx="1"/>
          </p:nvPr>
        </p:nvSpPr>
        <p:spPr>
          <a:xfrm>
            <a:off x="685800" y="1752600"/>
            <a:ext cx="7772400" cy="4648200"/>
          </a:xfrm>
        </p:spPr>
        <p:txBody>
          <a:bodyPr/>
          <a:lstStyle/>
          <a:p>
            <a:r>
              <a:rPr lang="en-GB" sz="2000" dirty="0" err="1" smtClean="0"/>
              <a:t>REVmc</a:t>
            </a:r>
            <a:r>
              <a:rPr lang="en-GB" sz="2000" dirty="0" smtClean="0"/>
              <a:t> – Processing 46 comments, hope to clean </a:t>
            </a:r>
            <a:r>
              <a:rPr lang="en-GB" sz="2000" dirty="0" err="1" smtClean="0"/>
              <a:t>recirc</a:t>
            </a:r>
            <a:r>
              <a:rPr lang="en-GB" sz="2000" dirty="0" smtClean="0"/>
              <a:t> out of March, seeking conditional approval for SB</a:t>
            </a:r>
          </a:p>
          <a:p>
            <a:r>
              <a:rPr lang="en-GB" sz="2000" dirty="0" smtClean="0"/>
              <a:t>11ah – Processing 214 comments this week, performed MDR changes as speculative D4.1, hope to </a:t>
            </a:r>
            <a:r>
              <a:rPr lang="en-GB" sz="2000" dirty="0" err="1" smtClean="0"/>
              <a:t>recirc</a:t>
            </a:r>
            <a:r>
              <a:rPr lang="en-GB" sz="2000" dirty="0" smtClean="0"/>
              <a:t> out of March</a:t>
            </a:r>
          </a:p>
          <a:p>
            <a:r>
              <a:rPr lang="en-GB" sz="2000" dirty="0" smtClean="0"/>
              <a:t>11ai – resolving LB comments, performed MDR and will produce draft 4.1 this week, will </a:t>
            </a:r>
            <a:r>
              <a:rPr lang="en-GB" sz="2000" dirty="0" err="1" smtClean="0"/>
              <a:t>recirc</a:t>
            </a:r>
            <a:r>
              <a:rPr lang="en-GB" sz="2000" dirty="0" smtClean="0"/>
              <a:t> out of May</a:t>
            </a:r>
          </a:p>
          <a:p>
            <a:r>
              <a:rPr lang="en-GB" sz="2000" dirty="0" smtClean="0"/>
              <a:t>11aj – in comment resolution, implementing January comment resolutions and will have new draft by end of March</a:t>
            </a:r>
          </a:p>
          <a:p>
            <a:pPr lvl="0"/>
            <a:r>
              <a:rPr lang="en-GB" sz="2000" dirty="0" smtClean="0"/>
              <a:t>11ak – plan to have Draft 1.0 and WG LB out of March</a:t>
            </a:r>
          </a:p>
          <a:p>
            <a:pPr lvl="0"/>
            <a:r>
              <a:rPr lang="en-GB" sz="2000" dirty="0" smtClean="0"/>
              <a:t>11aq – </a:t>
            </a:r>
          </a:p>
          <a:p>
            <a:r>
              <a:rPr lang="en-GB" sz="2000" dirty="0" smtClean="0"/>
              <a:t>11ax </a:t>
            </a:r>
            <a:r>
              <a:rPr lang="en-US" sz="2000" dirty="0"/>
              <a:t>–</a:t>
            </a:r>
            <a:r>
              <a:rPr lang="en-GB" sz="2000" dirty="0" smtClean="0"/>
              <a:t> working on spec framework doc this year</a:t>
            </a:r>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6</a:t>
            </a:fld>
            <a:endParaRPr lang="en-US" smtClean="0"/>
          </a:p>
        </p:txBody>
      </p:sp>
      <p:sp>
        <p:nvSpPr>
          <p:cNvPr id="20485" name="Footer Placeholder 5"/>
          <p:cNvSpPr>
            <a:spLocks noGrp="1"/>
          </p:cNvSpPr>
          <p:nvPr>
            <p:ph type="ftr" sz="quarter" idx="11"/>
          </p:nvPr>
        </p:nvSpPr>
        <p:spPr>
          <a:noFill/>
        </p:spPr>
        <p:txBody>
          <a:bodyPr/>
          <a:lstStyle/>
          <a:p>
            <a:r>
              <a:rPr lang="en-US" smtClean="0"/>
              <a:t>Peter Ecclesine (Cisco Systems)</a:t>
            </a:r>
          </a:p>
        </p:txBody>
      </p:sp>
      <p:sp>
        <p:nvSpPr>
          <p:cNvPr id="20486" name="Date Placeholder 5"/>
          <p:cNvSpPr>
            <a:spLocks noGrp="1"/>
          </p:cNvSpPr>
          <p:nvPr>
            <p:ph type="dt" sz="quarter" idx="10"/>
          </p:nvPr>
        </p:nvSpPr>
        <p:spPr>
          <a:noFill/>
        </p:spPr>
        <p:txBody>
          <a:bodyPr/>
          <a:lstStyle/>
          <a:p>
            <a:r>
              <a:rPr lang="en-US" smtClean="0"/>
              <a:t>Mar 2015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Reflector Updates</a:t>
            </a:r>
          </a:p>
        </p:txBody>
      </p:sp>
      <p:sp>
        <p:nvSpPr>
          <p:cNvPr id="21507" name="Content Placeholder 2"/>
          <p:cNvSpPr>
            <a:spLocks noGrp="1"/>
          </p:cNvSpPr>
          <p:nvPr>
            <p:ph idx="1"/>
          </p:nvPr>
        </p:nvSpPr>
        <p:spPr/>
        <p:txBody>
          <a:bodyPr/>
          <a:lstStyle/>
          <a:p>
            <a:r>
              <a:rPr lang="en-US" smtClean="0"/>
              <a:t>Each editor is expected to be on the reflector and current.</a:t>
            </a:r>
          </a:p>
          <a:p>
            <a:r>
              <a:rPr lang="en-US" smtClean="0"/>
              <a:t>If you didn’t receive the meeting notice from the reflector, please send email to adrian.p.stephens@intel.com</a:t>
            </a:r>
          </a:p>
          <a:p>
            <a:r>
              <a:rPr lang="en-US" smtClean="0"/>
              <a:t>To be updated:</a:t>
            </a:r>
          </a:p>
          <a:p>
            <a:pPr lvl="1"/>
            <a:r>
              <a:rPr lang="en-US" smtClean="0"/>
              <a:t>None</a:t>
            </a:r>
          </a:p>
          <a:p>
            <a:endParaRPr lang="en-US" smtClean="0"/>
          </a:p>
        </p:txBody>
      </p:sp>
      <p:sp>
        <p:nvSpPr>
          <p:cNvPr id="21508"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1509" name="Slide Number Placeholder 5"/>
          <p:cNvSpPr>
            <a:spLocks noGrp="1"/>
          </p:cNvSpPr>
          <p:nvPr>
            <p:ph type="sldNum" sz="quarter" idx="12"/>
          </p:nvPr>
        </p:nvSpPr>
        <p:spPr>
          <a:xfrm>
            <a:off x="4395788" y="6475413"/>
            <a:ext cx="428625" cy="182562"/>
          </a:xfrm>
          <a:noFill/>
        </p:spPr>
        <p:txBody>
          <a:bodyPr/>
          <a:lstStyle/>
          <a:p>
            <a:r>
              <a:rPr lang="en-US" smtClean="0"/>
              <a:t>Slide </a:t>
            </a:r>
            <a:fld id="{482AA55E-C9C8-4875-84FE-144AC5034762}" type="slidenum">
              <a:rPr lang="en-US" smtClean="0"/>
              <a:pPr/>
              <a:t>7</a:t>
            </a:fld>
            <a:endParaRPr lang="en-US" smtClean="0"/>
          </a:p>
        </p:txBody>
      </p:sp>
      <p:sp>
        <p:nvSpPr>
          <p:cNvPr id="21510" name="Footer Placeholder 6"/>
          <p:cNvSpPr>
            <a:spLocks noGrp="1"/>
          </p:cNvSpPr>
          <p:nvPr>
            <p:ph type="ftr" sz="quarter" idx="11"/>
          </p:nvPr>
        </p:nvSpPr>
        <p:spPr>
          <a:noFill/>
        </p:spPr>
        <p:txBody>
          <a:bodyPr/>
          <a:lstStyle/>
          <a:p>
            <a:r>
              <a:rPr lang="en-US" smtClean="0"/>
              <a:t>Peter Ecclesine (Cisco Systems)</a:t>
            </a:r>
          </a:p>
        </p:txBody>
      </p:sp>
      <p:sp>
        <p:nvSpPr>
          <p:cNvPr id="21511" name="Date Placeholder 6"/>
          <p:cNvSpPr>
            <a:spLocks noGrp="1"/>
          </p:cNvSpPr>
          <p:nvPr>
            <p:ph type="dt" sz="quarter" idx="10"/>
          </p:nvPr>
        </p:nvSpPr>
        <p:spPr>
          <a:noFill/>
        </p:spPr>
        <p:txBody>
          <a:bodyPr/>
          <a:lstStyle/>
          <a:p>
            <a:r>
              <a:rPr lang="en-US" smtClean="0"/>
              <a:t>Mar 2015</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txBox="1">
            <a:spLocks noGrp="1"/>
          </p:cNvSpPr>
          <p:nvPr/>
        </p:nvSpPr>
        <p:spPr bwMode="auto">
          <a:xfrm>
            <a:off x="685800" y="30480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2531" name="Slide Number Placeholder 5"/>
          <p:cNvSpPr>
            <a:spLocks noGrp="1"/>
          </p:cNvSpPr>
          <p:nvPr>
            <p:ph type="sldNum" sz="quarter" idx="12"/>
          </p:nvPr>
        </p:nvSpPr>
        <p:spPr>
          <a:xfrm>
            <a:off x="4395788" y="6475413"/>
            <a:ext cx="428625" cy="182562"/>
          </a:xfrm>
          <a:noFill/>
        </p:spPr>
        <p:txBody>
          <a:bodyPr/>
          <a:lstStyle/>
          <a:p>
            <a:r>
              <a:rPr lang="en-US" smtClean="0"/>
              <a:t>Slide </a:t>
            </a:r>
            <a:fld id="{CC8EBD44-B100-43B4-BD40-43258D2B7579}" type="slidenum">
              <a:rPr lang="en-US" smtClean="0"/>
              <a:pPr/>
              <a:t>8</a:t>
            </a:fld>
            <a:endParaRPr lang="en-US" smtClean="0"/>
          </a:p>
        </p:txBody>
      </p:sp>
      <p:sp>
        <p:nvSpPr>
          <p:cNvPr id="22532" name="Rectangle 2"/>
          <p:cNvSpPr>
            <a:spLocks noGrp="1" noChangeArrowheads="1"/>
          </p:cNvSpPr>
          <p:nvPr>
            <p:ph type="title"/>
          </p:nvPr>
        </p:nvSpPr>
        <p:spPr/>
        <p:txBody>
          <a:bodyPr/>
          <a:lstStyle/>
          <a:p>
            <a:r>
              <a:rPr lang="en-US" smtClean="0"/>
              <a:t>IEEE Publication Status</a:t>
            </a:r>
          </a:p>
        </p:txBody>
      </p:sp>
      <p:sp>
        <p:nvSpPr>
          <p:cNvPr id="22533" name="Rectangle 3"/>
          <p:cNvSpPr>
            <a:spLocks noGrp="1" noChangeArrowheads="1"/>
          </p:cNvSpPr>
          <p:nvPr>
            <p:ph type="body" idx="1"/>
          </p:nvPr>
        </p:nvSpPr>
        <p:spPr>
          <a:xfrm>
            <a:off x="685800" y="1752600"/>
            <a:ext cx="7772400" cy="4648200"/>
          </a:xfrm>
        </p:spPr>
        <p:txBody>
          <a:bodyPr/>
          <a:lstStyle/>
          <a:p>
            <a:r>
              <a:rPr lang="en-US" dirty="0" smtClean="0"/>
              <a:t>Publication completed for 802.11-2012 March  30, 2012</a:t>
            </a:r>
          </a:p>
          <a:p>
            <a:r>
              <a:rPr lang="en-US" dirty="0" smtClean="0"/>
              <a:t>Publication of </a:t>
            </a:r>
            <a:r>
              <a:rPr lang="en-US" dirty="0" err="1" smtClean="0"/>
              <a:t>11ae</a:t>
            </a:r>
            <a:r>
              <a:rPr lang="en-US" dirty="0" smtClean="0"/>
              <a:t> announced April 10, 2012</a:t>
            </a:r>
          </a:p>
          <a:p>
            <a:r>
              <a:rPr lang="en-US" dirty="0" smtClean="0"/>
              <a:t>Publication of 11aa announced June 5, 2012</a:t>
            </a:r>
          </a:p>
          <a:p>
            <a:r>
              <a:rPr lang="en-US" dirty="0" smtClean="0"/>
              <a:t>Publication of 11ac announced December 18, 2013</a:t>
            </a:r>
          </a:p>
          <a:p>
            <a:r>
              <a:rPr lang="en-US" dirty="0" smtClean="0"/>
              <a:t>Publication of 11ad announced December 28, 2012</a:t>
            </a:r>
          </a:p>
          <a:p>
            <a:r>
              <a:rPr lang="en-US" dirty="0" smtClean="0"/>
              <a:t>Publication of 11af announced February 21, 2014</a:t>
            </a:r>
          </a:p>
          <a:p>
            <a:pPr>
              <a:buNone/>
            </a:pPr>
            <a:endParaRPr lang="en-US" baseline="30000" dirty="0" smtClean="0"/>
          </a:p>
          <a:p>
            <a:endParaRPr lang="en-US" baseline="30000" dirty="0" smtClean="0"/>
          </a:p>
          <a:p>
            <a:pPr>
              <a:buFontTx/>
              <a:buNone/>
            </a:pPr>
            <a:endParaRPr lang="en-US" dirty="0" smtClean="0"/>
          </a:p>
        </p:txBody>
      </p:sp>
      <p:sp>
        <p:nvSpPr>
          <p:cNvPr id="22534" name="Footer Placeholder 6"/>
          <p:cNvSpPr>
            <a:spLocks noGrp="1"/>
          </p:cNvSpPr>
          <p:nvPr>
            <p:ph type="ftr" sz="quarter" idx="11"/>
          </p:nvPr>
        </p:nvSpPr>
        <p:spPr>
          <a:noFill/>
        </p:spPr>
        <p:txBody>
          <a:bodyPr/>
          <a:lstStyle/>
          <a:p>
            <a:r>
              <a:rPr lang="en-US" smtClean="0"/>
              <a:t>Peter Ecclesine (Cisco Systems)</a:t>
            </a:r>
          </a:p>
        </p:txBody>
      </p:sp>
      <p:sp>
        <p:nvSpPr>
          <p:cNvPr id="22535" name="Date Placeholder 6"/>
          <p:cNvSpPr>
            <a:spLocks noGrp="1"/>
          </p:cNvSpPr>
          <p:nvPr>
            <p:ph type="dt" sz="quarter" idx="10"/>
          </p:nvPr>
        </p:nvSpPr>
        <p:spPr>
          <a:noFill/>
        </p:spPr>
        <p:txBody>
          <a:bodyPr/>
          <a:lstStyle/>
          <a:p>
            <a:r>
              <a:rPr lang="en-US" smtClean="0"/>
              <a:t>Mar 2015</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Numbering Alignment Process</a:t>
            </a:r>
          </a:p>
        </p:txBody>
      </p:sp>
      <p:sp>
        <p:nvSpPr>
          <p:cNvPr id="23555" name="Rectangle 3"/>
          <p:cNvSpPr>
            <a:spLocks noGrp="1" noChangeArrowheads="1"/>
          </p:cNvSpPr>
          <p:nvPr>
            <p:ph type="body" idx="1"/>
          </p:nvPr>
        </p:nvSpPr>
        <p:spPr/>
        <p:txBody>
          <a:bodyPr/>
          <a:lstStyle/>
          <a:p>
            <a:pPr>
              <a:lnSpc>
                <a:spcPct val="90000"/>
              </a:lnSpc>
            </a:pPr>
            <a:r>
              <a:rPr lang="en-US" dirty="0" smtClean="0"/>
              <a:t>Update from all published standards. Posted as 802.11-11/1149r40 (2015 Jan 12)</a:t>
            </a:r>
          </a:p>
          <a:p>
            <a:pPr>
              <a:lnSpc>
                <a:spcPct val="90000"/>
              </a:lnSpc>
            </a:pPr>
            <a:r>
              <a:rPr lang="en-US" dirty="0" smtClean="0"/>
              <a:t>TG editor will be responsible for ensuring their column represents their latest draft</a:t>
            </a:r>
          </a:p>
          <a:p>
            <a:pPr>
              <a:lnSpc>
                <a:spcPct val="90000"/>
              </a:lnSpc>
            </a:pPr>
            <a:r>
              <a:rPr lang="en-US" dirty="0" smtClean="0"/>
              <a:t>WG editor will update any “changes pending” columns and summarize status to editors</a:t>
            </a:r>
          </a:p>
          <a:p>
            <a:pPr>
              <a:lnSpc>
                <a:spcPct val="90000"/>
              </a:lnSpc>
            </a:pPr>
            <a:r>
              <a:rPr lang="en-US" dirty="0" smtClean="0"/>
              <a:t>We will update the number alignment tool only on Dx.0 creation</a:t>
            </a:r>
          </a:p>
          <a:p>
            <a:pPr>
              <a:lnSpc>
                <a:spcPct val="90000"/>
              </a:lnSpc>
            </a:pPr>
            <a:r>
              <a:rPr lang="en-US" dirty="0" smtClean="0"/>
              <a:t>11-11-270r27 is the ANA database. Request has to be eligible (i.e., draft has received 75% approval) </a:t>
            </a:r>
            <a:endParaRPr lang="en-US" dirty="0"/>
          </a:p>
          <a:p>
            <a:pPr>
              <a:lnSpc>
                <a:spcPct val="90000"/>
              </a:lnSpc>
              <a:buFontTx/>
              <a:buNone/>
            </a:pPr>
            <a:endParaRPr lang="en-US" dirty="0" smtClean="0"/>
          </a:p>
        </p:txBody>
      </p:sp>
      <p:sp>
        <p:nvSpPr>
          <p:cNvPr id="23556"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23557"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0006E87-4113-42BD-87CE-4B7F5CBEF5D3}" type="slidenum">
              <a:rPr lang="en-US"/>
              <a:pPr algn="ctr"/>
              <a:t>9</a:t>
            </a:fld>
            <a:endParaRPr lang="en-US"/>
          </a:p>
        </p:txBody>
      </p:sp>
      <p:sp>
        <p:nvSpPr>
          <p:cNvPr id="23558" name="Slide Number Placeholder 7"/>
          <p:cNvSpPr>
            <a:spLocks noGrp="1"/>
          </p:cNvSpPr>
          <p:nvPr>
            <p:ph type="sldNum" sz="quarter" idx="12"/>
          </p:nvPr>
        </p:nvSpPr>
        <p:spPr>
          <a:xfrm>
            <a:off x="4357688" y="6475413"/>
            <a:ext cx="504825" cy="182562"/>
          </a:xfrm>
          <a:noFill/>
        </p:spPr>
        <p:txBody>
          <a:bodyPr/>
          <a:lstStyle/>
          <a:p>
            <a:r>
              <a:rPr lang="en-US" smtClean="0"/>
              <a:t>Slide </a:t>
            </a:r>
            <a:fld id="{2DDA43E0-4135-4613-BA84-1D30358DDEC6}" type="slidenum">
              <a:rPr lang="en-US" smtClean="0"/>
              <a:pPr/>
              <a:t>9</a:t>
            </a:fld>
            <a:endParaRPr lang="en-US" smtClean="0"/>
          </a:p>
        </p:txBody>
      </p:sp>
      <p:sp>
        <p:nvSpPr>
          <p:cNvPr id="23559" name="Footer Placeholder 7"/>
          <p:cNvSpPr>
            <a:spLocks noGrp="1"/>
          </p:cNvSpPr>
          <p:nvPr>
            <p:ph type="ftr" sz="quarter" idx="11"/>
          </p:nvPr>
        </p:nvSpPr>
        <p:spPr>
          <a:noFill/>
        </p:spPr>
        <p:txBody>
          <a:bodyPr/>
          <a:lstStyle/>
          <a:p>
            <a:r>
              <a:rPr lang="en-US" smtClean="0"/>
              <a:t>Peter Ecclesine (Cisco Systems)</a:t>
            </a:r>
          </a:p>
        </p:txBody>
      </p:sp>
      <p:sp>
        <p:nvSpPr>
          <p:cNvPr id="23560" name="Date Placeholder 7"/>
          <p:cNvSpPr>
            <a:spLocks noGrp="1"/>
          </p:cNvSpPr>
          <p:nvPr>
            <p:ph type="dt" sz="quarter" idx="10"/>
          </p:nvPr>
        </p:nvSpPr>
        <p:spPr>
          <a:noFill/>
        </p:spPr>
        <p:txBody>
          <a:bodyPr/>
          <a:lstStyle/>
          <a:p>
            <a:r>
              <a:rPr lang="en-US" smtClean="0"/>
              <a:t>Mar 2015</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1761</Words>
  <Application>Microsoft Office PowerPoint</Application>
  <PresentationFormat>On-screen Show (4:3)</PresentationFormat>
  <Paragraphs>381</Paragraphs>
  <Slides>25</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Default Design</vt:lpstr>
      <vt:lpstr>Document</vt:lpstr>
      <vt:lpstr>802.11 WG Editor’s Meeting (Mar ‘15)</vt:lpstr>
      <vt:lpstr>Abstract</vt:lpstr>
      <vt:lpstr>Agenda for 2014-03-10</vt:lpstr>
      <vt:lpstr>Roll Call – 2015-03-10</vt:lpstr>
      <vt:lpstr>Volunteer Editor Contacts</vt:lpstr>
      <vt:lpstr>March 10th Round table status report</vt:lpstr>
      <vt:lpstr>Reflector Updates</vt:lpstr>
      <vt:lpstr>IEEE Publication Status</vt:lpstr>
      <vt:lpstr>Numbering Alignment Process</vt:lpstr>
      <vt:lpstr>Amendment &amp; other ordering notes</vt:lpstr>
      <vt:lpstr>MDR Status</vt:lpstr>
      <vt:lpstr>802.11ah and 802.11ai MDR Reports</vt:lpstr>
      <vt:lpstr>802.11 Style Guide</vt:lpstr>
      <vt:lpstr>802.11 Editor’s Guide</vt:lpstr>
      <vt:lpstr>Editor Amendment Ordering</vt:lpstr>
      <vt:lpstr>Email Your Draft Status Updates</vt:lpstr>
      <vt:lpstr>Draft Development Snapshot</vt:lpstr>
      <vt:lpstr>IEEE Standards Central Desktop</vt:lpstr>
      <vt:lpstr>Editors Backup practices</vt:lpstr>
      <vt:lpstr>MIB style, Visio and Frame practices </vt:lpstr>
      <vt:lpstr>To prepare a MIB</vt:lpstr>
      <vt:lpstr>Two Technical Editors</vt:lpstr>
      <vt:lpstr>Pending Actions</vt:lpstr>
      <vt:lpstr>Backup/Background Slides</vt:lpstr>
      <vt:lpstr>Editors page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2015-03-11T17:36:05Z</dcterms:modified>
</cp:coreProperties>
</file>