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7" r:id="rId2"/>
    <p:sldId id="288" r:id="rId3"/>
    <p:sldId id="307" r:id="rId4"/>
    <p:sldId id="290" r:id="rId5"/>
    <p:sldId id="291" r:id="rId6"/>
    <p:sldId id="292" r:id="rId7"/>
    <p:sldId id="293" r:id="rId8"/>
    <p:sldId id="294" r:id="rId9"/>
    <p:sldId id="295" r:id="rId10"/>
    <p:sldId id="296" r:id="rId11"/>
    <p:sldId id="297" r:id="rId12"/>
    <p:sldId id="298" r:id="rId13"/>
    <p:sldId id="299" r:id="rId14"/>
    <p:sldId id="300" r:id="rId15"/>
    <p:sldId id="301" r:id="rId16"/>
    <p:sldId id="302" r:id="rId17"/>
    <p:sldId id="303" r:id="rId18"/>
    <p:sldId id="304" r:id="rId19"/>
    <p:sldId id="305" r:id="rId20"/>
    <p:sldId id="306" r:id="rId2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99CCFF"/>
    <a:srgbClr val="6699FF"/>
    <a:srgbClr val="FFFF99"/>
    <a:srgbClr val="CCFFFF"/>
    <a:srgbClr val="0000FF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59809" autoAdjust="0"/>
  </p:normalViewPr>
  <p:slideViewPr>
    <p:cSldViewPr>
      <p:cViewPr varScale="1">
        <p:scale>
          <a:sx n="91" d="100"/>
          <a:sy n="91" d="100"/>
        </p:scale>
        <p:origin x="-1368" y="-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3388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827491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1764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2073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2073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2073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7560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7560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848600" cy="870991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7848600" cy="4680520"/>
          </a:xfrm>
        </p:spPr>
        <p:txBody>
          <a:bodyPr>
            <a:normAutofit/>
          </a:bodyPr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2013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altLang="ja-JP" dirty="0" smtClean="0"/>
              <a:t>NTT, NTT DOCOMO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8774331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1"/>
            <a:ext cx="7848600" cy="79898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28800"/>
            <a:ext cx="7848600" cy="475252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2015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8588"/>
            <a:ext cx="688950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3393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802.11-15/0338r0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7302905" y="6475413"/>
            <a:ext cx="13820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NTT, NTT DOCOMO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1" name="Line 8"/>
          <p:cNvSpPr>
            <a:spLocks noChangeShapeType="1"/>
          </p:cNvSpPr>
          <p:nvPr userDrawn="1"/>
        </p:nvSpPr>
        <p:spPr bwMode="auto">
          <a:xfrm>
            <a:off x="685800" y="630216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itchFamily="34" charset="0"/>
        <a:buChar char="•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−"/>
        <a:defRPr kumimoji="1" sz="2000">
          <a:solidFill>
            <a:srgbClr val="000000"/>
          </a:solidFill>
          <a:latin typeface="+mn-lt"/>
          <a:ea typeface="+mn-ea"/>
        </a:defRPr>
      </a:lvl2pPr>
      <a:lvl3pPr marL="1200150" indent="-28575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‒"/>
        <a:defRPr kumimoji="1">
          <a:solidFill>
            <a:srgbClr val="000000"/>
          </a:solidFill>
          <a:latin typeface="+mn-lt"/>
          <a:ea typeface="+mn-ea"/>
        </a:defRPr>
      </a:lvl3pPr>
      <a:lvl4pPr marL="16573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‒"/>
        <a:defRPr kumimoji="1" sz="1600">
          <a:solidFill>
            <a:srgbClr val="000000"/>
          </a:solidFill>
          <a:latin typeface="+mn-lt"/>
          <a:ea typeface="+mn-ea"/>
        </a:defRPr>
      </a:lvl4pPr>
      <a:lvl5pPr marL="21145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‒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927348"/>
            <a:ext cx="7848600" cy="942999"/>
          </a:xfrm>
        </p:spPr>
        <p:txBody>
          <a:bodyPr/>
          <a:lstStyle/>
          <a:p>
            <a:r>
              <a:rPr lang="en-US" altLang="ja-JP" dirty="0"/>
              <a:t>Discussions on the Definition of 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CCA </a:t>
            </a:r>
            <a:r>
              <a:rPr lang="en-US" altLang="ja-JP" dirty="0"/>
              <a:t>Threshold</a:t>
            </a:r>
            <a:endParaRPr kumimoji="1" lang="ja-JP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2143844"/>
            <a:ext cx="7772400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</a:t>
            </a:r>
            <a:r>
              <a:rPr lang="en-US" altLang="ja-JP" sz="2000" b="0" dirty="0" smtClean="0"/>
              <a:t>3</a:t>
            </a:r>
            <a:r>
              <a:rPr lang="en-US" sz="2000" b="0" dirty="0" smtClean="0"/>
              <a:t>-XX</a:t>
            </a:r>
          </a:p>
        </p:txBody>
      </p:sp>
      <p:graphicFrame>
        <p:nvGraphicFramePr>
          <p:cNvPr id="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1201827"/>
              </p:ext>
            </p:extLst>
          </p:nvPr>
        </p:nvGraphicFramePr>
        <p:xfrm>
          <a:off x="1208088" y="3059113"/>
          <a:ext cx="6535737" cy="3386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0" name="Document" r:id="rId4" imgW="8497629" imgH="4404566" progId="Word.Document.8">
                  <p:embed/>
                </p:oleObj>
              </mc:Choice>
              <mc:Fallback>
                <p:oleObj name="Document" r:id="rId4" imgW="8497629" imgH="440456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8088" y="3059113"/>
                        <a:ext cx="6535737" cy="3386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219200" y="2524844"/>
            <a:ext cx="1368339" cy="402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>
                <a:solidFill>
                  <a:schemeClr val="tx1"/>
                </a:solidFill>
              </a:rPr>
              <a:t>Authors: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085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865820"/>
            <a:ext cx="7848600" cy="798984"/>
          </a:xfrm>
        </p:spPr>
        <p:txBody>
          <a:bodyPr/>
          <a:lstStyle/>
          <a:p>
            <a:r>
              <a:rPr kumimoji="1" lang="en-US" altLang="ja-JP" dirty="0"/>
              <a:t>D</a:t>
            </a:r>
            <a:r>
              <a:rPr kumimoji="1" lang="en-US" altLang="ja-JP" dirty="0" smtClean="0"/>
              <a:t>efinitions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of “CCA-ED”</a:t>
            </a:r>
            <a:br>
              <a:rPr kumimoji="1" lang="en-US" altLang="ja-JP" dirty="0" smtClean="0"/>
            </a:br>
            <a:r>
              <a:rPr kumimoji="1" lang="en-US" altLang="ja-JP" dirty="0" smtClean="0"/>
              <a:t>in </a:t>
            </a:r>
            <a:r>
              <a:rPr kumimoji="1" lang="en-US" altLang="ja-JP" dirty="0"/>
              <a:t>the Standard (1)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8840"/>
            <a:ext cx="7848600" cy="4680520"/>
          </a:xfrm>
        </p:spPr>
        <p:txBody>
          <a:bodyPr>
            <a:normAutofit fontScale="92500" lnSpcReduction="10000"/>
          </a:bodyPr>
          <a:lstStyle/>
          <a:p>
            <a:r>
              <a:rPr kumimoji="1" lang="en-US" altLang="ja-JP" dirty="0"/>
              <a:t>18.3.10.6 CCA </a:t>
            </a:r>
            <a:r>
              <a:rPr kumimoji="1" lang="en-US" altLang="ja-JP" dirty="0" smtClean="0"/>
              <a:t>requirements (IEEE 802.11-2012)</a:t>
            </a:r>
            <a:endParaRPr kumimoji="1" lang="en-US" altLang="ja-JP" dirty="0"/>
          </a:p>
          <a:p>
            <a:pPr lvl="1"/>
            <a:r>
              <a:rPr lang="en-US" altLang="ja-JP" b="0" u="sng" dirty="0">
                <a:solidFill>
                  <a:srgbClr val="FF0000"/>
                </a:solidFill>
              </a:rPr>
              <a:t>For the operating classes requiring CCA-Energy Detect (CCAED</a:t>
            </a:r>
            <a:r>
              <a:rPr lang="en-US" altLang="ja-JP" b="0" u="sng" dirty="0" smtClean="0">
                <a:solidFill>
                  <a:srgbClr val="FF0000"/>
                </a:solidFill>
              </a:rPr>
              <a:t>)</a:t>
            </a:r>
            <a:r>
              <a:rPr lang="en-US" altLang="ja-JP" b="0" dirty="0" smtClean="0"/>
              <a:t>, CCA </a:t>
            </a:r>
            <a:r>
              <a:rPr lang="en-US" altLang="ja-JP" b="0" dirty="0"/>
              <a:t>shall also detect a medium busy condition when CCA-ED detects a channel busy condition</a:t>
            </a:r>
            <a:r>
              <a:rPr lang="en-US" altLang="ja-JP" b="0" dirty="0" smtClean="0"/>
              <a:t>.</a:t>
            </a:r>
            <a:endParaRPr lang="en-US" altLang="ja-JP" dirty="0"/>
          </a:p>
          <a:p>
            <a:pPr lvl="1"/>
            <a:r>
              <a:rPr lang="en-US" altLang="ja-JP" b="0" dirty="0" smtClean="0"/>
              <a:t>For </a:t>
            </a:r>
            <a:r>
              <a:rPr lang="en-US" altLang="ja-JP" b="0" dirty="0"/>
              <a:t>improved spectrum sharing, CCA-ED is required in some bands. The behavior class indicating </a:t>
            </a:r>
            <a:r>
              <a:rPr lang="en-US" altLang="ja-JP" b="0" dirty="0" smtClean="0"/>
              <a:t>CCA-ED is </a:t>
            </a:r>
            <a:r>
              <a:rPr lang="en-US" altLang="ja-JP" b="0" dirty="0"/>
              <a:t>given in Table D-2. The operating classes requiring the corresponding CCA-ED behavior class are </a:t>
            </a:r>
            <a:r>
              <a:rPr lang="en-US" altLang="ja-JP" b="0" dirty="0" smtClean="0"/>
              <a:t>given in </a:t>
            </a:r>
            <a:r>
              <a:rPr lang="en-US" altLang="ja-JP" b="0" dirty="0"/>
              <a:t>E.1. A STA that is operating within an operating class that requires CCA-ED shall operate with CCA-ED.</a:t>
            </a:r>
          </a:p>
          <a:p>
            <a:pPr lvl="1"/>
            <a:r>
              <a:rPr lang="en-US" altLang="ja-JP" b="0" u="sng" dirty="0">
                <a:solidFill>
                  <a:srgbClr val="FF0000"/>
                </a:solidFill>
              </a:rPr>
              <a:t>The CCA-ED shall not be required for license-exempt operation in any band.</a:t>
            </a:r>
          </a:p>
          <a:p>
            <a:pPr lvl="1"/>
            <a:r>
              <a:rPr lang="en-US" altLang="ja-JP" b="0" dirty="0"/>
              <a:t>CCA-ED shall indicate a channel busy condition when the received signal strength exceeds the </a:t>
            </a:r>
            <a:r>
              <a:rPr lang="en-US" altLang="ja-JP" b="0" dirty="0" smtClean="0"/>
              <a:t>CCA-ED threshold </a:t>
            </a:r>
            <a:r>
              <a:rPr lang="en-US" altLang="ja-JP" b="0" dirty="0"/>
              <a:t>as given </a:t>
            </a:r>
            <a:r>
              <a:rPr lang="en-US" altLang="ja-JP" b="0" dirty="0" smtClean="0"/>
              <a:t>by dot11OFDMEDThreshold</a:t>
            </a:r>
            <a:r>
              <a:rPr lang="en-US" altLang="ja-JP" b="0" dirty="0"/>
              <a:t>. The CCA-ED thresholds for </a:t>
            </a:r>
            <a:r>
              <a:rPr lang="en-US" altLang="ja-JP" b="0" u="sng" dirty="0">
                <a:solidFill>
                  <a:srgbClr val="FF0000"/>
                </a:solidFill>
              </a:rPr>
              <a:t>the operating </a:t>
            </a:r>
            <a:r>
              <a:rPr lang="en-US" altLang="ja-JP" b="0" u="sng" dirty="0" smtClean="0">
                <a:solidFill>
                  <a:srgbClr val="FF0000"/>
                </a:solidFill>
              </a:rPr>
              <a:t>classes requiring </a:t>
            </a:r>
            <a:r>
              <a:rPr lang="en-US" altLang="ja-JP" b="0" u="sng" dirty="0">
                <a:solidFill>
                  <a:srgbClr val="FF0000"/>
                </a:solidFill>
              </a:rPr>
              <a:t>CCA-ED are subject to the criteria in D.2.5.</a:t>
            </a:r>
            <a:endParaRPr kumimoji="1" lang="ja-JP" altLang="en-US" u="sng" dirty="0">
              <a:solidFill>
                <a:srgbClr val="FF0000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6305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865820"/>
            <a:ext cx="7848600" cy="798984"/>
          </a:xfrm>
        </p:spPr>
        <p:txBody>
          <a:bodyPr/>
          <a:lstStyle/>
          <a:p>
            <a:r>
              <a:rPr kumimoji="1" lang="en-US" altLang="ja-JP" dirty="0"/>
              <a:t>D</a:t>
            </a:r>
            <a:r>
              <a:rPr kumimoji="1" lang="en-US" altLang="ja-JP" dirty="0" smtClean="0"/>
              <a:t>efinitions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of “CCA-ED”</a:t>
            </a:r>
            <a:br>
              <a:rPr kumimoji="1" lang="en-US" altLang="ja-JP" dirty="0" smtClean="0"/>
            </a:br>
            <a:r>
              <a:rPr kumimoji="1" lang="en-US" altLang="ja-JP" dirty="0" smtClean="0"/>
              <a:t>in </a:t>
            </a:r>
            <a:r>
              <a:rPr kumimoji="1" lang="en-US" altLang="ja-JP" dirty="0"/>
              <a:t>the Standard </a:t>
            </a:r>
            <a:r>
              <a:rPr kumimoji="1" lang="en-US" altLang="ja-JP" dirty="0" smtClean="0"/>
              <a:t>(2)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616152"/>
          </a:xfrm>
        </p:spPr>
        <p:txBody>
          <a:bodyPr>
            <a:normAutofit fontScale="77500" lnSpcReduction="20000"/>
          </a:bodyPr>
          <a:lstStyle/>
          <a:p>
            <a:r>
              <a:rPr lang="en-US" altLang="ja-JP" dirty="0"/>
              <a:t>22.3.19.5.2 CCA sensitivity for operating classes requiring </a:t>
            </a:r>
            <a:r>
              <a:rPr lang="en-US" altLang="ja-JP" dirty="0" smtClean="0"/>
              <a:t>CCA-ED </a:t>
            </a:r>
            <a:r>
              <a:rPr kumimoji="1" lang="en-US" altLang="ja-JP" dirty="0" smtClean="0"/>
              <a:t>(IEEE 802.11ac-2013)</a:t>
            </a:r>
            <a:endParaRPr kumimoji="1" lang="en-US" altLang="ja-JP" dirty="0"/>
          </a:p>
          <a:p>
            <a:pPr lvl="1"/>
            <a:r>
              <a:rPr lang="en-US" altLang="ja-JP" b="0" dirty="0"/>
              <a:t>For the operating classes requiring CCA-Energy Detect (CCA-ED), CCA shall also detect a medium </a:t>
            </a:r>
            <a:r>
              <a:rPr lang="en-US" altLang="ja-JP" b="0" dirty="0" smtClean="0"/>
              <a:t>busy condition </a:t>
            </a:r>
            <a:r>
              <a:rPr lang="en-US" altLang="ja-JP" b="0" dirty="0"/>
              <a:t>when CCA-ED detects a channel busy condition.</a:t>
            </a:r>
          </a:p>
          <a:p>
            <a:pPr lvl="1"/>
            <a:r>
              <a:rPr lang="en-US" altLang="ja-JP" b="0" dirty="0"/>
              <a:t>For improved spectrum sharing, CCA-ED is required in some bands. </a:t>
            </a:r>
            <a:r>
              <a:rPr lang="en-US" altLang="ja-JP" b="0" u="sng" dirty="0">
                <a:solidFill>
                  <a:srgbClr val="FF0000"/>
                </a:solidFill>
              </a:rPr>
              <a:t>The behavior class indicating </a:t>
            </a:r>
            <a:r>
              <a:rPr lang="en-US" altLang="ja-JP" b="0" u="sng" dirty="0" smtClean="0">
                <a:solidFill>
                  <a:srgbClr val="FF0000"/>
                </a:solidFill>
              </a:rPr>
              <a:t>CCA-ED is </a:t>
            </a:r>
            <a:r>
              <a:rPr lang="en-US" altLang="ja-JP" b="0" u="sng" dirty="0">
                <a:solidFill>
                  <a:srgbClr val="FF0000"/>
                </a:solidFill>
              </a:rPr>
              <a:t>given in Table D-2.</a:t>
            </a:r>
            <a:r>
              <a:rPr lang="en-US" altLang="ja-JP" b="0" dirty="0"/>
              <a:t> </a:t>
            </a:r>
            <a:r>
              <a:rPr lang="en-US" altLang="ja-JP" b="0" u="sng" dirty="0">
                <a:solidFill>
                  <a:srgbClr val="FF0000"/>
                </a:solidFill>
              </a:rPr>
              <a:t>The operating classes requiring the corresponding CCA-ED behavior class are </a:t>
            </a:r>
            <a:r>
              <a:rPr lang="en-US" altLang="ja-JP" b="0" u="sng" dirty="0" smtClean="0">
                <a:solidFill>
                  <a:srgbClr val="FF0000"/>
                </a:solidFill>
              </a:rPr>
              <a:t>given in </a:t>
            </a:r>
            <a:r>
              <a:rPr lang="en-US" altLang="ja-JP" b="0" u="sng" dirty="0">
                <a:solidFill>
                  <a:srgbClr val="FF0000"/>
                </a:solidFill>
              </a:rPr>
              <a:t>Annex E. </a:t>
            </a:r>
            <a:r>
              <a:rPr lang="en-US" altLang="ja-JP" b="0" dirty="0"/>
              <a:t>A STA that is operating within an operating class that requires CCA-ED shall operate </a:t>
            </a:r>
            <a:r>
              <a:rPr lang="en-US" altLang="ja-JP" b="0" dirty="0" smtClean="0"/>
              <a:t>with CCA-ED</a:t>
            </a:r>
            <a:r>
              <a:rPr lang="en-US" altLang="ja-JP" b="0" dirty="0"/>
              <a:t>. </a:t>
            </a:r>
            <a:r>
              <a:rPr lang="en-US" altLang="ja-JP" b="0" u="sng" dirty="0">
                <a:solidFill>
                  <a:srgbClr val="FF0000"/>
                </a:solidFill>
              </a:rPr>
              <a:t>The CCA-ED is not required for license-exempt operation in any band.</a:t>
            </a:r>
          </a:p>
          <a:p>
            <a:pPr lvl="1"/>
            <a:r>
              <a:rPr lang="en-US" altLang="ja-JP" b="0" dirty="0"/>
              <a:t>CCA-ED shall indicate a channel busy condition when the received signal strength exceeds the </a:t>
            </a:r>
            <a:r>
              <a:rPr lang="en-US" altLang="ja-JP" b="0" dirty="0" smtClean="0"/>
              <a:t>CCA-ED threshold </a:t>
            </a:r>
            <a:r>
              <a:rPr lang="en-US" altLang="ja-JP" b="0" dirty="0"/>
              <a:t>as given by dot11OFDMEDThreshold for the primary 20 MHz channel and the secondary 20 </a:t>
            </a:r>
            <a:r>
              <a:rPr lang="en-US" altLang="ja-JP" b="0" dirty="0" smtClean="0"/>
              <a:t>MHz channel</a:t>
            </a:r>
            <a:r>
              <a:rPr lang="en-US" altLang="ja-JP" b="0" dirty="0"/>
              <a:t>, dot11OFDMEDThreshold + 3 dB for the secondary 40 MHz channel, </a:t>
            </a:r>
            <a:r>
              <a:rPr lang="en-US" altLang="ja-JP" b="0" dirty="0" smtClean="0"/>
              <a:t>and dot11OFDMEDThreshold+6 </a:t>
            </a:r>
            <a:r>
              <a:rPr lang="en-US" altLang="ja-JP" b="0" dirty="0"/>
              <a:t>dB for the secondary 80 MHz channel. The CCA-ED thresholds for </a:t>
            </a:r>
            <a:r>
              <a:rPr lang="en-US" altLang="ja-JP" b="0" dirty="0" smtClean="0"/>
              <a:t>the operating </a:t>
            </a:r>
            <a:r>
              <a:rPr lang="en-US" altLang="ja-JP" b="0" dirty="0"/>
              <a:t>classes requiring CCA-ED are subject to the criteria in D.2.5.</a:t>
            </a:r>
          </a:p>
          <a:p>
            <a:pPr lvl="1"/>
            <a:r>
              <a:rPr lang="en-US" altLang="ja-JP" b="0" dirty="0" smtClean="0"/>
              <a:t>NOTE—The </a:t>
            </a:r>
            <a:r>
              <a:rPr lang="en-US" altLang="ja-JP" b="0" dirty="0"/>
              <a:t>requirement to issue a CCA signal busy as stated in 22.3.19.5.3 and 22.3.19.5.4 is a mandatory </a:t>
            </a:r>
            <a:r>
              <a:rPr lang="en-US" altLang="ja-JP" b="0" dirty="0" smtClean="0"/>
              <a:t>energy detect </a:t>
            </a:r>
            <a:r>
              <a:rPr lang="en-US" altLang="ja-JP" b="0" dirty="0"/>
              <a:t>requirement on all Clause 22 receivers. </a:t>
            </a:r>
            <a:r>
              <a:rPr lang="en-US" altLang="ja-JP" b="0" u="sng" dirty="0">
                <a:solidFill>
                  <a:srgbClr val="FF0000"/>
                </a:solidFill>
              </a:rPr>
              <a:t>Support for CCA-ED is an additional requirement </a:t>
            </a:r>
            <a:r>
              <a:rPr lang="en-US" altLang="ja-JP" b="0" dirty="0"/>
              <a:t>that </a:t>
            </a:r>
            <a:r>
              <a:rPr lang="en-US" altLang="ja-JP" b="0" dirty="0" smtClean="0"/>
              <a:t>relates specifically to </a:t>
            </a:r>
            <a:r>
              <a:rPr lang="en-US" altLang="ja-JP" b="0" dirty="0"/>
              <a:t>the sensitivities described in D.2.5</a:t>
            </a:r>
            <a:r>
              <a:rPr lang="en-US" altLang="ja-JP" b="0" dirty="0" smtClean="0"/>
              <a:t>.</a:t>
            </a:r>
            <a:endParaRPr kumimoji="1" lang="ja-JP" altLang="en-US" u="sng" dirty="0">
              <a:solidFill>
                <a:srgbClr val="FF0000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5546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865821"/>
            <a:ext cx="7848600" cy="798984"/>
          </a:xfrm>
        </p:spPr>
        <p:txBody>
          <a:bodyPr/>
          <a:lstStyle/>
          <a:p>
            <a:r>
              <a:rPr kumimoji="1" lang="en-US" altLang="ja-JP" dirty="0" smtClean="0"/>
              <a:t>Criteria of CCA-ED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808820"/>
            <a:ext cx="7848600" cy="4500500"/>
          </a:xfrm>
        </p:spPr>
        <p:txBody>
          <a:bodyPr/>
          <a:lstStyle/>
          <a:p>
            <a:r>
              <a:rPr kumimoji="1" lang="en-US" altLang="ja-JP" dirty="0" smtClean="0"/>
              <a:t>D2.5 </a:t>
            </a:r>
            <a:r>
              <a:rPr lang="en-US" altLang="ja-JP" dirty="0"/>
              <a:t>CCA-ED threshold </a:t>
            </a:r>
            <a:r>
              <a:rPr kumimoji="1" lang="en-US" altLang="ja-JP" dirty="0" smtClean="0"/>
              <a:t>(IEEE 802.11-2012)</a:t>
            </a:r>
          </a:p>
          <a:p>
            <a:pPr lvl="1"/>
            <a:r>
              <a:rPr lang="en-US" altLang="ja-JP" b="0" dirty="0"/>
              <a:t>For OFDM PHY operation with CCA-ED, the thresholds shall be less than or equal to –72 </a:t>
            </a:r>
            <a:r>
              <a:rPr lang="en-US" altLang="ja-JP" b="0" dirty="0" err="1"/>
              <a:t>dBm</a:t>
            </a:r>
            <a:r>
              <a:rPr lang="en-US" altLang="ja-JP" b="0" dirty="0"/>
              <a:t> for 20 </a:t>
            </a:r>
            <a:r>
              <a:rPr lang="en-US" altLang="ja-JP" b="0" dirty="0" smtClean="0"/>
              <a:t>MHz channel </a:t>
            </a:r>
            <a:r>
              <a:rPr lang="en-US" altLang="ja-JP" b="0" dirty="0"/>
              <a:t>widths, –75 </a:t>
            </a:r>
            <a:r>
              <a:rPr lang="en-US" altLang="ja-JP" b="0" dirty="0" err="1"/>
              <a:t>dBm</a:t>
            </a:r>
            <a:r>
              <a:rPr lang="en-US" altLang="ja-JP" b="0" dirty="0"/>
              <a:t> for 10 MHz channel widths, and –78 </a:t>
            </a:r>
            <a:r>
              <a:rPr lang="en-US" altLang="ja-JP" b="0" dirty="0" err="1"/>
              <a:t>dBm</a:t>
            </a:r>
            <a:r>
              <a:rPr lang="en-US" altLang="ja-JP" b="0" dirty="0"/>
              <a:t> for 5 MHz channel widths (</a:t>
            </a:r>
            <a:r>
              <a:rPr lang="en-US" altLang="ja-JP" b="0" dirty="0" smtClean="0"/>
              <a:t>minimum sensitivity </a:t>
            </a:r>
            <a:r>
              <a:rPr lang="en-US" altLang="ja-JP" b="0" dirty="0"/>
              <a:t>for BPSK, R=1/2 + 10 dB in Table 18-14</a:t>
            </a:r>
            <a:r>
              <a:rPr lang="en-US" altLang="ja-JP" b="0" dirty="0" smtClean="0"/>
              <a:t>).</a:t>
            </a:r>
          </a:p>
          <a:p>
            <a:pPr lvl="1"/>
            <a:endParaRPr kumimoji="1" lang="en-US" altLang="ja-JP" dirty="0" smtClean="0"/>
          </a:p>
          <a:p>
            <a:r>
              <a:rPr kumimoji="1" lang="en-US" altLang="ja-JP" dirty="0"/>
              <a:t>D2.5 </a:t>
            </a:r>
            <a:r>
              <a:rPr lang="en-US" altLang="ja-JP" dirty="0"/>
              <a:t>CCA-ED threshold </a:t>
            </a:r>
            <a:r>
              <a:rPr kumimoji="1" lang="en-US" altLang="ja-JP" dirty="0"/>
              <a:t>(IEEE </a:t>
            </a:r>
            <a:r>
              <a:rPr kumimoji="1" lang="en-US" altLang="ja-JP" dirty="0" smtClean="0"/>
              <a:t>802.11ac-2013)</a:t>
            </a:r>
            <a:endParaRPr kumimoji="1" lang="en-US" altLang="ja-JP" dirty="0"/>
          </a:p>
          <a:p>
            <a:pPr lvl="1"/>
            <a:r>
              <a:rPr lang="en-US" altLang="ja-JP" b="0" dirty="0" smtClean="0"/>
              <a:t>CCA-ED </a:t>
            </a:r>
            <a:r>
              <a:rPr lang="en-US" altLang="ja-JP" b="0" dirty="0"/>
              <a:t>thresholds for operation in specific bands are given in E.2 where they differ from the values </a:t>
            </a:r>
            <a:r>
              <a:rPr lang="en-US" altLang="ja-JP" b="0" dirty="0" smtClean="0"/>
              <a:t>in PHY </a:t>
            </a:r>
            <a:r>
              <a:rPr lang="en-US" altLang="ja-JP" b="0" dirty="0"/>
              <a:t>clauses. CCA-ED thresholds for operation in license-exempt bands are stated in PHY clauses.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6967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865820"/>
            <a:ext cx="7848600" cy="798984"/>
          </a:xfrm>
        </p:spPr>
        <p:txBody>
          <a:bodyPr/>
          <a:lstStyle/>
          <a:p>
            <a:r>
              <a:rPr kumimoji="1" lang="en-US" altLang="ja-JP" dirty="0" smtClean="0"/>
              <a:t>Operating Classes Requiring CCA-ED (1)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111" y="1916832"/>
            <a:ext cx="8758689" cy="2176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テキスト ボックス 6"/>
          <p:cNvSpPr txBox="1"/>
          <p:nvPr/>
        </p:nvSpPr>
        <p:spPr>
          <a:xfrm rot="5400000">
            <a:off x="4296779" y="4147969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…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809540"/>
            <a:ext cx="8834852" cy="1319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正方形/長方形 7"/>
          <p:cNvSpPr/>
          <p:nvPr/>
        </p:nvSpPr>
        <p:spPr bwMode="auto">
          <a:xfrm>
            <a:off x="457200" y="4912952"/>
            <a:ext cx="8305800" cy="1066801"/>
          </a:xfrm>
          <a:prstGeom prst="rect">
            <a:avLst/>
          </a:prstGeom>
          <a:noFill/>
          <a:ln w="4762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97364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448" y="1447800"/>
            <a:ext cx="8225552" cy="4879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Operating Classes Requiring CCA-ED (2)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8" name="正方形/長方形 7"/>
          <p:cNvSpPr/>
          <p:nvPr/>
        </p:nvSpPr>
        <p:spPr bwMode="auto">
          <a:xfrm>
            <a:off x="487680" y="4572000"/>
            <a:ext cx="8305800" cy="1066801"/>
          </a:xfrm>
          <a:prstGeom prst="rect">
            <a:avLst/>
          </a:prstGeom>
          <a:noFill/>
          <a:ln w="4762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00313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842157"/>
            <a:ext cx="7848600" cy="798984"/>
          </a:xfrm>
        </p:spPr>
        <p:txBody>
          <a:bodyPr/>
          <a:lstStyle/>
          <a:p>
            <a:r>
              <a:rPr kumimoji="1" lang="en-US" altLang="ja-JP" dirty="0" smtClean="0"/>
              <a:t>Related Definitions in </a:t>
            </a:r>
            <a:r>
              <a:rPr kumimoji="1" lang="en-US" altLang="ja-JP" dirty="0"/>
              <a:t>the </a:t>
            </a:r>
            <a:r>
              <a:rPr kumimoji="1" lang="en-US" altLang="ja-JP" dirty="0" smtClean="0"/>
              <a:t>Standard (1)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685800" y="1908956"/>
            <a:ext cx="7772400" cy="4724400"/>
          </a:xfrm>
        </p:spPr>
        <p:txBody>
          <a:bodyPr>
            <a:normAutofit fontScale="77500" lnSpcReduction="20000"/>
          </a:bodyPr>
          <a:lstStyle/>
          <a:p>
            <a:r>
              <a:rPr lang="en-US" altLang="ja-JP" u="sng" dirty="0" smtClean="0">
                <a:solidFill>
                  <a:srgbClr val="FF0000"/>
                </a:solidFill>
              </a:rPr>
              <a:t>18.3.10.2 Receiver </a:t>
            </a:r>
            <a:r>
              <a:rPr lang="en-US" altLang="ja-JP" u="sng" dirty="0">
                <a:solidFill>
                  <a:srgbClr val="FF0000"/>
                </a:solidFill>
              </a:rPr>
              <a:t>minimum input sensitivity </a:t>
            </a:r>
            <a:r>
              <a:rPr lang="en-US" altLang="ja-JP" dirty="0" smtClean="0"/>
              <a:t>(IEEE 802.11-2012)</a:t>
            </a:r>
          </a:p>
          <a:p>
            <a:pPr lvl="1"/>
            <a:r>
              <a:rPr lang="en-US" altLang="ja-JP" dirty="0"/>
              <a:t>The packet error ratio (PER) shall be less than 10% for a PSDU </a:t>
            </a:r>
            <a:r>
              <a:rPr lang="en-US" altLang="ja-JP" dirty="0" smtClean="0"/>
              <a:t>with </a:t>
            </a:r>
            <a:r>
              <a:rPr lang="en-US" altLang="ja-JP" dirty="0"/>
              <a:t>the rate dependent input </a:t>
            </a:r>
            <a:r>
              <a:rPr lang="en-US" altLang="ja-JP" dirty="0" smtClean="0"/>
              <a:t>levels.</a:t>
            </a:r>
          </a:p>
          <a:p>
            <a:pPr lvl="1"/>
            <a:endParaRPr lang="en-US" altLang="ja-JP" sz="1100" dirty="0"/>
          </a:p>
          <a:p>
            <a:r>
              <a:rPr lang="en-US" altLang="ja-JP" dirty="0" smtClean="0"/>
              <a:t>18.3.10.2 The </a:t>
            </a:r>
            <a:r>
              <a:rPr lang="en-US" altLang="ja-JP" dirty="0"/>
              <a:t>start of a valid OFDM </a:t>
            </a:r>
            <a:r>
              <a:rPr lang="en-US" altLang="ja-JP" dirty="0" smtClean="0"/>
              <a:t>transmission (IEEE 802.11-2012)</a:t>
            </a:r>
          </a:p>
          <a:p>
            <a:pPr lvl="1"/>
            <a:r>
              <a:rPr lang="en-US" altLang="ja-JP" dirty="0"/>
              <a:t>The start of a valid OFDM transmission at a receive level equal to or greater than </a:t>
            </a:r>
            <a:r>
              <a:rPr lang="en-US" altLang="ja-JP" u="sng" dirty="0">
                <a:solidFill>
                  <a:srgbClr val="FF0000"/>
                </a:solidFill>
              </a:rPr>
              <a:t>the minimum modulation and coding rate </a:t>
            </a:r>
            <a:r>
              <a:rPr lang="en-US" altLang="ja-JP" u="sng" dirty="0" smtClean="0">
                <a:solidFill>
                  <a:srgbClr val="FF0000"/>
                </a:solidFill>
              </a:rPr>
              <a:t>sensitivity</a:t>
            </a:r>
            <a:r>
              <a:rPr lang="en-US" altLang="ja-JP" dirty="0" smtClean="0"/>
              <a:t>. </a:t>
            </a:r>
            <a:r>
              <a:rPr lang="en-US" altLang="ja-JP" dirty="0"/>
              <a:t>(–82 </a:t>
            </a:r>
            <a:r>
              <a:rPr lang="en-US" altLang="ja-JP" dirty="0" err="1"/>
              <a:t>dBm</a:t>
            </a:r>
            <a:r>
              <a:rPr lang="en-US" altLang="ja-JP" dirty="0"/>
              <a:t> for 20 MHz channel </a:t>
            </a:r>
            <a:r>
              <a:rPr lang="en-US" altLang="ja-JP" dirty="0" smtClean="0"/>
              <a:t>spacing)</a:t>
            </a:r>
          </a:p>
          <a:p>
            <a:pPr lvl="1"/>
            <a:r>
              <a:rPr lang="en-US" altLang="ja-JP" dirty="0" smtClean="0"/>
              <a:t>The </a:t>
            </a:r>
            <a:r>
              <a:rPr lang="en-US" altLang="ja-JP" dirty="0"/>
              <a:t>receiver shall </a:t>
            </a:r>
            <a:r>
              <a:rPr lang="en-US" altLang="ja-JP" dirty="0" smtClean="0"/>
              <a:t>hold </a:t>
            </a:r>
            <a:r>
              <a:rPr lang="en-US" altLang="ja-JP" dirty="0"/>
              <a:t>the CCA </a:t>
            </a:r>
            <a:r>
              <a:rPr lang="en-US" altLang="ja-JP" dirty="0" smtClean="0"/>
              <a:t>busy </a:t>
            </a:r>
            <a:r>
              <a:rPr lang="en-US" altLang="ja-JP" dirty="0"/>
              <a:t>for </a:t>
            </a:r>
            <a:r>
              <a:rPr lang="en-US" altLang="ja-JP" u="sng" dirty="0">
                <a:solidFill>
                  <a:srgbClr val="FF0000"/>
                </a:solidFill>
              </a:rPr>
              <a:t>any signal 20 dB above </a:t>
            </a:r>
            <a:r>
              <a:rPr lang="en-US" altLang="ja-JP" dirty="0"/>
              <a:t>the minimum modulation and coding rate </a:t>
            </a:r>
            <a:r>
              <a:rPr lang="en-US" altLang="ja-JP" dirty="0" smtClean="0"/>
              <a:t>sensitivity. </a:t>
            </a:r>
            <a:r>
              <a:rPr lang="en-US" altLang="ja-JP" dirty="0"/>
              <a:t>(–62 </a:t>
            </a:r>
            <a:r>
              <a:rPr lang="en-US" altLang="ja-JP" dirty="0" err="1"/>
              <a:t>dBm</a:t>
            </a:r>
            <a:r>
              <a:rPr lang="en-US" altLang="ja-JP" dirty="0"/>
              <a:t> for 20 MHz channel </a:t>
            </a:r>
            <a:r>
              <a:rPr lang="en-US" altLang="ja-JP" dirty="0" smtClean="0"/>
              <a:t>spacing)</a:t>
            </a:r>
          </a:p>
          <a:p>
            <a:pPr lvl="1"/>
            <a:endParaRPr lang="en-US" altLang="ja-JP" sz="1000" dirty="0" smtClean="0"/>
          </a:p>
          <a:p>
            <a:r>
              <a:rPr lang="en-US" altLang="ja-JP" dirty="0" smtClean="0"/>
              <a:t>22.3.19.5.3 CCA </a:t>
            </a:r>
            <a:r>
              <a:rPr lang="en-US" altLang="ja-JP" dirty="0"/>
              <a:t>sensitivity for signals occupying the primary 20 MHz channel </a:t>
            </a:r>
            <a:r>
              <a:rPr lang="en-US" altLang="ja-JP" dirty="0" smtClean="0"/>
              <a:t>(IEEE 802.11ac-2013 )]</a:t>
            </a:r>
          </a:p>
          <a:p>
            <a:pPr lvl="1"/>
            <a:r>
              <a:rPr lang="en-US" altLang="ja-JP" dirty="0" smtClean="0"/>
              <a:t>PPDU that occupies at least the primary 20 MHz channel shall be detected according to under the conditions listed in Table 22-27 within a period of </a:t>
            </a:r>
            <a:r>
              <a:rPr lang="en-US" altLang="ja-JP" dirty="0" err="1" smtClean="0"/>
              <a:t>aCCATime</a:t>
            </a:r>
            <a:r>
              <a:rPr lang="en-US" altLang="ja-JP" dirty="0" smtClean="0"/>
              <a:t> and hold the CCA signal busy for the duration of the PPDU.</a:t>
            </a:r>
          </a:p>
          <a:p>
            <a:pPr lvl="1"/>
            <a:r>
              <a:rPr lang="en-US" altLang="ja-JP" dirty="0" smtClean="0"/>
              <a:t>The </a:t>
            </a:r>
            <a:r>
              <a:rPr lang="en-US" altLang="ja-JP" dirty="0"/>
              <a:t>receiver shall issue a PHY-</a:t>
            </a:r>
            <a:r>
              <a:rPr lang="en-US" altLang="ja-JP" dirty="0" err="1"/>
              <a:t>CCA.indication</a:t>
            </a:r>
            <a:r>
              <a:rPr lang="en-US" altLang="ja-JP" dirty="0"/>
              <a:t>(BUSY, {primary}) for any signal that exceeds a threshold equal to 20 dB above the minimum modulation and coding rate sensitivity (–82 + 20 = –62 </a:t>
            </a:r>
            <a:r>
              <a:rPr lang="en-US" altLang="ja-JP" dirty="0" err="1"/>
              <a:t>dBm</a:t>
            </a:r>
            <a:r>
              <a:rPr lang="en-US" altLang="ja-JP" dirty="0"/>
              <a:t>) in the primary 20 MHz channel </a:t>
            </a:r>
            <a:r>
              <a:rPr lang="en-US" altLang="ja-JP" dirty="0" smtClean="0"/>
              <a:t>.</a:t>
            </a:r>
            <a:endParaRPr lang="en-US" altLang="ja-JP" dirty="0"/>
          </a:p>
          <a:p>
            <a:pPr lvl="1"/>
            <a:endParaRPr lang="en-US" altLang="ja-JP" dirty="0" smtClean="0"/>
          </a:p>
          <a:p>
            <a:pPr lvl="1"/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018271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Related </a:t>
            </a:r>
            <a:r>
              <a:rPr kumimoji="1" lang="en-US" altLang="ja-JP" dirty="0"/>
              <a:t>Definitions in the Standard </a:t>
            </a:r>
            <a:r>
              <a:rPr kumimoji="1" lang="en-US" altLang="ja-JP" dirty="0" smtClean="0"/>
              <a:t>(2)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1371600"/>
          </a:xfrm>
        </p:spPr>
        <p:txBody>
          <a:bodyPr>
            <a:normAutofit fontScale="85000" lnSpcReduction="10000"/>
          </a:bodyPr>
          <a:lstStyle/>
          <a:p>
            <a:r>
              <a:rPr lang="en-US" altLang="ja-JP" dirty="0"/>
              <a:t>18.3.10.2 </a:t>
            </a:r>
            <a:r>
              <a:rPr lang="en-US" altLang="ja-JP" dirty="0" smtClean="0"/>
              <a:t>Receiver </a:t>
            </a:r>
            <a:r>
              <a:rPr lang="en-US" altLang="ja-JP" dirty="0"/>
              <a:t>minimum input </a:t>
            </a:r>
            <a:r>
              <a:rPr lang="en-US" altLang="ja-JP" dirty="0" smtClean="0"/>
              <a:t>sensitivity (IEEE 802.11-2012)</a:t>
            </a:r>
            <a:endParaRPr lang="en-US" altLang="ja-JP" b="0" dirty="0" smtClean="0"/>
          </a:p>
          <a:p>
            <a:pPr lvl="1"/>
            <a:r>
              <a:rPr lang="en-US" altLang="ja-JP" u="sng" dirty="0">
                <a:solidFill>
                  <a:srgbClr val="FF0000"/>
                </a:solidFill>
              </a:rPr>
              <a:t>The packet error ratio (PER) shall be 10% or less when the PSDU length is 1000 octets and the </a:t>
            </a:r>
            <a:r>
              <a:rPr lang="en-US" altLang="ja-JP" u="sng" dirty="0" smtClean="0">
                <a:solidFill>
                  <a:srgbClr val="FF0000"/>
                </a:solidFill>
              </a:rPr>
              <a:t>rate dependent input </a:t>
            </a:r>
            <a:r>
              <a:rPr lang="en-US" altLang="ja-JP" u="sng" dirty="0">
                <a:solidFill>
                  <a:srgbClr val="FF0000"/>
                </a:solidFill>
              </a:rPr>
              <a:t>level is as shown in Table 18-14. </a:t>
            </a:r>
            <a:r>
              <a:rPr lang="en-US" altLang="ja-JP" dirty="0"/>
              <a:t>The minimum input levels are measured at the </a:t>
            </a:r>
            <a:r>
              <a:rPr lang="en-US" altLang="ja-JP" dirty="0" smtClean="0"/>
              <a:t>antenna connector </a:t>
            </a:r>
            <a:r>
              <a:rPr lang="en-US" altLang="ja-JP" dirty="0"/>
              <a:t>(noise factor of 10 dB and 5 dB implementation margins are assumed).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048000"/>
            <a:ext cx="6241817" cy="34194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07357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Related </a:t>
            </a:r>
            <a:r>
              <a:rPr kumimoji="1" lang="en-US" altLang="ja-JP" dirty="0"/>
              <a:t>Definitions in the Standard </a:t>
            </a:r>
            <a:r>
              <a:rPr kumimoji="1" lang="en-US" altLang="ja-JP" dirty="0" smtClean="0"/>
              <a:t>(3)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1371600"/>
          </a:xfrm>
        </p:spPr>
        <p:txBody>
          <a:bodyPr>
            <a:normAutofit fontScale="85000" lnSpcReduction="10000"/>
          </a:bodyPr>
          <a:lstStyle/>
          <a:p>
            <a:r>
              <a:rPr lang="en-US" altLang="ja-JP" dirty="0" smtClean="0"/>
              <a:t>22.3.19.1 Receiver </a:t>
            </a:r>
            <a:r>
              <a:rPr lang="en-US" altLang="ja-JP" dirty="0"/>
              <a:t>minimum input </a:t>
            </a:r>
            <a:r>
              <a:rPr lang="en-US" altLang="ja-JP" dirty="0" smtClean="0"/>
              <a:t>sensitivity (IEEE802.11ac-2013)</a:t>
            </a:r>
            <a:endParaRPr lang="en-US" altLang="ja-JP" b="0" dirty="0" smtClean="0"/>
          </a:p>
          <a:p>
            <a:pPr lvl="1"/>
            <a:r>
              <a:rPr lang="en-US" altLang="ja-JP" u="sng" dirty="0">
                <a:solidFill>
                  <a:srgbClr val="FF0000"/>
                </a:solidFill>
              </a:rPr>
              <a:t>The packet error ratio (PER) shall be less than 10% for a PSDU length of 4096 octets with the </a:t>
            </a:r>
            <a:r>
              <a:rPr lang="en-US" altLang="ja-JP" u="sng" dirty="0" smtClean="0">
                <a:solidFill>
                  <a:srgbClr val="FF0000"/>
                </a:solidFill>
              </a:rPr>
              <a:t>rate dependent input </a:t>
            </a:r>
            <a:r>
              <a:rPr lang="en-US" altLang="ja-JP" u="sng" dirty="0">
                <a:solidFill>
                  <a:srgbClr val="FF0000"/>
                </a:solidFill>
              </a:rPr>
              <a:t>levels listed in Table 22-25. </a:t>
            </a:r>
            <a:r>
              <a:rPr lang="en-US" altLang="ja-JP" dirty="0"/>
              <a:t>The test in this </a:t>
            </a:r>
            <a:r>
              <a:rPr lang="en-US" altLang="ja-JP" dirty="0" err="1"/>
              <a:t>subclause</a:t>
            </a:r>
            <a:r>
              <a:rPr lang="en-US" altLang="ja-JP" dirty="0"/>
              <a:t> and the minimum sensitivity </a:t>
            </a:r>
            <a:r>
              <a:rPr lang="en-US" altLang="ja-JP" dirty="0" smtClean="0"/>
              <a:t>levels specified </a:t>
            </a:r>
            <a:r>
              <a:rPr lang="en-US" altLang="ja-JP" dirty="0"/>
              <a:t>in Table 22-25 apply only to non-STBC modes, 800 ns GI, BCC, and VHT PPDUs.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3048000"/>
            <a:ext cx="4205288" cy="3393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71697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858925"/>
            <a:ext cx="7848600" cy="798984"/>
          </a:xfrm>
        </p:spPr>
        <p:txBody>
          <a:bodyPr/>
          <a:lstStyle/>
          <a:p>
            <a:r>
              <a:rPr kumimoji="1" lang="en-US" altLang="ja-JP" dirty="0" smtClean="0"/>
              <a:t>Related </a:t>
            </a:r>
            <a:r>
              <a:rPr kumimoji="1" lang="en-US" altLang="ja-JP" dirty="0"/>
              <a:t>Definitions in the Standard </a:t>
            </a:r>
            <a:r>
              <a:rPr kumimoji="1" lang="en-US" altLang="ja-JP" dirty="0" smtClean="0"/>
              <a:t>(4)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849524"/>
            <a:ext cx="7772400" cy="4495800"/>
          </a:xfrm>
        </p:spPr>
        <p:txBody>
          <a:bodyPr>
            <a:normAutofit/>
          </a:bodyPr>
          <a:lstStyle/>
          <a:p>
            <a:r>
              <a:rPr lang="en-US" altLang="ja-JP" dirty="0"/>
              <a:t>18.3.10.6 </a:t>
            </a:r>
            <a:r>
              <a:rPr lang="en-US" altLang="ja-JP" dirty="0" smtClean="0"/>
              <a:t>CCA requirements (IEEE 802.11-2012)</a:t>
            </a:r>
            <a:endParaRPr lang="en-US" altLang="ja-JP" b="0" dirty="0" smtClean="0"/>
          </a:p>
          <a:p>
            <a:pPr lvl="1"/>
            <a:r>
              <a:rPr lang="en-US" altLang="ja-JP" dirty="0"/>
              <a:t>The start of a valid OFDM transmission at a receive level </a:t>
            </a:r>
            <a:r>
              <a:rPr lang="en-US" altLang="ja-JP" u="sng" dirty="0">
                <a:solidFill>
                  <a:srgbClr val="FF0000"/>
                </a:solidFill>
              </a:rPr>
              <a:t>equal to or greater than the minimum </a:t>
            </a:r>
            <a:r>
              <a:rPr lang="en-US" altLang="ja-JP" u="sng" dirty="0" smtClean="0">
                <a:solidFill>
                  <a:srgbClr val="FF0000"/>
                </a:solidFill>
              </a:rPr>
              <a:t>modulation</a:t>
            </a:r>
            <a:r>
              <a:rPr lang="ja-JP" altLang="en-US" u="sng" dirty="0">
                <a:solidFill>
                  <a:srgbClr val="FF0000"/>
                </a:solidFill>
              </a:rPr>
              <a:t> </a:t>
            </a:r>
            <a:r>
              <a:rPr lang="en-US" altLang="ja-JP" u="sng" dirty="0" smtClean="0">
                <a:solidFill>
                  <a:srgbClr val="FF0000"/>
                </a:solidFill>
              </a:rPr>
              <a:t>and </a:t>
            </a:r>
            <a:r>
              <a:rPr lang="en-US" altLang="ja-JP" u="sng" dirty="0">
                <a:solidFill>
                  <a:srgbClr val="FF0000"/>
                </a:solidFill>
              </a:rPr>
              <a:t>coding rate sensitivity (–82 </a:t>
            </a:r>
            <a:r>
              <a:rPr lang="en-US" altLang="ja-JP" u="sng" dirty="0" err="1">
                <a:solidFill>
                  <a:srgbClr val="FF0000"/>
                </a:solidFill>
              </a:rPr>
              <a:t>dBm</a:t>
            </a:r>
            <a:r>
              <a:rPr lang="en-US" altLang="ja-JP" u="sng" dirty="0">
                <a:solidFill>
                  <a:srgbClr val="FF0000"/>
                </a:solidFill>
              </a:rPr>
              <a:t> for 20 MHz channel spacing, </a:t>
            </a:r>
            <a:r>
              <a:rPr lang="en-US" altLang="ja-JP" dirty="0"/>
              <a:t>–85 </a:t>
            </a:r>
            <a:r>
              <a:rPr lang="en-US" altLang="ja-JP" dirty="0" err="1"/>
              <a:t>dBm</a:t>
            </a:r>
            <a:r>
              <a:rPr lang="en-US" altLang="ja-JP" dirty="0"/>
              <a:t> for 10 MHz channel spacing</a:t>
            </a:r>
            <a:r>
              <a:rPr lang="en-US" altLang="ja-JP" dirty="0" smtClean="0"/>
              <a:t>, and </a:t>
            </a:r>
            <a:r>
              <a:rPr lang="en-US" altLang="ja-JP" dirty="0"/>
              <a:t>–88 </a:t>
            </a:r>
            <a:r>
              <a:rPr lang="en-US" altLang="ja-JP" dirty="0" err="1"/>
              <a:t>dBm</a:t>
            </a:r>
            <a:r>
              <a:rPr lang="en-US" altLang="ja-JP" dirty="0"/>
              <a:t> for 5 MHz channel spacing) shall cause CS/CCA to indicate busy with a probability &gt; 90</a:t>
            </a:r>
            <a:r>
              <a:rPr lang="en-US" altLang="ja-JP" dirty="0" smtClean="0"/>
              <a:t>% within </a:t>
            </a:r>
            <a:r>
              <a:rPr lang="en-US" altLang="ja-JP" dirty="0"/>
              <a:t>4 </a:t>
            </a:r>
            <a:r>
              <a:rPr lang="el-GR" altLang="ja-JP" dirty="0"/>
              <a:t>μ</a:t>
            </a:r>
            <a:r>
              <a:rPr lang="en-US" altLang="ja-JP" dirty="0"/>
              <a:t>s for 20 MHz channel spacing, 8 </a:t>
            </a:r>
            <a:r>
              <a:rPr lang="el-GR" altLang="ja-JP" dirty="0"/>
              <a:t>μ</a:t>
            </a:r>
            <a:r>
              <a:rPr lang="en-US" altLang="ja-JP" dirty="0"/>
              <a:t>s for 10 MHz channel spacing, and 16 </a:t>
            </a:r>
            <a:r>
              <a:rPr lang="el-GR" altLang="ja-JP" dirty="0"/>
              <a:t>μ</a:t>
            </a:r>
            <a:r>
              <a:rPr lang="en-US" altLang="ja-JP" dirty="0"/>
              <a:t>s for 5 MHz </a:t>
            </a:r>
            <a:r>
              <a:rPr lang="en-US" altLang="ja-JP" dirty="0" smtClean="0"/>
              <a:t>channel spacing</a:t>
            </a:r>
            <a:r>
              <a:rPr lang="en-US" altLang="ja-JP" dirty="0"/>
              <a:t>. If the preamble portion was missed</a:t>
            </a:r>
            <a:r>
              <a:rPr lang="en-US" altLang="ja-JP" u="sng" dirty="0">
                <a:solidFill>
                  <a:srgbClr val="FF0000"/>
                </a:solidFill>
              </a:rPr>
              <a:t>, the receiver shall </a:t>
            </a:r>
            <a:r>
              <a:rPr lang="en-US" altLang="ja-JP" u="sng" dirty="0" smtClean="0">
                <a:solidFill>
                  <a:srgbClr val="FF0000"/>
                </a:solidFill>
              </a:rPr>
              <a:t> hold </a:t>
            </a:r>
            <a:r>
              <a:rPr lang="en-US" altLang="ja-JP" u="sng" dirty="0">
                <a:solidFill>
                  <a:srgbClr val="FF0000"/>
                </a:solidFill>
              </a:rPr>
              <a:t>the CCA signal busy for any </a:t>
            </a:r>
            <a:r>
              <a:rPr lang="en-US" altLang="ja-JP" u="sng" dirty="0" smtClean="0">
                <a:solidFill>
                  <a:srgbClr val="FF0000"/>
                </a:solidFill>
              </a:rPr>
              <a:t>signal 20 </a:t>
            </a:r>
            <a:r>
              <a:rPr lang="en-US" altLang="ja-JP" u="sng" dirty="0">
                <a:solidFill>
                  <a:srgbClr val="FF0000"/>
                </a:solidFill>
              </a:rPr>
              <a:t>dB above the minimum modulation and coding rate sensitivity</a:t>
            </a:r>
            <a:r>
              <a:rPr lang="en-US" altLang="ja-JP" dirty="0"/>
              <a:t> (–62 </a:t>
            </a:r>
            <a:r>
              <a:rPr lang="en-US" altLang="ja-JP" dirty="0" err="1"/>
              <a:t>dBm</a:t>
            </a:r>
            <a:r>
              <a:rPr lang="en-US" altLang="ja-JP" dirty="0"/>
              <a:t> for 20 MHz channel spacing</a:t>
            </a:r>
            <a:r>
              <a:rPr lang="en-US" altLang="ja-JP" dirty="0" smtClean="0"/>
              <a:t>, –</a:t>
            </a:r>
            <a:r>
              <a:rPr lang="en-US" altLang="ja-JP" dirty="0"/>
              <a:t>65 </a:t>
            </a:r>
            <a:r>
              <a:rPr lang="en-US" altLang="ja-JP" dirty="0" err="1"/>
              <a:t>dBm</a:t>
            </a:r>
            <a:r>
              <a:rPr lang="en-US" altLang="ja-JP" dirty="0"/>
              <a:t> for 10 MHz channel spacing, and –68 </a:t>
            </a:r>
            <a:r>
              <a:rPr lang="en-US" altLang="ja-JP" dirty="0" err="1"/>
              <a:t>dBm</a:t>
            </a:r>
            <a:r>
              <a:rPr lang="en-US" altLang="ja-JP" dirty="0"/>
              <a:t> for 5 MHz channel spacing).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7896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Related </a:t>
            </a:r>
            <a:r>
              <a:rPr kumimoji="1" lang="en-US" altLang="ja-JP" dirty="0"/>
              <a:t>Definitions in the Standard </a:t>
            </a:r>
            <a:r>
              <a:rPr kumimoji="1" lang="en-US" altLang="ja-JP" dirty="0" smtClean="0"/>
              <a:t>(5)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800600"/>
          </a:xfrm>
        </p:spPr>
        <p:txBody>
          <a:bodyPr>
            <a:normAutofit fontScale="85000" lnSpcReduction="10000"/>
          </a:bodyPr>
          <a:lstStyle/>
          <a:p>
            <a:r>
              <a:rPr lang="en-US" altLang="ja-JP" dirty="0"/>
              <a:t>22.3.19.5.3 CCA sensitivity for signals occupying the primary 20 MHz </a:t>
            </a:r>
            <a:r>
              <a:rPr lang="en-US" altLang="ja-JP" dirty="0" smtClean="0"/>
              <a:t>channel (IEEE 802.11ac-2013)</a:t>
            </a:r>
            <a:endParaRPr lang="en-US" altLang="ja-JP" b="0" dirty="0" smtClean="0"/>
          </a:p>
          <a:p>
            <a:pPr lvl="1"/>
            <a:r>
              <a:rPr lang="en-US" altLang="ja-JP" dirty="0"/>
              <a:t>The PHY shall issue a PHY-</a:t>
            </a:r>
            <a:r>
              <a:rPr lang="en-US" altLang="ja-JP" dirty="0" err="1"/>
              <a:t>CCA.indication</a:t>
            </a:r>
            <a:r>
              <a:rPr lang="en-US" altLang="ja-JP" dirty="0"/>
              <a:t>(BUSY, {primary}) if one of the conditions listed in Table 22-27 is met in an otherwise idle 20 MHz, 40 MHz, 80 MHz, 160 MHz, or 80+80 MHz operating channel width. </a:t>
            </a:r>
            <a:r>
              <a:rPr lang="en-US" altLang="ja-JP" u="sng" dirty="0">
                <a:solidFill>
                  <a:srgbClr val="FF0000"/>
                </a:solidFill>
              </a:rPr>
              <a:t>With &gt;90% probability, the PHY shall detect the start of a PPDU that occupies at least the </a:t>
            </a:r>
            <a:r>
              <a:rPr lang="en-US" altLang="ja-JP" u="sng" dirty="0" smtClean="0">
                <a:solidFill>
                  <a:srgbClr val="FF0000"/>
                </a:solidFill>
              </a:rPr>
              <a:t>primary 20 </a:t>
            </a:r>
            <a:r>
              <a:rPr lang="en-US" altLang="ja-JP" u="sng" dirty="0">
                <a:solidFill>
                  <a:srgbClr val="FF0000"/>
                </a:solidFill>
              </a:rPr>
              <a:t>MHz channel under the conditions listed in Table 22-27 within a period of </a:t>
            </a:r>
            <a:r>
              <a:rPr lang="en-US" altLang="ja-JP" u="sng" dirty="0" err="1">
                <a:solidFill>
                  <a:srgbClr val="FF0000"/>
                </a:solidFill>
              </a:rPr>
              <a:t>aCCATime</a:t>
            </a:r>
            <a:r>
              <a:rPr lang="en-US" altLang="ja-JP" u="sng" dirty="0">
                <a:solidFill>
                  <a:srgbClr val="FF0000"/>
                </a:solidFill>
              </a:rPr>
              <a:t> (see 22.4.4) </a:t>
            </a:r>
            <a:r>
              <a:rPr lang="en-US" altLang="ja-JP" u="sng" dirty="0" smtClean="0">
                <a:solidFill>
                  <a:srgbClr val="FF0000"/>
                </a:solidFill>
              </a:rPr>
              <a:t>and hold </a:t>
            </a:r>
            <a:r>
              <a:rPr lang="en-US" altLang="ja-JP" u="sng" dirty="0">
                <a:solidFill>
                  <a:srgbClr val="FF0000"/>
                </a:solidFill>
              </a:rPr>
              <a:t>the CCA signal busy (</a:t>
            </a:r>
            <a:r>
              <a:rPr lang="en-US" altLang="ja-JP" u="sng" dirty="0" err="1">
                <a:solidFill>
                  <a:srgbClr val="FF0000"/>
                </a:solidFill>
              </a:rPr>
              <a:t>PHY_CCA.indicate</a:t>
            </a:r>
            <a:r>
              <a:rPr lang="en-US" altLang="ja-JP" u="sng" dirty="0">
                <a:solidFill>
                  <a:srgbClr val="FF0000"/>
                </a:solidFill>
              </a:rPr>
              <a:t>(BUSY, channel-list)) for the duration of the PPDU</a:t>
            </a:r>
            <a:r>
              <a:rPr lang="en-US" altLang="ja-JP" u="sng" dirty="0" smtClean="0">
                <a:solidFill>
                  <a:srgbClr val="FF0000"/>
                </a:solidFill>
              </a:rPr>
              <a:t>.</a:t>
            </a:r>
          </a:p>
          <a:p>
            <a:pPr lvl="1"/>
            <a:endParaRPr kumimoji="1" lang="en-US" altLang="ja-JP" dirty="0"/>
          </a:p>
          <a:p>
            <a:pPr lvl="1"/>
            <a:r>
              <a:rPr kumimoji="1" lang="en-US" altLang="ja-JP" dirty="0"/>
              <a:t>The receiver shall issue a PHY-</a:t>
            </a:r>
            <a:r>
              <a:rPr kumimoji="1" lang="en-US" altLang="ja-JP" dirty="0" err="1"/>
              <a:t>CCA.indication</a:t>
            </a:r>
            <a:r>
              <a:rPr kumimoji="1" lang="en-US" altLang="ja-JP" dirty="0"/>
              <a:t>(BUSY, {primary}) </a:t>
            </a:r>
            <a:r>
              <a:rPr kumimoji="1" lang="en-US" altLang="ja-JP" u="sng" dirty="0">
                <a:solidFill>
                  <a:srgbClr val="FF0000"/>
                </a:solidFill>
              </a:rPr>
              <a:t>for any signal that exceeds a </a:t>
            </a:r>
            <a:r>
              <a:rPr kumimoji="1" lang="en-US" altLang="ja-JP" u="sng" dirty="0" smtClean="0">
                <a:solidFill>
                  <a:srgbClr val="FF0000"/>
                </a:solidFill>
              </a:rPr>
              <a:t>threshold equal </a:t>
            </a:r>
            <a:r>
              <a:rPr kumimoji="1" lang="en-US" altLang="ja-JP" u="sng" dirty="0">
                <a:solidFill>
                  <a:srgbClr val="FF0000"/>
                </a:solidFill>
              </a:rPr>
              <a:t>to 20 dB above the minimum modulation and coding rate sensitivity (–82 + 20 = –62 </a:t>
            </a:r>
            <a:r>
              <a:rPr kumimoji="1" lang="en-US" altLang="ja-JP" u="sng" dirty="0" err="1">
                <a:solidFill>
                  <a:srgbClr val="FF0000"/>
                </a:solidFill>
              </a:rPr>
              <a:t>dBm</a:t>
            </a:r>
            <a:r>
              <a:rPr kumimoji="1" lang="en-US" altLang="ja-JP" u="sng" dirty="0">
                <a:solidFill>
                  <a:srgbClr val="FF0000"/>
                </a:solidFill>
              </a:rPr>
              <a:t>) in </a:t>
            </a:r>
            <a:r>
              <a:rPr kumimoji="1" lang="en-US" altLang="ja-JP" u="sng" dirty="0" smtClean="0">
                <a:solidFill>
                  <a:srgbClr val="FF0000"/>
                </a:solidFill>
              </a:rPr>
              <a:t>the primary </a:t>
            </a:r>
            <a:r>
              <a:rPr kumimoji="1" lang="en-US" altLang="ja-JP" u="sng" dirty="0">
                <a:solidFill>
                  <a:srgbClr val="FF0000"/>
                </a:solidFill>
              </a:rPr>
              <a:t>20 MHz channel within a period</a:t>
            </a:r>
            <a:r>
              <a:rPr kumimoji="1" lang="en-US" altLang="ja-JP" dirty="0"/>
              <a:t> of </a:t>
            </a:r>
            <a:r>
              <a:rPr kumimoji="1" lang="en-US" altLang="ja-JP" dirty="0" err="1"/>
              <a:t>aCCATime</a:t>
            </a:r>
            <a:r>
              <a:rPr kumimoji="1" lang="en-US" altLang="ja-JP" dirty="0"/>
              <a:t> after the signal arrives at the receiver's antenna(s</a:t>
            </a:r>
            <a:r>
              <a:rPr kumimoji="1" lang="en-US" altLang="ja-JP" dirty="0" smtClean="0"/>
              <a:t>); </a:t>
            </a:r>
            <a:br>
              <a:rPr kumimoji="1" lang="en-US" altLang="ja-JP" dirty="0" smtClean="0"/>
            </a:br>
            <a:r>
              <a:rPr kumimoji="1" lang="en-US" altLang="ja-JP" dirty="0" smtClean="0"/>
              <a:t>then </a:t>
            </a:r>
            <a:r>
              <a:rPr kumimoji="1" lang="en-US" altLang="ja-JP" dirty="0"/>
              <a:t>the receiver shall not issue a </a:t>
            </a:r>
            <a:r>
              <a:rPr kumimoji="1" lang="en-US" altLang="ja-JP" dirty="0" smtClean="0"/>
              <a:t>PHY-</a:t>
            </a:r>
            <a:r>
              <a:rPr kumimoji="1" lang="en-US" altLang="ja-JP" dirty="0" err="1" smtClean="0"/>
              <a:t>CCA.indication</a:t>
            </a:r>
            <a:r>
              <a:rPr kumimoji="1" lang="en-US" altLang="ja-JP" dirty="0" smtClean="0"/>
              <a:t>(BUSY</a:t>
            </a:r>
            <a:r>
              <a:rPr kumimoji="1" lang="en-US" altLang="ja-JP" dirty="0"/>
              <a:t>,{secondary}), PHYCCA</a:t>
            </a:r>
            <a:r>
              <a:rPr kumimoji="1" lang="en-US" altLang="ja-JP" dirty="0" smtClean="0"/>
              <a:t>. indication(BUSY</a:t>
            </a:r>
            <a:r>
              <a:rPr kumimoji="1" lang="en-US" altLang="ja-JP" dirty="0"/>
              <a:t>,{secondary40}), </a:t>
            </a:r>
            <a:r>
              <a:rPr kumimoji="1" lang="en-US" altLang="ja-JP" dirty="0" smtClean="0"/>
              <a:t>PHY-</a:t>
            </a:r>
            <a:r>
              <a:rPr kumimoji="1" lang="en-US" altLang="ja-JP" dirty="0" err="1" smtClean="0"/>
              <a:t>CCA.indication</a:t>
            </a:r>
            <a:r>
              <a:rPr kumimoji="1" lang="en-US" altLang="ja-JP" dirty="0" smtClean="0"/>
              <a:t>(BUSY</a:t>
            </a:r>
            <a:r>
              <a:rPr kumimoji="1" lang="en-US" altLang="ja-JP" dirty="0"/>
              <a:t>,{secondary80}), or </a:t>
            </a:r>
            <a:r>
              <a:rPr kumimoji="1" lang="en-US" altLang="ja-JP" dirty="0" err="1" smtClean="0"/>
              <a:t>PHYCCA.indication</a:t>
            </a:r>
            <a:r>
              <a:rPr kumimoji="1" lang="en-US" altLang="ja-JP" dirty="0" smtClean="0"/>
              <a:t>(IDLE</a:t>
            </a:r>
            <a:r>
              <a:rPr kumimoji="1" lang="en-US" altLang="ja-JP" dirty="0"/>
              <a:t>) while the threshold continues to be exceeded.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83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865820"/>
            <a:ext cx="7848600" cy="798984"/>
          </a:xfrm>
        </p:spPr>
        <p:txBody>
          <a:bodyPr/>
          <a:lstStyle/>
          <a:p>
            <a:r>
              <a:rPr lang="en-US" altLang="ja-JP" dirty="0" smtClean="0"/>
              <a:t>Abstract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91000"/>
          </a:xfrm>
        </p:spPr>
        <p:txBody>
          <a:bodyPr>
            <a:normAutofit/>
          </a:bodyPr>
          <a:lstStyle/>
          <a:p>
            <a:r>
              <a:rPr lang="en-US" dirty="0" smtClean="0"/>
              <a:t>In the discussions of DSC/CCAC</a:t>
            </a:r>
            <a:r>
              <a:rPr lang="en-US" altLang="ja-JP" dirty="0" smtClean="0"/>
              <a:t>, the terms of “CCA-SD” and “CCA-ED” are widely used.</a:t>
            </a:r>
          </a:p>
          <a:p>
            <a:r>
              <a:rPr lang="en-US" altLang="ja-JP" dirty="0" smtClean="0"/>
              <a:t>The term of “CCA-ED”, however, has already been defined for another threshold in the IEEE 802.11 standard.</a:t>
            </a:r>
          </a:p>
          <a:p>
            <a:r>
              <a:rPr lang="en-US" altLang="ja-JP" dirty="0" smtClean="0"/>
              <a:t>Therefore,</a:t>
            </a:r>
            <a:r>
              <a:rPr lang="ja-JP" altLang="en-US" dirty="0"/>
              <a:t> </a:t>
            </a:r>
            <a:r>
              <a:rPr lang="en-US" altLang="ja-JP" dirty="0" smtClean="0"/>
              <a:t>we should define the new name of the term for the threshold</a:t>
            </a:r>
            <a:r>
              <a:rPr lang="ja-JP" altLang="en-US" dirty="0"/>
              <a:t> </a:t>
            </a:r>
            <a:r>
              <a:rPr lang="en-US" altLang="ja-JP" dirty="0" smtClean="0"/>
              <a:t>instead of “CCA-ED”.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046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843504"/>
            <a:ext cx="7848600" cy="798984"/>
          </a:xfrm>
        </p:spPr>
        <p:txBody>
          <a:bodyPr/>
          <a:lstStyle/>
          <a:p>
            <a:r>
              <a:rPr kumimoji="1" lang="en-US" altLang="ja-JP" dirty="0"/>
              <a:t>Related Definitions in the Standard </a:t>
            </a:r>
            <a:r>
              <a:rPr kumimoji="1" lang="en-US" altLang="ja-JP" dirty="0" smtClean="0"/>
              <a:t>(6)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083147"/>
            <a:ext cx="8728722" cy="3938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5868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62980"/>
          </a:xfrm>
        </p:spPr>
        <p:txBody>
          <a:bodyPr/>
          <a:lstStyle/>
          <a:p>
            <a:r>
              <a:rPr lang="en-US" altLang="ja-JP" dirty="0"/>
              <a:t>Threshold to be Discussed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GB" altLang="ja-JP" dirty="0"/>
          </a:p>
        </p:txBody>
      </p:sp>
      <p:sp>
        <p:nvSpPr>
          <p:cNvPr id="55" name="正方形/長方形 54"/>
          <p:cNvSpPr/>
          <p:nvPr/>
        </p:nvSpPr>
        <p:spPr>
          <a:xfrm>
            <a:off x="4759987" y="4087311"/>
            <a:ext cx="3898364" cy="1122927"/>
          </a:xfrm>
          <a:prstGeom prst="rect">
            <a:avLst/>
          </a:prstGeom>
        </p:spPr>
        <p:txBody>
          <a:bodyPr wrap="none" anchor="ctr">
            <a:normAutofit/>
          </a:bodyPr>
          <a:lstStyle/>
          <a:p>
            <a:r>
              <a:rPr lang="en-US" altLang="ja-JP" sz="1400" b="1" dirty="0" smtClean="0">
                <a:solidFill>
                  <a:schemeClr val="tx1"/>
                </a:solidFill>
              </a:rPr>
              <a:t>This threshold will be used for CCAC / DSC</a:t>
            </a:r>
          </a:p>
          <a:p>
            <a:r>
              <a:rPr lang="en-US" altLang="ja-JP" sz="1400" b="1" dirty="0">
                <a:solidFill>
                  <a:schemeClr val="tx1"/>
                </a:solidFill>
              </a:rPr>
              <a:t>(If the level of WLAN signals exceeds this </a:t>
            </a:r>
            <a:r>
              <a:rPr lang="en-US" altLang="ja-JP" sz="1400" b="1" dirty="0" smtClean="0">
                <a:solidFill>
                  <a:schemeClr val="tx1"/>
                </a:solidFill>
              </a:rPr>
              <a:t/>
            </a:r>
            <a:br>
              <a:rPr lang="en-US" altLang="ja-JP" sz="1400" b="1" dirty="0" smtClean="0">
                <a:solidFill>
                  <a:schemeClr val="tx1"/>
                </a:solidFill>
              </a:rPr>
            </a:br>
            <a:r>
              <a:rPr lang="en-US" altLang="ja-JP" sz="1400" b="1" dirty="0" smtClean="0">
                <a:solidFill>
                  <a:schemeClr val="tx1"/>
                </a:solidFill>
              </a:rPr>
              <a:t>threshold</a:t>
            </a:r>
            <a:r>
              <a:rPr lang="en-US" altLang="ja-JP" sz="1400" b="1" dirty="0">
                <a:solidFill>
                  <a:schemeClr val="tx1"/>
                </a:solidFill>
              </a:rPr>
              <a:t>, </a:t>
            </a:r>
            <a:r>
              <a:rPr lang="en-US" altLang="ja-JP" sz="1400" b="1" dirty="0" smtClean="0">
                <a:solidFill>
                  <a:schemeClr val="tx1"/>
                </a:solidFill>
              </a:rPr>
              <a:t>the </a:t>
            </a:r>
            <a:r>
              <a:rPr lang="en-US" altLang="ja-JP" sz="1400" b="1" dirty="0">
                <a:solidFill>
                  <a:schemeClr val="tx1"/>
                </a:solidFill>
              </a:rPr>
              <a:t>receiver shall detect the signal and </a:t>
            </a:r>
            <a:r>
              <a:rPr lang="en-US" altLang="ja-JP" sz="1400" b="1" dirty="0" smtClean="0">
                <a:solidFill>
                  <a:schemeClr val="tx1"/>
                </a:solidFill>
              </a:rPr>
              <a:t/>
            </a:r>
            <a:br>
              <a:rPr lang="en-US" altLang="ja-JP" sz="1400" b="1" dirty="0" smtClean="0">
                <a:solidFill>
                  <a:schemeClr val="tx1"/>
                </a:solidFill>
              </a:rPr>
            </a:br>
            <a:r>
              <a:rPr lang="en-US" altLang="ja-JP" sz="1400" b="1" dirty="0" smtClean="0">
                <a:solidFill>
                  <a:schemeClr val="tx1"/>
                </a:solidFill>
              </a:rPr>
              <a:t>hold </a:t>
            </a:r>
            <a:r>
              <a:rPr lang="en-US" altLang="ja-JP" sz="1400" b="1" dirty="0">
                <a:solidFill>
                  <a:schemeClr val="tx1"/>
                </a:solidFill>
              </a:rPr>
              <a:t>CCA </a:t>
            </a:r>
            <a:r>
              <a:rPr lang="en-US" altLang="ja-JP" sz="1400" b="1" dirty="0" smtClean="0">
                <a:solidFill>
                  <a:schemeClr val="tx1"/>
                </a:solidFill>
              </a:rPr>
              <a:t>as busy</a:t>
            </a:r>
            <a:r>
              <a:rPr lang="en-US" altLang="ja-JP" sz="1400" b="1" dirty="0">
                <a:solidFill>
                  <a:schemeClr val="tx1"/>
                </a:solidFill>
              </a:rPr>
              <a:t>) </a:t>
            </a:r>
            <a:endParaRPr lang="ja-JP" altLang="en-US" sz="1400" b="1" dirty="0">
              <a:solidFill>
                <a:schemeClr val="tx1"/>
              </a:solidFill>
            </a:endParaRPr>
          </a:p>
          <a:p>
            <a:endParaRPr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35" name="下矢印 34"/>
          <p:cNvSpPr/>
          <p:nvPr/>
        </p:nvSpPr>
        <p:spPr bwMode="auto">
          <a:xfrm>
            <a:off x="2954770" y="5025572"/>
            <a:ext cx="762000" cy="685799"/>
          </a:xfrm>
          <a:prstGeom prst="downArrow">
            <a:avLst/>
          </a:prstGeom>
          <a:solidFill>
            <a:srgbClr val="FFC000"/>
          </a:solidFill>
          <a:ln w="127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正方形/長方形 35"/>
          <p:cNvSpPr/>
          <p:nvPr/>
        </p:nvSpPr>
        <p:spPr bwMode="auto">
          <a:xfrm>
            <a:off x="1282000" y="1600200"/>
            <a:ext cx="1485900" cy="4271664"/>
          </a:xfrm>
          <a:prstGeom prst="rect">
            <a:avLst/>
          </a:prstGeom>
          <a:gradFill>
            <a:gsLst>
              <a:gs pos="0">
                <a:srgbClr val="FF0000"/>
              </a:gs>
              <a:gs pos="50000">
                <a:srgbClr val="FFC000"/>
              </a:gs>
              <a:gs pos="100000">
                <a:schemeClr val="bg1"/>
              </a:gs>
            </a:gsLst>
            <a:lin ang="5400000" scaled="0"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下矢印 36"/>
          <p:cNvSpPr/>
          <p:nvPr/>
        </p:nvSpPr>
        <p:spPr bwMode="auto">
          <a:xfrm rot="10800000">
            <a:off x="2954771" y="2072836"/>
            <a:ext cx="762000" cy="2956361"/>
          </a:xfrm>
          <a:prstGeom prst="downArrow">
            <a:avLst/>
          </a:prstGeom>
          <a:solidFill>
            <a:srgbClr val="FFFF99"/>
          </a:solidFill>
          <a:ln w="12700" cap="flat" cmpd="sng" algn="ctr">
            <a:solidFill>
              <a:srgbClr val="FFFF99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8" name="直線コネクタ 37"/>
          <p:cNvCxnSpPr/>
          <p:nvPr/>
        </p:nvCxnSpPr>
        <p:spPr bwMode="auto">
          <a:xfrm>
            <a:off x="973571" y="5029199"/>
            <a:ext cx="2590800" cy="0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9" name="テキスト ボックス 38"/>
          <p:cNvSpPr txBox="1"/>
          <p:nvPr/>
        </p:nvSpPr>
        <p:spPr>
          <a:xfrm>
            <a:off x="3557113" y="4840906"/>
            <a:ext cx="997857" cy="36933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-82 </a:t>
            </a:r>
            <a:r>
              <a:rPr kumimoji="1" lang="en-US" altLang="ja-JP" sz="1800" dirty="0" err="1" smtClean="0">
                <a:solidFill>
                  <a:schemeClr val="tx1"/>
                </a:solidFill>
              </a:rPr>
              <a:t>dBm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3792970" y="3341995"/>
            <a:ext cx="3142207" cy="5847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ja-JP" sz="1600" dirty="0">
                <a:solidFill>
                  <a:schemeClr val="tx1"/>
                </a:solidFill>
              </a:rPr>
              <a:t>Receiver minimum input </a:t>
            </a:r>
            <a:r>
              <a:rPr lang="en-US" altLang="ja-JP" sz="1600" dirty="0" smtClean="0">
                <a:solidFill>
                  <a:schemeClr val="tx1"/>
                </a:solidFill>
              </a:rPr>
              <a:t>sensitivity</a:t>
            </a:r>
          </a:p>
          <a:p>
            <a:r>
              <a:rPr lang="en-US" altLang="ja-JP" sz="1600" dirty="0" err="1" smtClean="0">
                <a:solidFill>
                  <a:schemeClr val="tx1"/>
                </a:solidFill>
              </a:rPr>
              <a:t>requirments</a:t>
            </a:r>
            <a:r>
              <a:rPr lang="en-US" altLang="ja-JP" sz="1600" dirty="0" smtClean="0">
                <a:solidFill>
                  <a:schemeClr val="tx1"/>
                </a:solidFill>
              </a:rPr>
              <a:t> 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(Rate dependent)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41" name="直線コネクタ 40"/>
          <p:cNvCxnSpPr/>
          <p:nvPr/>
        </p:nvCxnSpPr>
        <p:spPr bwMode="auto">
          <a:xfrm flipH="1">
            <a:off x="3335770" y="3551016"/>
            <a:ext cx="457200" cy="29229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2" name="正方形/長方形 41"/>
          <p:cNvSpPr/>
          <p:nvPr/>
        </p:nvSpPr>
        <p:spPr>
          <a:xfrm>
            <a:off x="4584000" y="5776622"/>
            <a:ext cx="3995004" cy="276999"/>
          </a:xfrm>
          <a:prstGeom prst="rect">
            <a:avLst/>
          </a:prstGeom>
        </p:spPr>
        <p:txBody>
          <a:bodyPr wrap="none" anchor="t">
            <a:spAutoFit/>
          </a:bodyPr>
          <a:lstStyle/>
          <a:p>
            <a:r>
              <a:rPr lang="en-US" altLang="ja-JP" sz="1200" b="1" dirty="0" smtClean="0">
                <a:solidFill>
                  <a:schemeClr val="tx1"/>
                </a:solidFill>
              </a:rPr>
              <a:t>A sensitivity for the minimum </a:t>
            </a:r>
            <a:r>
              <a:rPr lang="en-US" altLang="ja-JP" sz="1200" b="1" dirty="0">
                <a:solidFill>
                  <a:schemeClr val="tx1"/>
                </a:solidFill>
              </a:rPr>
              <a:t>modulation </a:t>
            </a:r>
            <a:r>
              <a:rPr lang="en-US" altLang="ja-JP" sz="1200" b="1" dirty="0" smtClean="0">
                <a:solidFill>
                  <a:schemeClr val="tx1"/>
                </a:solidFill>
              </a:rPr>
              <a:t>and coding rate</a:t>
            </a:r>
          </a:p>
        </p:txBody>
      </p:sp>
      <p:cxnSp>
        <p:nvCxnSpPr>
          <p:cNvPr id="43" name="直線コネクタ 42"/>
          <p:cNvCxnSpPr>
            <a:stCxn id="39" idx="2"/>
            <a:endCxn id="42" idx="1"/>
          </p:cNvCxnSpPr>
          <p:nvPr/>
        </p:nvCxnSpPr>
        <p:spPr bwMode="auto">
          <a:xfrm>
            <a:off x="4056042" y="5210238"/>
            <a:ext cx="527958" cy="70488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4" name="テキスト ボックス 43"/>
          <p:cNvSpPr txBox="1"/>
          <p:nvPr/>
        </p:nvSpPr>
        <p:spPr>
          <a:xfrm>
            <a:off x="5612139" y="6111239"/>
            <a:ext cx="2979425" cy="276999"/>
          </a:xfrm>
          <a:prstGeom prst="rect">
            <a:avLst/>
          </a:prstGeom>
          <a:solidFill>
            <a:srgbClr val="FFFF99"/>
          </a:solidFill>
        </p:spPr>
        <p:txBody>
          <a:bodyPr wrap="square" rtlCol="0" anchor="t"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*This figure shows the case in 20MHz PPDU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cxnSp>
        <p:nvCxnSpPr>
          <p:cNvPr id="45" name="直線コネクタ 44"/>
          <p:cNvCxnSpPr/>
          <p:nvPr/>
        </p:nvCxnSpPr>
        <p:spPr bwMode="auto">
          <a:xfrm flipV="1">
            <a:off x="2917752" y="5368472"/>
            <a:ext cx="418018" cy="28563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6" name="テキスト ボックス 45"/>
          <p:cNvSpPr txBox="1"/>
          <p:nvPr/>
        </p:nvSpPr>
        <p:spPr>
          <a:xfrm>
            <a:off x="156639" y="5733841"/>
            <a:ext cx="3227165" cy="5232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ja-JP" sz="1400" dirty="0" smtClean="0">
                <a:solidFill>
                  <a:schemeClr val="tx1"/>
                </a:solidFill>
              </a:rPr>
              <a:t>Actual </a:t>
            </a:r>
            <a:r>
              <a:rPr lang="en-US" altLang="ja-JP" sz="1400" dirty="0">
                <a:solidFill>
                  <a:schemeClr val="tx1"/>
                </a:solidFill>
              </a:rPr>
              <a:t>r</a:t>
            </a:r>
            <a:r>
              <a:rPr lang="en-US" altLang="ja-JP" sz="1400" dirty="0" smtClean="0">
                <a:solidFill>
                  <a:schemeClr val="tx1"/>
                </a:solidFill>
              </a:rPr>
              <a:t>eceiver </a:t>
            </a:r>
            <a:r>
              <a:rPr lang="en-US" altLang="ja-JP" sz="1400" dirty="0">
                <a:solidFill>
                  <a:schemeClr val="tx1"/>
                </a:solidFill>
              </a:rPr>
              <a:t>minimum input </a:t>
            </a:r>
            <a:r>
              <a:rPr lang="en-US" altLang="ja-JP" sz="1400" dirty="0" smtClean="0">
                <a:solidFill>
                  <a:schemeClr val="tx1"/>
                </a:solidFill>
              </a:rPr>
              <a:t>sensitivity</a:t>
            </a:r>
          </a:p>
          <a:p>
            <a:r>
              <a:rPr kumimoji="1" lang="en-US" altLang="ja-JP" sz="1400" dirty="0" smtClean="0">
                <a:solidFill>
                  <a:schemeClr val="tx1"/>
                </a:solidFill>
              </a:rPr>
              <a:t>(Implementation matter)</a:t>
            </a:r>
            <a:endParaRPr kumimoji="1" lang="ja-JP" altLang="en-US" sz="1100" b="1" dirty="0">
              <a:solidFill>
                <a:schemeClr val="tx1"/>
              </a:solidFill>
            </a:endParaRPr>
          </a:p>
        </p:txBody>
      </p:sp>
      <p:cxnSp>
        <p:nvCxnSpPr>
          <p:cNvPr id="47" name="直線コネクタ 46"/>
          <p:cNvCxnSpPr/>
          <p:nvPr/>
        </p:nvCxnSpPr>
        <p:spPr bwMode="auto">
          <a:xfrm>
            <a:off x="973571" y="2758637"/>
            <a:ext cx="2590800" cy="0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8" name="テキスト ボックス 47"/>
          <p:cNvSpPr txBox="1"/>
          <p:nvPr/>
        </p:nvSpPr>
        <p:spPr>
          <a:xfrm>
            <a:off x="3557113" y="2570201"/>
            <a:ext cx="1114880" cy="36933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kumimoji="1" lang="en-US" altLang="ja-JP" sz="1800" b="1" dirty="0" smtClean="0">
                <a:solidFill>
                  <a:srgbClr val="FF0000"/>
                </a:solidFill>
              </a:rPr>
              <a:t>-62 </a:t>
            </a:r>
            <a:r>
              <a:rPr kumimoji="1" lang="en-US" altLang="ja-JP" sz="1800" b="1" dirty="0" err="1" smtClean="0">
                <a:solidFill>
                  <a:srgbClr val="FF0000"/>
                </a:solidFill>
              </a:rPr>
              <a:t>dBm</a:t>
            </a:r>
            <a:endParaRPr kumimoji="1" lang="ja-JP" altLang="en-US" sz="1800" b="1" dirty="0">
              <a:solidFill>
                <a:srgbClr val="FF0000"/>
              </a:solidFill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1415349" y="1659522"/>
            <a:ext cx="1219201" cy="338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kumimoji="1" lang="en-US" altLang="ja-JP" sz="1600" dirty="0" smtClean="0">
                <a:solidFill>
                  <a:schemeClr val="bg1"/>
                </a:solidFill>
              </a:rPr>
              <a:t>Signal level</a:t>
            </a:r>
            <a:endParaRPr kumimoji="1" lang="ja-JP" altLang="en-US" sz="1600" dirty="0">
              <a:solidFill>
                <a:schemeClr val="bg1"/>
              </a:solidFill>
            </a:endParaRPr>
          </a:p>
        </p:txBody>
      </p:sp>
      <p:cxnSp>
        <p:nvCxnSpPr>
          <p:cNvPr id="50" name="直線コネクタ 49"/>
          <p:cNvCxnSpPr/>
          <p:nvPr/>
        </p:nvCxnSpPr>
        <p:spPr bwMode="auto">
          <a:xfrm flipV="1">
            <a:off x="4326371" y="2393020"/>
            <a:ext cx="257629" cy="22703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1" name="正方形/長方形 50"/>
          <p:cNvSpPr/>
          <p:nvPr/>
        </p:nvSpPr>
        <p:spPr>
          <a:xfrm>
            <a:off x="4584000" y="1659522"/>
            <a:ext cx="4036105" cy="954107"/>
          </a:xfrm>
          <a:prstGeom prst="rect">
            <a:avLst/>
          </a:prstGeom>
        </p:spPr>
        <p:txBody>
          <a:bodyPr wrap="none" anchor="t">
            <a:spAutoFit/>
          </a:bodyPr>
          <a:lstStyle/>
          <a:p>
            <a:r>
              <a:rPr lang="en-US" altLang="ja-JP" sz="1400" b="1" dirty="0">
                <a:solidFill>
                  <a:srgbClr val="FF0000"/>
                </a:solidFill>
              </a:rPr>
              <a:t>A sensitivity for </a:t>
            </a:r>
            <a:r>
              <a:rPr lang="en-US" altLang="ja-JP" sz="1400" b="1" dirty="0" smtClean="0">
                <a:solidFill>
                  <a:srgbClr val="FF0000"/>
                </a:solidFill>
              </a:rPr>
              <a:t>the minimum modulation </a:t>
            </a:r>
            <a:r>
              <a:rPr lang="en-US" altLang="ja-JP" sz="1400" b="1" dirty="0">
                <a:solidFill>
                  <a:srgbClr val="FF0000"/>
                </a:solidFill>
              </a:rPr>
              <a:t>and </a:t>
            </a:r>
            <a:r>
              <a:rPr lang="en-US" altLang="ja-JP" sz="1400" b="1" dirty="0" smtClean="0">
                <a:solidFill>
                  <a:srgbClr val="FF0000"/>
                </a:solidFill>
              </a:rPr>
              <a:t/>
            </a:r>
            <a:br>
              <a:rPr lang="en-US" altLang="ja-JP" sz="1400" b="1" dirty="0" smtClean="0">
                <a:solidFill>
                  <a:srgbClr val="FF0000"/>
                </a:solidFill>
              </a:rPr>
            </a:br>
            <a:r>
              <a:rPr lang="en-US" altLang="ja-JP" sz="1400" b="1" dirty="0" smtClean="0">
                <a:solidFill>
                  <a:srgbClr val="FF0000"/>
                </a:solidFill>
              </a:rPr>
              <a:t>coding rate + </a:t>
            </a:r>
            <a:r>
              <a:rPr lang="en-US" altLang="ja-JP" sz="1400" b="1" dirty="0">
                <a:solidFill>
                  <a:srgbClr val="FF0000"/>
                </a:solidFill>
              </a:rPr>
              <a:t>20 </a:t>
            </a:r>
            <a:r>
              <a:rPr lang="en-US" altLang="ja-JP" sz="1400" b="1" dirty="0" smtClean="0">
                <a:solidFill>
                  <a:srgbClr val="FF0000"/>
                </a:solidFill>
              </a:rPr>
              <a:t>dB</a:t>
            </a:r>
          </a:p>
          <a:p>
            <a:r>
              <a:rPr lang="en-US" altLang="ja-JP" sz="1400" b="1" dirty="0">
                <a:solidFill>
                  <a:schemeClr val="tx1"/>
                </a:solidFill>
              </a:rPr>
              <a:t>(</a:t>
            </a:r>
            <a:r>
              <a:rPr lang="en-US" altLang="ja-JP" sz="1400" b="1" dirty="0" smtClean="0">
                <a:solidFill>
                  <a:schemeClr val="tx1"/>
                </a:solidFill>
              </a:rPr>
              <a:t>If </a:t>
            </a:r>
            <a:r>
              <a:rPr lang="en-US" altLang="ja-JP" sz="1400" b="1" dirty="0">
                <a:solidFill>
                  <a:schemeClr val="tx1"/>
                </a:solidFill>
              </a:rPr>
              <a:t>the level of ANY signals exceeds this threshold, </a:t>
            </a:r>
          </a:p>
          <a:p>
            <a:r>
              <a:rPr lang="en-US" altLang="ja-JP" sz="1400" b="1" dirty="0">
                <a:solidFill>
                  <a:schemeClr val="tx1"/>
                </a:solidFill>
              </a:rPr>
              <a:t>the receiver shall hold CCA as </a:t>
            </a:r>
            <a:r>
              <a:rPr lang="en-US" altLang="ja-JP" sz="1400" b="1" dirty="0" smtClean="0">
                <a:solidFill>
                  <a:schemeClr val="tx1"/>
                </a:solidFill>
              </a:rPr>
              <a:t>busy)</a:t>
            </a:r>
            <a:endParaRPr lang="en-US" altLang="ja-JP" sz="1400" b="1" dirty="0">
              <a:solidFill>
                <a:schemeClr val="tx1"/>
              </a:solidFill>
            </a:endParaRPr>
          </a:p>
        </p:txBody>
      </p:sp>
      <p:cxnSp>
        <p:nvCxnSpPr>
          <p:cNvPr id="52" name="直線コネクタ 51"/>
          <p:cNvCxnSpPr/>
          <p:nvPr/>
        </p:nvCxnSpPr>
        <p:spPr bwMode="auto">
          <a:xfrm>
            <a:off x="973571" y="4495799"/>
            <a:ext cx="2590800" cy="0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3" name="テキスト ボックス 52"/>
          <p:cNvSpPr txBox="1"/>
          <p:nvPr/>
        </p:nvSpPr>
        <p:spPr>
          <a:xfrm>
            <a:off x="3557113" y="4311133"/>
            <a:ext cx="1226458" cy="36933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kumimoji="1" lang="en-US" altLang="ja-JP" sz="1800" b="1" dirty="0" smtClean="0">
                <a:solidFill>
                  <a:schemeClr val="tx1"/>
                </a:solidFill>
              </a:rPr>
              <a:t>CCA-SD</a:t>
            </a:r>
            <a:endParaRPr kumimoji="1" lang="ja-JP" altLang="en-US" sz="1800" b="1" dirty="0">
              <a:solidFill>
                <a:schemeClr val="tx1"/>
              </a:solidFill>
            </a:endParaRPr>
          </a:p>
        </p:txBody>
      </p:sp>
      <p:cxnSp>
        <p:nvCxnSpPr>
          <p:cNvPr id="54" name="直線コネクタ 53"/>
          <p:cNvCxnSpPr>
            <a:endCxn id="55" idx="1"/>
          </p:cNvCxnSpPr>
          <p:nvPr/>
        </p:nvCxnSpPr>
        <p:spPr bwMode="auto">
          <a:xfrm>
            <a:off x="4584000" y="4584271"/>
            <a:ext cx="175987" cy="645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6" name="下矢印 55"/>
          <p:cNvSpPr/>
          <p:nvPr/>
        </p:nvSpPr>
        <p:spPr bwMode="auto">
          <a:xfrm>
            <a:off x="1833542" y="4501705"/>
            <a:ext cx="283029" cy="339202"/>
          </a:xfrm>
          <a:prstGeom prst="downArrow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7" name="下矢印 56"/>
          <p:cNvSpPr/>
          <p:nvPr/>
        </p:nvSpPr>
        <p:spPr bwMode="auto">
          <a:xfrm rot="10800000">
            <a:off x="1833542" y="4162503"/>
            <a:ext cx="283029" cy="339202"/>
          </a:xfrm>
          <a:prstGeom prst="downArrow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8" name="正方形/長方形 57"/>
          <p:cNvSpPr/>
          <p:nvPr/>
        </p:nvSpPr>
        <p:spPr bwMode="auto">
          <a:xfrm>
            <a:off x="4584000" y="1600200"/>
            <a:ext cx="4074350" cy="1154667"/>
          </a:xfrm>
          <a:prstGeom prst="rect">
            <a:avLst/>
          </a:prstGeom>
          <a:noFill/>
          <a:ln w="317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9" name="正方形/長方形 58"/>
          <p:cNvSpPr/>
          <p:nvPr/>
        </p:nvSpPr>
        <p:spPr bwMode="auto">
          <a:xfrm>
            <a:off x="4772150" y="4087311"/>
            <a:ext cx="3886200" cy="1122927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0" name="角丸四角形 59"/>
          <p:cNvSpPr/>
          <p:nvPr/>
        </p:nvSpPr>
        <p:spPr bwMode="auto">
          <a:xfrm>
            <a:off x="5054362" y="2592601"/>
            <a:ext cx="3133626" cy="693863"/>
          </a:xfrm>
          <a:prstGeom prst="roundRect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45720" rIns="36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This threshold is called as </a:t>
            </a:r>
            <a:b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</a:b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“CCA-ED” in some contributions. 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61" name="角丸四角形 60"/>
          <p:cNvSpPr/>
          <p:nvPr/>
        </p:nvSpPr>
        <p:spPr bwMode="auto">
          <a:xfrm>
            <a:off x="5177091" y="5065379"/>
            <a:ext cx="3133626" cy="693863"/>
          </a:xfrm>
          <a:prstGeom prst="roundRect">
            <a:avLst/>
          </a:prstGeom>
          <a:solidFill>
            <a:schemeClr val="tx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45720" rIns="36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The name of  this threshold</a:t>
            </a:r>
            <a:b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</a:b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 seems to be agreed.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664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944724"/>
            <a:ext cx="7848600" cy="798984"/>
          </a:xfrm>
        </p:spPr>
        <p:txBody>
          <a:bodyPr/>
          <a:lstStyle/>
          <a:p>
            <a:r>
              <a:rPr kumimoji="1" lang="en-US" altLang="ja-JP" dirty="0"/>
              <a:t>The definitions</a:t>
            </a:r>
            <a:r>
              <a:rPr kumimoji="1" lang="ja-JP" altLang="en-US" dirty="0"/>
              <a:t> </a:t>
            </a:r>
            <a:r>
              <a:rPr kumimoji="1" lang="en-US" altLang="ja-JP" dirty="0"/>
              <a:t>of “CCA-ED”</a:t>
            </a:r>
            <a:br>
              <a:rPr kumimoji="1" lang="en-US" altLang="ja-JP" dirty="0"/>
            </a:br>
            <a:r>
              <a:rPr kumimoji="1" lang="en-US" altLang="ja-JP" dirty="0"/>
              <a:t>in the Standard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2137556"/>
            <a:ext cx="7772400" cy="4495800"/>
          </a:xfrm>
        </p:spPr>
        <p:txBody>
          <a:bodyPr>
            <a:normAutofit fontScale="92500" lnSpcReduction="20000"/>
          </a:bodyPr>
          <a:lstStyle/>
          <a:p>
            <a:r>
              <a:rPr kumimoji="1" lang="en-US" altLang="ja-JP" dirty="0" smtClean="0"/>
              <a:t>CCA-ED in the IEEE 802.11-2012 and 11ac-2013 (See Appendix)</a:t>
            </a:r>
          </a:p>
          <a:p>
            <a:pPr lvl="1"/>
            <a:r>
              <a:rPr kumimoji="1" lang="en-US" altLang="ja-JP" dirty="0" smtClean="0"/>
              <a:t>CCA-ED </a:t>
            </a:r>
            <a:r>
              <a:rPr kumimoji="1" lang="en-US" altLang="ja-JP" dirty="0"/>
              <a:t>is the threshold that is used for specific operation </a:t>
            </a:r>
            <a:r>
              <a:rPr kumimoji="1" lang="en-US" altLang="ja-JP" dirty="0" smtClean="0"/>
              <a:t>bands to improve spectral sharing.</a:t>
            </a:r>
            <a:endParaRPr kumimoji="1" lang="en-US" altLang="ja-JP" dirty="0"/>
          </a:p>
          <a:p>
            <a:pPr lvl="1"/>
            <a:r>
              <a:rPr kumimoji="1" lang="en-US" altLang="ja-JP" dirty="0" smtClean="0"/>
              <a:t>This </a:t>
            </a:r>
            <a:r>
              <a:rPr kumimoji="1" lang="en-US" altLang="ja-JP" dirty="0"/>
              <a:t>is not a threshold to which CCA detects the channel as Busy for any signal</a:t>
            </a:r>
            <a:r>
              <a:rPr kumimoji="1" lang="en-US" altLang="ja-JP" dirty="0" smtClean="0"/>
              <a:t>.</a:t>
            </a:r>
          </a:p>
          <a:p>
            <a:pPr lvl="1"/>
            <a:r>
              <a:rPr kumimoji="1" lang="en-US" altLang="ja-JP" dirty="0"/>
              <a:t>This threshold is not used for license-exempt operation.</a:t>
            </a:r>
          </a:p>
          <a:p>
            <a:pPr lvl="1"/>
            <a:endParaRPr kumimoji="1" lang="en-US" altLang="ja-JP" dirty="0"/>
          </a:p>
          <a:p>
            <a:r>
              <a:rPr kumimoji="1" lang="en-US" altLang="ja-JP" dirty="0" smtClean="0"/>
              <a:t>What we call “CCA-ED” is not been defined in the standard.</a:t>
            </a:r>
          </a:p>
          <a:p>
            <a:pPr lvl="1"/>
            <a:r>
              <a:rPr kumimoji="1" lang="en-US" altLang="ja-JP" dirty="0" smtClean="0"/>
              <a:t>This threshold is mentioned as follows in the standard;</a:t>
            </a:r>
          </a:p>
          <a:p>
            <a:pPr lvl="2"/>
            <a:r>
              <a:rPr lang="en-US" altLang="ja-JP" dirty="0" smtClean="0"/>
              <a:t>The </a:t>
            </a:r>
            <a:r>
              <a:rPr lang="en-US" altLang="ja-JP" dirty="0"/>
              <a:t>receiver shall issue a PHY-</a:t>
            </a:r>
            <a:r>
              <a:rPr lang="en-US" altLang="ja-JP" dirty="0" err="1"/>
              <a:t>CCA.indication</a:t>
            </a:r>
            <a:r>
              <a:rPr lang="en-US" altLang="ja-JP" dirty="0"/>
              <a:t>(BUSY, {primary}) for any signal that exceeds a threshold equal to 20 dB above the minimum modulation and coding rate sensitivity (–82 + 20 = –62 </a:t>
            </a:r>
            <a:r>
              <a:rPr lang="en-US" altLang="ja-JP" dirty="0" err="1"/>
              <a:t>dBm</a:t>
            </a:r>
            <a:r>
              <a:rPr lang="en-US" altLang="ja-JP" dirty="0"/>
              <a:t>) in the primary 20 MHz </a:t>
            </a:r>
            <a:r>
              <a:rPr lang="en-US" altLang="ja-JP" dirty="0" smtClean="0"/>
              <a:t>channel.</a:t>
            </a:r>
          </a:p>
          <a:p>
            <a:pPr lvl="1"/>
            <a:r>
              <a:rPr lang="en-US" altLang="ja-JP" dirty="0" smtClean="0"/>
              <a:t>We should define the new name for this threshold.</a:t>
            </a:r>
            <a:endParaRPr lang="en-US" altLang="ja-JP" dirty="0"/>
          </a:p>
          <a:p>
            <a:pPr lvl="1"/>
            <a:endParaRPr kumimoji="1" lang="en-US" altLang="ja-JP" dirty="0" smtClean="0"/>
          </a:p>
          <a:p>
            <a:endParaRPr kumimoji="1" lang="en-US" altLang="ja-JP" dirty="0"/>
          </a:p>
          <a:p>
            <a:pPr lvl="1"/>
            <a:endParaRPr kumimoji="1" lang="en-US" altLang="ja-JP" dirty="0" smtClean="0"/>
          </a:p>
          <a:p>
            <a:endParaRPr kumimoji="1" lang="en-US" altLang="ja-JP" dirty="0" smtClean="0"/>
          </a:p>
          <a:p>
            <a:pPr lvl="1"/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203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865821"/>
            <a:ext cx="7848600" cy="798984"/>
          </a:xfrm>
        </p:spPr>
        <p:txBody>
          <a:bodyPr/>
          <a:lstStyle/>
          <a:p>
            <a:r>
              <a:rPr kumimoji="1" lang="en-US" altLang="ja-JP" dirty="0" smtClean="0"/>
              <a:t>Proposal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808820"/>
            <a:ext cx="7848600" cy="4752528"/>
          </a:xfrm>
        </p:spPr>
        <p:txBody>
          <a:bodyPr/>
          <a:lstStyle/>
          <a:p>
            <a:r>
              <a:rPr lang="en-US" altLang="ja-JP" dirty="0" smtClean="0"/>
              <a:t>The new terminology of the threshold that indicates the level of 20 dB above the minimum modulation and coding rate sensitivity should be defined.</a:t>
            </a:r>
          </a:p>
          <a:p>
            <a:pPr lvl="1"/>
            <a:r>
              <a:rPr lang="en-US" altLang="ja-JP" dirty="0" smtClean="0"/>
              <a:t>CCA-AS (Any Signal)</a:t>
            </a:r>
          </a:p>
          <a:p>
            <a:pPr lvl="1"/>
            <a:r>
              <a:rPr lang="en-US" altLang="ja-JP" dirty="0" smtClean="0"/>
              <a:t>CCA-AD (Any signal Detect)</a:t>
            </a:r>
          </a:p>
          <a:p>
            <a:pPr lvl="1"/>
            <a:r>
              <a:rPr lang="en-US" altLang="ja-JP" dirty="0" smtClean="0"/>
              <a:t>CCA-BS (</a:t>
            </a:r>
            <a:r>
              <a:rPr lang="en-US" altLang="ja-JP" dirty="0" err="1" smtClean="0"/>
              <a:t>BuSy</a:t>
            </a:r>
            <a:r>
              <a:rPr lang="en-US" altLang="ja-JP" dirty="0" smtClean="0"/>
              <a:t>)</a:t>
            </a:r>
          </a:p>
          <a:p>
            <a:pPr lvl="1"/>
            <a:r>
              <a:rPr lang="en-US" altLang="ja-JP" dirty="0" smtClean="0"/>
              <a:t> Any suggestion?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994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865821"/>
            <a:ext cx="7848600" cy="798984"/>
          </a:xfrm>
        </p:spPr>
        <p:txBody>
          <a:bodyPr/>
          <a:lstStyle/>
          <a:p>
            <a:r>
              <a:rPr lang="en-US" altLang="ja-JP" dirty="0" smtClean="0"/>
              <a:t>Conclusions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808820"/>
            <a:ext cx="7848600" cy="4752528"/>
          </a:xfrm>
        </p:spPr>
        <p:txBody>
          <a:bodyPr>
            <a:normAutofit/>
          </a:bodyPr>
          <a:lstStyle/>
          <a:p>
            <a:r>
              <a:rPr lang="en-US" dirty="0"/>
              <a:t>To avoid </a:t>
            </a:r>
            <a:r>
              <a:rPr lang="en-US" dirty="0" smtClean="0"/>
              <a:t>confusion, </a:t>
            </a:r>
            <a:r>
              <a:rPr lang="en-US" dirty="0"/>
              <a:t>we </a:t>
            </a:r>
            <a:r>
              <a:rPr lang="en-US" dirty="0" smtClean="0"/>
              <a:t>propose to change the terminology of </a:t>
            </a:r>
            <a:r>
              <a:rPr lang="en-US" dirty="0"/>
              <a:t>“</a:t>
            </a:r>
            <a:r>
              <a:rPr lang="en-US" dirty="0" smtClean="0"/>
              <a:t>CCA-ED”.</a:t>
            </a:r>
          </a:p>
          <a:p>
            <a:endParaRPr lang="en-US" altLang="ja-JP" dirty="0"/>
          </a:p>
          <a:p>
            <a:r>
              <a:rPr lang="en-US" altLang="ja-JP" dirty="0"/>
              <a:t>The new name of the threshold that indicates the level of 20 dB above the minimum modulation and coding rate sensitivity should be </a:t>
            </a:r>
            <a:r>
              <a:rPr lang="en-US" altLang="ja-JP" dirty="0" smtClean="0"/>
              <a:t>defined in TG ax.</a:t>
            </a:r>
            <a:endParaRPr lang="en-US" altLang="ja-JP" dirty="0"/>
          </a:p>
          <a:p>
            <a:endParaRPr lang="en-US" altLang="ja-JP" dirty="0"/>
          </a:p>
          <a:p>
            <a:r>
              <a:rPr lang="en-US" altLang="ja-JP" dirty="0"/>
              <a:t>Some candidate names are proposed as examples.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992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865821"/>
            <a:ext cx="7848600" cy="798984"/>
          </a:xfrm>
        </p:spPr>
        <p:txBody>
          <a:bodyPr/>
          <a:lstStyle/>
          <a:p>
            <a:r>
              <a:rPr kumimoji="1" lang="en-US" altLang="ja-JP" dirty="0" smtClean="0"/>
              <a:t>Straw Poll 1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808820"/>
            <a:ext cx="7848600" cy="4752528"/>
          </a:xfrm>
        </p:spPr>
        <p:txBody>
          <a:bodyPr>
            <a:normAutofit/>
          </a:bodyPr>
          <a:lstStyle/>
          <a:p>
            <a:r>
              <a:rPr kumimoji="1" lang="en-US" altLang="ja-JP" dirty="0"/>
              <a:t>Do you agree with defining new terminology of the </a:t>
            </a:r>
            <a:r>
              <a:rPr kumimoji="1" lang="en-US" altLang="ja-JP" dirty="0" smtClean="0"/>
              <a:t>threshold </a:t>
            </a:r>
            <a:r>
              <a:rPr lang="en-US" altLang="ja-JP" dirty="0"/>
              <a:t>that indicates the level of 20 dB above the minimum modulation and coding rate </a:t>
            </a:r>
            <a:r>
              <a:rPr lang="en-US" altLang="ja-JP" dirty="0" smtClean="0"/>
              <a:t>sensitivity?</a:t>
            </a:r>
          </a:p>
          <a:p>
            <a:pPr lvl="1"/>
            <a:r>
              <a:rPr kumimoji="1" lang="en-US" altLang="ja-JP" dirty="0" smtClean="0"/>
              <a:t>Y:	N:	A: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48930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865821"/>
            <a:ext cx="7848600" cy="798984"/>
          </a:xfrm>
        </p:spPr>
        <p:txBody>
          <a:bodyPr/>
          <a:lstStyle/>
          <a:p>
            <a:r>
              <a:rPr kumimoji="1" lang="en-US" altLang="ja-JP" dirty="0" smtClean="0"/>
              <a:t>Straw Poll 2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808820"/>
            <a:ext cx="7848600" cy="4752528"/>
          </a:xfrm>
        </p:spPr>
        <p:txBody>
          <a:bodyPr>
            <a:normAutofit/>
          </a:bodyPr>
          <a:lstStyle/>
          <a:p>
            <a:r>
              <a:rPr kumimoji="1" lang="en-US" altLang="ja-JP" dirty="0" smtClean="0"/>
              <a:t>What </a:t>
            </a:r>
            <a:r>
              <a:rPr kumimoji="1" lang="en-US" altLang="ja-JP" dirty="0"/>
              <a:t>name is most suitable for the terminology if </a:t>
            </a:r>
            <a:r>
              <a:rPr kumimoji="1" lang="en-US" altLang="ja-JP" dirty="0" smtClean="0"/>
              <a:t>you </a:t>
            </a:r>
            <a:r>
              <a:rPr kumimoji="1" lang="en-US" altLang="ja-JP" dirty="0"/>
              <a:t>agree with </a:t>
            </a:r>
            <a:r>
              <a:rPr kumimoji="1" lang="en-US" altLang="ja-JP" dirty="0" smtClean="0"/>
              <a:t>defining the name of the threshold?</a:t>
            </a:r>
          </a:p>
          <a:p>
            <a:pPr lvl="1"/>
            <a:r>
              <a:rPr lang="en-US" altLang="ja-JP" dirty="0" smtClean="0"/>
              <a:t>(1) CCA-AS </a:t>
            </a:r>
            <a:r>
              <a:rPr lang="en-US" altLang="ja-JP" dirty="0"/>
              <a:t>(Any Signal)</a:t>
            </a:r>
          </a:p>
          <a:p>
            <a:pPr lvl="1"/>
            <a:r>
              <a:rPr lang="en-US" altLang="ja-JP" dirty="0" smtClean="0"/>
              <a:t>(2) CCA-AD </a:t>
            </a:r>
            <a:r>
              <a:rPr lang="en-US" altLang="ja-JP" dirty="0"/>
              <a:t>(Any signal Detect)</a:t>
            </a:r>
          </a:p>
          <a:p>
            <a:pPr lvl="1"/>
            <a:r>
              <a:rPr lang="en-US" altLang="ja-JP" dirty="0" smtClean="0"/>
              <a:t>(3) CCA-BS </a:t>
            </a:r>
            <a:r>
              <a:rPr lang="en-US" altLang="ja-JP" dirty="0"/>
              <a:t>(</a:t>
            </a:r>
            <a:r>
              <a:rPr lang="en-US" altLang="ja-JP" dirty="0" err="1"/>
              <a:t>BuSy</a:t>
            </a:r>
            <a:r>
              <a:rPr lang="en-US" altLang="ja-JP" dirty="0"/>
              <a:t>)</a:t>
            </a:r>
          </a:p>
          <a:p>
            <a:pPr lvl="1"/>
            <a:r>
              <a:rPr lang="en-US" altLang="ja-JP" dirty="0" smtClean="0"/>
              <a:t>(4) Others</a:t>
            </a:r>
          </a:p>
          <a:p>
            <a:pPr lvl="1"/>
            <a:endParaRPr lang="en-US" altLang="ja-JP" dirty="0"/>
          </a:p>
          <a:p>
            <a:pPr lvl="1"/>
            <a:r>
              <a:rPr kumimoji="1" lang="en-US" altLang="ja-JP" dirty="0" smtClean="0"/>
              <a:t>(1):	(2):	(3):	(4):</a:t>
            </a:r>
            <a:endParaRPr kumimoji="1" lang="en-US" altLang="ja-JP" dirty="0"/>
          </a:p>
          <a:p>
            <a:pPr lvl="1"/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8204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3657600"/>
            <a:ext cx="7772400" cy="1066800"/>
          </a:xfrm>
        </p:spPr>
        <p:txBody>
          <a:bodyPr/>
          <a:lstStyle/>
          <a:p>
            <a:pPr algn="l"/>
            <a:r>
              <a:rPr kumimoji="1" lang="en-US" altLang="ja-JP" dirty="0" smtClean="0"/>
              <a:t>Appendix</a:t>
            </a:r>
            <a:br>
              <a:rPr kumimoji="1" lang="en-US" altLang="ja-JP" dirty="0" smtClean="0"/>
            </a:br>
            <a:r>
              <a:rPr kumimoji="1" lang="en-US" altLang="ja-JP" sz="2800" dirty="0"/>
              <a:t>(The definitions in the IEEE 802.11 standards)</a:t>
            </a:r>
            <a:endParaRPr kumimoji="1" lang="ja-JP" altLang="en-US" sz="2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3113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0070C0"/>
        </a:solidFill>
        <a:ln>
          <a:noFill/>
        </a:ln>
      </a:spPr>
      <a:bodyPr lIns="36000" tIns="46038" rIns="36000" bIns="46038" rtlCol="0" anchor="ctr"/>
      <a:lstStyle>
        <a:defPPr marL="342900" indent="-342900" algn="ctr">
          <a:spcBef>
            <a:spcPct val="20000"/>
          </a:spcBef>
          <a:defRPr kumimoji="1" sz="2000" b="1" dirty="0">
            <a:solidFill>
              <a:schemeClr val="tx1"/>
            </a:solidFill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Template</Template>
  <TotalTime>1540</TotalTime>
  <Words>1792</Words>
  <Application>Microsoft Office PowerPoint</Application>
  <PresentationFormat>画面に合わせる (4:3)</PresentationFormat>
  <Paragraphs>153</Paragraphs>
  <Slides>20</Slides>
  <Notes>6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20</vt:i4>
      </vt:variant>
    </vt:vector>
  </HeadingPairs>
  <TitlesOfParts>
    <vt:vector size="22" baseType="lpstr">
      <vt:lpstr>802-11-Submission Template</vt:lpstr>
      <vt:lpstr>Microsoft Word 97 - 2003 Document</vt:lpstr>
      <vt:lpstr>Discussions on the Definition of  CCA Threshold</vt:lpstr>
      <vt:lpstr>Abstract</vt:lpstr>
      <vt:lpstr>Threshold to be Discussed</vt:lpstr>
      <vt:lpstr>The definitions of “CCA-ED” in the Standard</vt:lpstr>
      <vt:lpstr>Proposal</vt:lpstr>
      <vt:lpstr>Conclusions</vt:lpstr>
      <vt:lpstr>Straw Poll 1</vt:lpstr>
      <vt:lpstr>Straw Poll 2</vt:lpstr>
      <vt:lpstr>Appendix (The definitions in the IEEE 802.11 standards)</vt:lpstr>
      <vt:lpstr>Definitions of “CCA-ED” in the Standard (1)</vt:lpstr>
      <vt:lpstr>Definitions of “CCA-ED” in the Standard (2)</vt:lpstr>
      <vt:lpstr>Criteria of CCA-ED</vt:lpstr>
      <vt:lpstr>Operating Classes Requiring CCA-ED (1)</vt:lpstr>
      <vt:lpstr>Operating Classes Requiring CCA-ED (2)</vt:lpstr>
      <vt:lpstr>Related Definitions in the Standard (1)</vt:lpstr>
      <vt:lpstr>Related Definitions in the Standard (2)</vt:lpstr>
      <vt:lpstr>Related Definitions in the Standard (3)</vt:lpstr>
      <vt:lpstr>Related Definitions in the Standard (4)</vt:lpstr>
      <vt:lpstr>Related Definitions in the Standard (5)</vt:lpstr>
      <vt:lpstr>Related Definitions in the Standard (6)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KSD</dc:creator>
  <cp:lastModifiedBy>KSD</cp:lastModifiedBy>
  <cp:revision>198</cp:revision>
  <cp:lastPrinted>1601-01-01T00:00:00Z</cp:lastPrinted>
  <dcterms:created xsi:type="dcterms:W3CDTF">2013-07-03T02:26:36Z</dcterms:created>
  <dcterms:modified xsi:type="dcterms:W3CDTF">2015-03-07T10:26:14Z</dcterms:modified>
</cp:coreProperties>
</file>