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1"/>
  </p:notesMasterIdLst>
  <p:handoutMasterIdLst>
    <p:handoutMasterId r:id="rId12"/>
  </p:handoutMasterIdLst>
  <p:sldIdLst>
    <p:sldId id="302" r:id="rId2"/>
    <p:sldId id="317" r:id="rId3"/>
    <p:sldId id="360" r:id="rId4"/>
    <p:sldId id="361" r:id="rId5"/>
    <p:sldId id="362" r:id="rId6"/>
    <p:sldId id="364" r:id="rId7"/>
    <p:sldId id="365" r:id="rId8"/>
    <p:sldId id="367" r:id="rId9"/>
    <p:sldId id="366" r:id="rId10"/>
  </p:sldIdLst>
  <p:sldSz cx="9144000" cy="6858000" type="screen4x3"/>
  <p:notesSz cx="6797675" cy="9928225"/>
  <p:custDataLst>
    <p:tags r:id="rId13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han Verma" initials="LV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171" autoAdjust="0"/>
  </p:normalViewPr>
  <p:slideViewPr>
    <p:cSldViewPr>
      <p:cViewPr>
        <p:scale>
          <a:sx n="80" d="100"/>
          <a:sy n="80" d="100"/>
        </p:scale>
        <p:origin x="-1668" y="-2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1"/>
        <p:guide pos="211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9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9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321" tIns="45661" rIns="91321" bIns="4566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598"/>
            <a:ext cx="627166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8"/>
            <a:ext cx="809247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49300"/>
            <a:ext cx="4945062" cy="37099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6" y="4716163"/>
            <a:ext cx="498465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78" tIns="46020" rIns="93478" bIns="460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6606" algn="l"/>
                <a:tab pos="1369817" algn="l"/>
                <a:tab pos="2283028" algn="l"/>
                <a:tab pos="3196239" algn="l"/>
                <a:tab pos="4109451" algn="l"/>
                <a:tab pos="5022662" algn="l"/>
                <a:tab pos="5935873" algn="l"/>
                <a:tab pos="6849085" algn="l"/>
                <a:tab pos="7762296" algn="l"/>
                <a:tab pos="8675507" algn="l"/>
                <a:tab pos="9588718" algn="l"/>
                <a:tab pos="1050193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612343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2"/>
            <a:ext cx="717140" cy="184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9" y="317582"/>
            <a:ext cx="5527779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18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7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idx="11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64059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27432" rIns="0" bIns="0" anchor="t" anchorCtr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802.11-15/0335r2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for NG60 Channel Bonding</a:t>
            </a:r>
            <a:endParaRPr lang="ru-RU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9405" y="2960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189819"/>
              </p:ext>
            </p:extLst>
          </p:nvPr>
        </p:nvGraphicFramePr>
        <p:xfrm>
          <a:off x="539405" y="3429000"/>
          <a:ext cx="828092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2756"/>
                <a:gridCol w="1113735"/>
                <a:gridCol w="900100"/>
                <a:gridCol w="1324180"/>
                <a:gridCol w="29601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Alireza Tarighat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atarighat@broadcom.com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Payam</a:t>
                      </a:r>
                      <a:r>
                        <a:rPr lang="en-US" sz="1600" baseline="0" dirty="0" smtClean="0"/>
                        <a:t> Torab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ptorab@broadcom.com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Brima</a:t>
                      </a:r>
                      <a:r>
                        <a:rPr lang="en-US" sz="1600" baseline="0" dirty="0" smtClean="0"/>
                        <a:t> Ibrahim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brima@broadcom.com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20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bonding options in NG60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Implementation variations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Key comparison metrics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Summary</a:t>
            </a:r>
          </a:p>
          <a:p>
            <a:pPr marL="0" indent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22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3527883" y="3481265"/>
            <a:ext cx="5099865" cy="4680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Options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311860" y="2528900"/>
            <a:ext cx="5616624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160766" y="2545159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0.88GHz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24662" y="2528901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92280" y="2545159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2.16GHz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56176" y="2528900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1.28GHz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5760132" y="2260613"/>
            <a:ext cx="63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691568" y="1988840"/>
            <a:ext cx="7489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0.4GHz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4405" y="1988840"/>
            <a:ext cx="1523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1x 11ad channel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f</a:t>
            </a:r>
            <a:r>
              <a:rPr lang="en-US" sz="1200" baseline="-25000" dirty="0" smtClean="0">
                <a:solidFill>
                  <a:schemeClr val="tx1"/>
                </a:solidFill>
              </a:rPr>
              <a:t>chip</a:t>
            </a:r>
            <a:r>
              <a:rPr lang="en-US" sz="1200" dirty="0">
                <a:solidFill>
                  <a:schemeClr val="tx1"/>
                </a:solidFill>
              </a:rPr>
              <a:t>= 1.76Gsps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3311860" y="3949316"/>
            <a:ext cx="5616624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V="1">
            <a:off x="6077816" y="3301244"/>
            <a:ext cx="6352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3516097" y="3804964"/>
            <a:ext cx="50998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921441" y="3500930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3.92GHz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54405" y="3313438"/>
            <a:ext cx="22813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2.2x contiguous bonding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One contiguous 3.92GHz channel</a:t>
            </a:r>
          </a:p>
          <a:p>
            <a:r>
              <a:rPr lang="en-US" sz="1200" dirty="0">
                <a:solidFill>
                  <a:schemeClr val="tx1"/>
                </a:solidFill>
              </a:rPr>
              <a:t>f</a:t>
            </a:r>
            <a:r>
              <a:rPr lang="en-US" sz="1200" baseline="-25000" dirty="0">
                <a:solidFill>
                  <a:schemeClr val="tx1"/>
                </a:solidFill>
              </a:rPr>
              <a:t>chip</a:t>
            </a:r>
            <a:r>
              <a:rPr lang="en-US" sz="1200" baseline="-250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= 3.92Gsps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3311860" y="4901680"/>
            <a:ext cx="56166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3851920" y="4433628"/>
            <a:ext cx="4464496" cy="4680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V="1">
            <a:off x="6077817" y="4201344"/>
            <a:ext cx="3175" cy="7003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3851920" y="4728000"/>
            <a:ext cx="44644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029453" y="4420223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3.52GHz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4405" y="4345360"/>
            <a:ext cx="22733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2x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contiguous bonding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One contiguous </a:t>
            </a:r>
            <a:r>
              <a:rPr lang="en-US" sz="1200" dirty="0" smtClean="0">
                <a:solidFill>
                  <a:schemeClr val="tx1"/>
                </a:solidFill>
              </a:rPr>
              <a:t>3.52GHz </a:t>
            </a:r>
            <a:r>
              <a:rPr lang="en-US" sz="1200" dirty="0">
                <a:solidFill>
                  <a:schemeClr val="tx1"/>
                </a:solidFill>
              </a:rPr>
              <a:t>channel</a:t>
            </a:r>
          </a:p>
          <a:p>
            <a:r>
              <a:rPr lang="en-US" sz="1200" dirty="0">
                <a:solidFill>
                  <a:schemeClr val="tx1"/>
                </a:solidFill>
              </a:rPr>
              <a:t>f</a:t>
            </a:r>
            <a:r>
              <a:rPr lang="en-US" sz="1200" baseline="-25000" dirty="0">
                <a:solidFill>
                  <a:schemeClr val="tx1"/>
                </a:solidFill>
              </a:rPr>
              <a:t>chip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= 3.52Gsps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527884" y="2060849"/>
            <a:ext cx="2232248" cy="46805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395501" y="2060848"/>
            <a:ext cx="2232248" cy="468052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3311860" y="5877273"/>
            <a:ext cx="561662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160766" y="5893531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0.88GHz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24662" y="5877273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92280" y="5893531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2.16GHz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56176" y="5877272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1.28GHz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5760132" y="5605500"/>
            <a:ext cx="63536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691568" y="5333727"/>
            <a:ext cx="7489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0.4GHz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54405" y="5317468"/>
            <a:ext cx="20842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2x aggregation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Frequency carrier aggregation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f</a:t>
            </a:r>
            <a:r>
              <a:rPr lang="en-US" sz="1200" baseline="-25000" dirty="0">
                <a:solidFill>
                  <a:schemeClr val="tx1"/>
                </a:solidFill>
              </a:rPr>
              <a:t>chip </a:t>
            </a:r>
            <a:r>
              <a:rPr lang="en-US" sz="1200" dirty="0" smtClean="0">
                <a:solidFill>
                  <a:schemeClr val="tx1"/>
                </a:solidFill>
              </a:rPr>
              <a:t>= </a:t>
            </a:r>
            <a:r>
              <a:rPr lang="en-US" sz="1200" dirty="0">
                <a:solidFill>
                  <a:schemeClr val="tx1"/>
                </a:solidFill>
              </a:rPr>
              <a:t>1.76Gsps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527884" y="5409221"/>
            <a:ext cx="2232248" cy="468052"/>
          </a:xfrm>
          <a:prstGeom prst="rect">
            <a:avLst/>
          </a:prstGeom>
          <a:pattFill prst="dkDnDiag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8" name="Rectangle 67"/>
          <p:cNvSpPr/>
          <p:nvPr/>
        </p:nvSpPr>
        <p:spPr bwMode="auto">
          <a:xfrm>
            <a:off x="6395501" y="5409220"/>
            <a:ext cx="2232248" cy="4680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 bwMode="auto">
          <a:xfrm flipV="1">
            <a:off x="4644008" y="1880828"/>
            <a:ext cx="0" cy="6480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7511625" y="1880828"/>
            <a:ext cx="2" cy="6480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67" idx="2"/>
          </p:cNvCxnSpPr>
          <p:nvPr/>
        </p:nvCxnSpPr>
        <p:spPr bwMode="auto">
          <a:xfrm flipV="1">
            <a:off x="4644008" y="5209456"/>
            <a:ext cx="0" cy="6678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V="1">
            <a:off x="7511627" y="5209456"/>
            <a:ext cx="0" cy="6678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590866" y="6181563"/>
            <a:ext cx="43051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*Only payload spectrum shown.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>
            <a:off x="354405" y="2996952"/>
            <a:ext cx="857407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21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Implementations (1/2)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1" name="Flowchart: Merge 70"/>
          <p:cNvSpPr/>
          <p:nvPr/>
        </p:nvSpPr>
        <p:spPr>
          <a:xfrm rot="5400000">
            <a:off x="5810773" y="2075464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466388" y="2049048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4502392" y="1992906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Flowchart: Merge 71"/>
          <p:cNvSpPr/>
          <p:nvPr/>
        </p:nvSpPr>
        <p:spPr>
          <a:xfrm rot="16200000" flipH="1">
            <a:off x="5067905" y="2075464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5" name="Straight Arrow Connector 14"/>
          <p:cNvCxnSpPr>
            <a:stCxn id="6" idx="6"/>
            <a:endCxn id="72" idx="0"/>
          </p:cNvCxnSpPr>
          <p:nvPr/>
        </p:nvCxnSpPr>
        <p:spPr bwMode="auto">
          <a:xfrm>
            <a:off x="4790424" y="2196621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72" idx="2"/>
            <a:endCxn id="71" idx="2"/>
          </p:cNvCxnSpPr>
          <p:nvPr/>
        </p:nvCxnSpPr>
        <p:spPr bwMode="auto">
          <a:xfrm>
            <a:off x="5402492" y="2201479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Flowchart: Merge 72"/>
          <p:cNvSpPr/>
          <p:nvPr/>
        </p:nvSpPr>
        <p:spPr>
          <a:xfrm rot="5400000">
            <a:off x="5810773" y="2594423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4466388" y="2568007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4502392" y="2511865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Flowchart: Merge 75"/>
          <p:cNvSpPr/>
          <p:nvPr/>
        </p:nvSpPr>
        <p:spPr>
          <a:xfrm rot="16200000" flipH="1">
            <a:off x="5067905" y="2594423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77" name="Straight Arrow Connector 76"/>
          <p:cNvCxnSpPr>
            <a:stCxn id="74" idx="6"/>
            <a:endCxn id="76" idx="0"/>
          </p:cNvCxnSpPr>
          <p:nvPr/>
        </p:nvCxnSpPr>
        <p:spPr bwMode="auto">
          <a:xfrm>
            <a:off x="4790424" y="2715580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76" idx="2"/>
            <a:endCxn id="73" idx="2"/>
          </p:cNvCxnSpPr>
          <p:nvPr/>
        </p:nvCxnSpPr>
        <p:spPr bwMode="auto">
          <a:xfrm>
            <a:off x="5402492" y="2720438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Flowchart: Merge 78"/>
          <p:cNvSpPr/>
          <p:nvPr/>
        </p:nvSpPr>
        <p:spPr>
          <a:xfrm rot="5400000">
            <a:off x="5810773" y="3098479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4466388" y="3072063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 flipV="1">
            <a:off x="4502392" y="3015921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Flowchart: Merge 81"/>
          <p:cNvSpPr/>
          <p:nvPr/>
        </p:nvSpPr>
        <p:spPr>
          <a:xfrm rot="16200000" flipH="1">
            <a:off x="5067905" y="3098479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83" name="Straight Arrow Connector 82"/>
          <p:cNvCxnSpPr>
            <a:stCxn id="80" idx="6"/>
            <a:endCxn id="82" idx="0"/>
          </p:cNvCxnSpPr>
          <p:nvPr/>
        </p:nvCxnSpPr>
        <p:spPr bwMode="auto">
          <a:xfrm>
            <a:off x="4790424" y="3219636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>
            <a:stCxn id="82" idx="2"/>
            <a:endCxn id="79" idx="2"/>
          </p:cNvCxnSpPr>
          <p:nvPr/>
        </p:nvCxnSpPr>
        <p:spPr bwMode="auto">
          <a:xfrm>
            <a:off x="5402492" y="3224494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Flowchart: Merge 84"/>
          <p:cNvSpPr/>
          <p:nvPr/>
        </p:nvSpPr>
        <p:spPr>
          <a:xfrm rot="5400000">
            <a:off x="5810773" y="3566531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4466388" y="3540115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 flipV="1">
            <a:off x="4502392" y="3483973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Flowchart: Merge 87"/>
          <p:cNvSpPr/>
          <p:nvPr/>
        </p:nvSpPr>
        <p:spPr>
          <a:xfrm rot="16200000" flipH="1">
            <a:off x="5067905" y="3566531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89" name="Straight Arrow Connector 88"/>
          <p:cNvCxnSpPr>
            <a:stCxn id="86" idx="6"/>
            <a:endCxn id="88" idx="0"/>
          </p:cNvCxnSpPr>
          <p:nvPr/>
        </p:nvCxnSpPr>
        <p:spPr bwMode="auto">
          <a:xfrm>
            <a:off x="4790424" y="3687688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8" idx="2"/>
            <a:endCxn id="85" idx="2"/>
          </p:cNvCxnSpPr>
          <p:nvPr/>
        </p:nvCxnSpPr>
        <p:spPr bwMode="auto">
          <a:xfrm>
            <a:off x="5402492" y="3692546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endCxn id="6" idx="2"/>
          </p:cNvCxnSpPr>
          <p:nvPr/>
        </p:nvCxnSpPr>
        <p:spPr bwMode="auto">
          <a:xfrm rot="5400000" flipH="1" flipV="1">
            <a:off x="3722633" y="2328308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3386268" y="3001018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endCxn id="74" idx="2"/>
          </p:cNvCxnSpPr>
          <p:nvPr/>
        </p:nvCxnSpPr>
        <p:spPr bwMode="auto">
          <a:xfrm flipV="1">
            <a:off x="3854320" y="2715580"/>
            <a:ext cx="612068" cy="285438"/>
          </a:xfrm>
          <a:prstGeom prst="bentConnector3">
            <a:avLst>
              <a:gd name="adj1" fmla="val -44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Elbow Connector 36"/>
          <p:cNvCxnSpPr>
            <a:endCxn id="80" idx="2"/>
          </p:cNvCxnSpPr>
          <p:nvPr/>
        </p:nvCxnSpPr>
        <p:spPr bwMode="auto">
          <a:xfrm>
            <a:off x="3854320" y="3001018"/>
            <a:ext cx="612068" cy="218618"/>
          </a:xfrm>
          <a:prstGeom prst="bentConnector3">
            <a:avLst>
              <a:gd name="adj1" fmla="val -44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Elbow Connector 91"/>
          <p:cNvCxnSpPr>
            <a:endCxn id="86" idx="2"/>
          </p:cNvCxnSpPr>
          <p:nvPr/>
        </p:nvCxnSpPr>
        <p:spPr bwMode="auto">
          <a:xfrm rot="16200000" flipH="1">
            <a:off x="3852542" y="3073841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3978586" y="1592796"/>
            <a:ext cx="2976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Single-Stream 2x-Wide RF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219775" y="2461580"/>
            <a:ext cx="1836204" cy="517716"/>
            <a:chOff x="3311860" y="2924944"/>
            <a:chExt cx="5616624" cy="648073"/>
          </a:xfrm>
        </p:grpSpPr>
        <p:sp>
          <p:nvSpPr>
            <p:cNvPr id="97" name="Rectangle 96"/>
            <p:cNvSpPr/>
            <p:nvPr/>
          </p:nvSpPr>
          <p:spPr bwMode="auto">
            <a:xfrm>
              <a:off x="3527883" y="3104965"/>
              <a:ext cx="5099865" cy="4680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3311860" y="3573016"/>
              <a:ext cx="5616624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Arrow Connector 98"/>
            <p:cNvCxnSpPr/>
            <p:nvPr/>
          </p:nvCxnSpPr>
          <p:spPr bwMode="auto">
            <a:xfrm flipV="1">
              <a:off x="6077816" y="2924944"/>
              <a:ext cx="6352" cy="64807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0" name="Straight Arrow Connector 99"/>
            <p:cNvCxnSpPr/>
            <p:nvPr/>
          </p:nvCxnSpPr>
          <p:spPr bwMode="auto">
            <a:xfrm>
              <a:off x="3516097" y="3428664"/>
              <a:ext cx="509986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01" name="TextBox 100"/>
            <p:cNvSpPr txBox="1"/>
            <p:nvPr/>
          </p:nvSpPr>
          <p:spPr>
            <a:xfrm>
              <a:off x="4921441" y="3124630"/>
              <a:ext cx="8386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3.92GHz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6" name="Flowchart: Merge 105"/>
          <p:cNvSpPr/>
          <p:nvPr/>
        </p:nvSpPr>
        <p:spPr>
          <a:xfrm rot="5400000">
            <a:off x="5865700" y="4574595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4521315" y="4548179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 flipV="1">
            <a:off x="4557319" y="4492037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Flowchart: Merge 108"/>
          <p:cNvSpPr/>
          <p:nvPr/>
        </p:nvSpPr>
        <p:spPr>
          <a:xfrm rot="16200000" flipH="1">
            <a:off x="5122832" y="4574595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10" name="Straight Arrow Connector 109"/>
          <p:cNvCxnSpPr>
            <a:stCxn id="107" idx="6"/>
            <a:endCxn id="109" idx="0"/>
          </p:cNvCxnSpPr>
          <p:nvPr/>
        </p:nvCxnSpPr>
        <p:spPr bwMode="auto">
          <a:xfrm>
            <a:off x="4845351" y="4695752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Straight Arrow Connector 110"/>
          <p:cNvCxnSpPr>
            <a:stCxn id="109" idx="2"/>
            <a:endCxn id="106" idx="2"/>
          </p:cNvCxnSpPr>
          <p:nvPr/>
        </p:nvCxnSpPr>
        <p:spPr bwMode="auto">
          <a:xfrm>
            <a:off x="5457419" y="4700610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2" name="Flowchart: Merge 111"/>
          <p:cNvSpPr/>
          <p:nvPr/>
        </p:nvSpPr>
        <p:spPr>
          <a:xfrm rot="5400000">
            <a:off x="5865700" y="5093554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4521315" y="5067138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 flipV="1">
            <a:off x="4557319" y="5010996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5" name="Flowchart: Merge 114"/>
          <p:cNvSpPr/>
          <p:nvPr/>
        </p:nvSpPr>
        <p:spPr>
          <a:xfrm rot="16200000" flipH="1">
            <a:off x="5122832" y="5093554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16" name="Straight Arrow Connector 115"/>
          <p:cNvCxnSpPr>
            <a:stCxn id="113" idx="6"/>
            <a:endCxn id="115" idx="0"/>
          </p:cNvCxnSpPr>
          <p:nvPr/>
        </p:nvCxnSpPr>
        <p:spPr bwMode="auto">
          <a:xfrm>
            <a:off x="4845351" y="5214711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Straight Arrow Connector 116"/>
          <p:cNvCxnSpPr>
            <a:stCxn id="115" idx="2"/>
            <a:endCxn id="112" idx="2"/>
          </p:cNvCxnSpPr>
          <p:nvPr/>
        </p:nvCxnSpPr>
        <p:spPr bwMode="auto">
          <a:xfrm>
            <a:off x="5457419" y="5219569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8" name="Flowchart: Merge 117"/>
          <p:cNvSpPr/>
          <p:nvPr/>
        </p:nvSpPr>
        <p:spPr>
          <a:xfrm rot="5400000">
            <a:off x="5865700" y="5597610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19" name="Oval 118"/>
          <p:cNvSpPr/>
          <p:nvPr/>
        </p:nvSpPr>
        <p:spPr bwMode="auto">
          <a:xfrm>
            <a:off x="4521315" y="5571194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0" name="Straight Arrow Connector 119"/>
          <p:cNvCxnSpPr/>
          <p:nvPr/>
        </p:nvCxnSpPr>
        <p:spPr bwMode="auto">
          <a:xfrm flipV="1">
            <a:off x="4557319" y="5515052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1" name="Flowchart: Merge 120"/>
          <p:cNvSpPr/>
          <p:nvPr/>
        </p:nvSpPr>
        <p:spPr>
          <a:xfrm rot="16200000" flipH="1">
            <a:off x="5122832" y="5597610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22" name="Straight Arrow Connector 121"/>
          <p:cNvCxnSpPr>
            <a:stCxn id="119" idx="6"/>
            <a:endCxn id="121" idx="0"/>
          </p:cNvCxnSpPr>
          <p:nvPr/>
        </p:nvCxnSpPr>
        <p:spPr bwMode="auto">
          <a:xfrm>
            <a:off x="4845351" y="5718767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>
            <a:stCxn id="121" idx="2"/>
            <a:endCxn id="118" idx="2"/>
          </p:cNvCxnSpPr>
          <p:nvPr/>
        </p:nvCxnSpPr>
        <p:spPr bwMode="auto">
          <a:xfrm>
            <a:off x="5457419" y="5723625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4" name="Flowchart: Merge 123"/>
          <p:cNvSpPr/>
          <p:nvPr/>
        </p:nvSpPr>
        <p:spPr>
          <a:xfrm rot="5400000">
            <a:off x="5865700" y="6065662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25" name="Oval 124"/>
          <p:cNvSpPr/>
          <p:nvPr/>
        </p:nvSpPr>
        <p:spPr bwMode="auto">
          <a:xfrm>
            <a:off x="4521315" y="6039246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6" name="Straight Arrow Connector 125"/>
          <p:cNvCxnSpPr/>
          <p:nvPr/>
        </p:nvCxnSpPr>
        <p:spPr bwMode="auto">
          <a:xfrm flipV="1">
            <a:off x="4557319" y="5983104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7" name="Flowchart: Merge 126"/>
          <p:cNvSpPr/>
          <p:nvPr/>
        </p:nvSpPr>
        <p:spPr>
          <a:xfrm rot="16200000" flipH="1">
            <a:off x="5122832" y="6065662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28" name="Straight Arrow Connector 127"/>
          <p:cNvCxnSpPr>
            <a:stCxn id="125" idx="6"/>
            <a:endCxn id="127" idx="0"/>
          </p:cNvCxnSpPr>
          <p:nvPr/>
        </p:nvCxnSpPr>
        <p:spPr bwMode="auto">
          <a:xfrm>
            <a:off x="4845351" y="6186819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9" name="Straight Arrow Connector 128"/>
          <p:cNvCxnSpPr>
            <a:stCxn id="127" idx="2"/>
            <a:endCxn id="124" idx="2"/>
          </p:cNvCxnSpPr>
          <p:nvPr/>
        </p:nvCxnSpPr>
        <p:spPr bwMode="auto">
          <a:xfrm>
            <a:off x="5457419" y="6191677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0" name="Elbow Connector 129"/>
          <p:cNvCxnSpPr>
            <a:endCxn id="107" idx="2"/>
          </p:cNvCxnSpPr>
          <p:nvPr/>
        </p:nvCxnSpPr>
        <p:spPr bwMode="auto">
          <a:xfrm rot="5400000" flipH="1" flipV="1">
            <a:off x="3777560" y="4827439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>
            <a:off x="3441195" y="5500149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Elbow Connector 131"/>
          <p:cNvCxnSpPr>
            <a:endCxn id="113" idx="2"/>
          </p:cNvCxnSpPr>
          <p:nvPr/>
        </p:nvCxnSpPr>
        <p:spPr bwMode="auto">
          <a:xfrm flipV="1">
            <a:off x="3909247" y="5214711"/>
            <a:ext cx="612068" cy="285438"/>
          </a:xfrm>
          <a:prstGeom prst="bentConnector3">
            <a:avLst>
              <a:gd name="adj1" fmla="val -44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Elbow Connector 132"/>
          <p:cNvCxnSpPr>
            <a:endCxn id="119" idx="2"/>
          </p:cNvCxnSpPr>
          <p:nvPr/>
        </p:nvCxnSpPr>
        <p:spPr bwMode="auto">
          <a:xfrm>
            <a:off x="3909247" y="5500149"/>
            <a:ext cx="612068" cy="218618"/>
          </a:xfrm>
          <a:prstGeom prst="bentConnector3">
            <a:avLst>
              <a:gd name="adj1" fmla="val -44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4" name="Elbow Connector 133"/>
          <p:cNvCxnSpPr>
            <a:endCxn id="125" idx="2"/>
          </p:cNvCxnSpPr>
          <p:nvPr/>
        </p:nvCxnSpPr>
        <p:spPr bwMode="auto">
          <a:xfrm rot="16200000" flipH="1">
            <a:off x="3907469" y="5572972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083571" y="4113076"/>
            <a:ext cx="3008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Single-Stream 2X-Wide RF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1029876" y="5089355"/>
            <a:ext cx="2065960" cy="595808"/>
            <a:chOff x="6241916" y="3442302"/>
            <a:chExt cx="5616624" cy="991852"/>
          </a:xfrm>
        </p:grpSpPr>
        <p:cxnSp>
          <p:nvCxnSpPr>
            <p:cNvPr id="142" name="Straight Connector 141"/>
            <p:cNvCxnSpPr/>
            <p:nvPr/>
          </p:nvCxnSpPr>
          <p:spPr bwMode="auto">
            <a:xfrm>
              <a:off x="6241916" y="4110119"/>
              <a:ext cx="561662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4" name="TextBox 143"/>
            <p:cNvSpPr txBox="1"/>
            <p:nvPr/>
          </p:nvSpPr>
          <p:spPr>
            <a:xfrm>
              <a:off x="7154719" y="4110118"/>
              <a:ext cx="484428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0Hz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0022336" y="4126377"/>
              <a:ext cx="8386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2.16GHz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7" name="Straight Arrow Connector 146"/>
            <p:cNvCxnSpPr/>
            <p:nvPr/>
          </p:nvCxnSpPr>
          <p:spPr bwMode="auto">
            <a:xfrm>
              <a:off x="8690188" y="3838346"/>
              <a:ext cx="63536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8621625" y="3566573"/>
              <a:ext cx="1160103" cy="3074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schemeClr val="tx1"/>
                  </a:solidFill>
                </a:rPr>
                <a:t>0.4GHz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6457940" y="3642067"/>
              <a:ext cx="2232248" cy="4680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9325557" y="3642066"/>
              <a:ext cx="2232248" cy="4680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cxnSp>
          <p:nvCxnSpPr>
            <p:cNvPr id="151" name="Straight Arrow Connector 150"/>
            <p:cNvCxnSpPr>
              <a:stCxn id="149" idx="2"/>
            </p:cNvCxnSpPr>
            <p:nvPr/>
          </p:nvCxnSpPr>
          <p:spPr bwMode="auto">
            <a:xfrm flipV="1">
              <a:off x="7574064" y="3442302"/>
              <a:ext cx="0" cy="66781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2" name="Straight Arrow Connector 151"/>
            <p:cNvCxnSpPr/>
            <p:nvPr/>
          </p:nvCxnSpPr>
          <p:spPr bwMode="auto">
            <a:xfrm flipV="1">
              <a:off x="10441683" y="3442302"/>
              <a:ext cx="0" cy="66781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55" name="Straight Connector 154"/>
          <p:cNvCxnSpPr/>
          <p:nvPr/>
        </p:nvCxnSpPr>
        <p:spPr bwMode="auto">
          <a:xfrm>
            <a:off x="1151620" y="4077072"/>
            <a:ext cx="662473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1444112" y="2061394"/>
            <a:ext cx="1497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2.2x contiguous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1381506" y="4725249"/>
            <a:ext cx="1412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2x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aggregation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1259632" y="3176972"/>
            <a:ext cx="1768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Generated digitally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188873" y="5805264"/>
            <a:ext cx="1768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Generated digitally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09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Implementations (2/2)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Oval 5"/>
          <p:cNvSpPr/>
          <p:nvPr/>
        </p:nvSpPr>
        <p:spPr bwMode="auto">
          <a:xfrm>
            <a:off x="2232471" y="4280112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2268475" y="4223970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Flowchart: Merge 71"/>
          <p:cNvSpPr/>
          <p:nvPr/>
        </p:nvSpPr>
        <p:spPr>
          <a:xfrm rot="16200000" flipH="1">
            <a:off x="2833988" y="4306528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5" name="Straight Arrow Connector 14"/>
          <p:cNvCxnSpPr>
            <a:stCxn id="6" idx="6"/>
            <a:endCxn id="72" idx="0"/>
          </p:cNvCxnSpPr>
          <p:nvPr/>
        </p:nvCxnSpPr>
        <p:spPr bwMode="auto">
          <a:xfrm>
            <a:off x="2556507" y="4427685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72" idx="2"/>
          </p:cNvCxnSpPr>
          <p:nvPr/>
        </p:nvCxnSpPr>
        <p:spPr bwMode="auto">
          <a:xfrm>
            <a:off x="3168575" y="4432543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Oval 73"/>
          <p:cNvSpPr/>
          <p:nvPr/>
        </p:nvSpPr>
        <p:spPr bwMode="auto">
          <a:xfrm>
            <a:off x="2232471" y="4799071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2268475" y="4742929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Flowchart: Merge 75"/>
          <p:cNvSpPr/>
          <p:nvPr/>
        </p:nvSpPr>
        <p:spPr>
          <a:xfrm rot="16200000" flipH="1">
            <a:off x="2833988" y="4825487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77" name="Straight Arrow Connector 76"/>
          <p:cNvCxnSpPr>
            <a:stCxn id="74" idx="6"/>
            <a:endCxn id="76" idx="0"/>
          </p:cNvCxnSpPr>
          <p:nvPr/>
        </p:nvCxnSpPr>
        <p:spPr bwMode="auto">
          <a:xfrm>
            <a:off x="2556507" y="4946644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76" idx="2"/>
          </p:cNvCxnSpPr>
          <p:nvPr/>
        </p:nvCxnSpPr>
        <p:spPr bwMode="auto">
          <a:xfrm>
            <a:off x="3168575" y="4951502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2232471" y="5303127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 flipV="1">
            <a:off x="2268475" y="5246985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Flowchart: Merge 81"/>
          <p:cNvSpPr/>
          <p:nvPr/>
        </p:nvSpPr>
        <p:spPr>
          <a:xfrm rot="16200000" flipH="1">
            <a:off x="2833988" y="5329543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83" name="Straight Arrow Connector 82"/>
          <p:cNvCxnSpPr>
            <a:stCxn id="80" idx="6"/>
            <a:endCxn id="82" idx="0"/>
          </p:cNvCxnSpPr>
          <p:nvPr/>
        </p:nvCxnSpPr>
        <p:spPr bwMode="auto">
          <a:xfrm>
            <a:off x="2556507" y="5450700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/>
          <p:cNvCxnSpPr>
            <a:stCxn id="82" idx="2"/>
          </p:cNvCxnSpPr>
          <p:nvPr/>
        </p:nvCxnSpPr>
        <p:spPr bwMode="auto">
          <a:xfrm>
            <a:off x="3168575" y="5455558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6" name="Oval 85"/>
          <p:cNvSpPr/>
          <p:nvPr/>
        </p:nvSpPr>
        <p:spPr bwMode="auto">
          <a:xfrm>
            <a:off x="2232471" y="5771179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7" name="Straight Arrow Connector 86"/>
          <p:cNvCxnSpPr/>
          <p:nvPr/>
        </p:nvCxnSpPr>
        <p:spPr bwMode="auto">
          <a:xfrm flipV="1">
            <a:off x="2268475" y="5715037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8" name="Flowchart: Merge 87"/>
          <p:cNvSpPr/>
          <p:nvPr/>
        </p:nvSpPr>
        <p:spPr>
          <a:xfrm rot="16200000" flipH="1">
            <a:off x="2833988" y="5797595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89" name="Straight Arrow Connector 88"/>
          <p:cNvCxnSpPr>
            <a:stCxn id="86" idx="6"/>
            <a:endCxn id="88" idx="0"/>
          </p:cNvCxnSpPr>
          <p:nvPr/>
        </p:nvCxnSpPr>
        <p:spPr bwMode="auto">
          <a:xfrm>
            <a:off x="2556507" y="5918752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/>
          <p:cNvCxnSpPr>
            <a:stCxn id="88" idx="2"/>
          </p:cNvCxnSpPr>
          <p:nvPr/>
        </p:nvCxnSpPr>
        <p:spPr bwMode="auto">
          <a:xfrm>
            <a:off x="3168575" y="5923610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endCxn id="6" idx="2"/>
          </p:cNvCxnSpPr>
          <p:nvPr/>
        </p:nvCxnSpPr>
        <p:spPr bwMode="auto">
          <a:xfrm rot="5400000" flipH="1" flipV="1">
            <a:off x="1488716" y="4559372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1152351" y="5232082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endCxn id="74" idx="2"/>
          </p:cNvCxnSpPr>
          <p:nvPr/>
        </p:nvCxnSpPr>
        <p:spPr bwMode="auto">
          <a:xfrm flipV="1">
            <a:off x="1620403" y="4946644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Elbow Connector 36"/>
          <p:cNvCxnSpPr>
            <a:endCxn id="80" idx="2"/>
          </p:cNvCxnSpPr>
          <p:nvPr/>
        </p:nvCxnSpPr>
        <p:spPr bwMode="auto">
          <a:xfrm>
            <a:off x="1620403" y="5232082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Elbow Connector 91"/>
          <p:cNvCxnSpPr>
            <a:endCxn id="86" idx="2"/>
          </p:cNvCxnSpPr>
          <p:nvPr/>
        </p:nvCxnSpPr>
        <p:spPr bwMode="auto">
          <a:xfrm rot="16200000" flipH="1">
            <a:off x="1618625" y="5304905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1168595" y="1736812"/>
            <a:ext cx="2775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Two-Stream 1x-Wide RF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1" name="Flowchart: Merge 90"/>
          <p:cNvSpPr/>
          <p:nvPr/>
        </p:nvSpPr>
        <p:spPr>
          <a:xfrm rot="5400000">
            <a:off x="4020140" y="3323651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93" name="Flowchart: Merge 92"/>
          <p:cNvSpPr/>
          <p:nvPr/>
        </p:nvSpPr>
        <p:spPr>
          <a:xfrm rot="5400000">
            <a:off x="4020140" y="3842610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94" name="Flowchart: Merge 93"/>
          <p:cNvSpPr/>
          <p:nvPr/>
        </p:nvSpPr>
        <p:spPr>
          <a:xfrm rot="5400000">
            <a:off x="4020140" y="4346666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95" name="Flowchart: Merge 94"/>
          <p:cNvSpPr/>
          <p:nvPr/>
        </p:nvSpPr>
        <p:spPr>
          <a:xfrm rot="5400000">
            <a:off x="4020140" y="4814718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102" name="Oval 101"/>
          <p:cNvSpPr/>
          <p:nvPr/>
        </p:nvSpPr>
        <p:spPr bwMode="auto">
          <a:xfrm>
            <a:off x="2163520" y="2218078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3" name="Straight Arrow Connector 102"/>
          <p:cNvCxnSpPr/>
          <p:nvPr/>
        </p:nvCxnSpPr>
        <p:spPr bwMode="auto">
          <a:xfrm flipV="1">
            <a:off x="2199524" y="2161936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Flowchart: Merge 103"/>
          <p:cNvSpPr/>
          <p:nvPr/>
        </p:nvSpPr>
        <p:spPr>
          <a:xfrm rot="16200000" flipH="1">
            <a:off x="2765037" y="2244494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5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6" name="Straight Arrow Connector 135"/>
          <p:cNvCxnSpPr>
            <a:stCxn id="102" idx="6"/>
            <a:endCxn id="104" idx="0"/>
          </p:cNvCxnSpPr>
          <p:nvPr/>
        </p:nvCxnSpPr>
        <p:spPr bwMode="auto">
          <a:xfrm>
            <a:off x="2487556" y="2365651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7" name="Straight Arrow Connector 136"/>
          <p:cNvCxnSpPr>
            <a:stCxn id="104" idx="2"/>
          </p:cNvCxnSpPr>
          <p:nvPr/>
        </p:nvCxnSpPr>
        <p:spPr bwMode="auto">
          <a:xfrm>
            <a:off x="3099624" y="2370509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8" name="Oval 137"/>
          <p:cNvSpPr/>
          <p:nvPr/>
        </p:nvSpPr>
        <p:spPr bwMode="auto">
          <a:xfrm>
            <a:off x="2163520" y="2737037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9" name="Straight Arrow Connector 138"/>
          <p:cNvCxnSpPr/>
          <p:nvPr/>
        </p:nvCxnSpPr>
        <p:spPr bwMode="auto">
          <a:xfrm flipV="1">
            <a:off x="2199524" y="2680895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0" name="Flowchart: Merge 139"/>
          <p:cNvSpPr/>
          <p:nvPr/>
        </p:nvSpPr>
        <p:spPr>
          <a:xfrm rot="16200000" flipH="1">
            <a:off x="2765037" y="2763453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41" name="Straight Arrow Connector 140"/>
          <p:cNvCxnSpPr>
            <a:stCxn id="138" idx="6"/>
            <a:endCxn id="140" idx="0"/>
          </p:cNvCxnSpPr>
          <p:nvPr/>
        </p:nvCxnSpPr>
        <p:spPr bwMode="auto">
          <a:xfrm>
            <a:off x="2487556" y="2884610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3" name="Straight Arrow Connector 142"/>
          <p:cNvCxnSpPr>
            <a:stCxn id="140" idx="2"/>
          </p:cNvCxnSpPr>
          <p:nvPr/>
        </p:nvCxnSpPr>
        <p:spPr bwMode="auto">
          <a:xfrm>
            <a:off x="3099624" y="2889468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6" name="Oval 145"/>
          <p:cNvSpPr/>
          <p:nvPr/>
        </p:nvSpPr>
        <p:spPr bwMode="auto">
          <a:xfrm>
            <a:off x="2163520" y="3241093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4" name="Straight Arrow Connector 153"/>
          <p:cNvCxnSpPr/>
          <p:nvPr/>
        </p:nvCxnSpPr>
        <p:spPr bwMode="auto">
          <a:xfrm flipV="1">
            <a:off x="2199524" y="3184951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5" name="Flowchart: Merge 154"/>
          <p:cNvSpPr/>
          <p:nvPr/>
        </p:nvSpPr>
        <p:spPr>
          <a:xfrm rot="16200000" flipH="1">
            <a:off x="2765037" y="3267509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56" name="Straight Arrow Connector 155"/>
          <p:cNvCxnSpPr>
            <a:stCxn id="146" idx="6"/>
            <a:endCxn id="155" idx="0"/>
          </p:cNvCxnSpPr>
          <p:nvPr/>
        </p:nvCxnSpPr>
        <p:spPr bwMode="auto">
          <a:xfrm>
            <a:off x="2487556" y="3388666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7" name="Straight Arrow Connector 156"/>
          <p:cNvCxnSpPr>
            <a:stCxn id="155" idx="2"/>
          </p:cNvCxnSpPr>
          <p:nvPr/>
        </p:nvCxnSpPr>
        <p:spPr bwMode="auto">
          <a:xfrm>
            <a:off x="3099624" y="3393524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8" name="Oval 157"/>
          <p:cNvSpPr/>
          <p:nvPr/>
        </p:nvSpPr>
        <p:spPr bwMode="auto">
          <a:xfrm>
            <a:off x="2163520" y="3709145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9" name="Straight Arrow Connector 158"/>
          <p:cNvCxnSpPr/>
          <p:nvPr/>
        </p:nvCxnSpPr>
        <p:spPr bwMode="auto">
          <a:xfrm flipV="1">
            <a:off x="2199524" y="3653003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0" name="Flowchart: Merge 159"/>
          <p:cNvSpPr/>
          <p:nvPr/>
        </p:nvSpPr>
        <p:spPr>
          <a:xfrm rot="16200000" flipH="1">
            <a:off x="2765037" y="3735561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61" name="Straight Arrow Connector 160"/>
          <p:cNvCxnSpPr>
            <a:stCxn id="158" idx="6"/>
            <a:endCxn id="160" idx="0"/>
          </p:cNvCxnSpPr>
          <p:nvPr/>
        </p:nvCxnSpPr>
        <p:spPr bwMode="auto">
          <a:xfrm>
            <a:off x="2487556" y="3856718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2" name="Straight Arrow Connector 161"/>
          <p:cNvCxnSpPr>
            <a:stCxn id="160" idx="2"/>
          </p:cNvCxnSpPr>
          <p:nvPr/>
        </p:nvCxnSpPr>
        <p:spPr bwMode="auto">
          <a:xfrm>
            <a:off x="3099624" y="3861576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3" name="Elbow Connector 162"/>
          <p:cNvCxnSpPr>
            <a:endCxn id="102" idx="2"/>
          </p:cNvCxnSpPr>
          <p:nvPr/>
        </p:nvCxnSpPr>
        <p:spPr bwMode="auto">
          <a:xfrm rot="5400000" flipH="1" flipV="1">
            <a:off x="1419765" y="2497338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4" name="Straight Connector 163"/>
          <p:cNvCxnSpPr/>
          <p:nvPr/>
        </p:nvCxnSpPr>
        <p:spPr bwMode="auto">
          <a:xfrm>
            <a:off x="1083400" y="3170048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Elbow Connector 164"/>
          <p:cNvCxnSpPr>
            <a:endCxn id="138" idx="2"/>
          </p:cNvCxnSpPr>
          <p:nvPr/>
        </p:nvCxnSpPr>
        <p:spPr bwMode="auto">
          <a:xfrm flipV="1">
            <a:off x="1551452" y="2884610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6" name="Elbow Connector 165"/>
          <p:cNvCxnSpPr>
            <a:endCxn id="146" idx="2"/>
          </p:cNvCxnSpPr>
          <p:nvPr/>
        </p:nvCxnSpPr>
        <p:spPr bwMode="auto">
          <a:xfrm>
            <a:off x="1551452" y="3170048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7" name="Elbow Connector 166"/>
          <p:cNvCxnSpPr>
            <a:endCxn id="158" idx="2"/>
          </p:cNvCxnSpPr>
          <p:nvPr/>
        </p:nvCxnSpPr>
        <p:spPr bwMode="auto">
          <a:xfrm rot="16200000" flipH="1">
            <a:off x="1549674" y="3242871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>
            <a:endCxn id="91" idx="2"/>
          </p:cNvCxnSpPr>
          <p:nvPr/>
        </p:nvCxnSpPr>
        <p:spPr bwMode="auto">
          <a:xfrm>
            <a:off x="3590463" y="2370509"/>
            <a:ext cx="512235" cy="10791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>
            <a:endCxn id="93" idx="2"/>
          </p:cNvCxnSpPr>
          <p:nvPr/>
        </p:nvCxnSpPr>
        <p:spPr bwMode="auto">
          <a:xfrm>
            <a:off x="3590463" y="2910087"/>
            <a:ext cx="512235" cy="10585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94" idx="2"/>
          </p:cNvCxnSpPr>
          <p:nvPr/>
        </p:nvCxnSpPr>
        <p:spPr bwMode="auto">
          <a:xfrm>
            <a:off x="3590463" y="3413994"/>
            <a:ext cx="512235" cy="10586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endCxn id="95" idx="2"/>
          </p:cNvCxnSpPr>
          <p:nvPr/>
        </p:nvCxnSpPr>
        <p:spPr bwMode="auto">
          <a:xfrm>
            <a:off x="3590463" y="3861576"/>
            <a:ext cx="512235" cy="10791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endCxn id="91" idx="2"/>
          </p:cNvCxnSpPr>
          <p:nvPr/>
        </p:nvCxnSpPr>
        <p:spPr bwMode="auto">
          <a:xfrm flipV="1">
            <a:off x="3659414" y="3449666"/>
            <a:ext cx="443284" cy="982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endCxn id="93" idx="2"/>
          </p:cNvCxnSpPr>
          <p:nvPr/>
        </p:nvCxnSpPr>
        <p:spPr bwMode="auto">
          <a:xfrm flipV="1">
            <a:off x="3659414" y="3968625"/>
            <a:ext cx="443284" cy="982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endCxn id="94" idx="2"/>
          </p:cNvCxnSpPr>
          <p:nvPr/>
        </p:nvCxnSpPr>
        <p:spPr bwMode="auto">
          <a:xfrm flipV="1">
            <a:off x="3659414" y="4472681"/>
            <a:ext cx="443284" cy="9828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endCxn id="95" idx="2"/>
          </p:cNvCxnSpPr>
          <p:nvPr/>
        </p:nvCxnSpPr>
        <p:spPr bwMode="auto">
          <a:xfrm flipV="1">
            <a:off x="3659414" y="4940733"/>
            <a:ext cx="443284" cy="9780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8" name="Straight Connector 177"/>
          <p:cNvCxnSpPr/>
          <p:nvPr/>
        </p:nvCxnSpPr>
        <p:spPr bwMode="auto">
          <a:xfrm>
            <a:off x="375805" y="2858051"/>
            <a:ext cx="10566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9" name="TextBox 178"/>
          <p:cNvSpPr txBox="1"/>
          <p:nvPr/>
        </p:nvSpPr>
        <p:spPr>
          <a:xfrm>
            <a:off x="711561" y="2858051"/>
            <a:ext cx="178187" cy="184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455265" y="2576891"/>
            <a:ext cx="821087" cy="281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85" name="Straight Arrow Connector 184"/>
          <p:cNvCxnSpPr>
            <a:stCxn id="183" idx="2"/>
          </p:cNvCxnSpPr>
          <p:nvPr/>
        </p:nvCxnSpPr>
        <p:spPr bwMode="auto">
          <a:xfrm flipV="1">
            <a:off x="865808" y="2456892"/>
            <a:ext cx="0" cy="401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7" name="Straight Connector 186"/>
          <p:cNvCxnSpPr/>
          <p:nvPr/>
        </p:nvCxnSpPr>
        <p:spPr bwMode="auto">
          <a:xfrm>
            <a:off x="411809" y="4946283"/>
            <a:ext cx="10566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747565" y="4946283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2.16Hz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491269" y="4665123"/>
            <a:ext cx="821087" cy="281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90" name="Straight Arrow Connector 189"/>
          <p:cNvCxnSpPr>
            <a:stCxn id="189" idx="2"/>
          </p:cNvCxnSpPr>
          <p:nvPr/>
        </p:nvCxnSpPr>
        <p:spPr bwMode="auto">
          <a:xfrm flipV="1">
            <a:off x="901812" y="4545124"/>
            <a:ext cx="0" cy="401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1" name="Oval 190"/>
          <p:cNvSpPr/>
          <p:nvPr/>
        </p:nvSpPr>
        <p:spPr bwMode="auto">
          <a:xfrm>
            <a:off x="6824710" y="4289459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2" name="Straight Arrow Connector 191"/>
          <p:cNvCxnSpPr/>
          <p:nvPr/>
        </p:nvCxnSpPr>
        <p:spPr bwMode="auto">
          <a:xfrm flipV="1">
            <a:off x="6860714" y="4233317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3" name="Flowchart: Merge 192"/>
          <p:cNvSpPr/>
          <p:nvPr/>
        </p:nvSpPr>
        <p:spPr>
          <a:xfrm rot="16200000" flipH="1">
            <a:off x="7426227" y="4315875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94" name="Straight Arrow Connector 193"/>
          <p:cNvCxnSpPr>
            <a:stCxn id="191" idx="6"/>
            <a:endCxn id="193" idx="0"/>
          </p:cNvCxnSpPr>
          <p:nvPr/>
        </p:nvCxnSpPr>
        <p:spPr bwMode="auto">
          <a:xfrm>
            <a:off x="7148746" y="4437032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5" name="Straight Arrow Connector 194"/>
          <p:cNvCxnSpPr>
            <a:stCxn id="193" idx="2"/>
          </p:cNvCxnSpPr>
          <p:nvPr/>
        </p:nvCxnSpPr>
        <p:spPr bwMode="auto">
          <a:xfrm>
            <a:off x="7760814" y="4441890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6" name="Oval 195"/>
          <p:cNvSpPr/>
          <p:nvPr/>
        </p:nvSpPr>
        <p:spPr bwMode="auto">
          <a:xfrm>
            <a:off x="6824710" y="4808418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7" name="Straight Arrow Connector 196"/>
          <p:cNvCxnSpPr/>
          <p:nvPr/>
        </p:nvCxnSpPr>
        <p:spPr bwMode="auto">
          <a:xfrm flipV="1">
            <a:off x="6860714" y="4752276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8" name="Flowchart: Merge 197"/>
          <p:cNvSpPr/>
          <p:nvPr/>
        </p:nvSpPr>
        <p:spPr>
          <a:xfrm rot="16200000" flipH="1">
            <a:off x="7426227" y="4834834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199" name="Straight Arrow Connector 198"/>
          <p:cNvCxnSpPr>
            <a:stCxn id="196" idx="6"/>
            <a:endCxn id="198" idx="0"/>
          </p:cNvCxnSpPr>
          <p:nvPr/>
        </p:nvCxnSpPr>
        <p:spPr bwMode="auto">
          <a:xfrm>
            <a:off x="7148746" y="4955991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0" name="Straight Arrow Connector 199"/>
          <p:cNvCxnSpPr>
            <a:stCxn id="198" idx="2"/>
          </p:cNvCxnSpPr>
          <p:nvPr/>
        </p:nvCxnSpPr>
        <p:spPr bwMode="auto">
          <a:xfrm>
            <a:off x="7760814" y="4960849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1" name="Oval 200"/>
          <p:cNvSpPr/>
          <p:nvPr/>
        </p:nvSpPr>
        <p:spPr bwMode="auto">
          <a:xfrm>
            <a:off x="6824710" y="5312474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2" name="Straight Arrow Connector 201"/>
          <p:cNvCxnSpPr/>
          <p:nvPr/>
        </p:nvCxnSpPr>
        <p:spPr bwMode="auto">
          <a:xfrm flipV="1">
            <a:off x="6860714" y="5256332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3" name="Flowchart: Merge 202"/>
          <p:cNvSpPr/>
          <p:nvPr/>
        </p:nvSpPr>
        <p:spPr>
          <a:xfrm rot="16200000" flipH="1">
            <a:off x="7426227" y="5338890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04" name="Straight Arrow Connector 203"/>
          <p:cNvCxnSpPr>
            <a:stCxn id="201" idx="6"/>
            <a:endCxn id="203" idx="0"/>
          </p:cNvCxnSpPr>
          <p:nvPr/>
        </p:nvCxnSpPr>
        <p:spPr bwMode="auto">
          <a:xfrm>
            <a:off x="7148746" y="5460047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5" name="Straight Arrow Connector 204"/>
          <p:cNvCxnSpPr>
            <a:stCxn id="203" idx="2"/>
          </p:cNvCxnSpPr>
          <p:nvPr/>
        </p:nvCxnSpPr>
        <p:spPr bwMode="auto">
          <a:xfrm>
            <a:off x="7760814" y="5464905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6" name="Oval 205"/>
          <p:cNvSpPr/>
          <p:nvPr/>
        </p:nvSpPr>
        <p:spPr bwMode="auto">
          <a:xfrm>
            <a:off x="6824710" y="5780526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7" name="Straight Arrow Connector 206"/>
          <p:cNvCxnSpPr/>
          <p:nvPr/>
        </p:nvCxnSpPr>
        <p:spPr bwMode="auto">
          <a:xfrm flipV="1">
            <a:off x="6860714" y="5724384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8" name="Flowchart: Merge 207"/>
          <p:cNvSpPr/>
          <p:nvPr/>
        </p:nvSpPr>
        <p:spPr>
          <a:xfrm rot="16200000" flipH="1">
            <a:off x="7426227" y="5806942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09" name="Straight Arrow Connector 208"/>
          <p:cNvCxnSpPr>
            <a:stCxn id="206" idx="6"/>
            <a:endCxn id="208" idx="0"/>
          </p:cNvCxnSpPr>
          <p:nvPr/>
        </p:nvCxnSpPr>
        <p:spPr bwMode="auto">
          <a:xfrm>
            <a:off x="7148746" y="5928099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0" name="Straight Arrow Connector 209"/>
          <p:cNvCxnSpPr>
            <a:stCxn id="208" idx="2"/>
          </p:cNvCxnSpPr>
          <p:nvPr/>
        </p:nvCxnSpPr>
        <p:spPr bwMode="auto">
          <a:xfrm>
            <a:off x="7760814" y="5932957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1" name="Elbow Connector 210"/>
          <p:cNvCxnSpPr>
            <a:endCxn id="191" idx="2"/>
          </p:cNvCxnSpPr>
          <p:nvPr/>
        </p:nvCxnSpPr>
        <p:spPr bwMode="auto">
          <a:xfrm rot="5400000" flipH="1" flipV="1">
            <a:off x="6080955" y="4568719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2" name="Straight Connector 211"/>
          <p:cNvCxnSpPr/>
          <p:nvPr/>
        </p:nvCxnSpPr>
        <p:spPr bwMode="auto">
          <a:xfrm>
            <a:off x="5744590" y="5241429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" name="Elbow Connector 212"/>
          <p:cNvCxnSpPr>
            <a:endCxn id="196" idx="2"/>
          </p:cNvCxnSpPr>
          <p:nvPr/>
        </p:nvCxnSpPr>
        <p:spPr bwMode="auto">
          <a:xfrm flipV="1">
            <a:off x="6212642" y="4955991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4" name="Elbow Connector 213"/>
          <p:cNvCxnSpPr>
            <a:endCxn id="201" idx="2"/>
          </p:cNvCxnSpPr>
          <p:nvPr/>
        </p:nvCxnSpPr>
        <p:spPr bwMode="auto">
          <a:xfrm>
            <a:off x="6212642" y="5241429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5" name="Elbow Connector 214"/>
          <p:cNvCxnSpPr>
            <a:endCxn id="206" idx="2"/>
          </p:cNvCxnSpPr>
          <p:nvPr/>
        </p:nvCxnSpPr>
        <p:spPr bwMode="auto">
          <a:xfrm rot="16200000" flipH="1">
            <a:off x="6210864" y="5314252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5583415" y="1736812"/>
            <a:ext cx="2775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Two-Stream 1x-Wide RF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7" name="Flowchart: Merge 216"/>
          <p:cNvSpPr/>
          <p:nvPr/>
        </p:nvSpPr>
        <p:spPr>
          <a:xfrm rot="5400000">
            <a:off x="8164906" y="2257028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18" name="Flowchart: Merge 217"/>
          <p:cNvSpPr/>
          <p:nvPr/>
        </p:nvSpPr>
        <p:spPr>
          <a:xfrm rot="5400000">
            <a:off x="8164906" y="2775987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19" name="Flowchart: Merge 218"/>
          <p:cNvSpPr/>
          <p:nvPr/>
        </p:nvSpPr>
        <p:spPr>
          <a:xfrm rot="5400000">
            <a:off x="8164906" y="3280043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20" name="Flowchart: Merge 219"/>
          <p:cNvSpPr/>
          <p:nvPr/>
        </p:nvSpPr>
        <p:spPr>
          <a:xfrm rot="5400000">
            <a:off x="8164906" y="3748095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21" name="Oval 220"/>
          <p:cNvSpPr/>
          <p:nvPr/>
        </p:nvSpPr>
        <p:spPr bwMode="auto">
          <a:xfrm>
            <a:off x="6820521" y="2227425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2" name="Straight Arrow Connector 221"/>
          <p:cNvCxnSpPr/>
          <p:nvPr/>
        </p:nvCxnSpPr>
        <p:spPr bwMode="auto">
          <a:xfrm flipV="1">
            <a:off x="6856525" y="2171283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3" name="Flowchart: Merge 222"/>
          <p:cNvSpPr/>
          <p:nvPr/>
        </p:nvSpPr>
        <p:spPr>
          <a:xfrm rot="16200000" flipH="1">
            <a:off x="7422038" y="2253841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24" name="Straight Arrow Connector 223"/>
          <p:cNvCxnSpPr>
            <a:stCxn id="221" idx="6"/>
            <a:endCxn id="223" idx="0"/>
          </p:cNvCxnSpPr>
          <p:nvPr/>
        </p:nvCxnSpPr>
        <p:spPr bwMode="auto">
          <a:xfrm>
            <a:off x="7144557" y="2374998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5" name="Straight Arrow Connector 224"/>
          <p:cNvCxnSpPr>
            <a:stCxn id="223" idx="2"/>
          </p:cNvCxnSpPr>
          <p:nvPr/>
        </p:nvCxnSpPr>
        <p:spPr bwMode="auto">
          <a:xfrm>
            <a:off x="7756625" y="2379856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6" name="Oval 225"/>
          <p:cNvSpPr/>
          <p:nvPr/>
        </p:nvSpPr>
        <p:spPr bwMode="auto">
          <a:xfrm>
            <a:off x="6820521" y="2746384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7" name="Straight Arrow Connector 226"/>
          <p:cNvCxnSpPr/>
          <p:nvPr/>
        </p:nvCxnSpPr>
        <p:spPr bwMode="auto">
          <a:xfrm flipV="1">
            <a:off x="6856525" y="2690242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8" name="Flowchart: Merge 227"/>
          <p:cNvSpPr/>
          <p:nvPr/>
        </p:nvSpPr>
        <p:spPr>
          <a:xfrm rot="16200000" flipH="1">
            <a:off x="7422038" y="2772800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29" name="Straight Arrow Connector 228"/>
          <p:cNvCxnSpPr>
            <a:stCxn id="226" idx="6"/>
            <a:endCxn id="228" idx="0"/>
          </p:cNvCxnSpPr>
          <p:nvPr/>
        </p:nvCxnSpPr>
        <p:spPr bwMode="auto">
          <a:xfrm>
            <a:off x="7144557" y="2893957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>
            <a:stCxn id="228" idx="2"/>
          </p:cNvCxnSpPr>
          <p:nvPr/>
        </p:nvCxnSpPr>
        <p:spPr bwMode="auto">
          <a:xfrm>
            <a:off x="7756625" y="2898815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1" name="Oval 230"/>
          <p:cNvSpPr/>
          <p:nvPr/>
        </p:nvSpPr>
        <p:spPr bwMode="auto">
          <a:xfrm>
            <a:off x="6820521" y="3250440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2" name="Straight Arrow Connector 231"/>
          <p:cNvCxnSpPr/>
          <p:nvPr/>
        </p:nvCxnSpPr>
        <p:spPr bwMode="auto">
          <a:xfrm flipV="1">
            <a:off x="6856525" y="3194298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3" name="Flowchart: Merge 232"/>
          <p:cNvSpPr/>
          <p:nvPr/>
        </p:nvSpPr>
        <p:spPr>
          <a:xfrm rot="16200000" flipH="1">
            <a:off x="7422038" y="3276856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34" name="Straight Arrow Connector 233"/>
          <p:cNvCxnSpPr>
            <a:stCxn id="231" idx="6"/>
            <a:endCxn id="233" idx="0"/>
          </p:cNvCxnSpPr>
          <p:nvPr/>
        </p:nvCxnSpPr>
        <p:spPr bwMode="auto">
          <a:xfrm>
            <a:off x="7144557" y="3398013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5" name="Straight Arrow Connector 234"/>
          <p:cNvCxnSpPr>
            <a:stCxn id="233" idx="2"/>
          </p:cNvCxnSpPr>
          <p:nvPr/>
        </p:nvCxnSpPr>
        <p:spPr bwMode="auto">
          <a:xfrm>
            <a:off x="7756625" y="3402871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6" name="Oval 235"/>
          <p:cNvSpPr/>
          <p:nvPr/>
        </p:nvSpPr>
        <p:spPr bwMode="auto">
          <a:xfrm>
            <a:off x="6820521" y="3718492"/>
            <a:ext cx="324036" cy="295145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7" name="Straight Arrow Connector 236"/>
          <p:cNvCxnSpPr/>
          <p:nvPr/>
        </p:nvCxnSpPr>
        <p:spPr bwMode="auto">
          <a:xfrm flipV="1">
            <a:off x="6856525" y="3662350"/>
            <a:ext cx="324036" cy="3470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8" name="Flowchart: Merge 237"/>
          <p:cNvSpPr/>
          <p:nvPr/>
        </p:nvSpPr>
        <p:spPr>
          <a:xfrm rot="16200000" flipH="1">
            <a:off x="7422038" y="3744908"/>
            <a:ext cx="417144" cy="252029"/>
          </a:xfrm>
          <a:prstGeom prst="flowChartMerg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 </a:t>
            </a:r>
          </a:p>
        </p:txBody>
      </p:sp>
      <p:cxnSp>
        <p:nvCxnSpPr>
          <p:cNvPr id="239" name="Straight Arrow Connector 238"/>
          <p:cNvCxnSpPr>
            <a:stCxn id="236" idx="6"/>
            <a:endCxn id="238" idx="0"/>
          </p:cNvCxnSpPr>
          <p:nvPr/>
        </p:nvCxnSpPr>
        <p:spPr bwMode="auto">
          <a:xfrm>
            <a:off x="7144557" y="3866065"/>
            <a:ext cx="360039" cy="48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0" name="Straight Arrow Connector 239"/>
          <p:cNvCxnSpPr>
            <a:stCxn id="238" idx="2"/>
          </p:cNvCxnSpPr>
          <p:nvPr/>
        </p:nvCxnSpPr>
        <p:spPr bwMode="auto">
          <a:xfrm>
            <a:off x="7756625" y="3870923"/>
            <a:ext cx="4908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1" name="Elbow Connector 240"/>
          <p:cNvCxnSpPr>
            <a:endCxn id="221" idx="2"/>
          </p:cNvCxnSpPr>
          <p:nvPr/>
        </p:nvCxnSpPr>
        <p:spPr bwMode="auto">
          <a:xfrm rot="5400000" flipH="1" flipV="1">
            <a:off x="6076766" y="2506685"/>
            <a:ext cx="875442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2" name="Straight Connector 241"/>
          <p:cNvCxnSpPr/>
          <p:nvPr/>
        </p:nvCxnSpPr>
        <p:spPr bwMode="auto">
          <a:xfrm>
            <a:off x="5740401" y="3179395"/>
            <a:ext cx="4680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3" name="Elbow Connector 242"/>
          <p:cNvCxnSpPr>
            <a:endCxn id="226" idx="2"/>
          </p:cNvCxnSpPr>
          <p:nvPr/>
        </p:nvCxnSpPr>
        <p:spPr bwMode="auto">
          <a:xfrm flipV="1">
            <a:off x="6208453" y="2893957"/>
            <a:ext cx="612068" cy="28543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4" name="Elbow Connector 243"/>
          <p:cNvCxnSpPr>
            <a:endCxn id="231" idx="2"/>
          </p:cNvCxnSpPr>
          <p:nvPr/>
        </p:nvCxnSpPr>
        <p:spPr bwMode="auto">
          <a:xfrm>
            <a:off x="6208453" y="3179395"/>
            <a:ext cx="612068" cy="218618"/>
          </a:xfrm>
          <a:prstGeom prst="bent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5" name="Elbow Connector 244"/>
          <p:cNvCxnSpPr>
            <a:endCxn id="236" idx="2"/>
          </p:cNvCxnSpPr>
          <p:nvPr/>
        </p:nvCxnSpPr>
        <p:spPr bwMode="auto">
          <a:xfrm rot="16200000" flipH="1">
            <a:off x="6206675" y="3252218"/>
            <a:ext cx="615625" cy="6120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4" name="Straight Connector 253"/>
          <p:cNvCxnSpPr/>
          <p:nvPr/>
        </p:nvCxnSpPr>
        <p:spPr bwMode="auto">
          <a:xfrm>
            <a:off x="5032806" y="2867398"/>
            <a:ext cx="10566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5" name="TextBox 254"/>
          <p:cNvSpPr txBox="1"/>
          <p:nvPr/>
        </p:nvSpPr>
        <p:spPr>
          <a:xfrm>
            <a:off x="5368562" y="2867398"/>
            <a:ext cx="178187" cy="184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0Hz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5112266" y="2586238"/>
            <a:ext cx="821087" cy="281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57" name="Straight Arrow Connector 256"/>
          <p:cNvCxnSpPr>
            <a:stCxn id="256" idx="2"/>
          </p:cNvCxnSpPr>
          <p:nvPr/>
        </p:nvCxnSpPr>
        <p:spPr bwMode="auto">
          <a:xfrm flipV="1">
            <a:off x="5522809" y="2466239"/>
            <a:ext cx="0" cy="401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8" name="Straight Connector 257"/>
          <p:cNvCxnSpPr/>
          <p:nvPr/>
        </p:nvCxnSpPr>
        <p:spPr bwMode="auto">
          <a:xfrm>
            <a:off x="5004048" y="4955630"/>
            <a:ext cx="10566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TextBox 258"/>
          <p:cNvSpPr txBox="1"/>
          <p:nvPr/>
        </p:nvSpPr>
        <p:spPr>
          <a:xfrm>
            <a:off x="5339804" y="495563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2.16Hz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5083508" y="4674470"/>
            <a:ext cx="821087" cy="281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61" name="Straight Arrow Connector 260"/>
          <p:cNvCxnSpPr>
            <a:stCxn id="260" idx="2"/>
          </p:cNvCxnSpPr>
          <p:nvPr/>
        </p:nvCxnSpPr>
        <p:spPr bwMode="auto">
          <a:xfrm flipV="1">
            <a:off x="5494051" y="4554471"/>
            <a:ext cx="0" cy="4011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2" name="Flowchart: Merge 261"/>
          <p:cNvSpPr/>
          <p:nvPr/>
        </p:nvSpPr>
        <p:spPr>
          <a:xfrm rot="5400000">
            <a:off x="8169095" y="4319146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63" name="Flowchart: Merge 262"/>
          <p:cNvSpPr/>
          <p:nvPr/>
        </p:nvSpPr>
        <p:spPr>
          <a:xfrm rot="5400000">
            <a:off x="8169095" y="4838105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64" name="Flowchart: Merge 263"/>
          <p:cNvSpPr/>
          <p:nvPr/>
        </p:nvSpPr>
        <p:spPr>
          <a:xfrm rot="5400000">
            <a:off x="8169095" y="5342161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265" name="Flowchart: Merge 264"/>
          <p:cNvSpPr/>
          <p:nvPr/>
        </p:nvSpPr>
        <p:spPr>
          <a:xfrm rot="5400000">
            <a:off x="8169095" y="5810213"/>
            <a:ext cx="417144" cy="252029"/>
          </a:xfrm>
          <a:prstGeom prst="flowChartMerg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4716016" y="1736812"/>
            <a:ext cx="0" cy="45365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16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Comparison Metrics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Bandwidth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2.2x contiguous achieves 10% higher throughput than 2x contiguous and 2x aggregation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Power density (translating to range)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Single-stream RF: 2.2x contiguous provides better power density that 2x aggregation (due to lower back-off required by contiguous waveform)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Two-stream RF: 2x aggregation provides better power density than 2.2x contiguous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RF/analog design effort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Contiguous 2.2x requires faster converters and tighter RF impairments (flatness, IQ imbalances)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RF power consumption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Single-stream RF consumes less current than two-stream RF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Channel sensing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2x aggregation allows for simultaneous sensing and detection of two legacy 11ad channels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47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Comparison Metrics </a:t>
            </a:r>
            <a:r>
              <a:rPr lang="en-US" dirty="0" smtClean="0"/>
              <a:t>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803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Digital </a:t>
            </a:r>
            <a:r>
              <a:rPr lang="en-US" sz="1800" dirty="0" smtClean="0"/>
              <a:t>design effort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Same 11ad digital blocks can be reused for 2x </a:t>
            </a:r>
            <a:r>
              <a:rPr lang="en-US" sz="1600" dirty="0" smtClean="0"/>
              <a:t>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2.2x contiguous requires additional modem development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Digital power consumption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All digital filters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2x aggregation draws 2x current vs single 11ad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2.2x contiguous draws &gt;3x current vs single 11ad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Others (to be analyzed)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Frequency dispersion in beam pattern gain @ channel edge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Wider channel leads to more severe frequency dispersion with single-stream RF.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Overall </a:t>
            </a:r>
            <a:r>
              <a:rPr lang="en-US" sz="1800" dirty="0"/>
              <a:t>development </a:t>
            </a:r>
            <a:r>
              <a:rPr lang="en-US" sz="1800" dirty="0" smtClean="0"/>
              <a:t>effort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2x aggregation mode </a:t>
            </a:r>
            <a:r>
              <a:rPr lang="en-US" sz="1600" dirty="0" smtClean="0"/>
              <a:t>would require less development effort/complexity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75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Comparison Metrics </a:t>
            </a:r>
            <a:r>
              <a:rPr lang="en-US" dirty="0" smtClean="0"/>
              <a:t>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803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Packet </a:t>
            </a:r>
            <a:r>
              <a:rPr lang="en-US" sz="1800" dirty="0"/>
              <a:t>frame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2.2x contiguous will require new format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Maintaining legacy </a:t>
            </a:r>
            <a:r>
              <a:rPr lang="en-US" sz="1600" dirty="0" smtClean="0"/>
              <a:t>STF/CE may require higher backoff (diminishing backoff advantage in single-stream RF implementation).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Or lower power during STF compared to payload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Equalization for SC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2x </a:t>
            </a:r>
            <a:r>
              <a:rPr lang="en-US" sz="1600" dirty="0"/>
              <a:t>contiguous </a:t>
            </a:r>
            <a:r>
              <a:rPr lang="en-US" sz="1600" dirty="0" smtClean="0"/>
              <a:t>mode may </a:t>
            </a:r>
            <a:r>
              <a:rPr lang="en-US" sz="1600" dirty="0"/>
              <a:t>be more challenging compared to aggregation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Phase noise integration (and other RF impairments)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Higher integrated phase noise in contiguous mode.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15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</a:t>
            </a:r>
            <a:r>
              <a:rPr lang="en-US" sz="1800" dirty="0" smtClean="0"/>
              <a:t>considering 2.2x/2x </a:t>
            </a:r>
            <a:r>
              <a:rPr lang="en-US" sz="1800" dirty="0"/>
              <a:t>contiguous mode as it is beneficial to </a:t>
            </a:r>
            <a:r>
              <a:rPr lang="en-US" sz="1800" dirty="0" smtClean="0"/>
              <a:t>several </a:t>
            </a:r>
            <a:r>
              <a:rPr lang="en-US" sz="1800" dirty="0"/>
              <a:t>usages and </a:t>
            </a:r>
            <a:r>
              <a:rPr lang="en-US" sz="1800" dirty="0" smtClean="0"/>
              <a:t>implementations (specially in the long term)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Mandatory vs. optional to be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Additionally, we propose enabling 2x carrier aggregation mode in NG60, given its advantages with some RF implementations and usages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Mandatory </a:t>
            </a:r>
            <a:r>
              <a:rPr lang="en-US" sz="1600" dirty="0" smtClean="0"/>
              <a:t>vs. optional to be discussed.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Overhead to spec is minimal as this will be a subset (reuse) of 2x2 MIMO spatial aggregation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Same standard framework and HW designed and deployed for 2x2 MIMO can be re-used in this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2x </a:t>
            </a:r>
            <a:r>
              <a:rPr lang="en-US" sz="1800" dirty="0"/>
              <a:t>carrier aggregation enables noncontiguous channel bonding.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2x carrier aggregation can enable both SC and OFDM modes (no change to OFDM parameters or FFT size).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Control mechanism in aggregation mode to be discussed.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 smtClean="0"/>
              <a:t>Alireza Tarighat, 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6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TARIGHAT@AWGQCPNFUVWZY5H8" val="4890"/>
</p:tagLst>
</file>

<file path=ppt/theme/theme1.xml><?xml version="1.0" encoding="utf-8"?>
<a:theme xmlns:a="http://schemas.openxmlformats.org/drawingml/2006/main" name="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11-15-0334-00-ng60-MIMO-Framework</Template>
  <TotalTime>17659</TotalTime>
  <Words>596</Words>
  <Application>Microsoft Office PowerPoint</Application>
  <PresentationFormat>On-screen Show (4:3)</PresentationFormat>
  <Paragraphs>182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Framework for NG60 Channel Bonding</vt:lpstr>
      <vt:lpstr>Contents</vt:lpstr>
      <vt:lpstr>Channel Bonding Options</vt:lpstr>
      <vt:lpstr>Channel Bonding Implementations (1/2)</vt:lpstr>
      <vt:lpstr>Channel Bonding Implementations (2/2)</vt:lpstr>
      <vt:lpstr>Key Comparison Metrics (1/3)</vt:lpstr>
      <vt:lpstr>Key Comparison Metrics (2/3)</vt:lpstr>
      <vt:lpstr>Key Comparison Metrics (3/3)</vt:lpstr>
      <vt:lpstr>Summary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802.11ad+</dc:title>
  <dc:creator>Carlos Cordeiro</dc:creator>
  <cp:lastModifiedBy>Alireza Tarighat Mehrabani</cp:lastModifiedBy>
  <cp:revision>532</cp:revision>
  <cp:lastPrinted>2015-01-10T21:24:52Z</cp:lastPrinted>
  <dcterms:created xsi:type="dcterms:W3CDTF">2013-02-25T08:14:14Z</dcterms:created>
  <dcterms:modified xsi:type="dcterms:W3CDTF">2015-03-09T12:42:40Z</dcterms:modified>
</cp:coreProperties>
</file>