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3" r:id="rId1"/>
  </p:sldMasterIdLst>
  <p:notesMasterIdLst>
    <p:notesMasterId r:id="rId10"/>
  </p:notesMasterIdLst>
  <p:handoutMasterIdLst>
    <p:handoutMasterId r:id="rId11"/>
  </p:handoutMasterIdLst>
  <p:sldIdLst>
    <p:sldId id="302" r:id="rId2"/>
    <p:sldId id="317" r:id="rId3"/>
    <p:sldId id="360" r:id="rId4"/>
    <p:sldId id="361" r:id="rId5"/>
    <p:sldId id="362" r:id="rId6"/>
    <p:sldId id="364" r:id="rId7"/>
    <p:sldId id="365" r:id="rId8"/>
    <p:sldId id="366" r:id="rId9"/>
  </p:sldIdLst>
  <p:sldSz cx="9144000" cy="6858000" type="screen4x3"/>
  <p:notesSz cx="6797675" cy="9928225"/>
  <p:custDataLst>
    <p:tags r:id="rId12"/>
  </p:custDataLst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Lochan Verma" initials="LV" lastIdx="8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FF00FF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171" autoAdjust="0"/>
  </p:normalViewPr>
  <p:slideViewPr>
    <p:cSldViewPr>
      <p:cViewPr>
        <p:scale>
          <a:sx n="80" d="100"/>
          <a:sy n="80" d="100"/>
        </p:scale>
        <p:origin x="-684" y="-15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3081"/>
        <p:guide pos="2117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gs" Target="tags/tag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971" cy="495902"/>
          </a:xfrm>
          <a:prstGeom prst="rect">
            <a:avLst/>
          </a:prstGeom>
        </p:spPr>
        <p:txBody>
          <a:bodyPr vert="horz" lIns="91321" tIns="45661" rIns="91321" bIns="45661" rtlCol="0"/>
          <a:lstStyle>
            <a:lvl1pPr algn="l">
              <a:defRPr sz="1200"/>
            </a:lvl1pPr>
          </a:lstStyle>
          <a:p>
            <a:r>
              <a:rPr lang="en-US" dirty="0" smtClean="0"/>
              <a:t>doc.: IEEE 802.11-13/xxxxr0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149" y="0"/>
            <a:ext cx="2945971" cy="495902"/>
          </a:xfrm>
          <a:prstGeom prst="rect">
            <a:avLst/>
          </a:prstGeom>
        </p:spPr>
        <p:txBody>
          <a:bodyPr vert="horz" lIns="91321" tIns="45661" rIns="91321" bIns="45661" rtlCol="0"/>
          <a:lstStyle>
            <a:lvl1pPr algn="r">
              <a:defRPr sz="1200"/>
            </a:lvl1pPr>
          </a:lstStyle>
          <a:p>
            <a:r>
              <a:rPr lang="en-US" altLang="ja-JP" dirty="0" smtClean="0"/>
              <a:t>March 2013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430625"/>
            <a:ext cx="2945971" cy="495902"/>
          </a:xfrm>
          <a:prstGeom prst="rect">
            <a:avLst/>
          </a:prstGeom>
        </p:spPr>
        <p:txBody>
          <a:bodyPr vert="horz" lIns="91321" tIns="45661" rIns="91321" bIns="45661" rtlCol="0" anchor="b"/>
          <a:lstStyle>
            <a:lvl1pPr algn="l">
              <a:defRPr sz="1200"/>
            </a:lvl1pPr>
          </a:lstStyle>
          <a:p>
            <a:r>
              <a:rPr lang="en-US" dirty="0" smtClean="0"/>
              <a:t>Yasuhiko Inoue, NTT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149" y="9430625"/>
            <a:ext cx="2945971" cy="495902"/>
          </a:xfrm>
          <a:prstGeom prst="rect">
            <a:avLst/>
          </a:prstGeom>
        </p:spPr>
        <p:txBody>
          <a:bodyPr vert="horz" lIns="91321" tIns="45661" rIns="91321" bIns="45661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246742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1"/>
            <a:ext cx="6797675" cy="99282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1321" tIns="45661" rIns="91321" bIns="45661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529337" y="103598"/>
            <a:ext cx="627166" cy="22587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3211" algn="l"/>
                <a:tab pos="1826423" algn="l"/>
                <a:tab pos="2739634" algn="l"/>
                <a:tab pos="3652845" algn="l"/>
                <a:tab pos="4566056" algn="l"/>
                <a:tab pos="5479268" algn="l"/>
                <a:tab pos="6392479" algn="l"/>
                <a:tab pos="7305690" algn="l"/>
                <a:tab pos="8218902" algn="l"/>
                <a:tab pos="9132113" algn="l"/>
                <a:tab pos="10045324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doc.: IEEE 802.11-13/xxxxr0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41173" y="103598"/>
            <a:ext cx="809247" cy="22587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3211" algn="l"/>
                <a:tab pos="1826423" algn="l"/>
                <a:tab pos="2739634" algn="l"/>
                <a:tab pos="3652845" algn="l"/>
                <a:tab pos="4566056" algn="l"/>
                <a:tab pos="5479268" algn="l"/>
                <a:tab pos="6392479" algn="l"/>
                <a:tab pos="7305690" algn="l"/>
                <a:tab pos="8218902" algn="l"/>
                <a:tab pos="9132113" algn="l"/>
                <a:tab pos="10045324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 dirty="0" smtClean="0"/>
              <a:t>March 2013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925513" y="749300"/>
            <a:ext cx="4945062" cy="3709988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05736" y="4716163"/>
            <a:ext cx="4984650" cy="44665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478" tIns="46020" rIns="93478" bIns="460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252325" y="9612343"/>
            <a:ext cx="904177" cy="19360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6606" algn="l"/>
                <a:tab pos="1369817" algn="l"/>
                <a:tab pos="2283028" algn="l"/>
                <a:tab pos="3196239" algn="l"/>
                <a:tab pos="4109451" algn="l"/>
                <a:tab pos="5022662" algn="l"/>
                <a:tab pos="5935873" algn="l"/>
                <a:tab pos="6849085" algn="l"/>
                <a:tab pos="7762296" algn="l"/>
                <a:tab pos="8675507" algn="l"/>
                <a:tab pos="9588718" algn="l"/>
                <a:tab pos="1050193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Yasuhiko Inoue, NTT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159177" y="9612343"/>
            <a:ext cx="501111" cy="38891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3211" algn="l"/>
                <a:tab pos="1826423" algn="l"/>
                <a:tab pos="2739634" algn="l"/>
                <a:tab pos="3652845" algn="l"/>
                <a:tab pos="4566056" algn="l"/>
                <a:tab pos="5479268" algn="l"/>
                <a:tab pos="6392479" algn="l"/>
                <a:tab pos="7305690" algn="l"/>
                <a:tab pos="8218902" algn="l"/>
                <a:tab pos="9132113" algn="l"/>
                <a:tab pos="10045324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08092" y="9612342"/>
            <a:ext cx="717140" cy="18446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3211" algn="l"/>
                <a:tab pos="1826423" algn="l"/>
                <a:tab pos="2739634" algn="l"/>
                <a:tab pos="3652845" algn="l"/>
                <a:tab pos="4566056" algn="l"/>
                <a:tab pos="5479268" algn="l"/>
                <a:tab pos="6392479" algn="l"/>
                <a:tab pos="7305690" algn="l"/>
                <a:tab pos="8218902" algn="l"/>
                <a:tab pos="9132113" algn="l"/>
                <a:tab pos="10045324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09648" y="9610645"/>
            <a:ext cx="5378380" cy="169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1321" tIns="45661" rIns="91321" bIns="45661"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34949" y="317582"/>
            <a:ext cx="5527779" cy="169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1321" tIns="45661" rIns="91321" bIns="45661"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3483429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dirty="0" smtClean="0"/>
              <a:t>doc.: IEEE 802.11-13/xxxxr0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altLang="ja-JP" dirty="0" smtClean="0"/>
              <a:t>March 2013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dirty="0" smtClean="0"/>
              <a:t>Yasuhiko Inoue, NTT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dirty="0" smtClean="0"/>
              <a:t>Page </a:t>
            </a:r>
            <a:fld id="{47A7FEEB-9CD2-43FE-843C-C5350BEACB45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81801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March 9, 2015</a:t>
            </a:r>
            <a:endParaRPr lang="en-GB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1"/>
          </p:nvPr>
        </p:nvSpPr>
        <p:spPr bwMode="auto">
          <a:xfrm>
            <a:off x="5357818" y="6475413"/>
            <a:ext cx="3184520" cy="228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27432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Alireza Tarighat, Broadcom</a:t>
            </a:r>
            <a:endParaRPr lang="en-GB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idx="12"/>
          </p:nvPr>
        </p:nvSpPr>
        <p:spPr bwMode="auto">
          <a:xfrm>
            <a:off x="4103948" y="6475413"/>
            <a:ext cx="769677" cy="228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27432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March 9, 2015</a:t>
            </a:r>
            <a:endParaRPr lang="en-GB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6"/>
          </p:nvPr>
        </p:nvSpPr>
        <p:spPr bwMode="auto">
          <a:xfrm>
            <a:off x="5357818" y="6475413"/>
            <a:ext cx="3184520" cy="228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27432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Alireza Tarighat, Broadcom</a:t>
            </a:r>
            <a:endParaRPr lang="en-GB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idx="17"/>
          </p:nvPr>
        </p:nvSpPr>
        <p:spPr bwMode="auto">
          <a:xfrm>
            <a:off x="4103948" y="6475413"/>
            <a:ext cx="769677" cy="228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27432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March 9, 2015</a:t>
            </a:r>
            <a:endParaRPr lang="en-GB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1"/>
          </p:nvPr>
        </p:nvSpPr>
        <p:spPr bwMode="auto">
          <a:xfrm>
            <a:off x="5357818" y="6475413"/>
            <a:ext cx="3184520" cy="228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27432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Alireza Tarighat, Broadcom</a:t>
            </a:r>
            <a:endParaRPr lang="en-GB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idx="12"/>
          </p:nvPr>
        </p:nvSpPr>
        <p:spPr bwMode="auto">
          <a:xfrm>
            <a:off x="4103948" y="6475413"/>
            <a:ext cx="769677" cy="228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27432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March 9, 2015</a:t>
            </a:r>
            <a:endParaRPr lang="en-GB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idx="11"/>
          </p:nvPr>
        </p:nvSpPr>
        <p:spPr bwMode="auto">
          <a:xfrm>
            <a:off x="5357818" y="6475413"/>
            <a:ext cx="3184520" cy="228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27432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Alireza Tarighat, Broadcom</a:t>
            </a:r>
            <a:endParaRPr lang="en-GB" dirty="0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sldNum" idx="12"/>
          </p:nvPr>
        </p:nvSpPr>
        <p:spPr bwMode="auto">
          <a:xfrm>
            <a:off x="4103948" y="6475413"/>
            <a:ext cx="769677" cy="228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27432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March 9, 2015</a:t>
            </a:r>
            <a:endParaRPr lang="en-GB" dirty="0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11"/>
          </p:nvPr>
        </p:nvSpPr>
        <p:spPr bwMode="auto">
          <a:xfrm>
            <a:off x="5357818" y="6475413"/>
            <a:ext cx="3184520" cy="228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27432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Alireza Tarighat, Broadcom</a:t>
            </a:r>
            <a:endParaRPr lang="en-GB" dirty="0"/>
          </a:p>
        </p:txBody>
      </p:sp>
      <p:sp>
        <p:nvSpPr>
          <p:cNvPr id="11" name="Rectangle 5"/>
          <p:cNvSpPr>
            <a:spLocks noGrp="1" noChangeArrowheads="1"/>
          </p:cNvSpPr>
          <p:nvPr>
            <p:ph type="sldNum" idx="12"/>
          </p:nvPr>
        </p:nvSpPr>
        <p:spPr bwMode="auto">
          <a:xfrm>
            <a:off x="4103948" y="6475413"/>
            <a:ext cx="769677" cy="228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27432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March 9, 2015</a:t>
            </a:r>
            <a:endParaRPr lang="en-GB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 bwMode="auto">
          <a:xfrm>
            <a:off x="5357818" y="6475413"/>
            <a:ext cx="3184520" cy="228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27432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Alireza Tarighat, Broadcom</a:t>
            </a:r>
            <a:endParaRPr lang="en-GB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 bwMode="auto">
          <a:xfrm>
            <a:off x="4103948" y="6475413"/>
            <a:ext cx="769677" cy="228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27432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March 9, 2015</a:t>
            </a:r>
            <a:endParaRPr lang="en-GB" dirty="0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228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27432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Alireza Tarighat, Broadcom</a:t>
            </a:r>
            <a:endParaRPr lang="en-GB" dirty="0"/>
          </a:p>
        </p:txBody>
      </p:sp>
      <p:sp>
        <p:nvSpPr>
          <p:cNvPr id="6" name="Slide Number Placeholder 5"/>
          <p:cNvSpPr>
            <a:spLocks noGrp="1" noChangeArrowheads="1"/>
          </p:cNvSpPr>
          <p:nvPr>
            <p:ph type="sldNum" idx="11"/>
          </p:nvPr>
        </p:nvSpPr>
        <p:spPr bwMode="auto">
          <a:xfrm>
            <a:off x="4103948" y="6475413"/>
            <a:ext cx="769677" cy="228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27432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64059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March 9, 2015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228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27432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Alireza Tarighat, Broadcom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103948" y="6475413"/>
            <a:ext cx="769677" cy="228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27432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8145" cy="228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27432" rIns="0" bIns="0" anchor="t" anchorCtr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802.11-15/0335r0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  <p:sldLayoutId id="2147483658" r:id="rId5"/>
    <p:sldLayoutId id="2147483659" r:id="rId6"/>
    <p:sldLayoutId id="2147483660" r:id="rId7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Framework for NG60 Channel Bonding</a:t>
            </a:r>
            <a:endParaRPr lang="ru-RU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 dirty="0" smtClean="0"/>
              <a:t>Alireza Tarighat, Broadcom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7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539405" y="2960948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9189819"/>
              </p:ext>
            </p:extLst>
          </p:nvPr>
        </p:nvGraphicFramePr>
        <p:xfrm>
          <a:off x="539405" y="3429000"/>
          <a:ext cx="8280920" cy="14833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82756"/>
                <a:gridCol w="1113735"/>
                <a:gridCol w="900100"/>
                <a:gridCol w="1324180"/>
                <a:gridCol w="2960149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Name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Affiliation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Address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Phone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Email</a:t>
                      </a:r>
                      <a:endParaRPr lang="en-US" sz="16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Alireza Tarighat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Broadcom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atarighat@broadcom.com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Payam</a:t>
                      </a:r>
                      <a:r>
                        <a:rPr lang="en-US" sz="1600" baseline="0" dirty="0" smtClean="0"/>
                        <a:t> Torab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Broadcom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ptorab@broadcom.com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Brima</a:t>
                      </a:r>
                      <a:r>
                        <a:rPr lang="en-US" sz="1600" baseline="0" dirty="0" smtClean="0"/>
                        <a:t> Ibrahim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Broadcom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brima@broadcom.com</a:t>
                      </a:r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Date Placeholder 7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March 9,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202029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Contents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Channel bonding options in NG60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Implementation variations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Key comparison metrics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Summary</a:t>
            </a:r>
          </a:p>
          <a:p>
            <a:pPr marL="0" indent="0"/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 dirty="0" smtClean="0"/>
              <a:t>Alireza Tarighat, Broadcom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7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March 9,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712201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Rectangle 31"/>
          <p:cNvSpPr/>
          <p:nvPr/>
        </p:nvSpPr>
        <p:spPr bwMode="auto">
          <a:xfrm>
            <a:off x="3527883" y="3481265"/>
            <a:ext cx="5099865" cy="46805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Channel Bonding Options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 dirty="0" smtClean="0"/>
              <a:t>Alireza Tarighat, Broadcom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7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D09C756B-EB39-4236-ADBB-73052B179AE4}" type="slidenum">
              <a:rPr lang="en-GB" smtClean="0"/>
              <a:pPr/>
              <a:t>3</a:t>
            </a:fld>
            <a:endParaRPr lang="en-GB" dirty="0"/>
          </a:p>
        </p:txBody>
      </p:sp>
      <p:cxnSp>
        <p:nvCxnSpPr>
          <p:cNvPr id="7" name="Straight Connector 6"/>
          <p:cNvCxnSpPr/>
          <p:nvPr/>
        </p:nvCxnSpPr>
        <p:spPr bwMode="auto">
          <a:xfrm>
            <a:off x="3311860" y="2528900"/>
            <a:ext cx="5616624" cy="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2" name="TextBox 11"/>
          <p:cNvSpPr txBox="1"/>
          <p:nvPr/>
        </p:nvSpPr>
        <p:spPr>
          <a:xfrm>
            <a:off x="5160766" y="2545159"/>
            <a:ext cx="83869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0.88GHz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224662" y="2528901"/>
            <a:ext cx="4844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0Hz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7092280" y="2545159"/>
            <a:ext cx="83869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2.16GHz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156176" y="2528900"/>
            <a:ext cx="83869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1.28GHz</a:t>
            </a:r>
            <a:endParaRPr lang="en-US" sz="1400" dirty="0">
              <a:solidFill>
                <a:schemeClr val="tx1"/>
              </a:solidFill>
            </a:endParaRPr>
          </a:p>
        </p:txBody>
      </p:sp>
      <p:cxnSp>
        <p:nvCxnSpPr>
          <p:cNvPr id="26" name="Straight Arrow Connector 25"/>
          <p:cNvCxnSpPr/>
          <p:nvPr/>
        </p:nvCxnSpPr>
        <p:spPr bwMode="auto">
          <a:xfrm>
            <a:off x="5760132" y="2260613"/>
            <a:ext cx="635369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 w="med" len="med"/>
          </a:ln>
          <a:effectLst/>
        </p:spPr>
      </p:cxnSp>
      <p:sp>
        <p:nvSpPr>
          <p:cNvPr id="27" name="TextBox 26"/>
          <p:cNvSpPr txBox="1"/>
          <p:nvPr/>
        </p:nvSpPr>
        <p:spPr>
          <a:xfrm>
            <a:off x="5691568" y="1988840"/>
            <a:ext cx="7489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0.4GHz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354405" y="1988840"/>
            <a:ext cx="152355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accent6">
                    <a:lumMod val="75000"/>
                  </a:schemeClr>
                </a:solidFill>
              </a:rPr>
              <a:t>1x 11ad channel</a:t>
            </a:r>
          </a:p>
          <a:p>
            <a:r>
              <a:rPr lang="en-US" sz="1200" dirty="0" smtClean="0">
                <a:solidFill>
                  <a:schemeClr val="tx1"/>
                </a:solidFill>
              </a:rPr>
              <a:t>f</a:t>
            </a:r>
            <a:r>
              <a:rPr lang="en-US" sz="1200" baseline="-25000" dirty="0" smtClean="0">
                <a:solidFill>
                  <a:schemeClr val="tx1"/>
                </a:solidFill>
              </a:rPr>
              <a:t>chip</a:t>
            </a:r>
            <a:r>
              <a:rPr lang="en-US" sz="1200" dirty="0">
                <a:solidFill>
                  <a:schemeClr val="tx1"/>
                </a:solidFill>
              </a:rPr>
              <a:t>= 1.76Gsps</a:t>
            </a:r>
          </a:p>
        </p:txBody>
      </p:sp>
      <p:cxnSp>
        <p:nvCxnSpPr>
          <p:cNvPr id="31" name="Straight Connector 30"/>
          <p:cNvCxnSpPr/>
          <p:nvPr/>
        </p:nvCxnSpPr>
        <p:spPr bwMode="auto">
          <a:xfrm>
            <a:off x="3311860" y="3949316"/>
            <a:ext cx="5616624" cy="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9" name="Straight Arrow Connector 38"/>
          <p:cNvCxnSpPr/>
          <p:nvPr/>
        </p:nvCxnSpPr>
        <p:spPr bwMode="auto">
          <a:xfrm flipV="1">
            <a:off x="6077816" y="3301244"/>
            <a:ext cx="6352" cy="64807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0" name="Straight Arrow Connector 39"/>
          <p:cNvCxnSpPr/>
          <p:nvPr/>
        </p:nvCxnSpPr>
        <p:spPr bwMode="auto">
          <a:xfrm>
            <a:off x="3516097" y="3804964"/>
            <a:ext cx="5099864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 w="med" len="med"/>
          </a:ln>
          <a:effectLst/>
        </p:spPr>
      </p:cxnSp>
      <p:sp>
        <p:nvSpPr>
          <p:cNvPr id="41" name="TextBox 40"/>
          <p:cNvSpPr txBox="1"/>
          <p:nvPr/>
        </p:nvSpPr>
        <p:spPr>
          <a:xfrm>
            <a:off x="4921441" y="3500930"/>
            <a:ext cx="83869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3.92GHz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354405" y="3313438"/>
            <a:ext cx="228139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accent6">
                    <a:lumMod val="75000"/>
                  </a:schemeClr>
                </a:solidFill>
              </a:rPr>
              <a:t>2.2x </a:t>
            </a:r>
            <a:r>
              <a:rPr lang="en-US" sz="1600" dirty="0" smtClean="0">
                <a:solidFill>
                  <a:schemeClr val="accent6">
                    <a:lumMod val="75000"/>
                  </a:schemeClr>
                </a:solidFill>
              </a:rPr>
              <a:t>contiguous</a:t>
            </a:r>
            <a:endParaRPr lang="en-US" sz="1400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sz="1200" dirty="0" smtClean="0">
                <a:solidFill>
                  <a:schemeClr val="tx1"/>
                </a:solidFill>
              </a:rPr>
              <a:t>One contiguous 3.92GHz channel</a:t>
            </a:r>
          </a:p>
          <a:p>
            <a:r>
              <a:rPr lang="en-US" sz="1200" dirty="0">
                <a:solidFill>
                  <a:schemeClr val="tx1"/>
                </a:solidFill>
              </a:rPr>
              <a:t>f</a:t>
            </a:r>
            <a:r>
              <a:rPr lang="en-US" sz="1200" baseline="-25000" dirty="0">
                <a:solidFill>
                  <a:schemeClr val="tx1"/>
                </a:solidFill>
              </a:rPr>
              <a:t>chip</a:t>
            </a:r>
            <a:r>
              <a:rPr lang="en-US" sz="1200" baseline="-25000" dirty="0" smtClean="0">
                <a:solidFill>
                  <a:schemeClr val="tx1"/>
                </a:solidFill>
              </a:rPr>
              <a:t> </a:t>
            </a:r>
            <a:r>
              <a:rPr lang="en-US" sz="1200" dirty="0" smtClean="0">
                <a:solidFill>
                  <a:schemeClr val="tx1"/>
                </a:solidFill>
              </a:rPr>
              <a:t>= 3.92Gsps</a:t>
            </a:r>
            <a:endParaRPr lang="en-US" sz="1200" dirty="0">
              <a:solidFill>
                <a:schemeClr val="tx1"/>
              </a:solidFill>
            </a:endParaRPr>
          </a:p>
        </p:txBody>
      </p:sp>
      <p:cxnSp>
        <p:nvCxnSpPr>
          <p:cNvPr id="46" name="Straight Connector 45"/>
          <p:cNvCxnSpPr/>
          <p:nvPr/>
        </p:nvCxnSpPr>
        <p:spPr bwMode="auto">
          <a:xfrm>
            <a:off x="3311860" y="4901680"/>
            <a:ext cx="5616624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7" name="Rectangle 46"/>
          <p:cNvSpPr/>
          <p:nvPr/>
        </p:nvSpPr>
        <p:spPr bwMode="auto">
          <a:xfrm>
            <a:off x="3851920" y="4433628"/>
            <a:ext cx="4464496" cy="46805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48" name="Straight Arrow Connector 47"/>
          <p:cNvCxnSpPr/>
          <p:nvPr/>
        </p:nvCxnSpPr>
        <p:spPr bwMode="auto">
          <a:xfrm flipV="1">
            <a:off x="6077817" y="4201344"/>
            <a:ext cx="3175" cy="70033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9" name="Straight Arrow Connector 48"/>
          <p:cNvCxnSpPr/>
          <p:nvPr/>
        </p:nvCxnSpPr>
        <p:spPr bwMode="auto">
          <a:xfrm>
            <a:off x="3851920" y="4728000"/>
            <a:ext cx="4464496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 w="med" len="med"/>
          </a:ln>
          <a:effectLst/>
        </p:spPr>
      </p:cxnSp>
      <p:sp>
        <p:nvSpPr>
          <p:cNvPr id="50" name="TextBox 49"/>
          <p:cNvSpPr txBox="1"/>
          <p:nvPr/>
        </p:nvSpPr>
        <p:spPr>
          <a:xfrm>
            <a:off x="5029453" y="4420223"/>
            <a:ext cx="83869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3.52GHz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354405" y="4345360"/>
            <a:ext cx="227337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accent6">
                    <a:lumMod val="75000"/>
                  </a:schemeClr>
                </a:solidFill>
              </a:rPr>
              <a:t>2x </a:t>
            </a:r>
            <a:r>
              <a:rPr lang="en-US" sz="1600" dirty="0" smtClean="0">
                <a:solidFill>
                  <a:schemeClr val="accent6">
                    <a:lumMod val="75000"/>
                  </a:schemeClr>
                </a:solidFill>
              </a:rPr>
              <a:t>contiguous</a:t>
            </a:r>
            <a:endParaRPr lang="en-US" sz="1600" dirty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sz="1200" dirty="0">
                <a:solidFill>
                  <a:schemeClr val="tx1"/>
                </a:solidFill>
              </a:rPr>
              <a:t>One contiguous </a:t>
            </a:r>
            <a:r>
              <a:rPr lang="en-US" sz="1200" dirty="0" smtClean="0">
                <a:solidFill>
                  <a:schemeClr val="tx1"/>
                </a:solidFill>
              </a:rPr>
              <a:t>3.52GHz </a:t>
            </a:r>
            <a:r>
              <a:rPr lang="en-US" sz="1200" dirty="0">
                <a:solidFill>
                  <a:schemeClr val="tx1"/>
                </a:solidFill>
              </a:rPr>
              <a:t>channel</a:t>
            </a:r>
          </a:p>
          <a:p>
            <a:r>
              <a:rPr lang="en-US" sz="1200" dirty="0">
                <a:solidFill>
                  <a:schemeClr val="tx1"/>
                </a:solidFill>
              </a:rPr>
              <a:t>f</a:t>
            </a:r>
            <a:r>
              <a:rPr lang="en-US" sz="1200" baseline="-25000" dirty="0">
                <a:solidFill>
                  <a:schemeClr val="tx1"/>
                </a:solidFill>
              </a:rPr>
              <a:t>chip</a:t>
            </a:r>
            <a:r>
              <a:rPr lang="en-US" sz="1200" dirty="0" smtClean="0">
                <a:solidFill>
                  <a:schemeClr val="tx1"/>
                </a:solidFill>
              </a:rPr>
              <a:t> </a:t>
            </a:r>
            <a:r>
              <a:rPr lang="en-US" sz="1200" dirty="0">
                <a:solidFill>
                  <a:schemeClr val="tx1"/>
                </a:solidFill>
              </a:rPr>
              <a:t>= 3.52Gsps</a:t>
            </a:r>
          </a:p>
        </p:txBody>
      </p:sp>
      <p:sp>
        <p:nvSpPr>
          <p:cNvPr id="8" name="Rectangle 7"/>
          <p:cNvSpPr/>
          <p:nvPr/>
        </p:nvSpPr>
        <p:spPr bwMode="auto">
          <a:xfrm>
            <a:off x="3527884" y="2060849"/>
            <a:ext cx="2232248" cy="468052"/>
          </a:xfrm>
          <a:prstGeom prst="rect">
            <a:avLst/>
          </a:prstGeom>
          <a:solidFill>
            <a:srgbClr val="92D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1" name="Rectangle 20"/>
          <p:cNvSpPr/>
          <p:nvPr/>
        </p:nvSpPr>
        <p:spPr bwMode="auto">
          <a:xfrm>
            <a:off x="6395501" y="2060848"/>
            <a:ext cx="2232248" cy="468052"/>
          </a:xfrm>
          <a:prstGeom prst="rect">
            <a:avLst/>
          </a:prstGeom>
          <a:solidFill>
            <a:srgbClr val="0070C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57" name="Straight Connector 56"/>
          <p:cNvCxnSpPr/>
          <p:nvPr/>
        </p:nvCxnSpPr>
        <p:spPr bwMode="auto">
          <a:xfrm>
            <a:off x="3311860" y="5877273"/>
            <a:ext cx="5616624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9" name="TextBox 58"/>
          <p:cNvSpPr txBox="1"/>
          <p:nvPr/>
        </p:nvSpPr>
        <p:spPr>
          <a:xfrm>
            <a:off x="5160766" y="5893531"/>
            <a:ext cx="83869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0.88GHz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4224662" y="5877273"/>
            <a:ext cx="4844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0Hz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7092280" y="5893531"/>
            <a:ext cx="83869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2.16GHz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6156176" y="5877272"/>
            <a:ext cx="83869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1.28GHz</a:t>
            </a:r>
            <a:endParaRPr lang="en-US" sz="1400" dirty="0">
              <a:solidFill>
                <a:schemeClr val="tx1"/>
              </a:solidFill>
            </a:endParaRPr>
          </a:p>
        </p:txBody>
      </p:sp>
      <p:cxnSp>
        <p:nvCxnSpPr>
          <p:cNvPr id="64" name="Straight Arrow Connector 63"/>
          <p:cNvCxnSpPr/>
          <p:nvPr/>
        </p:nvCxnSpPr>
        <p:spPr bwMode="auto">
          <a:xfrm>
            <a:off x="5760132" y="5605500"/>
            <a:ext cx="635369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 w="med" len="med"/>
          </a:ln>
          <a:effectLst/>
        </p:spPr>
      </p:cxnSp>
      <p:sp>
        <p:nvSpPr>
          <p:cNvPr id="65" name="TextBox 64"/>
          <p:cNvSpPr txBox="1"/>
          <p:nvPr/>
        </p:nvSpPr>
        <p:spPr>
          <a:xfrm>
            <a:off x="5691568" y="5333727"/>
            <a:ext cx="7489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0.4GHz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354405" y="5317468"/>
            <a:ext cx="208422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accent6">
                    <a:lumMod val="75000"/>
                  </a:schemeClr>
                </a:solidFill>
              </a:rPr>
              <a:t>2x aggregation</a:t>
            </a:r>
          </a:p>
          <a:p>
            <a:r>
              <a:rPr lang="en-US" sz="1200" dirty="0" smtClean="0">
                <a:solidFill>
                  <a:schemeClr val="tx1"/>
                </a:solidFill>
              </a:rPr>
              <a:t>Frequency carrier aggregation</a:t>
            </a:r>
            <a:endParaRPr lang="en-US" sz="1200" dirty="0">
              <a:solidFill>
                <a:schemeClr val="tx1"/>
              </a:solidFill>
            </a:endParaRPr>
          </a:p>
          <a:p>
            <a:r>
              <a:rPr lang="en-US" sz="1200" dirty="0">
                <a:solidFill>
                  <a:schemeClr val="tx1"/>
                </a:solidFill>
              </a:rPr>
              <a:t>f</a:t>
            </a:r>
            <a:r>
              <a:rPr lang="en-US" sz="1200" baseline="-25000" dirty="0">
                <a:solidFill>
                  <a:schemeClr val="tx1"/>
                </a:solidFill>
              </a:rPr>
              <a:t>chip </a:t>
            </a:r>
            <a:r>
              <a:rPr lang="en-US" sz="1200" dirty="0" smtClean="0">
                <a:solidFill>
                  <a:schemeClr val="tx1"/>
                </a:solidFill>
              </a:rPr>
              <a:t>= </a:t>
            </a:r>
            <a:r>
              <a:rPr lang="en-US" sz="1200" dirty="0">
                <a:solidFill>
                  <a:schemeClr val="tx1"/>
                </a:solidFill>
              </a:rPr>
              <a:t>1.76Gsps</a:t>
            </a:r>
          </a:p>
        </p:txBody>
      </p:sp>
      <p:sp>
        <p:nvSpPr>
          <p:cNvPr id="67" name="Rectangle 66"/>
          <p:cNvSpPr/>
          <p:nvPr/>
        </p:nvSpPr>
        <p:spPr bwMode="auto">
          <a:xfrm>
            <a:off x="3527884" y="5409221"/>
            <a:ext cx="2232248" cy="468052"/>
          </a:xfrm>
          <a:prstGeom prst="rect">
            <a:avLst/>
          </a:prstGeom>
          <a:pattFill prst="dkDnDiag">
            <a:fgClr>
              <a:schemeClr val="accent2">
                <a:lumMod val="20000"/>
                <a:lumOff val="80000"/>
              </a:schemeClr>
            </a:fgClr>
            <a:bgClr>
              <a:schemeClr val="bg1"/>
            </a:bgClr>
          </a:patt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68" name="Rectangle 67"/>
          <p:cNvSpPr/>
          <p:nvPr/>
        </p:nvSpPr>
        <p:spPr bwMode="auto">
          <a:xfrm>
            <a:off x="6395501" y="5409220"/>
            <a:ext cx="2232248" cy="46805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cxnSp>
        <p:nvCxnSpPr>
          <p:cNvPr id="10" name="Straight Arrow Connector 9"/>
          <p:cNvCxnSpPr>
            <a:stCxn id="8" idx="2"/>
          </p:cNvCxnSpPr>
          <p:nvPr/>
        </p:nvCxnSpPr>
        <p:spPr bwMode="auto">
          <a:xfrm flipV="1">
            <a:off x="4644008" y="1880828"/>
            <a:ext cx="0" cy="64807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4" name="Straight Arrow Connector 13"/>
          <p:cNvCxnSpPr/>
          <p:nvPr/>
        </p:nvCxnSpPr>
        <p:spPr bwMode="auto">
          <a:xfrm flipH="1" flipV="1">
            <a:off x="7511625" y="1880828"/>
            <a:ext cx="2" cy="64807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8" name="Straight Arrow Connector 57"/>
          <p:cNvCxnSpPr>
            <a:stCxn id="67" idx="2"/>
          </p:cNvCxnSpPr>
          <p:nvPr/>
        </p:nvCxnSpPr>
        <p:spPr bwMode="auto">
          <a:xfrm flipV="1">
            <a:off x="4644008" y="5209456"/>
            <a:ext cx="0" cy="667817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3" name="Straight Arrow Connector 62"/>
          <p:cNvCxnSpPr/>
          <p:nvPr/>
        </p:nvCxnSpPr>
        <p:spPr bwMode="auto">
          <a:xfrm flipV="1">
            <a:off x="7511627" y="5209456"/>
            <a:ext cx="0" cy="667817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91" name="TextBox 90"/>
          <p:cNvSpPr txBox="1"/>
          <p:nvPr/>
        </p:nvSpPr>
        <p:spPr>
          <a:xfrm>
            <a:off x="590866" y="6181563"/>
            <a:ext cx="430517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 smtClean="0">
                <a:solidFill>
                  <a:schemeClr val="tx1"/>
                </a:solidFill>
              </a:rPr>
              <a:t>*Only payload spectrum shown.</a:t>
            </a:r>
            <a:endParaRPr lang="en-US" sz="1050" dirty="0">
              <a:solidFill>
                <a:schemeClr val="tx1"/>
              </a:solidFill>
            </a:endParaRPr>
          </a:p>
        </p:txBody>
      </p:sp>
      <p:cxnSp>
        <p:nvCxnSpPr>
          <p:cNvPr id="109" name="Straight Connector 108"/>
          <p:cNvCxnSpPr/>
          <p:nvPr/>
        </p:nvCxnSpPr>
        <p:spPr bwMode="auto">
          <a:xfrm>
            <a:off x="354405" y="2996952"/>
            <a:ext cx="8574079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March 9,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12124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Channel Bonding Implementations (1/2)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 dirty="0" smtClean="0"/>
              <a:t>Alireza Tarighat, Broadcom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7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D09C756B-EB39-4236-ADBB-73052B179AE4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71" name="Flowchart: Merge 70"/>
          <p:cNvSpPr/>
          <p:nvPr/>
        </p:nvSpPr>
        <p:spPr>
          <a:xfrm rot="5400000">
            <a:off x="5658650" y="2075464"/>
            <a:ext cx="417144" cy="252029"/>
          </a:xfrm>
          <a:prstGeom prst="flowChartMerge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2400" dirty="0">
                <a:effectLst/>
                <a:latin typeface="Calibri" panose="020F0502020204030204" pitchFamily="34" charset="0"/>
                <a:ea typeface="Times New Roman"/>
                <a:cs typeface="Times New Roman"/>
              </a:rPr>
              <a:t> </a:t>
            </a:r>
            <a:endParaRPr lang="en-US" sz="2400" dirty="0">
              <a:effectLst/>
              <a:latin typeface="Calibri" panose="020F0502020204030204" pitchFamily="34" charset="0"/>
              <a:ea typeface="Calibri"/>
              <a:cs typeface="Times New Roman"/>
            </a:endParaRPr>
          </a:p>
        </p:txBody>
      </p:sp>
      <p:sp>
        <p:nvSpPr>
          <p:cNvPr id="6" name="Oval 5"/>
          <p:cNvSpPr/>
          <p:nvPr/>
        </p:nvSpPr>
        <p:spPr bwMode="auto">
          <a:xfrm>
            <a:off x="4314265" y="2049048"/>
            <a:ext cx="324036" cy="295145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1" name="Straight Arrow Connector 10"/>
          <p:cNvCxnSpPr/>
          <p:nvPr/>
        </p:nvCxnSpPr>
        <p:spPr bwMode="auto">
          <a:xfrm flipV="1">
            <a:off x="4350269" y="1992906"/>
            <a:ext cx="324036" cy="34705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72" name="Flowchart: Merge 71"/>
          <p:cNvSpPr/>
          <p:nvPr/>
        </p:nvSpPr>
        <p:spPr>
          <a:xfrm rot="16200000" flipH="1">
            <a:off x="4915782" y="2075464"/>
            <a:ext cx="417144" cy="252029"/>
          </a:xfrm>
          <a:prstGeom prst="flowChartMerg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dirty="0">
                <a:solidFill>
                  <a:schemeClr val="bg1"/>
                </a:solidFill>
                <a:latin typeface="Times New Roman" pitchFamily="16" charset="0"/>
                <a:ea typeface="MS Gothic" charset="-128"/>
              </a:rPr>
              <a:t> </a:t>
            </a:r>
          </a:p>
        </p:txBody>
      </p:sp>
      <p:cxnSp>
        <p:nvCxnSpPr>
          <p:cNvPr id="15" name="Straight Arrow Connector 14"/>
          <p:cNvCxnSpPr>
            <a:stCxn id="6" idx="6"/>
            <a:endCxn id="72" idx="0"/>
          </p:cNvCxnSpPr>
          <p:nvPr/>
        </p:nvCxnSpPr>
        <p:spPr bwMode="auto">
          <a:xfrm>
            <a:off x="4638301" y="2196621"/>
            <a:ext cx="360039" cy="485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0" name="Straight Arrow Connector 19"/>
          <p:cNvCxnSpPr>
            <a:stCxn id="72" idx="2"/>
            <a:endCxn id="71" idx="2"/>
          </p:cNvCxnSpPr>
          <p:nvPr/>
        </p:nvCxnSpPr>
        <p:spPr bwMode="auto">
          <a:xfrm>
            <a:off x="5250369" y="2201479"/>
            <a:ext cx="490839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73" name="Flowchart: Merge 72"/>
          <p:cNvSpPr/>
          <p:nvPr/>
        </p:nvSpPr>
        <p:spPr>
          <a:xfrm rot="5400000">
            <a:off x="5658650" y="2594423"/>
            <a:ext cx="417144" cy="252029"/>
          </a:xfrm>
          <a:prstGeom prst="flowChartMerge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2400" dirty="0">
                <a:effectLst/>
                <a:latin typeface="Calibri" panose="020F0502020204030204" pitchFamily="34" charset="0"/>
                <a:ea typeface="Times New Roman"/>
                <a:cs typeface="Times New Roman"/>
              </a:rPr>
              <a:t> </a:t>
            </a:r>
            <a:endParaRPr lang="en-US" sz="2400" dirty="0">
              <a:effectLst/>
              <a:latin typeface="Calibri" panose="020F0502020204030204" pitchFamily="34" charset="0"/>
              <a:ea typeface="Calibri"/>
              <a:cs typeface="Times New Roman"/>
            </a:endParaRPr>
          </a:p>
        </p:txBody>
      </p:sp>
      <p:sp>
        <p:nvSpPr>
          <p:cNvPr id="74" name="Oval 73"/>
          <p:cNvSpPr/>
          <p:nvPr/>
        </p:nvSpPr>
        <p:spPr bwMode="auto">
          <a:xfrm>
            <a:off x="4314265" y="2568007"/>
            <a:ext cx="324036" cy="295145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75" name="Straight Arrow Connector 74"/>
          <p:cNvCxnSpPr/>
          <p:nvPr/>
        </p:nvCxnSpPr>
        <p:spPr bwMode="auto">
          <a:xfrm flipV="1">
            <a:off x="4350269" y="2511865"/>
            <a:ext cx="324036" cy="34705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76" name="Flowchart: Merge 75"/>
          <p:cNvSpPr/>
          <p:nvPr/>
        </p:nvSpPr>
        <p:spPr>
          <a:xfrm rot="16200000" flipH="1">
            <a:off x="4915782" y="2594423"/>
            <a:ext cx="417144" cy="252029"/>
          </a:xfrm>
          <a:prstGeom prst="flowChartMerg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dirty="0">
                <a:solidFill>
                  <a:schemeClr val="bg1"/>
                </a:solidFill>
                <a:latin typeface="Times New Roman" pitchFamily="16" charset="0"/>
                <a:ea typeface="MS Gothic" charset="-128"/>
              </a:rPr>
              <a:t> </a:t>
            </a:r>
          </a:p>
        </p:txBody>
      </p:sp>
      <p:cxnSp>
        <p:nvCxnSpPr>
          <p:cNvPr id="77" name="Straight Arrow Connector 76"/>
          <p:cNvCxnSpPr>
            <a:stCxn id="74" idx="6"/>
            <a:endCxn id="76" idx="0"/>
          </p:cNvCxnSpPr>
          <p:nvPr/>
        </p:nvCxnSpPr>
        <p:spPr bwMode="auto">
          <a:xfrm>
            <a:off x="4638301" y="2715580"/>
            <a:ext cx="360039" cy="485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8" name="Straight Arrow Connector 77"/>
          <p:cNvCxnSpPr>
            <a:stCxn id="76" idx="2"/>
            <a:endCxn id="73" idx="2"/>
          </p:cNvCxnSpPr>
          <p:nvPr/>
        </p:nvCxnSpPr>
        <p:spPr bwMode="auto">
          <a:xfrm>
            <a:off x="5250369" y="2720438"/>
            <a:ext cx="490839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79" name="Flowchart: Merge 78"/>
          <p:cNvSpPr/>
          <p:nvPr/>
        </p:nvSpPr>
        <p:spPr>
          <a:xfrm rot="5400000">
            <a:off x="5658650" y="3098479"/>
            <a:ext cx="417144" cy="252029"/>
          </a:xfrm>
          <a:prstGeom prst="flowChartMerge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2400" dirty="0">
                <a:effectLst/>
                <a:latin typeface="Calibri" panose="020F0502020204030204" pitchFamily="34" charset="0"/>
                <a:ea typeface="Times New Roman"/>
                <a:cs typeface="Times New Roman"/>
              </a:rPr>
              <a:t> </a:t>
            </a:r>
            <a:endParaRPr lang="en-US" sz="2400" dirty="0">
              <a:effectLst/>
              <a:latin typeface="Calibri" panose="020F0502020204030204" pitchFamily="34" charset="0"/>
              <a:ea typeface="Calibri"/>
              <a:cs typeface="Times New Roman"/>
            </a:endParaRPr>
          </a:p>
        </p:txBody>
      </p:sp>
      <p:sp>
        <p:nvSpPr>
          <p:cNvPr id="80" name="Oval 79"/>
          <p:cNvSpPr/>
          <p:nvPr/>
        </p:nvSpPr>
        <p:spPr bwMode="auto">
          <a:xfrm>
            <a:off x="4314265" y="3072063"/>
            <a:ext cx="324036" cy="295145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81" name="Straight Arrow Connector 80"/>
          <p:cNvCxnSpPr/>
          <p:nvPr/>
        </p:nvCxnSpPr>
        <p:spPr bwMode="auto">
          <a:xfrm flipV="1">
            <a:off x="4350269" y="3015921"/>
            <a:ext cx="324036" cy="34705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82" name="Flowchart: Merge 81"/>
          <p:cNvSpPr/>
          <p:nvPr/>
        </p:nvSpPr>
        <p:spPr>
          <a:xfrm rot="16200000" flipH="1">
            <a:off x="4915782" y="3098479"/>
            <a:ext cx="417144" cy="252029"/>
          </a:xfrm>
          <a:prstGeom prst="flowChartMerg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dirty="0">
                <a:solidFill>
                  <a:schemeClr val="bg1"/>
                </a:solidFill>
                <a:latin typeface="Times New Roman" pitchFamily="16" charset="0"/>
                <a:ea typeface="MS Gothic" charset="-128"/>
              </a:rPr>
              <a:t> </a:t>
            </a:r>
          </a:p>
        </p:txBody>
      </p:sp>
      <p:cxnSp>
        <p:nvCxnSpPr>
          <p:cNvPr id="83" name="Straight Arrow Connector 82"/>
          <p:cNvCxnSpPr>
            <a:stCxn id="80" idx="6"/>
            <a:endCxn id="82" idx="0"/>
          </p:cNvCxnSpPr>
          <p:nvPr/>
        </p:nvCxnSpPr>
        <p:spPr bwMode="auto">
          <a:xfrm>
            <a:off x="4638301" y="3219636"/>
            <a:ext cx="360039" cy="485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4" name="Straight Arrow Connector 83"/>
          <p:cNvCxnSpPr>
            <a:stCxn id="82" idx="2"/>
            <a:endCxn id="79" idx="2"/>
          </p:cNvCxnSpPr>
          <p:nvPr/>
        </p:nvCxnSpPr>
        <p:spPr bwMode="auto">
          <a:xfrm>
            <a:off x="5250369" y="3224494"/>
            <a:ext cx="490839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85" name="Flowchart: Merge 84"/>
          <p:cNvSpPr/>
          <p:nvPr/>
        </p:nvSpPr>
        <p:spPr>
          <a:xfrm rot="5400000">
            <a:off x="5658650" y="3566531"/>
            <a:ext cx="417144" cy="252029"/>
          </a:xfrm>
          <a:prstGeom prst="flowChartMerge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2400" dirty="0">
                <a:effectLst/>
                <a:latin typeface="Calibri" panose="020F0502020204030204" pitchFamily="34" charset="0"/>
                <a:ea typeface="Times New Roman"/>
                <a:cs typeface="Times New Roman"/>
              </a:rPr>
              <a:t> </a:t>
            </a:r>
            <a:endParaRPr lang="en-US" sz="2400" dirty="0">
              <a:effectLst/>
              <a:latin typeface="Calibri" panose="020F0502020204030204" pitchFamily="34" charset="0"/>
              <a:ea typeface="Calibri"/>
              <a:cs typeface="Times New Roman"/>
            </a:endParaRPr>
          </a:p>
        </p:txBody>
      </p:sp>
      <p:sp>
        <p:nvSpPr>
          <p:cNvPr id="86" name="Oval 85"/>
          <p:cNvSpPr/>
          <p:nvPr/>
        </p:nvSpPr>
        <p:spPr bwMode="auto">
          <a:xfrm>
            <a:off x="4314265" y="3540115"/>
            <a:ext cx="324036" cy="295145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87" name="Straight Arrow Connector 86"/>
          <p:cNvCxnSpPr/>
          <p:nvPr/>
        </p:nvCxnSpPr>
        <p:spPr bwMode="auto">
          <a:xfrm flipV="1">
            <a:off x="4350269" y="3483973"/>
            <a:ext cx="324036" cy="34705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88" name="Flowchart: Merge 87"/>
          <p:cNvSpPr/>
          <p:nvPr/>
        </p:nvSpPr>
        <p:spPr>
          <a:xfrm rot="16200000" flipH="1">
            <a:off x="4915782" y="3566531"/>
            <a:ext cx="417144" cy="252029"/>
          </a:xfrm>
          <a:prstGeom prst="flowChartMerg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dirty="0">
                <a:solidFill>
                  <a:schemeClr val="bg1"/>
                </a:solidFill>
                <a:latin typeface="Times New Roman" pitchFamily="16" charset="0"/>
                <a:ea typeface="MS Gothic" charset="-128"/>
              </a:rPr>
              <a:t> </a:t>
            </a:r>
          </a:p>
        </p:txBody>
      </p:sp>
      <p:cxnSp>
        <p:nvCxnSpPr>
          <p:cNvPr id="89" name="Straight Arrow Connector 88"/>
          <p:cNvCxnSpPr>
            <a:stCxn id="86" idx="6"/>
            <a:endCxn id="88" idx="0"/>
          </p:cNvCxnSpPr>
          <p:nvPr/>
        </p:nvCxnSpPr>
        <p:spPr bwMode="auto">
          <a:xfrm>
            <a:off x="4638301" y="3687688"/>
            <a:ext cx="360039" cy="485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0" name="Straight Arrow Connector 89"/>
          <p:cNvCxnSpPr>
            <a:stCxn id="88" idx="2"/>
            <a:endCxn id="85" idx="2"/>
          </p:cNvCxnSpPr>
          <p:nvPr/>
        </p:nvCxnSpPr>
        <p:spPr bwMode="auto">
          <a:xfrm>
            <a:off x="5250369" y="3692546"/>
            <a:ext cx="490839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5" name="Elbow Connector 24"/>
          <p:cNvCxnSpPr>
            <a:endCxn id="6" idx="2"/>
          </p:cNvCxnSpPr>
          <p:nvPr/>
        </p:nvCxnSpPr>
        <p:spPr bwMode="auto">
          <a:xfrm rot="5400000" flipH="1" flipV="1">
            <a:off x="3570510" y="2328308"/>
            <a:ext cx="875442" cy="612068"/>
          </a:xfrm>
          <a:prstGeom prst="bentConnector2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0" name="Straight Connector 29"/>
          <p:cNvCxnSpPr/>
          <p:nvPr/>
        </p:nvCxnSpPr>
        <p:spPr bwMode="auto">
          <a:xfrm>
            <a:off x="3234145" y="3001018"/>
            <a:ext cx="468052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5" name="Elbow Connector 34"/>
          <p:cNvCxnSpPr>
            <a:endCxn id="74" idx="2"/>
          </p:cNvCxnSpPr>
          <p:nvPr/>
        </p:nvCxnSpPr>
        <p:spPr bwMode="auto">
          <a:xfrm flipV="1">
            <a:off x="3702197" y="2715580"/>
            <a:ext cx="612068" cy="285438"/>
          </a:xfrm>
          <a:prstGeom prst="bentConnector3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7" name="Elbow Connector 36"/>
          <p:cNvCxnSpPr>
            <a:endCxn id="80" idx="2"/>
          </p:cNvCxnSpPr>
          <p:nvPr/>
        </p:nvCxnSpPr>
        <p:spPr bwMode="auto">
          <a:xfrm>
            <a:off x="3702197" y="3001018"/>
            <a:ext cx="612068" cy="218618"/>
          </a:xfrm>
          <a:prstGeom prst="bentConnector3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2" name="Elbow Connector 91"/>
          <p:cNvCxnSpPr>
            <a:endCxn id="86" idx="2"/>
          </p:cNvCxnSpPr>
          <p:nvPr/>
        </p:nvCxnSpPr>
        <p:spPr bwMode="auto">
          <a:xfrm rot="16200000" flipH="1">
            <a:off x="3700419" y="3073841"/>
            <a:ext cx="615625" cy="612068"/>
          </a:xfrm>
          <a:prstGeom prst="bentConnector2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96" name="TextBox 95"/>
          <p:cNvSpPr txBox="1"/>
          <p:nvPr/>
        </p:nvSpPr>
        <p:spPr>
          <a:xfrm>
            <a:off x="3826463" y="1592796"/>
            <a:ext cx="297645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</a:rPr>
              <a:t>Single-Stream 2x-Wide RF</a:t>
            </a:r>
            <a:endParaRPr lang="en-US" sz="2000" dirty="0">
              <a:solidFill>
                <a:schemeClr val="accent6">
                  <a:lumMod val="75000"/>
                </a:schemeClr>
              </a:solidFill>
            </a:endParaRPr>
          </a:p>
        </p:txBody>
      </p:sp>
      <p:grpSp>
        <p:nvGrpSpPr>
          <p:cNvPr id="105" name="Group 104"/>
          <p:cNvGrpSpPr/>
          <p:nvPr/>
        </p:nvGrpSpPr>
        <p:grpSpPr>
          <a:xfrm>
            <a:off x="1219775" y="2461580"/>
            <a:ext cx="1836204" cy="517716"/>
            <a:chOff x="3311860" y="2924944"/>
            <a:chExt cx="5616624" cy="648073"/>
          </a:xfrm>
        </p:grpSpPr>
        <p:sp>
          <p:nvSpPr>
            <p:cNvPr id="97" name="Rectangle 96"/>
            <p:cNvSpPr/>
            <p:nvPr/>
          </p:nvSpPr>
          <p:spPr bwMode="auto">
            <a:xfrm>
              <a:off x="3527883" y="3104965"/>
              <a:ext cx="5099865" cy="468052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cxnSp>
          <p:nvCxnSpPr>
            <p:cNvPr id="98" name="Straight Connector 97"/>
            <p:cNvCxnSpPr/>
            <p:nvPr/>
          </p:nvCxnSpPr>
          <p:spPr bwMode="auto">
            <a:xfrm>
              <a:off x="3311860" y="3573016"/>
              <a:ext cx="5616624" cy="1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99" name="Straight Arrow Connector 98"/>
            <p:cNvCxnSpPr/>
            <p:nvPr/>
          </p:nvCxnSpPr>
          <p:spPr bwMode="auto">
            <a:xfrm flipV="1">
              <a:off x="6077816" y="2924944"/>
              <a:ext cx="6352" cy="648072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00" name="Straight Arrow Connector 99"/>
            <p:cNvCxnSpPr/>
            <p:nvPr/>
          </p:nvCxnSpPr>
          <p:spPr bwMode="auto">
            <a:xfrm>
              <a:off x="3516097" y="3428664"/>
              <a:ext cx="5099864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arrow" w="med" len="med"/>
              <a:tailEnd type="arrow" w="med" len="med"/>
            </a:ln>
            <a:effectLst/>
          </p:spPr>
        </p:cxnSp>
        <p:sp>
          <p:nvSpPr>
            <p:cNvPr id="101" name="TextBox 100"/>
            <p:cNvSpPr txBox="1"/>
            <p:nvPr/>
          </p:nvSpPr>
          <p:spPr>
            <a:xfrm>
              <a:off x="4921441" y="3124630"/>
              <a:ext cx="83869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>
                  <a:solidFill>
                    <a:schemeClr val="tx1"/>
                  </a:solidFill>
                </a:rPr>
                <a:t>3.92GHz</a:t>
              </a:r>
              <a:endParaRPr lang="en-US" sz="1400" dirty="0">
                <a:solidFill>
                  <a:schemeClr val="tx1"/>
                </a:solidFill>
              </a:endParaRPr>
            </a:p>
          </p:txBody>
        </p:sp>
      </p:grpSp>
      <p:sp>
        <p:nvSpPr>
          <p:cNvPr id="106" name="Flowchart: Merge 105"/>
          <p:cNvSpPr/>
          <p:nvPr/>
        </p:nvSpPr>
        <p:spPr>
          <a:xfrm rot="5400000">
            <a:off x="5713577" y="4574595"/>
            <a:ext cx="417144" cy="252029"/>
          </a:xfrm>
          <a:prstGeom prst="flowChartMerge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2400" dirty="0">
                <a:effectLst/>
                <a:latin typeface="Calibri" panose="020F0502020204030204" pitchFamily="34" charset="0"/>
                <a:ea typeface="Times New Roman"/>
                <a:cs typeface="Times New Roman"/>
              </a:rPr>
              <a:t> </a:t>
            </a:r>
            <a:endParaRPr lang="en-US" sz="2400" dirty="0">
              <a:effectLst/>
              <a:latin typeface="Calibri" panose="020F0502020204030204" pitchFamily="34" charset="0"/>
              <a:ea typeface="Calibri"/>
              <a:cs typeface="Times New Roman"/>
            </a:endParaRPr>
          </a:p>
        </p:txBody>
      </p:sp>
      <p:sp>
        <p:nvSpPr>
          <p:cNvPr id="107" name="Oval 106"/>
          <p:cNvSpPr/>
          <p:nvPr/>
        </p:nvSpPr>
        <p:spPr bwMode="auto">
          <a:xfrm>
            <a:off x="4369192" y="4548179"/>
            <a:ext cx="324036" cy="295145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08" name="Straight Arrow Connector 107"/>
          <p:cNvCxnSpPr/>
          <p:nvPr/>
        </p:nvCxnSpPr>
        <p:spPr bwMode="auto">
          <a:xfrm flipV="1">
            <a:off x="4405196" y="4492037"/>
            <a:ext cx="324036" cy="34705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09" name="Flowchart: Merge 108"/>
          <p:cNvSpPr/>
          <p:nvPr/>
        </p:nvSpPr>
        <p:spPr>
          <a:xfrm rot="16200000" flipH="1">
            <a:off x="4970709" y="4574595"/>
            <a:ext cx="417144" cy="252029"/>
          </a:xfrm>
          <a:prstGeom prst="flowChartMerg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dirty="0">
                <a:solidFill>
                  <a:schemeClr val="bg1"/>
                </a:solidFill>
                <a:latin typeface="Times New Roman" pitchFamily="16" charset="0"/>
                <a:ea typeface="MS Gothic" charset="-128"/>
              </a:rPr>
              <a:t> </a:t>
            </a:r>
          </a:p>
        </p:txBody>
      </p:sp>
      <p:cxnSp>
        <p:nvCxnSpPr>
          <p:cNvPr id="110" name="Straight Arrow Connector 109"/>
          <p:cNvCxnSpPr>
            <a:stCxn id="107" idx="6"/>
            <a:endCxn id="109" idx="0"/>
          </p:cNvCxnSpPr>
          <p:nvPr/>
        </p:nvCxnSpPr>
        <p:spPr bwMode="auto">
          <a:xfrm>
            <a:off x="4693228" y="4695752"/>
            <a:ext cx="360039" cy="485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11" name="Straight Arrow Connector 110"/>
          <p:cNvCxnSpPr>
            <a:stCxn id="109" idx="2"/>
            <a:endCxn id="106" idx="2"/>
          </p:cNvCxnSpPr>
          <p:nvPr/>
        </p:nvCxnSpPr>
        <p:spPr bwMode="auto">
          <a:xfrm>
            <a:off x="5305296" y="4700610"/>
            <a:ext cx="490839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12" name="Flowchart: Merge 111"/>
          <p:cNvSpPr/>
          <p:nvPr/>
        </p:nvSpPr>
        <p:spPr>
          <a:xfrm rot="5400000">
            <a:off x="5713577" y="5093554"/>
            <a:ext cx="417144" cy="252029"/>
          </a:xfrm>
          <a:prstGeom prst="flowChartMerge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2400" dirty="0">
                <a:effectLst/>
                <a:latin typeface="Calibri" panose="020F0502020204030204" pitchFamily="34" charset="0"/>
                <a:ea typeface="Times New Roman"/>
                <a:cs typeface="Times New Roman"/>
              </a:rPr>
              <a:t> </a:t>
            </a:r>
            <a:endParaRPr lang="en-US" sz="2400" dirty="0">
              <a:effectLst/>
              <a:latin typeface="Calibri" panose="020F0502020204030204" pitchFamily="34" charset="0"/>
              <a:ea typeface="Calibri"/>
              <a:cs typeface="Times New Roman"/>
            </a:endParaRPr>
          </a:p>
        </p:txBody>
      </p:sp>
      <p:sp>
        <p:nvSpPr>
          <p:cNvPr id="113" name="Oval 112"/>
          <p:cNvSpPr/>
          <p:nvPr/>
        </p:nvSpPr>
        <p:spPr bwMode="auto">
          <a:xfrm>
            <a:off x="4369192" y="5067138"/>
            <a:ext cx="324036" cy="295145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14" name="Straight Arrow Connector 113"/>
          <p:cNvCxnSpPr/>
          <p:nvPr/>
        </p:nvCxnSpPr>
        <p:spPr bwMode="auto">
          <a:xfrm flipV="1">
            <a:off x="4405196" y="5010996"/>
            <a:ext cx="324036" cy="34705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15" name="Flowchart: Merge 114"/>
          <p:cNvSpPr/>
          <p:nvPr/>
        </p:nvSpPr>
        <p:spPr>
          <a:xfrm rot="16200000" flipH="1">
            <a:off x="4970709" y="5093554"/>
            <a:ext cx="417144" cy="252029"/>
          </a:xfrm>
          <a:prstGeom prst="flowChartMerg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dirty="0">
                <a:solidFill>
                  <a:schemeClr val="bg1"/>
                </a:solidFill>
                <a:latin typeface="Times New Roman" pitchFamily="16" charset="0"/>
                <a:ea typeface="MS Gothic" charset="-128"/>
              </a:rPr>
              <a:t> </a:t>
            </a:r>
          </a:p>
        </p:txBody>
      </p:sp>
      <p:cxnSp>
        <p:nvCxnSpPr>
          <p:cNvPr id="116" name="Straight Arrow Connector 115"/>
          <p:cNvCxnSpPr>
            <a:stCxn id="113" idx="6"/>
            <a:endCxn id="115" idx="0"/>
          </p:cNvCxnSpPr>
          <p:nvPr/>
        </p:nvCxnSpPr>
        <p:spPr bwMode="auto">
          <a:xfrm>
            <a:off x="4693228" y="5214711"/>
            <a:ext cx="360039" cy="485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17" name="Straight Arrow Connector 116"/>
          <p:cNvCxnSpPr>
            <a:stCxn id="115" idx="2"/>
            <a:endCxn id="112" idx="2"/>
          </p:cNvCxnSpPr>
          <p:nvPr/>
        </p:nvCxnSpPr>
        <p:spPr bwMode="auto">
          <a:xfrm>
            <a:off x="5305296" y="5219569"/>
            <a:ext cx="490839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18" name="Flowchart: Merge 117"/>
          <p:cNvSpPr/>
          <p:nvPr/>
        </p:nvSpPr>
        <p:spPr>
          <a:xfrm rot="5400000">
            <a:off x="5713577" y="5597610"/>
            <a:ext cx="417144" cy="252029"/>
          </a:xfrm>
          <a:prstGeom prst="flowChartMerge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2400" dirty="0">
                <a:effectLst/>
                <a:latin typeface="Calibri" panose="020F0502020204030204" pitchFamily="34" charset="0"/>
                <a:ea typeface="Times New Roman"/>
                <a:cs typeface="Times New Roman"/>
              </a:rPr>
              <a:t> </a:t>
            </a:r>
            <a:endParaRPr lang="en-US" sz="2400" dirty="0">
              <a:effectLst/>
              <a:latin typeface="Calibri" panose="020F0502020204030204" pitchFamily="34" charset="0"/>
              <a:ea typeface="Calibri"/>
              <a:cs typeface="Times New Roman"/>
            </a:endParaRPr>
          </a:p>
        </p:txBody>
      </p:sp>
      <p:sp>
        <p:nvSpPr>
          <p:cNvPr id="119" name="Oval 118"/>
          <p:cNvSpPr/>
          <p:nvPr/>
        </p:nvSpPr>
        <p:spPr bwMode="auto">
          <a:xfrm>
            <a:off x="4369192" y="5571194"/>
            <a:ext cx="324036" cy="295145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20" name="Straight Arrow Connector 119"/>
          <p:cNvCxnSpPr/>
          <p:nvPr/>
        </p:nvCxnSpPr>
        <p:spPr bwMode="auto">
          <a:xfrm flipV="1">
            <a:off x="4405196" y="5515052"/>
            <a:ext cx="324036" cy="34705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21" name="Flowchart: Merge 120"/>
          <p:cNvSpPr/>
          <p:nvPr/>
        </p:nvSpPr>
        <p:spPr>
          <a:xfrm rot="16200000" flipH="1">
            <a:off x="4970709" y="5597610"/>
            <a:ext cx="417144" cy="252029"/>
          </a:xfrm>
          <a:prstGeom prst="flowChartMerg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dirty="0">
                <a:solidFill>
                  <a:schemeClr val="bg1"/>
                </a:solidFill>
                <a:latin typeface="Times New Roman" pitchFamily="16" charset="0"/>
                <a:ea typeface="MS Gothic" charset="-128"/>
              </a:rPr>
              <a:t> </a:t>
            </a:r>
          </a:p>
        </p:txBody>
      </p:sp>
      <p:cxnSp>
        <p:nvCxnSpPr>
          <p:cNvPr id="122" name="Straight Arrow Connector 121"/>
          <p:cNvCxnSpPr>
            <a:stCxn id="119" idx="6"/>
            <a:endCxn id="121" idx="0"/>
          </p:cNvCxnSpPr>
          <p:nvPr/>
        </p:nvCxnSpPr>
        <p:spPr bwMode="auto">
          <a:xfrm>
            <a:off x="4693228" y="5718767"/>
            <a:ext cx="360039" cy="485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23" name="Straight Arrow Connector 122"/>
          <p:cNvCxnSpPr>
            <a:stCxn id="121" idx="2"/>
            <a:endCxn id="118" idx="2"/>
          </p:cNvCxnSpPr>
          <p:nvPr/>
        </p:nvCxnSpPr>
        <p:spPr bwMode="auto">
          <a:xfrm>
            <a:off x="5305296" y="5723625"/>
            <a:ext cx="490839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24" name="Flowchart: Merge 123"/>
          <p:cNvSpPr/>
          <p:nvPr/>
        </p:nvSpPr>
        <p:spPr>
          <a:xfrm rot="5400000">
            <a:off x="5713577" y="6065662"/>
            <a:ext cx="417144" cy="252029"/>
          </a:xfrm>
          <a:prstGeom prst="flowChartMerge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2400" dirty="0">
                <a:effectLst/>
                <a:latin typeface="Calibri" panose="020F0502020204030204" pitchFamily="34" charset="0"/>
                <a:ea typeface="Times New Roman"/>
                <a:cs typeface="Times New Roman"/>
              </a:rPr>
              <a:t> </a:t>
            </a:r>
            <a:endParaRPr lang="en-US" sz="2400" dirty="0">
              <a:effectLst/>
              <a:latin typeface="Calibri" panose="020F0502020204030204" pitchFamily="34" charset="0"/>
              <a:ea typeface="Calibri"/>
              <a:cs typeface="Times New Roman"/>
            </a:endParaRPr>
          </a:p>
        </p:txBody>
      </p:sp>
      <p:sp>
        <p:nvSpPr>
          <p:cNvPr id="125" name="Oval 124"/>
          <p:cNvSpPr/>
          <p:nvPr/>
        </p:nvSpPr>
        <p:spPr bwMode="auto">
          <a:xfrm>
            <a:off x="4369192" y="6039246"/>
            <a:ext cx="324036" cy="295145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26" name="Straight Arrow Connector 125"/>
          <p:cNvCxnSpPr/>
          <p:nvPr/>
        </p:nvCxnSpPr>
        <p:spPr bwMode="auto">
          <a:xfrm flipV="1">
            <a:off x="4405196" y="5983104"/>
            <a:ext cx="324036" cy="34705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27" name="Flowchart: Merge 126"/>
          <p:cNvSpPr/>
          <p:nvPr/>
        </p:nvSpPr>
        <p:spPr>
          <a:xfrm rot="16200000" flipH="1">
            <a:off x="4970709" y="6065662"/>
            <a:ext cx="417144" cy="252029"/>
          </a:xfrm>
          <a:prstGeom prst="flowChartMerg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dirty="0">
                <a:solidFill>
                  <a:schemeClr val="bg1"/>
                </a:solidFill>
                <a:latin typeface="Times New Roman" pitchFamily="16" charset="0"/>
                <a:ea typeface="MS Gothic" charset="-128"/>
              </a:rPr>
              <a:t> </a:t>
            </a:r>
          </a:p>
        </p:txBody>
      </p:sp>
      <p:cxnSp>
        <p:nvCxnSpPr>
          <p:cNvPr id="128" name="Straight Arrow Connector 127"/>
          <p:cNvCxnSpPr>
            <a:stCxn id="125" idx="6"/>
            <a:endCxn id="127" idx="0"/>
          </p:cNvCxnSpPr>
          <p:nvPr/>
        </p:nvCxnSpPr>
        <p:spPr bwMode="auto">
          <a:xfrm>
            <a:off x="4693228" y="6186819"/>
            <a:ext cx="360039" cy="485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29" name="Straight Arrow Connector 128"/>
          <p:cNvCxnSpPr>
            <a:stCxn id="127" idx="2"/>
            <a:endCxn id="124" idx="2"/>
          </p:cNvCxnSpPr>
          <p:nvPr/>
        </p:nvCxnSpPr>
        <p:spPr bwMode="auto">
          <a:xfrm>
            <a:off x="5305296" y="6191677"/>
            <a:ext cx="490839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30" name="Elbow Connector 129"/>
          <p:cNvCxnSpPr>
            <a:endCxn id="107" idx="2"/>
          </p:cNvCxnSpPr>
          <p:nvPr/>
        </p:nvCxnSpPr>
        <p:spPr bwMode="auto">
          <a:xfrm rot="5400000" flipH="1" flipV="1">
            <a:off x="3625437" y="4827439"/>
            <a:ext cx="875442" cy="612068"/>
          </a:xfrm>
          <a:prstGeom prst="bentConnector2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31" name="Straight Connector 130"/>
          <p:cNvCxnSpPr/>
          <p:nvPr/>
        </p:nvCxnSpPr>
        <p:spPr bwMode="auto">
          <a:xfrm>
            <a:off x="3289072" y="5500149"/>
            <a:ext cx="468052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2" name="Elbow Connector 131"/>
          <p:cNvCxnSpPr>
            <a:endCxn id="113" idx="2"/>
          </p:cNvCxnSpPr>
          <p:nvPr/>
        </p:nvCxnSpPr>
        <p:spPr bwMode="auto">
          <a:xfrm flipV="1">
            <a:off x="3757124" y="5214711"/>
            <a:ext cx="612068" cy="285438"/>
          </a:xfrm>
          <a:prstGeom prst="bentConnector3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33" name="Elbow Connector 132"/>
          <p:cNvCxnSpPr>
            <a:endCxn id="119" idx="2"/>
          </p:cNvCxnSpPr>
          <p:nvPr/>
        </p:nvCxnSpPr>
        <p:spPr bwMode="auto">
          <a:xfrm>
            <a:off x="3757124" y="5500149"/>
            <a:ext cx="612068" cy="218618"/>
          </a:xfrm>
          <a:prstGeom prst="bentConnector3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34" name="Elbow Connector 133"/>
          <p:cNvCxnSpPr>
            <a:endCxn id="125" idx="2"/>
          </p:cNvCxnSpPr>
          <p:nvPr/>
        </p:nvCxnSpPr>
        <p:spPr bwMode="auto">
          <a:xfrm rot="16200000" flipH="1">
            <a:off x="3755346" y="5572972"/>
            <a:ext cx="615625" cy="612068"/>
          </a:xfrm>
          <a:prstGeom prst="bentConnector2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35" name="TextBox 134"/>
          <p:cNvSpPr txBox="1"/>
          <p:nvPr/>
        </p:nvSpPr>
        <p:spPr>
          <a:xfrm>
            <a:off x="3931448" y="4113076"/>
            <a:ext cx="30087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</a:rPr>
              <a:t>Single-Stream 2X Wide RF</a:t>
            </a:r>
            <a:endParaRPr lang="en-US" sz="2000" dirty="0">
              <a:solidFill>
                <a:schemeClr val="accent6">
                  <a:lumMod val="75000"/>
                </a:schemeClr>
              </a:solidFill>
            </a:endParaRPr>
          </a:p>
        </p:txBody>
      </p:sp>
      <p:grpSp>
        <p:nvGrpSpPr>
          <p:cNvPr id="153" name="Group 152"/>
          <p:cNvGrpSpPr/>
          <p:nvPr/>
        </p:nvGrpSpPr>
        <p:grpSpPr>
          <a:xfrm>
            <a:off x="992623" y="5089355"/>
            <a:ext cx="2065960" cy="595808"/>
            <a:chOff x="6241916" y="3442302"/>
            <a:chExt cx="5616624" cy="991852"/>
          </a:xfrm>
        </p:grpSpPr>
        <p:cxnSp>
          <p:nvCxnSpPr>
            <p:cNvPr id="142" name="Straight Connector 141"/>
            <p:cNvCxnSpPr/>
            <p:nvPr/>
          </p:nvCxnSpPr>
          <p:spPr bwMode="auto">
            <a:xfrm>
              <a:off x="6241916" y="4110119"/>
              <a:ext cx="5616624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44" name="TextBox 143"/>
            <p:cNvSpPr txBox="1"/>
            <p:nvPr/>
          </p:nvSpPr>
          <p:spPr>
            <a:xfrm>
              <a:off x="7154718" y="4110119"/>
              <a:ext cx="48442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>
                  <a:solidFill>
                    <a:schemeClr val="tx1"/>
                  </a:solidFill>
                </a:rPr>
                <a:t>0Hz</a:t>
              </a:r>
              <a:endParaRPr lang="en-US" sz="1400" dirty="0">
                <a:solidFill>
                  <a:schemeClr val="tx1"/>
                </a:solidFill>
              </a:endParaRPr>
            </a:p>
          </p:txBody>
        </p:sp>
        <p:sp>
          <p:nvSpPr>
            <p:cNvPr id="145" name="TextBox 144"/>
            <p:cNvSpPr txBox="1"/>
            <p:nvPr/>
          </p:nvSpPr>
          <p:spPr>
            <a:xfrm>
              <a:off x="10022336" y="4126377"/>
              <a:ext cx="83869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>
                  <a:solidFill>
                    <a:schemeClr val="tx1"/>
                  </a:solidFill>
                </a:rPr>
                <a:t>2.16GHz</a:t>
              </a:r>
              <a:endParaRPr lang="en-US" sz="1400" dirty="0">
                <a:solidFill>
                  <a:schemeClr val="tx1"/>
                </a:solidFill>
              </a:endParaRPr>
            </a:p>
          </p:txBody>
        </p:sp>
        <p:cxnSp>
          <p:nvCxnSpPr>
            <p:cNvPr id="147" name="Straight Arrow Connector 146"/>
            <p:cNvCxnSpPr/>
            <p:nvPr/>
          </p:nvCxnSpPr>
          <p:spPr bwMode="auto">
            <a:xfrm>
              <a:off x="8690188" y="3838346"/>
              <a:ext cx="635369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arrow" w="med" len="med"/>
              <a:tailEnd type="arrow" w="med" len="med"/>
            </a:ln>
            <a:effectLst/>
          </p:spPr>
        </p:cxnSp>
        <p:sp>
          <p:nvSpPr>
            <p:cNvPr id="148" name="TextBox 147"/>
            <p:cNvSpPr txBox="1"/>
            <p:nvPr/>
          </p:nvSpPr>
          <p:spPr>
            <a:xfrm>
              <a:off x="8621625" y="3566573"/>
              <a:ext cx="1160103" cy="30741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600" dirty="0" smtClean="0">
                  <a:solidFill>
                    <a:schemeClr val="tx1"/>
                  </a:solidFill>
                </a:rPr>
                <a:t>0.4GHz</a:t>
              </a:r>
              <a:endParaRPr lang="en-US" sz="600" dirty="0">
                <a:solidFill>
                  <a:schemeClr val="tx1"/>
                </a:solidFill>
              </a:endParaRPr>
            </a:p>
          </p:txBody>
        </p:sp>
        <p:sp>
          <p:nvSpPr>
            <p:cNvPr id="149" name="Rectangle 148"/>
            <p:cNvSpPr/>
            <p:nvPr/>
          </p:nvSpPr>
          <p:spPr bwMode="auto">
            <a:xfrm>
              <a:off x="6457940" y="3642067"/>
              <a:ext cx="2232248" cy="468052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50" name="Rectangle 149"/>
            <p:cNvSpPr/>
            <p:nvPr/>
          </p:nvSpPr>
          <p:spPr bwMode="auto">
            <a:xfrm>
              <a:off x="9325557" y="3642066"/>
              <a:ext cx="2232248" cy="468052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cxnSp>
          <p:nvCxnSpPr>
            <p:cNvPr id="151" name="Straight Arrow Connector 150"/>
            <p:cNvCxnSpPr>
              <a:stCxn id="149" idx="2"/>
            </p:cNvCxnSpPr>
            <p:nvPr/>
          </p:nvCxnSpPr>
          <p:spPr bwMode="auto">
            <a:xfrm flipV="1">
              <a:off x="7574064" y="3442302"/>
              <a:ext cx="0" cy="667817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52" name="Straight Arrow Connector 151"/>
            <p:cNvCxnSpPr/>
            <p:nvPr/>
          </p:nvCxnSpPr>
          <p:spPr bwMode="auto">
            <a:xfrm flipV="1">
              <a:off x="10441683" y="3442302"/>
              <a:ext cx="0" cy="667817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cxnSp>
        <p:nvCxnSpPr>
          <p:cNvPr id="155" name="Straight Connector 154"/>
          <p:cNvCxnSpPr/>
          <p:nvPr/>
        </p:nvCxnSpPr>
        <p:spPr bwMode="auto">
          <a:xfrm>
            <a:off x="1151620" y="4077072"/>
            <a:ext cx="6624736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66" name="TextBox 165"/>
          <p:cNvSpPr txBox="1"/>
          <p:nvPr/>
        </p:nvSpPr>
        <p:spPr>
          <a:xfrm>
            <a:off x="1444112" y="2061394"/>
            <a:ext cx="149752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accent6">
                    <a:lumMod val="75000"/>
                  </a:schemeClr>
                </a:solidFill>
              </a:rPr>
              <a:t>2.2x contiguous</a:t>
            </a:r>
            <a:endParaRPr lang="en-US" sz="1400" dirty="0" smtClean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67" name="TextBox 166"/>
          <p:cNvSpPr txBox="1"/>
          <p:nvPr/>
        </p:nvSpPr>
        <p:spPr>
          <a:xfrm>
            <a:off x="1344253" y="4725249"/>
            <a:ext cx="141256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accent6">
                    <a:lumMod val="75000"/>
                  </a:schemeClr>
                </a:solidFill>
              </a:rPr>
              <a:t>2x </a:t>
            </a:r>
            <a:r>
              <a:rPr lang="en-US" sz="1600" dirty="0" smtClean="0">
                <a:solidFill>
                  <a:schemeClr val="accent6">
                    <a:lumMod val="75000"/>
                  </a:schemeClr>
                </a:solidFill>
              </a:rPr>
              <a:t>aggregation</a:t>
            </a:r>
            <a:endParaRPr lang="en-US" sz="16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" name="Date Placeholder 6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March 9,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47091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Channel Bonding Implementations (2/2)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 dirty="0" smtClean="0"/>
              <a:t>Alireza Tarighat, Broadcom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7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D09C756B-EB39-4236-ADBB-73052B179AE4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6" name="Oval 5"/>
          <p:cNvSpPr/>
          <p:nvPr/>
        </p:nvSpPr>
        <p:spPr bwMode="auto">
          <a:xfrm>
            <a:off x="2232471" y="4280112"/>
            <a:ext cx="324036" cy="295145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1" name="Straight Arrow Connector 10"/>
          <p:cNvCxnSpPr/>
          <p:nvPr/>
        </p:nvCxnSpPr>
        <p:spPr bwMode="auto">
          <a:xfrm flipV="1">
            <a:off x="2268475" y="4223970"/>
            <a:ext cx="324036" cy="34705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72" name="Flowchart: Merge 71"/>
          <p:cNvSpPr/>
          <p:nvPr/>
        </p:nvSpPr>
        <p:spPr>
          <a:xfrm rot="16200000" flipH="1">
            <a:off x="2833988" y="4306528"/>
            <a:ext cx="417144" cy="252029"/>
          </a:xfrm>
          <a:prstGeom prst="flowChartMerg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dirty="0">
                <a:solidFill>
                  <a:schemeClr val="bg1"/>
                </a:solidFill>
                <a:latin typeface="Times New Roman" pitchFamily="16" charset="0"/>
                <a:ea typeface="MS Gothic" charset="-128"/>
              </a:rPr>
              <a:t> </a:t>
            </a:r>
          </a:p>
        </p:txBody>
      </p:sp>
      <p:cxnSp>
        <p:nvCxnSpPr>
          <p:cNvPr id="15" name="Straight Arrow Connector 14"/>
          <p:cNvCxnSpPr>
            <a:stCxn id="6" idx="6"/>
            <a:endCxn id="72" idx="0"/>
          </p:cNvCxnSpPr>
          <p:nvPr/>
        </p:nvCxnSpPr>
        <p:spPr bwMode="auto">
          <a:xfrm>
            <a:off x="2556507" y="4427685"/>
            <a:ext cx="360039" cy="485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0" name="Straight Arrow Connector 19"/>
          <p:cNvCxnSpPr>
            <a:stCxn id="72" idx="2"/>
          </p:cNvCxnSpPr>
          <p:nvPr/>
        </p:nvCxnSpPr>
        <p:spPr bwMode="auto">
          <a:xfrm>
            <a:off x="3168575" y="4432543"/>
            <a:ext cx="490839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74" name="Oval 73"/>
          <p:cNvSpPr/>
          <p:nvPr/>
        </p:nvSpPr>
        <p:spPr bwMode="auto">
          <a:xfrm>
            <a:off x="2232471" y="4799071"/>
            <a:ext cx="324036" cy="295145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75" name="Straight Arrow Connector 74"/>
          <p:cNvCxnSpPr/>
          <p:nvPr/>
        </p:nvCxnSpPr>
        <p:spPr bwMode="auto">
          <a:xfrm flipV="1">
            <a:off x="2268475" y="4742929"/>
            <a:ext cx="324036" cy="34705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76" name="Flowchart: Merge 75"/>
          <p:cNvSpPr/>
          <p:nvPr/>
        </p:nvSpPr>
        <p:spPr>
          <a:xfrm rot="16200000" flipH="1">
            <a:off x="2833988" y="4825487"/>
            <a:ext cx="417144" cy="252029"/>
          </a:xfrm>
          <a:prstGeom prst="flowChartMerg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dirty="0">
                <a:solidFill>
                  <a:schemeClr val="bg1"/>
                </a:solidFill>
                <a:latin typeface="Times New Roman" pitchFamily="16" charset="0"/>
                <a:ea typeface="MS Gothic" charset="-128"/>
              </a:rPr>
              <a:t> </a:t>
            </a:r>
          </a:p>
        </p:txBody>
      </p:sp>
      <p:cxnSp>
        <p:nvCxnSpPr>
          <p:cNvPr id="77" name="Straight Arrow Connector 76"/>
          <p:cNvCxnSpPr>
            <a:stCxn id="74" idx="6"/>
            <a:endCxn id="76" idx="0"/>
          </p:cNvCxnSpPr>
          <p:nvPr/>
        </p:nvCxnSpPr>
        <p:spPr bwMode="auto">
          <a:xfrm>
            <a:off x="2556507" y="4946644"/>
            <a:ext cx="360039" cy="485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8" name="Straight Arrow Connector 77"/>
          <p:cNvCxnSpPr>
            <a:stCxn id="76" idx="2"/>
          </p:cNvCxnSpPr>
          <p:nvPr/>
        </p:nvCxnSpPr>
        <p:spPr bwMode="auto">
          <a:xfrm>
            <a:off x="3168575" y="4951502"/>
            <a:ext cx="490839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80" name="Oval 79"/>
          <p:cNvSpPr/>
          <p:nvPr/>
        </p:nvSpPr>
        <p:spPr bwMode="auto">
          <a:xfrm>
            <a:off x="2232471" y="5303127"/>
            <a:ext cx="324036" cy="295145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81" name="Straight Arrow Connector 80"/>
          <p:cNvCxnSpPr/>
          <p:nvPr/>
        </p:nvCxnSpPr>
        <p:spPr bwMode="auto">
          <a:xfrm flipV="1">
            <a:off x="2268475" y="5246985"/>
            <a:ext cx="324036" cy="34705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82" name="Flowchart: Merge 81"/>
          <p:cNvSpPr/>
          <p:nvPr/>
        </p:nvSpPr>
        <p:spPr>
          <a:xfrm rot="16200000" flipH="1">
            <a:off x="2833988" y="5329543"/>
            <a:ext cx="417144" cy="252029"/>
          </a:xfrm>
          <a:prstGeom prst="flowChartMerg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dirty="0">
                <a:solidFill>
                  <a:schemeClr val="bg1"/>
                </a:solidFill>
                <a:latin typeface="Times New Roman" pitchFamily="16" charset="0"/>
                <a:ea typeface="MS Gothic" charset="-128"/>
              </a:rPr>
              <a:t> </a:t>
            </a:r>
          </a:p>
        </p:txBody>
      </p:sp>
      <p:cxnSp>
        <p:nvCxnSpPr>
          <p:cNvPr id="83" name="Straight Arrow Connector 82"/>
          <p:cNvCxnSpPr>
            <a:stCxn id="80" idx="6"/>
            <a:endCxn id="82" idx="0"/>
          </p:cNvCxnSpPr>
          <p:nvPr/>
        </p:nvCxnSpPr>
        <p:spPr bwMode="auto">
          <a:xfrm>
            <a:off x="2556507" y="5450700"/>
            <a:ext cx="360039" cy="485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4" name="Straight Arrow Connector 83"/>
          <p:cNvCxnSpPr>
            <a:stCxn id="82" idx="2"/>
          </p:cNvCxnSpPr>
          <p:nvPr/>
        </p:nvCxnSpPr>
        <p:spPr bwMode="auto">
          <a:xfrm>
            <a:off x="3168575" y="5455558"/>
            <a:ext cx="490839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86" name="Oval 85"/>
          <p:cNvSpPr/>
          <p:nvPr/>
        </p:nvSpPr>
        <p:spPr bwMode="auto">
          <a:xfrm>
            <a:off x="2232471" y="5771179"/>
            <a:ext cx="324036" cy="295145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87" name="Straight Arrow Connector 86"/>
          <p:cNvCxnSpPr/>
          <p:nvPr/>
        </p:nvCxnSpPr>
        <p:spPr bwMode="auto">
          <a:xfrm flipV="1">
            <a:off x="2268475" y="5715037"/>
            <a:ext cx="324036" cy="34705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88" name="Flowchart: Merge 87"/>
          <p:cNvSpPr/>
          <p:nvPr/>
        </p:nvSpPr>
        <p:spPr>
          <a:xfrm rot="16200000" flipH="1">
            <a:off x="2833988" y="5797595"/>
            <a:ext cx="417144" cy="252029"/>
          </a:xfrm>
          <a:prstGeom prst="flowChartMerg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dirty="0">
                <a:solidFill>
                  <a:schemeClr val="bg1"/>
                </a:solidFill>
                <a:latin typeface="Times New Roman" pitchFamily="16" charset="0"/>
                <a:ea typeface="MS Gothic" charset="-128"/>
              </a:rPr>
              <a:t> </a:t>
            </a:r>
          </a:p>
        </p:txBody>
      </p:sp>
      <p:cxnSp>
        <p:nvCxnSpPr>
          <p:cNvPr id="89" name="Straight Arrow Connector 88"/>
          <p:cNvCxnSpPr>
            <a:stCxn id="86" idx="6"/>
            <a:endCxn id="88" idx="0"/>
          </p:cNvCxnSpPr>
          <p:nvPr/>
        </p:nvCxnSpPr>
        <p:spPr bwMode="auto">
          <a:xfrm>
            <a:off x="2556507" y="5918752"/>
            <a:ext cx="360039" cy="485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0" name="Straight Arrow Connector 89"/>
          <p:cNvCxnSpPr>
            <a:stCxn id="88" idx="2"/>
          </p:cNvCxnSpPr>
          <p:nvPr/>
        </p:nvCxnSpPr>
        <p:spPr bwMode="auto">
          <a:xfrm>
            <a:off x="3168575" y="5923610"/>
            <a:ext cx="490839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5" name="Elbow Connector 24"/>
          <p:cNvCxnSpPr>
            <a:endCxn id="6" idx="2"/>
          </p:cNvCxnSpPr>
          <p:nvPr/>
        </p:nvCxnSpPr>
        <p:spPr bwMode="auto">
          <a:xfrm rot="5400000" flipH="1" flipV="1">
            <a:off x="1488716" y="4559372"/>
            <a:ext cx="875442" cy="612068"/>
          </a:xfrm>
          <a:prstGeom prst="bentConnector2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0" name="Straight Connector 29"/>
          <p:cNvCxnSpPr/>
          <p:nvPr/>
        </p:nvCxnSpPr>
        <p:spPr bwMode="auto">
          <a:xfrm>
            <a:off x="1152351" y="5232082"/>
            <a:ext cx="468052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5" name="Elbow Connector 34"/>
          <p:cNvCxnSpPr>
            <a:endCxn id="74" idx="2"/>
          </p:cNvCxnSpPr>
          <p:nvPr/>
        </p:nvCxnSpPr>
        <p:spPr bwMode="auto">
          <a:xfrm flipV="1">
            <a:off x="1620403" y="4946644"/>
            <a:ext cx="612068" cy="285438"/>
          </a:xfrm>
          <a:prstGeom prst="bentConnector3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7" name="Elbow Connector 36"/>
          <p:cNvCxnSpPr>
            <a:endCxn id="80" idx="2"/>
          </p:cNvCxnSpPr>
          <p:nvPr/>
        </p:nvCxnSpPr>
        <p:spPr bwMode="auto">
          <a:xfrm>
            <a:off x="1620403" y="5232082"/>
            <a:ext cx="612068" cy="218618"/>
          </a:xfrm>
          <a:prstGeom prst="bentConnector3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2" name="Elbow Connector 91"/>
          <p:cNvCxnSpPr>
            <a:endCxn id="86" idx="2"/>
          </p:cNvCxnSpPr>
          <p:nvPr/>
        </p:nvCxnSpPr>
        <p:spPr bwMode="auto">
          <a:xfrm rot="16200000" flipH="1">
            <a:off x="1618625" y="5304905"/>
            <a:ext cx="615625" cy="612068"/>
          </a:xfrm>
          <a:prstGeom prst="bentConnector2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96" name="TextBox 95"/>
          <p:cNvSpPr txBox="1"/>
          <p:nvPr/>
        </p:nvSpPr>
        <p:spPr>
          <a:xfrm>
            <a:off x="1168595" y="1736812"/>
            <a:ext cx="277582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</a:rPr>
              <a:t>Two-Stream 1x-Wide RF</a:t>
            </a:r>
            <a:endParaRPr lang="en-US" sz="20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1" name="Flowchart: Merge 90"/>
          <p:cNvSpPr/>
          <p:nvPr/>
        </p:nvSpPr>
        <p:spPr>
          <a:xfrm rot="5400000">
            <a:off x="4020140" y="3323651"/>
            <a:ext cx="417144" cy="252029"/>
          </a:xfrm>
          <a:prstGeom prst="flowChartMerge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2400" dirty="0">
                <a:effectLst/>
                <a:latin typeface="Calibri" panose="020F0502020204030204" pitchFamily="34" charset="0"/>
                <a:ea typeface="Times New Roman"/>
                <a:cs typeface="Times New Roman"/>
              </a:rPr>
              <a:t> </a:t>
            </a:r>
            <a:endParaRPr lang="en-US" sz="2400" dirty="0">
              <a:effectLst/>
              <a:latin typeface="Calibri" panose="020F0502020204030204" pitchFamily="34" charset="0"/>
              <a:ea typeface="Calibri"/>
              <a:cs typeface="Times New Roman"/>
            </a:endParaRPr>
          </a:p>
        </p:txBody>
      </p:sp>
      <p:sp>
        <p:nvSpPr>
          <p:cNvPr id="93" name="Flowchart: Merge 92"/>
          <p:cNvSpPr/>
          <p:nvPr/>
        </p:nvSpPr>
        <p:spPr>
          <a:xfrm rot="5400000">
            <a:off x="4020140" y="3842610"/>
            <a:ext cx="417144" cy="252029"/>
          </a:xfrm>
          <a:prstGeom prst="flowChartMerge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2400" dirty="0">
                <a:effectLst/>
                <a:latin typeface="Calibri" panose="020F0502020204030204" pitchFamily="34" charset="0"/>
                <a:ea typeface="Times New Roman"/>
                <a:cs typeface="Times New Roman"/>
              </a:rPr>
              <a:t> </a:t>
            </a:r>
            <a:endParaRPr lang="en-US" sz="2400" dirty="0">
              <a:effectLst/>
              <a:latin typeface="Calibri" panose="020F0502020204030204" pitchFamily="34" charset="0"/>
              <a:ea typeface="Calibri"/>
              <a:cs typeface="Times New Roman"/>
            </a:endParaRPr>
          </a:p>
        </p:txBody>
      </p:sp>
      <p:sp>
        <p:nvSpPr>
          <p:cNvPr id="94" name="Flowchart: Merge 93"/>
          <p:cNvSpPr/>
          <p:nvPr/>
        </p:nvSpPr>
        <p:spPr>
          <a:xfrm rot="5400000">
            <a:off x="4020140" y="4346666"/>
            <a:ext cx="417144" cy="252029"/>
          </a:xfrm>
          <a:prstGeom prst="flowChartMerge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2400" dirty="0">
                <a:effectLst/>
                <a:latin typeface="Calibri" panose="020F0502020204030204" pitchFamily="34" charset="0"/>
                <a:ea typeface="Times New Roman"/>
                <a:cs typeface="Times New Roman"/>
              </a:rPr>
              <a:t> </a:t>
            </a:r>
            <a:endParaRPr lang="en-US" sz="2400" dirty="0">
              <a:effectLst/>
              <a:latin typeface="Calibri" panose="020F0502020204030204" pitchFamily="34" charset="0"/>
              <a:ea typeface="Calibri"/>
              <a:cs typeface="Times New Roman"/>
            </a:endParaRPr>
          </a:p>
        </p:txBody>
      </p:sp>
      <p:sp>
        <p:nvSpPr>
          <p:cNvPr id="95" name="Flowchart: Merge 94"/>
          <p:cNvSpPr/>
          <p:nvPr/>
        </p:nvSpPr>
        <p:spPr>
          <a:xfrm rot="5400000">
            <a:off x="4020140" y="4814718"/>
            <a:ext cx="417144" cy="252029"/>
          </a:xfrm>
          <a:prstGeom prst="flowChartMerge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2400" dirty="0">
                <a:effectLst/>
                <a:latin typeface="Calibri" panose="020F0502020204030204" pitchFamily="34" charset="0"/>
                <a:ea typeface="Times New Roman"/>
                <a:cs typeface="Times New Roman"/>
              </a:rPr>
              <a:t> </a:t>
            </a:r>
            <a:endParaRPr lang="en-US" sz="2400" dirty="0">
              <a:effectLst/>
              <a:latin typeface="Calibri" panose="020F0502020204030204" pitchFamily="34" charset="0"/>
              <a:ea typeface="Calibri"/>
              <a:cs typeface="Times New Roman"/>
            </a:endParaRPr>
          </a:p>
        </p:txBody>
      </p:sp>
      <p:sp>
        <p:nvSpPr>
          <p:cNvPr id="102" name="Oval 101"/>
          <p:cNvSpPr/>
          <p:nvPr/>
        </p:nvSpPr>
        <p:spPr bwMode="auto">
          <a:xfrm>
            <a:off x="2163520" y="2218078"/>
            <a:ext cx="324036" cy="295145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03" name="Straight Arrow Connector 102"/>
          <p:cNvCxnSpPr/>
          <p:nvPr/>
        </p:nvCxnSpPr>
        <p:spPr bwMode="auto">
          <a:xfrm flipV="1">
            <a:off x="2199524" y="2161936"/>
            <a:ext cx="324036" cy="34705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04" name="Flowchart: Merge 103"/>
          <p:cNvSpPr/>
          <p:nvPr/>
        </p:nvSpPr>
        <p:spPr>
          <a:xfrm rot="16200000" flipH="1">
            <a:off x="2765037" y="2244494"/>
            <a:ext cx="417144" cy="252029"/>
          </a:xfrm>
          <a:prstGeom prst="flowChartMerg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en-US" sz="500" dirty="0">
              <a:solidFill>
                <a:schemeClr val="tx1"/>
              </a:solidFill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36" name="Straight Arrow Connector 135"/>
          <p:cNvCxnSpPr>
            <a:stCxn id="102" idx="6"/>
            <a:endCxn id="104" idx="0"/>
          </p:cNvCxnSpPr>
          <p:nvPr/>
        </p:nvCxnSpPr>
        <p:spPr bwMode="auto">
          <a:xfrm>
            <a:off x="2487556" y="2365651"/>
            <a:ext cx="360039" cy="485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37" name="Straight Arrow Connector 136"/>
          <p:cNvCxnSpPr>
            <a:stCxn id="104" idx="2"/>
          </p:cNvCxnSpPr>
          <p:nvPr/>
        </p:nvCxnSpPr>
        <p:spPr bwMode="auto">
          <a:xfrm>
            <a:off x="3099624" y="2370509"/>
            <a:ext cx="490839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38" name="Oval 137"/>
          <p:cNvSpPr/>
          <p:nvPr/>
        </p:nvSpPr>
        <p:spPr bwMode="auto">
          <a:xfrm>
            <a:off x="2163520" y="2737037"/>
            <a:ext cx="324036" cy="295145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39" name="Straight Arrow Connector 138"/>
          <p:cNvCxnSpPr/>
          <p:nvPr/>
        </p:nvCxnSpPr>
        <p:spPr bwMode="auto">
          <a:xfrm flipV="1">
            <a:off x="2199524" y="2680895"/>
            <a:ext cx="324036" cy="34705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40" name="Flowchart: Merge 139"/>
          <p:cNvSpPr/>
          <p:nvPr/>
        </p:nvSpPr>
        <p:spPr>
          <a:xfrm rot="16200000" flipH="1">
            <a:off x="2765037" y="2763453"/>
            <a:ext cx="417144" cy="252029"/>
          </a:xfrm>
          <a:prstGeom prst="flowChartMerg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dirty="0">
                <a:solidFill>
                  <a:schemeClr val="bg1"/>
                </a:solidFill>
                <a:latin typeface="Times New Roman" pitchFamily="16" charset="0"/>
                <a:ea typeface="MS Gothic" charset="-128"/>
              </a:rPr>
              <a:t> </a:t>
            </a:r>
          </a:p>
        </p:txBody>
      </p:sp>
      <p:cxnSp>
        <p:nvCxnSpPr>
          <p:cNvPr id="141" name="Straight Arrow Connector 140"/>
          <p:cNvCxnSpPr>
            <a:stCxn id="138" idx="6"/>
            <a:endCxn id="140" idx="0"/>
          </p:cNvCxnSpPr>
          <p:nvPr/>
        </p:nvCxnSpPr>
        <p:spPr bwMode="auto">
          <a:xfrm>
            <a:off x="2487556" y="2884610"/>
            <a:ext cx="360039" cy="485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43" name="Straight Arrow Connector 142"/>
          <p:cNvCxnSpPr>
            <a:stCxn id="140" idx="2"/>
          </p:cNvCxnSpPr>
          <p:nvPr/>
        </p:nvCxnSpPr>
        <p:spPr bwMode="auto">
          <a:xfrm>
            <a:off x="3099624" y="2889468"/>
            <a:ext cx="490839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46" name="Oval 145"/>
          <p:cNvSpPr/>
          <p:nvPr/>
        </p:nvSpPr>
        <p:spPr bwMode="auto">
          <a:xfrm>
            <a:off x="2163520" y="3241093"/>
            <a:ext cx="324036" cy="295145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54" name="Straight Arrow Connector 153"/>
          <p:cNvCxnSpPr/>
          <p:nvPr/>
        </p:nvCxnSpPr>
        <p:spPr bwMode="auto">
          <a:xfrm flipV="1">
            <a:off x="2199524" y="3184951"/>
            <a:ext cx="324036" cy="34705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55" name="Flowchart: Merge 154"/>
          <p:cNvSpPr/>
          <p:nvPr/>
        </p:nvSpPr>
        <p:spPr>
          <a:xfrm rot="16200000" flipH="1">
            <a:off x="2765037" y="3267509"/>
            <a:ext cx="417144" cy="252029"/>
          </a:xfrm>
          <a:prstGeom prst="flowChartMerg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dirty="0">
                <a:solidFill>
                  <a:schemeClr val="bg1"/>
                </a:solidFill>
                <a:latin typeface="Times New Roman" pitchFamily="16" charset="0"/>
                <a:ea typeface="MS Gothic" charset="-128"/>
              </a:rPr>
              <a:t> </a:t>
            </a:r>
          </a:p>
        </p:txBody>
      </p:sp>
      <p:cxnSp>
        <p:nvCxnSpPr>
          <p:cNvPr id="156" name="Straight Arrow Connector 155"/>
          <p:cNvCxnSpPr>
            <a:stCxn id="146" idx="6"/>
            <a:endCxn id="155" idx="0"/>
          </p:cNvCxnSpPr>
          <p:nvPr/>
        </p:nvCxnSpPr>
        <p:spPr bwMode="auto">
          <a:xfrm>
            <a:off x="2487556" y="3388666"/>
            <a:ext cx="360039" cy="485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57" name="Straight Arrow Connector 156"/>
          <p:cNvCxnSpPr>
            <a:stCxn id="155" idx="2"/>
          </p:cNvCxnSpPr>
          <p:nvPr/>
        </p:nvCxnSpPr>
        <p:spPr bwMode="auto">
          <a:xfrm>
            <a:off x="3099624" y="3393524"/>
            <a:ext cx="490839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58" name="Oval 157"/>
          <p:cNvSpPr/>
          <p:nvPr/>
        </p:nvSpPr>
        <p:spPr bwMode="auto">
          <a:xfrm>
            <a:off x="2163520" y="3709145"/>
            <a:ext cx="324036" cy="295145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59" name="Straight Arrow Connector 158"/>
          <p:cNvCxnSpPr/>
          <p:nvPr/>
        </p:nvCxnSpPr>
        <p:spPr bwMode="auto">
          <a:xfrm flipV="1">
            <a:off x="2199524" y="3653003"/>
            <a:ext cx="324036" cy="34705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60" name="Flowchart: Merge 159"/>
          <p:cNvSpPr/>
          <p:nvPr/>
        </p:nvSpPr>
        <p:spPr>
          <a:xfrm rot="16200000" flipH="1">
            <a:off x="2765037" y="3735561"/>
            <a:ext cx="417144" cy="252029"/>
          </a:xfrm>
          <a:prstGeom prst="flowChartMerg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dirty="0">
                <a:solidFill>
                  <a:schemeClr val="bg1"/>
                </a:solidFill>
                <a:latin typeface="Times New Roman" pitchFamily="16" charset="0"/>
                <a:ea typeface="MS Gothic" charset="-128"/>
              </a:rPr>
              <a:t> </a:t>
            </a:r>
          </a:p>
        </p:txBody>
      </p:sp>
      <p:cxnSp>
        <p:nvCxnSpPr>
          <p:cNvPr id="161" name="Straight Arrow Connector 160"/>
          <p:cNvCxnSpPr>
            <a:stCxn id="158" idx="6"/>
            <a:endCxn id="160" idx="0"/>
          </p:cNvCxnSpPr>
          <p:nvPr/>
        </p:nvCxnSpPr>
        <p:spPr bwMode="auto">
          <a:xfrm>
            <a:off x="2487556" y="3856718"/>
            <a:ext cx="360039" cy="485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62" name="Straight Arrow Connector 161"/>
          <p:cNvCxnSpPr>
            <a:stCxn id="160" idx="2"/>
          </p:cNvCxnSpPr>
          <p:nvPr/>
        </p:nvCxnSpPr>
        <p:spPr bwMode="auto">
          <a:xfrm>
            <a:off x="3099624" y="3861576"/>
            <a:ext cx="490839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63" name="Elbow Connector 162"/>
          <p:cNvCxnSpPr>
            <a:endCxn id="102" idx="2"/>
          </p:cNvCxnSpPr>
          <p:nvPr/>
        </p:nvCxnSpPr>
        <p:spPr bwMode="auto">
          <a:xfrm rot="5400000" flipH="1" flipV="1">
            <a:off x="1419765" y="2497338"/>
            <a:ext cx="875442" cy="612068"/>
          </a:xfrm>
          <a:prstGeom prst="bentConnector2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64" name="Straight Connector 163"/>
          <p:cNvCxnSpPr/>
          <p:nvPr/>
        </p:nvCxnSpPr>
        <p:spPr bwMode="auto">
          <a:xfrm>
            <a:off x="1083400" y="3170048"/>
            <a:ext cx="468052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65" name="Elbow Connector 164"/>
          <p:cNvCxnSpPr>
            <a:endCxn id="138" idx="2"/>
          </p:cNvCxnSpPr>
          <p:nvPr/>
        </p:nvCxnSpPr>
        <p:spPr bwMode="auto">
          <a:xfrm flipV="1">
            <a:off x="1551452" y="2884610"/>
            <a:ext cx="612068" cy="285438"/>
          </a:xfrm>
          <a:prstGeom prst="bentConnector3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66" name="Elbow Connector 165"/>
          <p:cNvCxnSpPr>
            <a:endCxn id="146" idx="2"/>
          </p:cNvCxnSpPr>
          <p:nvPr/>
        </p:nvCxnSpPr>
        <p:spPr bwMode="auto">
          <a:xfrm>
            <a:off x="1551452" y="3170048"/>
            <a:ext cx="612068" cy="218618"/>
          </a:xfrm>
          <a:prstGeom prst="bentConnector3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67" name="Elbow Connector 166"/>
          <p:cNvCxnSpPr>
            <a:endCxn id="158" idx="2"/>
          </p:cNvCxnSpPr>
          <p:nvPr/>
        </p:nvCxnSpPr>
        <p:spPr bwMode="auto">
          <a:xfrm rot="16200000" flipH="1">
            <a:off x="1549674" y="3242871"/>
            <a:ext cx="615625" cy="612068"/>
          </a:xfrm>
          <a:prstGeom prst="bentConnector2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" name="Straight Arrow Connector 6"/>
          <p:cNvCxnSpPr>
            <a:endCxn id="91" idx="2"/>
          </p:cNvCxnSpPr>
          <p:nvPr/>
        </p:nvCxnSpPr>
        <p:spPr bwMode="auto">
          <a:xfrm>
            <a:off x="3590463" y="2370509"/>
            <a:ext cx="512235" cy="1079157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" name="Straight Arrow Connector 8"/>
          <p:cNvCxnSpPr>
            <a:endCxn id="93" idx="2"/>
          </p:cNvCxnSpPr>
          <p:nvPr/>
        </p:nvCxnSpPr>
        <p:spPr bwMode="auto">
          <a:xfrm>
            <a:off x="3590463" y="2910087"/>
            <a:ext cx="512235" cy="105853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2" name="Straight Arrow Connector 11"/>
          <p:cNvCxnSpPr>
            <a:endCxn id="94" idx="2"/>
          </p:cNvCxnSpPr>
          <p:nvPr/>
        </p:nvCxnSpPr>
        <p:spPr bwMode="auto">
          <a:xfrm>
            <a:off x="3590463" y="3413994"/>
            <a:ext cx="512235" cy="1058687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4" name="Straight Arrow Connector 13"/>
          <p:cNvCxnSpPr>
            <a:endCxn id="95" idx="2"/>
          </p:cNvCxnSpPr>
          <p:nvPr/>
        </p:nvCxnSpPr>
        <p:spPr bwMode="auto">
          <a:xfrm>
            <a:off x="3590463" y="3861576"/>
            <a:ext cx="512235" cy="1079157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7" name="Straight Arrow Connector 16"/>
          <p:cNvCxnSpPr>
            <a:endCxn id="91" idx="2"/>
          </p:cNvCxnSpPr>
          <p:nvPr/>
        </p:nvCxnSpPr>
        <p:spPr bwMode="auto">
          <a:xfrm flipV="1">
            <a:off x="3659414" y="3449666"/>
            <a:ext cx="443284" cy="982877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9" name="Straight Arrow Connector 18"/>
          <p:cNvCxnSpPr>
            <a:endCxn id="93" idx="2"/>
          </p:cNvCxnSpPr>
          <p:nvPr/>
        </p:nvCxnSpPr>
        <p:spPr bwMode="auto">
          <a:xfrm flipV="1">
            <a:off x="3659414" y="3968625"/>
            <a:ext cx="443284" cy="982877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2" name="Straight Arrow Connector 21"/>
          <p:cNvCxnSpPr>
            <a:endCxn id="94" idx="2"/>
          </p:cNvCxnSpPr>
          <p:nvPr/>
        </p:nvCxnSpPr>
        <p:spPr bwMode="auto">
          <a:xfrm flipV="1">
            <a:off x="3659414" y="4472681"/>
            <a:ext cx="443284" cy="982877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4" name="Straight Arrow Connector 23"/>
          <p:cNvCxnSpPr>
            <a:endCxn id="95" idx="2"/>
          </p:cNvCxnSpPr>
          <p:nvPr/>
        </p:nvCxnSpPr>
        <p:spPr bwMode="auto">
          <a:xfrm flipV="1">
            <a:off x="3659414" y="4940733"/>
            <a:ext cx="443284" cy="97801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78" name="Straight Connector 177"/>
          <p:cNvCxnSpPr/>
          <p:nvPr/>
        </p:nvCxnSpPr>
        <p:spPr bwMode="auto">
          <a:xfrm>
            <a:off x="375805" y="2858051"/>
            <a:ext cx="1056642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79" name="TextBox 178"/>
          <p:cNvSpPr txBox="1"/>
          <p:nvPr/>
        </p:nvSpPr>
        <p:spPr>
          <a:xfrm>
            <a:off x="711561" y="2858051"/>
            <a:ext cx="178187" cy="184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0Hz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83" name="Rectangle 182"/>
          <p:cNvSpPr/>
          <p:nvPr/>
        </p:nvSpPr>
        <p:spPr bwMode="auto">
          <a:xfrm>
            <a:off x="455265" y="2576891"/>
            <a:ext cx="821087" cy="28116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cxnSp>
        <p:nvCxnSpPr>
          <p:cNvPr id="185" name="Straight Arrow Connector 184"/>
          <p:cNvCxnSpPr>
            <a:stCxn id="183" idx="2"/>
          </p:cNvCxnSpPr>
          <p:nvPr/>
        </p:nvCxnSpPr>
        <p:spPr bwMode="auto">
          <a:xfrm flipV="1">
            <a:off x="865808" y="2456892"/>
            <a:ext cx="0" cy="40115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87" name="Straight Connector 186"/>
          <p:cNvCxnSpPr/>
          <p:nvPr/>
        </p:nvCxnSpPr>
        <p:spPr bwMode="auto">
          <a:xfrm>
            <a:off x="411809" y="4946283"/>
            <a:ext cx="1056642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88" name="TextBox 187"/>
          <p:cNvSpPr txBox="1"/>
          <p:nvPr/>
        </p:nvSpPr>
        <p:spPr>
          <a:xfrm>
            <a:off x="747565" y="4946283"/>
            <a:ext cx="70884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2.16Hz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89" name="Rectangle 188"/>
          <p:cNvSpPr/>
          <p:nvPr/>
        </p:nvSpPr>
        <p:spPr bwMode="auto">
          <a:xfrm>
            <a:off x="491269" y="4665123"/>
            <a:ext cx="821087" cy="28116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cxnSp>
        <p:nvCxnSpPr>
          <p:cNvPr id="190" name="Straight Arrow Connector 189"/>
          <p:cNvCxnSpPr>
            <a:stCxn id="189" idx="2"/>
          </p:cNvCxnSpPr>
          <p:nvPr/>
        </p:nvCxnSpPr>
        <p:spPr bwMode="auto">
          <a:xfrm flipV="1">
            <a:off x="901812" y="4545124"/>
            <a:ext cx="0" cy="40115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91" name="Oval 190"/>
          <p:cNvSpPr/>
          <p:nvPr/>
        </p:nvSpPr>
        <p:spPr bwMode="auto">
          <a:xfrm>
            <a:off x="6824710" y="4289459"/>
            <a:ext cx="324036" cy="295145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92" name="Straight Arrow Connector 191"/>
          <p:cNvCxnSpPr/>
          <p:nvPr/>
        </p:nvCxnSpPr>
        <p:spPr bwMode="auto">
          <a:xfrm flipV="1">
            <a:off x="6860714" y="4233317"/>
            <a:ext cx="324036" cy="34705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93" name="Flowchart: Merge 192"/>
          <p:cNvSpPr/>
          <p:nvPr/>
        </p:nvSpPr>
        <p:spPr>
          <a:xfrm rot="16200000" flipH="1">
            <a:off x="7426227" y="4315875"/>
            <a:ext cx="417144" cy="252029"/>
          </a:xfrm>
          <a:prstGeom prst="flowChartMerg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dirty="0">
                <a:solidFill>
                  <a:schemeClr val="bg1"/>
                </a:solidFill>
                <a:latin typeface="Times New Roman" pitchFamily="16" charset="0"/>
                <a:ea typeface="MS Gothic" charset="-128"/>
              </a:rPr>
              <a:t> </a:t>
            </a:r>
          </a:p>
        </p:txBody>
      </p:sp>
      <p:cxnSp>
        <p:nvCxnSpPr>
          <p:cNvPr id="194" name="Straight Arrow Connector 193"/>
          <p:cNvCxnSpPr>
            <a:stCxn id="191" idx="6"/>
            <a:endCxn id="193" idx="0"/>
          </p:cNvCxnSpPr>
          <p:nvPr/>
        </p:nvCxnSpPr>
        <p:spPr bwMode="auto">
          <a:xfrm>
            <a:off x="7148746" y="4437032"/>
            <a:ext cx="360039" cy="485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95" name="Straight Arrow Connector 194"/>
          <p:cNvCxnSpPr>
            <a:stCxn id="193" idx="2"/>
          </p:cNvCxnSpPr>
          <p:nvPr/>
        </p:nvCxnSpPr>
        <p:spPr bwMode="auto">
          <a:xfrm>
            <a:off x="7760814" y="4441890"/>
            <a:ext cx="490839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96" name="Oval 195"/>
          <p:cNvSpPr/>
          <p:nvPr/>
        </p:nvSpPr>
        <p:spPr bwMode="auto">
          <a:xfrm>
            <a:off x="6824710" y="4808418"/>
            <a:ext cx="324036" cy="295145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97" name="Straight Arrow Connector 196"/>
          <p:cNvCxnSpPr/>
          <p:nvPr/>
        </p:nvCxnSpPr>
        <p:spPr bwMode="auto">
          <a:xfrm flipV="1">
            <a:off x="6860714" y="4752276"/>
            <a:ext cx="324036" cy="34705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98" name="Flowchart: Merge 197"/>
          <p:cNvSpPr/>
          <p:nvPr/>
        </p:nvSpPr>
        <p:spPr>
          <a:xfrm rot="16200000" flipH="1">
            <a:off x="7426227" y="4834834"/>
            <a:ext cx="417144" cy="252029"/>
          </a:xfrm>
          <a:prstGeom prst="flowChartMerg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dirty="0">
                <a:solidFill>
                  <a:schemeClr val="bg1"/>
                </a:solidFill>
                <a:latin typeface="Times New Roman" pitchFamily="16" charset="0"/>
                <a:ea typeface="MS Gothic" charset="-128"/>
              </a:rPr>
              <a:t> </a:t>
            </a:r>
          </a:p>
        </p:txBody>
      </p:sp>
      <p:cxnSp>
        <p:nvCxnSpPr>
          <p:cNvPr id="199" name="Straight Arrow Connector 198"/>
          <p:cNvCxnSpPr>
            <a:stCxn id="196" idx="6"/>
            <a:endCxn id="198" idx="0"/>
          </p:cNvCxnSpPr>
          <p:nvPr/>
        </p:nvCxnSpPr>
        <p:spPr bwMode="auto">
          <a:xfrm>
            <a:off x="7148746" y="4955991"/>
            <a:ext cx="360039" cy="485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00" name="Straight Arrow Connector 199"/>
          <p:cNvCxnSpPr>
            <a:stCxn id="198" idx="2"/>
          </p:cNvCxnSpPr>
          <p:nvPr/>
        </p:nvCxnSpPr>
        <p:spPr bwMode="auto">
          <a:xfrm>
            <a:off x="7760814" y="4960849"/>
            <a:ext cx="490839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01" name="Oval 200"/>
          <p:cNvSpPr/>
          <p:nvPr/>
        </p:nvSpPr>
        <p:spPr bwMode="auto">
          <a:xfrm>
            <a:off x="6824710" y="5312474"/>
            <a:ext cx="324036" cy="295145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202" name="Straight Arrow Connector 201"/>
          <p:cNvCxnSpPr/>
          <p:nvPr/>
        </p:nvCxnSpPr>
        <p:spPr bwMode="auto">
          <a:xfrm flipV="1">
            <a:off x="6860714" y="5256332"/>
            <a:ext cx="324036" cy="34705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03" name="Flowchart: Merge 202"/>
          <p:cNvSpPr/>
          <p:nvPr/>
        </p:nvSpPr>
        <p:spPr>
          <a:xfrm rot="16200000" flipH="1">
            <a:off x="7426227" y="5338890"/>
            <a:ext cx="417144" cy="252029"/>
          </a:xfrm>
          <a:prstGeom prst="flowChartMerg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dirty="0">
                <a:solidFill>
                  <a:schemeClr val="bg1"/>
                </a:solidFill>
                <a:latin typeface="Times New Roman" pitchFamily="16" charset="0"/>
                <a:ea typeface="MS Gothic" charset="-128"/>
              </a:rPr>
              <a:t> </a:t>
            </a:r>
          </a:p>
        </p:txBody>
      </p:sp>
      <p:cxnSp>
        <p:nvCxnSpPr>
          <p:cNvPr id="204" name="Straight Arrow Connector 203"/>
          <p:cNvCxnSpPr>
            <a:stCxn id="201" idx="6"/>
            <a:endCxn id="203" idx="0"/>
          </p:cNvCxnSpPr>
          <p:nvPr/>
        </p:nvCxnSpPr>
        <p:spPr bwMode="auto">
          <a:xfrm>
            <a:off x="7148746" y="5460047"/>
            <a:ext cx="360039" cy="485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05" name="Straight Arrow Connector 204"/>
          <p:cNvCxnSpPr>
            <a:stCxn id="203" idx="2"/>
          </p:cNvCxnSpPr>
          <p:nvPr/>
        </p:nvCxnSpPr>
        <p:spPr bwMode="auto">
          <a:xfrm>
            <a:off x="7760814" y="5464905"/>
            <a:ext cx="490839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06" name="Oval 205"/>
          <p:cNvSpPr/>
          <p:nvPr/>
        </p:nvSpPr>
        <p:spPr bwMode="auto">
          <a:xfrm>
            <a:off x="6824710" y="5780526"/>
            <a:ext cx="324036" cy="295145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207" name="Straight Arrow Connector 206"/>
          <p:cNvCxnSpPr/>
          <p:nvPr/>
        </p:nvCxnSpPr>
        <p:spPr bwMode="auto">
          <a:xfrm flipV="1">
            <a:off x="6860714" y="5724384"/>
            <a:ext cx="324036" cy="34705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08" name="Flowchart: Merge 207"/>
          <p:cNvSpPr/>
          <p:nvPr/>
        </p:nvSpPr>
        <p:spPr>
          <a:xfrm rot="16200000" flipH="1">
            <a:off x="7426227" y="5806942"/>
            <a:ext cx="417144" cy="252029"/>
          </a:xfrm>
          <a:prstGeom prst="flowChartMerg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dirty="0">
                <a:solidFill>
                  <a:schemeClr val="bg1"/>
                </a:solidFill>
                <a:latin typeface="Times New Roman" pitchFamily="16" charset="0"/>
                <a:ea typeface="MS Gothic" charset="-128"/>
              </a:rPr>
              <a:t> </a:t>
            </a:r>
          </a:p>
        </p:txBody>
      </p:sp>
      <p:cxnSp>
        <p:nvCxnSpPr>
          <p:cNvPr id="209" name="Straight Arrow Connector 208"/>
          <p:cNvCxnSpPr>
            <a:stCxn id="206" idx="6"/>
            <a:endCxn id="208" idx="0"/>
          </p:cNvCxnSpPr>
          <p:nvPr/>
        </p:nvCxnSpPr>
        <p:spPr bwMode="auto">
          <a:xfrm>
            <a:off x="7148746" y="5928099"/>
            <a:ext cx="360039" cy="485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10" name="Straight Arrow Connector 209"/>
          <p:cNvCxnSpPr>
            <a:stCxn id="208" idx="2"/>
          </p:cNvCxnSpPr>
          <p:nvPr/>
        </p:nvCxnSpPr>
        <p:spPr bwMode="auto">
          <a:xfrm>
            <a:off x="7760814" y="5932957"/>
            <a:ext cx="490839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11" name="Elbow Connector 210"/>
          <p:cNvCxnSpPr>
            <a:endCxn id="191" idx="2"/>
          </p:cNvCxnSpPr>
          <p:nvPr/>
        </p:nvCxnSpPr>
        <p:spPr bwMode="auto">
          <a:xfrm rot="5400000" flipH="1" flipV="1">
            <a:off x="6080955" y="4568719"/>
            <a:ext cx="875442" cy="612068"/>
          </a:xfrm>
          <a:prstGeom prst="bentConnector2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12" name="Straight Connector 211"/>
          <p:cNvCxnSpPr/>
          <p:nvPr/>
        </p:nvCxnSpPr>
        <p:spPr bwMode="auto">
          <a:xfrm>
            <a:off x="5744590" y="5241429"/>
            <a:ext cx="468052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13" name="Elbow Connector 212"/>
          <p:cNvCxnSpPr>
            <a:endCxn id="196" idx="2"/>
          </p:cNvCxnSpPr>
          <p:nvPr/>
        </p:nvCxnSpPr>
        <p:spPr bwMode="auto">
          <a:xfrm flipV="1">
            <a:off x="6212642" y="4955991"/>
            <a:ext cx="612068" cy="285438"/>
          </a:xfrm>
          <a:prstGeom prst="bentConnector3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14" name="Elbow Connector 213"/>
          <p:cNvCxnSpPr>
            <a:endCxn id="201" idx="2"/>
          </p:cNvCxnSpPr>
          <p:nvPr/>
        </p:nvCxnSpPr>
        <p:spPr bwMode="auto">
          <a:xfrm>
            <a:off x="6212642" y="5241429"/>
            <a:ext cx="612068" cy="218618"/>
          </a:xfrm>
          <a:prstGeom prst="bentConnector3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15" name="Elbow Connector 214"/>
          <p:cNvCxnSpPr>
            <a:endCxn id="206" idx="2"/>
          </p:cNvCxnSpPr>
          <p:nvPr/>
        </p:nvCxnSpPr>
        <p:spPr bwMode="auto">
          <a:xfrm rot="16200000" flipH="1">
            <a:off x="6210864" y="5314252"/>
            <a:ext cx="615625" cy="612068"/>
          </a:xfrm>
          <a:prstGeom prst="bentConnector2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16" name="TextBox 215"/>
          <p:cNvSpPr txBox="1"/>
          <p:nvPr/>
        </p:nvSpPr>
        <p:spPr>
          <a:xfrm>
            <a:off x="5583415" y="1736812"/>
            <a:ext cx="277582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</a:rPr>
              <a:t>Two-Stream 1x-Wide RF</a:t>
            </a:r>
            <a:endParaRPr lang="en-US" sz="20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17" name="Flowchart: Merge 216"/>
          <p:cNvSpPr/>
          <p:nvPr/>
        </p:nvSpPr>
        <p:spPr>
          <a:xfrm rot="5400000">
            <a:off x="8164906" y="2257028"/>
            <a:ext cx="417144" cy="252029"/>
          </a:xfrm>
          <a:prstGeom prst="flowChartMerge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2400" dirty="0">
                <a:effectLst/>
                <a:latin typeface="Calibri" panose="020F0502020204030204" pitchFamily="34" charset="0"/>
                <a:ea typeface="Times New Roman"/>
                <a:cs typeface="Times New Roman"/>
              </a:rPr>
              <a:t> </a:t>
            </a:r>
            <a:endParaRPr lang="en-US" sz="2400" dirty="0">
              <a:effectLst/>
              <a:latin typeface="Calibri" panose="020F0502020204030204" pitchFamily="34" charset="0"/>
              <a:ea typeface="Calibri"/>
              <a:cs typeface="Times New Roman"/>
            </a:endParaRPr>
          </a:p>
        </p:txBody>
      </p:sp>
      <p:sp>
        <p:nvSpPr>
          <p:cNvPr id="218" name="Flowchart: Merge 217"/>
          <p:cNvSpPr/>
          <p:nvPr/>
        </p:nvSpPr>
        <p:spPr>
          <a:xfrm rot="5400000">
            <a:off x="8164906" y="2775987"/>
            <a:ext cx="417144" cy="252029"/>
          </a:xfrm>
          <a:prstGeom prst="flowChartMerge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2400" dirty="0">
                <a:effectLst/>
                <a:latin typeface="Calibri" panose="020F0502020204030204" pitchFamily="34" charset="0"/>
                <a:ea typeface="Times New Roman"/>
                <a:cs typeface="Times New Roman"/>
              </a:rPr>
              <a:t> </a:t>
            </a:r>
            <a:endParaRPr lang="en-US" sz="2400" dirty="0">
              <a:effectLst/>
              <a:latin typeface="Calibri" panose="020F0502020204030204" pitchFamily="34" charset="0"/>
              <a:ea typeface="Calibri"/>
              <a:cs typeface="Times New Roman"/>
            </a:endParaRPr>
          </a:p>
        </p:txBody>
      </p:sp>
      <p:sp>
        <p:nvSpPr>
          <p:cNvPr id="219" name="Flowchart: Merge 218"/>
          <p:cNvSpPr/>
          <p:nvPr/>
        </p:nvSpPr>
        <p:spPr>
          <a:xfrm rot="5400000">
            <a:off x="8164906" y="3280043"/>
            <a:ext cx="417144" cy="252029"/>
          </a:xfrm>
          <a:prstGeom prst="flowChartMerge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2400" dirty="0">
                <a:effectLst/>
                <a:latin typeface="Calibri" panose="020F0502020204030204" pitchFamily="34" charset="0"/>
                <a:ea typeface="Times New Roman"/>
                <a:cs typeface="Times New Roman"/>
              </a:rPr>
              <a:t> </a:t>
            </a:r>
            <a:endParaRPr lang="en-US" sz="2400" dirty="0">
              <a:effectLst/>
              <a:latin typeface="Calibri" panose="020F0502020204030204" pitchFamily="34" charset="0"/>
              <a:ea typeface="Calibri"/>
              <a:cs typeface="Times New Roman"/>
            </a:endParaRPr>
          </a:p>
        </p:txBody>
      </p:sp>
      <p:sp>
        <p:nvSpPr>
          <p:cNvPr id="220" name="Flowchart: Merge 219"/>
          <p:cNvSpPr/>
          <p:nvPr/>
        </p:nvSpPr>
        <p:spPr>
          <a:xfrm rot="5400000">
            <a:off x="8164906" y="3748095"/>
            <a:ext cx="417144" cy="252029"/>
          </a:xfrm>
          <a:prstGeom prst="flowChartMerge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2400" dirty="0">
                <a:effectLst/>
                <a:latin typeface="Calibri" panose="020F0502020204030204" pitchFamily="34" charset="0"/>
                <a:ea typeface="Times New Roman"/>
                <a:cs typeface="Times New Roman"/>
              </a:rPr>
              <a:t> </a:t>
            </a:r>
            <a:endParaRPr lang="en-US" sz="2400" dirty="0">
              <a:effectLst/>
              <a:latin typeface="Calibri" panose="020F0502020204030204" pitchFamily="34" charset="0"/>
              <a:ea typeface="Calibri"/>
              <a:cs typeface="Times New Roman"/>
            </a:endParaRPr>
          </a:p>
        </p:txBody>
      </p:sp>
      <p:sp>
        <p:nvSpPr>
          <p:cNvPr id="221" name="Oval 220"/>
          <p:cNvSpPr/>
          <p:nvPr/>
        </p:nvSpPr>
        <p:spPr bwMode="auto">
          <a:xfrm>
            <a:off x="6820521" y="2227425"/>
            <a:ext cx="324036" cy="295145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222" name="Straight Arrow Connector 221"/>
          <p:cNvCxnSpPr/>
          <p:nvPr/>
        </p:nvCxnSpPr>
        <p:spPr bwMode="auto">
          <a:xfrm flipV="1">
            <a:off x="6856525" y="2171283"/>
            <a:ext cx="324036" cy="34705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23" name="Flowchart: Merge 222"/>
          <p:cNvSpPr/>
          <p:nvPr/>
        </p:nvSpPr>
        <p:spPr>
          <a:xfrm rot="16200000" flipH="1">
            <a:off x="7422038" y="2253841"/>
            <a:ext cx="417144" cy="252029"/>
          </a:xfrm>
          <a:prstGeom prst="flowChartMerg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dirty="0">
                <a:solidFill>
                  <a:schemeClr val="bg1"/>
                </a:solidFill>
                <a:latin typeface="Times New Roman" pitchFamily="16" charset="0"/>
                <a:ea typeface="MS Gothic" charset="-128"/>
              </a:rPr>
              <a:t> </a:t>
            </a:r>
          </a:p>
        </p:txBody>
      </p:sp>
      <p:cxnSp>
        <p:nvCxnSpPr>
          <p:cNvPr id="224" name="Straight Arrow Connector 223"/>
          <p:cNvCxnSpPr>
            <a:stCxn id="221" idx="6"/>
            <a:endCxn id="223" idx="0"/>
          </p:cNvCxnSpPr>
          <p:nvPr/>
        </p:nvCxnSpPr>
        <p:spPr bwMode="auto">
          <a:xfrm>
            <a:off x="7144557" y="2374998"/>
            <a:ext cx="360039" cy="485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25" name="Straight Arrow Connector 224"/>
          <p:cNvCxnSpPr>
            <a:stCxn id="223" idx="2"/>
          </p:cNvCxnSpPr>
          <p:nvPr/>
        </p:nvCxnSpPr>
        <p:spPr bwMode="auto">
          <a:xfrm>
            <a:off x="7756625" y="2379856"/>
            <a:ext cx="490839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26" name="Oval 225"/>
          <p:cNvSpPr/>
          <p:nvPr/>
        </p:nvSpPr>
        <p:spPr bwMode="auto">
          <a:xfrm>
            <a:off x="6820521" y="2746384"/>
            <a:ext cx="324036" cy="295145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227" name="Straight Arrow Connector 226"/>
          <p:cNvCxnSpPr/>
          <p:nvPr/>
        </p:nvCxnSpPr>
        <p:spPr bwMode="auto">
          <a:xfrm flipV="1">
            <a:off x="6856525" y="2690242"/>
            <a:ext cx="324036" cy="34705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28" name="Flowchart: Merge 227"/>
          <p:cNvSpPr/>
          <p:nvPr/>
        </p:nvSpPr>
        <p:spPr>
          <a:xfrm rot="16200000" flipH="1">
            <a:off x="7422038" y="2772800"/>
            <a:ext cx="417144" cy="252029"/>
          </a:xfrm>
          <a:prstGeom prst="flowChartMerg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dirty="0">
                <a:solidFill>
                  <a:schemeClr val="bg1"/>
                </a:solidFill>
                <a:latin typeface="Times New Roman" pitchFamily="16" charset="0"/>
                <a:ea typeface="MS Gothic" charset="-128"/>
              </a:rPr>
              <a:t> </a:t>
            </a:r>
          </a:p>
        </p:txBody>
      </p:sp>
      <p:cxnSp>
        <p:nvCxnSpPr>
          <p:cNvPr id="229" name="Straight Arrow Connector 228"/>
          <p:cNvCxnSpPr>
            <a:stCxn id="226" idx="6"/>
            <a:endCxn id="228" idx="0"/>
          </p:cNvCxnSpPr>
          <p:nvPr/>
        </p:nvCxnSpPr>
        <p:spPr bwMode="auto">
          <a:xfrm>
            <a:off x="7144557" y="2893957"/>
            <a:ext cx="360039" cy="485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30" name="Straight Arrow Connector 229"/>
          <p:cNvCxnSpPr>
            <a:stCxn id="228" idx="2"/>
          </p:cNvCxnSpPr>
          <p:nvPr/>
        </p:nvCxnSpPr>
        <p:spPr bwMode="auto">
          <a:xfrm>
            <a:off x="7756625" y="2898815"/>
            <a:ext cx="490839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31" name="Oval 230"/>
          <p:cNvSpPr/>
          <p:nvPr/>
        </p:nvSpPr>
        <p:spPr bwMode="auto">
          <a:xfrm>
            <a:off x="6820521" y="3250440"/>
            <a:ext cx="324036" cy="295145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232" name="Straight Arrow Connector 231"/>
          <p:cNvCxnSpPr/>
          <p:nvPr/>
        </p:nvCxnSpPr>
        <p:spPr bwMode="auto">
          <a:xfrm flipV="1">
            <a:off x="6856525" y="3194298"/>
            <a:ext cx="324036" cy="34705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33" name="Flowchart: Merge 232"/>
          <p:cNvSpPr/>
          <p:nvPr/>
        </p:nvSpPr>
        <p:spPr>
          <a:xfrm rot="16200000" flipH="1">
            <a:off x="7422038" y="3276856"/>
            <a:ext cx="417144" cy="252029"/>
          </a:xfrm>
          <a:prstGeom prst="flowChartMerg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dirty="0">
                <a:solidFill>
                  <a:schemeClr val="bg1"/>
                </a:solidFill>
                <a:latin typeface="Times New Roman" pitchFamily="16" charset="0"/>
                <a:ea typeface="MS Gothic" charset="-128"/>
              </a:rPr>
              <a:t> </a:t>
            </a:r>
          </a:p>
        </p:txBody>
      </p:sp>
      <p:cxnSp>
        <p:nvCxnSpPr>
          <p:cNvPr id="234" name="Straight Arrow Connector 233"/>
          <p:cNvCxnSpPr>
            <a:stCxn id="231" idx="6"/>
            <a:endCxn id="233" idx="0"/>
          </p:cNvCxnSpPr>
          <p:nvPr/>
        </p:nvCxnSpPr>
        <p:spPr bwMode="auto">
          <a:xfrm>
            <a:off x="7144557" y="3398013"/>
            <a:ext cx="360039" cy="485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35" name="Straight Arrow Connector 234"/>
          <p:cNvCxnSpPr>
            <a:stCxn id="233" idx="2"/>
          </p:cNvCxnSpPr>
          <p:nvPr/>
        </p:nvCxnSpPr>
        <p:spPr bwMode="auto">
          <a:xfrm>
            <a:off x="7756625" y="3402871"/>
            <a:ext cx="490839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36" name="Oval 235"/>
          <p:cNvSpPr/>
          <p:nvPr/>
        </p:nvSpPr>
        <p:spPr bwMode="auto">
          <a:xfrm>
            <a:off x="6820521" y="3718492"/>
            <a:ext cx="324036" cy="295145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237" name="Straight Arrow Connector 236"/>
          <p:cNvCxnSpPr/>
          <p:nvPr/>
        </p:nvCxnSpPr>
        <p:spPr bwMode="auto">
          <a:xfrm flipV="1">
            <a:off x="6856525" y="3662350"/>
            <a:ext cx="324036" cy="34705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38" name="Flowchart: Merge 237"/>
          <p:cNvSpPr/>
          <p:nvPr/>
        </p:nvSpPr>
        <p:spPr>
          <a:xfrm rot="16200000" flipH="1">
            <a:off x="7422038" y="3744908"/>
            <a:ext cx="417144" cy="252029"/>
          </a:xfrm>
          <a:prstGeom prst="flowChartMerg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dirty="0">
                <a:solidFill>
                  <a:schemeClr val="bg1"/>
                </a:solidFill>
                <a:latin typeface="Times New Roman" pitchFamily="16" charset="0"/>
                <a:ea typeface="MS Gothic" charset="-128"/>
              </a:rPr>
              <a:t> </a:t>
            </a:r>
          </a:p>
        </p:txBody>
      </p:sp>
      <p:cxnSp>
        <p:nvCxnSpPr>
          <p:cNvPr id="239" name="Straight Arrow Connector 238"/>
          <p:cNvCxnSpPr>
            <a:stCxn id="236" idx="6"/>
            <a:endCxn id="238" idx="0"/>
          </p:cNvCxnSpPr>
          <p:nvPr/>
        </p:nvCxnSpPr>
        <p:spPr bwMode="auto">
          <a:xfrm>
            <a:off x="7144557" y="3866065"/>
            <a:ext cx="360039" cy="485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40" name="Straight Arrow Connector 239"/>
          <p:cNvCxnSpPr>
            <a:stCxn id="238" idx="2"/>
          </p:cNvCxnSpPr>
          <p:nvPr/>
        </p:nvCxnSpPr>
        <p:spPr bwMode="auto">
          <a:xfrm>
            <a:off x="7756625" y="3870923"/>
            <a:ext cx="490839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41" name="Elbow Connector 240"/>
          <p:cNvCxnSpPr>
            <a:endCxn id="221" idx="2"/>
          </p:cNvCxnSpPr>
          <p:nvPr/>
        </p:nvCxnSpPr>
        <p:spPr bwMode="auto">
          <a:xfrm rot="5400000" flipH="1" flipV="1">
            <a:off x="6076766" y="2506685"/>
            <a:ext cx="875442" cy="612068"/>
          </a:xfrm>
          <a:prstGeom prst="bentConnector2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42" name="Straight Connector 241"/>
          <p:cNvCxnSpPr/>
          <p:nvPr/>
        </p:nvCxnSpPr>
        <p:spPr bwMode="auto">
          <a:xfrm>
            <a:off x="5740401" y="3179395"/>
            <a:ext cx="468052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43" name="Elbow Connector 242"/>
          <p:cNvCxnSpPr>
            <a:endCxn id="226" idx="2"/>
          </p:cNvCxnSpPr>
          <p:nvPr/>
        </p:nvCxnSpPr>
        <p:spPr bwMode="auto">
          <a:xfrm flipV="1">
            <a:off x="6208453" y="2893957"/>
            <a:ext cx="612068" cy="285438"/>
          </a:xfrm>
          <a:prstGeom prst="bentConnector3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44" name="Elbow Connector 243"/>
          <p:cNvCxnSpPr>
            <a:endCxn id="231" idx="2"/>
          </p:cNvCxnSpPr>
          <p:nvPr/>
        </p:nvCxnSpPr>
        <p:spPr bwMode="auto">
          <a:xfrm>
            <a:off x="6208453" y="3179395"/>
            <a:ext cx="612068" cy="218618"/>
          </a:xfrm>
          <a:prstGeom prst="bentConnector3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45" name="Elbow Connector 244"/>
          <p:cNvCxnSpPr>
            <a:endCxn id="236" idx="2"/>
          </p:cNvCxnSpPr>
          <p:nvPr/>
        </p:nvCxnSpPr>
        <p:spPr bwMode="auto">
          <a:xfrm rot="16200000" flipH="1">
            <a:off x="6206675" y="3252218"/>
            <a:ext cx="615625" cy="612068"/>
          </a:xfrm>
          <a:prstGeom prst="bentConnector2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54" name="Straight Connector 253"/>
          <p:cNvCxnSpPr/>
          <p:nvPr/>
        </p:nvCxnSpPr>
        <p:spPr bwMode="auto">
          <a:xfrm>
            <a:off x="5032806" y="2867398"/>
            <a:ext cx="1056642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55" name="TextBox 254"/>
          <p:cNvSpPr txBox="1"/>
          <p:nvPr/>
        </p:nvSpPr>
        <p:spPr>
          <a:xfrm>
            <a:off x="5368562" y="2867398"/>
            <a:ext cx="178187" cy="184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0Hz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256" name="Rectangle 255"/>
          <p:cNvSpPr/>
          <p:nvPr/>
        </p:nvSpPr>
        <p:spPr bwMode="auto">
          <a:xfrm>
            <a:off x="5112266" y="2586238"/>
            <a:ext cx="821087" cy="28116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cxnSp>
        <p:nvCxnSpPr>
          <p:cNvPr id="257" name="Straight Arrow Connector 256"/>
          <p:cNvCxnSpPr>
            <a:stCxn id="256" idx="2"/>
          </p:cNvCxnSpPr>
          <p:nvPr/>
        </p:nvCxnSpPr>
        <p:spPr bwMode="auto">
          <a:xfrm flipV="1">
            <a:off x="5522809" y="2466239"/>
            <a:ext cx="0" cy="40115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58" name="Straight Connector 257"/>
          <p:cNvCxnSpPr/>
          <p:nvPr/>
        </p:nvCxnSpPr>
        <p:spPr bwMode="auto">
          <a:xfrm>
            <a:off x="5004048" y="4955630"/>
            <a:ext cx="1056642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59" name="TextBox 258"/>
          <p:cNvSpPr txBox="1"/>
          <p:nvPr/>
        </p:nvSpPr>
        <p:spPr>
          <a:xfrm>
            <a:off x="5339804" y="4955630"/>
            <a:ext cx="70884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2.16Hz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260" name="Rectangle 259"/>
          <p:cNvSpPr/>
          <p:nvPr/>
        </p:nvSpPr>
        <p:spPr bwMode="auto">
          <a:xfrm>
            <a:off x="5083508" y="4674470"/>
            <a:ext cx="821087" cy="28116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cxnSp>
        <p:nvCxnSpPr>
          <p:cNvPr id="261" name="Straight Arrow Connector 260"/>
          <p:cNvCxnSpPr>
            <a:stCxn id="260" idx="2"/>
          </p:cNvCxnSpPr>
          <p:nvPr/>
        </p:nvCxnSpPr>
        <p:spPr bwMode="auto">
          <a:xfrm flipV="1">
            <a:off x="5494051" y="4554471"/>
            <a:ext cx="0" cy="40115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62" name="Flowchart: Merge 261"/>
          <p:cNvSpPr/>
          <p:nvPr/>
        </p:nvSpPr>
        <p:spPr>
          <a:xfrm rot="5400000">
            <a:off x="8169095" y="4319146"/>
            <a:ext cx="417144" cy="252029"/>
          </a:xfrm>
          <a:prstGeom prst="flowChartMerge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2400" dirty="0">
                <a:effectLst/>
                <a:latin typeface="Calibri" panose="020F0502020204030204" pitchFamily="34" charset="0"/>
                <a:ea typeface="Times New Roman"/>
                <a:cs typeface="Times New Roman"/>
              </a:rPr>
              <a:t> </a:t>
            </a:r>
            <a:endParaRPr lang="en-US" sz="2400" dirty="0">
              <a:effectLst/>
              <a:latin typeface="Calibri" panose="020F0502020204030204" pitchFamily="34" charset="0"/>
              <a:ea typeface="Calibri"/>
              <a:cs typeface="Times New Roman"/>
            </a:endParaRPr>
          </a:p>
        </p:txBody>
      </p:sp>
      <p:sp>
        <p:nvSpPr>
          <p:cNvPr id="263" name="Flowchart: Merge 262"/>
          <p:cNvSpPr/>
          <p:nvPr/>
        </p:nvSpPr>
        <p:spPr>
          <a:xfrm rot="5400000">
            <a:off x="8169095" y="4838105"/>
            <a:ext cx="417144" cy="252029"/>
          </a:xfrm>
          <a:prstGeom prst="flowChartMerge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2400" dirty="0">
                <a:effectLst/>
                <a:latin typeface="Calibri" panose="020F0502020204030204" pitchFamily="34" charset="0"/>
                <a:ea typeface="Times New Roman"/>
                <a:cs typeface="Times New Roman"/>
              </a:rPr>
              <a:t> </a:t>
            </a:r>
            <a:endParaRPr lang="en-US" sz="2400" dirty="0">
              <a:effectLst/>
              <a:latin typeface="Calibri" panose="020F0502020204030204" pitchFamily="34" charset="0"/>
              <a:ea typeface="Calibri"/>
              <a:cs typeface="Times New Roman"/>
            </a:endParaRPr>
          </a:p>
        </p:txBody>
      </p:sp>
      <p:sp>
        <p:nvSpPr>
          <p:cNvPr id="264" name="Flowchart: Merge 263"/>
          <p:cNvSpPr/>
          <p:nvPr/>
        </p:nvSpPr>
        <p:spPr>
          <a:xfrm rot="5400000">
            <a:off x="8169095" y="5342161"/>
            <a:ext cx="417144" cy="252029"/>
          </a:xfrm>
          <a:prstGeom prst="flowChartMerge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2400" dirty="0">
                <a:effectLst/>
                <a:latin typeface="Calibri" panose="020F0502020204030204" pitchFamily="34" charset="0"/>
                <a:ea typeface="Times New Roman"/>
                <a:cs typeface="Times New Roman"/>
              </a:rPr>
              <a:t> </a:t>
            </a:r>
            <a:endParaRPr lang="en-US" sz="2400" dirty="0">
              <a:effectLst/>
              <a:latin typeface="Calibri" panose="020F0502020204030204" pitchFamily="34" charset="0"/>
              <a:ea typeface="Calibri"/>
              <a:cs typeface="Times New Roman"/>
            </a:endParaRPr>
          </a:p>
        </p:txBody>
      </p:sp>
      <p:sp>
        <p:nvSpPr>
          <p:cNvPr id="265" name="Flowchart: Merge 264"/>
          <p:cNvSpPr/>
          <p:nvPr/>
        </p:nvSpPr>
        <p:spPr>
          <a:xfrm rot="5400000">
            <a:off x="8169095" y="5810213"/>
            <a:ext cx="417144" cy="252029"/>
          </a:xfrm>
          <a:prstGeom prst="flowChartMerge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2400" dirty="0">
                <a:effectLst/>
                <a:latin typeface="Calibri" panose="020F0502020204030204" pitchFamily="34" charset="0"/>
                <a:ea typeface="Times New Roman"/>
                <a:cs typeface="Times New Roman"/>
              </a:rPr>
              <a:t> </a:t>
            </a:r>
            <a:endParaRPr lang="en-US" sz="2400" dirty="0">
              <a:effectLst/>
              <a:latin typeface="Calibri" panose="020F0502020204030204" pitchFamily="34" charset="0"/>
              <a:ea typeface="Calibri"/>
              <a:cs typeface="Times New Roman"/>
            </a:endParaRPr>
          </a:p>
        </p:txBody>
      </p:sp>
      <p:cxnSp>
        <p:nvCxnSpPr>
          <p:cNvPr id="28" name="Straight Connector 27"/>
          <p:cNvCxnSpPr/>
          <p:nvPr/>
        </p:nvCxnSpPr>
        <p:spPr bwMode="auto">
          <a:xfrm>
            <a:off x="4716016" y="1736812"/>
            <a:ext cx="0" cy="453650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" name="Date Placeholder 7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March 9,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53162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Comparison Metrics (1/2)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 smtClean="0"/>
              <a:t>Bandwidth utilization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2.2x contiguous achieves 10% higher throughput than 2x contiguous and 2x aggregation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 smtClean="0"/>
              <a:t>Power density (translating to range)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Single-stream RF: 2.2x contiguous provides better power density that 2x aggregation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Two-stream RF: 2x aggregation provides better power density than 2.2x contiguous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 smtClean="0"/>
              <a:t>RF/analog design effort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Contiguous 2.2x requires faster converters and tighter RF impairments (flatness, IQ imbalances)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 smtClean="0"/>
              <a:t>RF power consumption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Single-stream RF consumes less current than two-stream RF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Channel sensing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2x aggregation allows for simultaneous sensing and detection of two legacy 11ad channels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 dirty="0" smtClean="0"/>
              <a:t>Alireza Tarighat, Broadcom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7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D09C756B-EB39-4236-ADBB-73052B179AE4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March 9,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01476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Key Comparison Metrics </a:t>
            </a:r>
            <a:r>
              <a:rPr lang="en-US" dirty="0" smtClean="0"/>
              <a:t>(2/2</a:t>
            </a:r>
            <a:r>
              <a:rPr lang="en-US" dirty="0"/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48035"/>
            <a:ext cx="77708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Digital </a:t>
            </a:r>
            <a:r>
              <a:rPr lang="en-US" sz="1800" dirty="0" smtClean="0"/>
              <a:t>design effort</a:t>
            </a:r>
            <a:endParaRPr lang="en-US" sz="18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Same 11ad digital blocks can be reused for 2x </a:t>
            </a:r>
            <a:r>
              <a:rPr lang="en-US" sz="1600" dirty="0" smtClean="0"/>
              <a:t>aggregation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2.2x contiguous requires additional modem development</a:t>
            </a:r>
            <a:endParaRPr lang="en-US" sz="16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 smtClean="0"/>
              <a:t>Digital power consumption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All digital filters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200" dirty="0" smtClean="0"/>
              <a:t>2x aggregation draws 2x current vs single 11ad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200" dirty="0" smtClean="0"/>
              <a:t>2.2x contiguous draws &gt;3x current vs single 11ad	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Others (to be analyzed)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 smtClean="0"/>
              <a:t>Frequency dispersion in beam pattern gain @ channel edge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Wider channel leads to more severe frequency dispersion with single-stream RF.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2.2x </a:t>
            </a:r>
            <a:r>
              <a:rPr lang="en-US" sz="1600" dirty="0"/>
              <a:t>contiguous could suffer ~2.5dB in link budget at channel edge compared to 2x aggregation (32 elements). Loss worsens rapidly with number of elements.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Packet frame design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2.2x contiguous will require new format design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Maintaining legacy </a:t>
            </a:r>
            <a:r>
              <a:rPr lang="en-US" sz="1600" dirty="0" smtClean="0"/>
              <a:t>STF/CE may require higher backoff (diminishing backoff advantage in single-stream RF implementation) </a:t>
            </a:r>
            <a:endParaRPr lang="en-US" sz="16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 dirty="0" smtClean="0"/>
              <a:t>Alireza Tarighat, Broadcom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7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D09C756B-EB39-4236-ADBB-73052B179AE4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March 9,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39755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 smtClean="0"/>
              <a:t>We propose enabling 2x carrier aggregation mode in NG60, given its advantages with some RF implementations.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Mandatory </a:t>
            </a:r>
            <a:r>
              <a:rPr lang="en-US" sz="1600" dirty="0" smtClean="0"/>
              <a:t>vs. optional to be discussed.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Overhead to spec is minimal as this will be a subset (reuse) of 2x2 MIMO spatial aggregation mode.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Beneficial to outdoor and backhaul usages.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Same standard framework and HW designed and deployed for 2x2 MIMO can be used in this mode.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We propose enabling 2.2x or 2x </a:t>
            </a:r>
            <a:r>
              <a:rPr lang="en-US" sz="1800" dirty="0" smtClean="0"/>
              <a:t>contiguous mode as it is beneficial to some usages and implementations.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 smtClean="0"/>
              <a:t>Mandatory vs. optional to be discussed.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 smtClean="0"/>
              <a:t>Beneficial to short-range, CE, and low cost/power usages.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2x carrier aggregation enables noncontiguous channel bonding.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 smtClean="0"/>
              <a:t>2x carrier aggregation can enable both SC and OFDM modes (no change to OFDM parameters or FFT size).</a:t>
            </a:r>
            <a:endParaRPr lang="en-US" sz="18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 dirty="0" smtClean="0"/>
              <a:t>Alireza Tarighat, Broadcom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7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D09C756B-EB39-4236-ADBB-73052B179AE4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March 9,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76682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IRSTATARIGHAT@AWGQCPNFUVWZY5H8" val="4890"/>
</p:tagLst>
</file>

<file path=ppt/theme/theme1.xml><?xml version="1.0" encoding="utf-8"?>
<a:theme xmlns:a="http://schemas.openxmlformats.org/drawingml/2006/main" name="templat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11-15-0334-00-ng60-MIMO-Framework</Template>
  <TotalTime>17630</TotalTime>
  <Words>500</Words>
  <Application>Microsoft Office PowerPoint</Application>
  <PresentationFormat>On-screen Show (4:3)</PresentationFormat>
  <Paragraphs>171</Paragraphs>
  <Slides>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template</vt:lpstr>
      <vt:lpstr>Framework for NG60 Channel Bonding</vt:lpstr>
      <vt:lpstr>Contents</vt:lpstr>
      <vt:lpstr>Channel Bonding Options</vt:lpstr>
      <vt:lpstr>Channel Bonding Implementations (1/2)</vt:lpstr>
      <vt:lpstr>Channel Bonding Implementations (2/2)</vt:lpstr>
      <vt:lpstr>Key Comparison Metrics (1/2)</vt:lpstr>
      <vt:lpstr>Key Comparison Metrics (2/2)</vt:lpstr>
      <vt:lpstr>Summary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802.11ad+</dc:title>
  <dc:creator>Carlos Cordeiro</dc:creator>
  <cp:lastModifiedBy>Payam Torab</cp:lastModifiedBy>
  <cp:revision>514</cp:revision>
  <cp:lastPrinted>2015-01-10T21:24:52Z</cp:lastPrinted>
  <dcterms:created xsi:type="dcterms:W3CDTF">2013-02-25T08:14:14Z</dcterms:created>
  <dcterms:modified xsi:type="dcterms:W3CDTF">2015-03-09T01:07:54Z</dcterms:modified>
</cp:coreProperties>
</file>