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302" r:id="rId2"/>
    <p:sldId id="317" r:id="rId3"/>
    <p:sldId id="334" r:id="rId4"/>
    <p:sldId id="335" r:id="rId5"/>
    <p:sldId id="336" r:id="rId6"/>
    <p:sldId id="337" r:id="rId7"/>
    <p:sldId id="338" r:id="rId8"/>
    <p:sldId id="355" r:id="rId9"/>
    <p:sldId id="339" r:id="rId10"/>
    <p:sldId id="340" r:id="rId11"/>
    <p:sldId id="356" r:id="rId12"/>
    <p:sldId id="357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</p:sldIdLst>
  <p:sldSz cx="9144000" cy="6858000" type="screen4x3"/>
  <p:notesSz cx="6797675" cy="9928225"/>
  <p:custDataLst>
    <p:tags r:id="rId28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71" autoAdjust="0"/>
  </p:normalViewPr>
  <p:slideViewPr>
    <p:cSldViewPr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30" y="-96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2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7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64059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27432" rIns="0" bIns="0" anchor="t" anchorCtr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802.11-15/0334r0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Framework for MIMO </a:t>
            </a:r>
            <a:r>
              <a:rPr lang="en-US" dirty="0" smtClean="0"/>
              <a:t>Operation over </a:t>
            </a:r>
            <a:r>
              <a:rPr lang="en-US" dirty="0" smtClean="0"/>
              <a:t>mmWave Links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02195"/>
              </p:ext>
            </p:extLst>
          </p:nvPr>
        </p:nvGraphicFramePr>
        <p:xfrm>
          <a:off x="539405" y="3429000"/>
          <a:ext cx="828092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56"/>
                <a:gridCol w="1113735"/>
                <a:gridCol w="900100"/>
                <a:gridCol w="1324180"/>
                <a:gridCol w="296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Alireza Tarighat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atarighat@broadcom.com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Payam</a:t>
                      </a:r>
                      <a:r>
                        <a:rPr lang="en-US" sz="1600" baseline="0" dirty="0" smtClean="0"/>
                        <a:t> Torab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ptorab@broadcom.com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</a:t>
                      </a:r>
                      <a:r>
                        <a:rPr lang="en-US" sz="1600" baseline="0" dirty="0" smtClean="0"/>
                        <a:t> Ibrahim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Vipin Aggarwal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vaggarwa@broadcom.com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Vinko Erceg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verceg@broadcom.com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</a:t>
            </a:r>
            <a:r>
              <a:rPr lang="en-US" dirty="0" smtClean="0"/>
              <a:t>Multiplexing </a:t>
            </a:r>
            <a:r>
              <a:rPr lang="en-US" dirty="0"/>
              <a:t>(</a:t>
            </a:r>
            <a:r>
              <a:rPr lang="en-US" dirty="0" smtClean="0"/>
              <a:t>SM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113213"/>
          </a:xfrm>
        </p:spPr>
        <p:txBody>
          <a:bodyPr/>
          <a:lstStyle/>
          <a:p>
            <a:r>
              <a:rPr lang="en-US" sz="1600" dirty="0" smtClean="0">
                <a:latin typeface="+mj-lt"/>
              </a:rPr>
              <a:t>Phase delta=0deg (minimizes capacity)</a:t>
            </a:r>
          </a:p>
          <a:p>
            <a:r>
              <a:rPr lang="en-US" sz="1600" dirty="0" smtClean="0">
                <a:latin typeface="+mj-lt"/>
              </a:rPr>
              <a:t>K=0dB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91" y="1916832"/>
            <a:ext cx="6126245" cy="46279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0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(SM)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TX arrays spacing=15cm</a:t>
            </a:r>
          </a:p>
          <a:p>
            <a:r>
              <a:rPr lang="en-US" sz="1600" dirty="0" smtClean="0">
                <a:latin typeface="+mj-lt"/>
              </a:rPr>
              <a:t>RX arrays spacing=20cm</a:t>
            </a:r>
          </a:p>
          <a:p>
            <a:r>
              <a:rPr lang="en-US" sz="1600" dirty="0" smtClean="0">
                <a:latin typeface="+mj-lt"/>
              </a:rPr>
              <a:t>K=0dB</a:t>
            </a:r>
          </a:p>
          <a:p>
            <a:r>
              <a:rPr lang="en-US" sz="1600" dirty="0" smtClean="0">
                <a:latin typeface="+mj-lt"/>
              </a:rPr>
              <a:t>Short range (low # of elements)</a:t>
            </a:r>
            <a:endParaRPr lang="en-US" sz="1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1592797"/>
            <a:ext cx="5976664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9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(SM)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TX arrays spacing=15cm</a:t>
            </a:r>
          </a:p>
          <a:p>
            <a:r>
              <a:rPr lang="en-US" sz="1600" dirty="0" smtClean="0">
                <a:latin typeface="+mj-lt"/>
              </a:rPr>
              <a:t>RX arrays spacing=20cm</a:t>
            </a:r>
          </a:p>
          <a:p>
            <a:r>
              <a:rPr lang="en-US" sz="1600" dirty="0" smtClean="0">
                <a:latin typeface="+mj-lt"/>
              </a:rPr>
              <a:t>K=0dB</a:t>
            </a:r>
          </a:p>
          <a:p>
            <a:r>
              <a:rPr lang="en-US" sz="1600" dirty="0" smtClean="0">
                <a:latin typeface="+mj-lt"/>
              </a:rPr>
              <a:t>Long range (high # of elements)</a:t>
            </a:r>
            <a:endParaRPr lang="en-US" sz="16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56792"/>
            <a:ext cx="5940660" cy="49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Multi-Array Beamforming (MAB)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Form a larger single array by phase-aligning the two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Transport a single stream at higher SNR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9dB higher SNR compared to SISO case</a:t>
            </a: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 rot="16200000">
            <a:off x="6311868" y="4252016"/>
            <a:ext cx="1949019" cy="57142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Multi-Array Beamforming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62738" y="3728750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62738" y="4715274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2" name="Rectangle 71"/>
          <p:cNvSpPr/>
          <p:nvPr/>
        </p:nvSpPr>
        <p:spPr>
          <a:xfrm rot="16200000">
            <a:off x="7211803" y="4264976"/>
            <a:ext cx="1555210" cy="50145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844901" y="4033117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844901" y="4994277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567923" y="4030448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 rot="16200000">
            <a:off x="1161871" y="4251601"/>
            <a:ext cx="1949021" cy="57225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  <a:cs typeface="Times New Roman"/>
              </a:rPr>
              <a:t>Multi-Array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Beamforming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587435" y="3771878"/>
            <a:ext cx="782163" cy="59004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587435" y="4737043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6" name="Rectangle 105"/>
          <p:cNvSpPr/>
          <p:nvPr/>
        </p:nvSpPr>
        <p:spPr>
          <a:xfrm rot="16200000">
            <a:off x="512732" y="4160330"/>
            <a:ext cx="1555210" cy="7783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2423339" y="4066901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423339" y="5029396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1684490" y="4084255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369598" y="3724819"/>
            <a:ext cx="327186" cy="694454"/>
            <a:chOff x="3578020" y="4332617"/>
            <a:chExt cx="327186" cy="694454"/>
          </a:xfrm>
        </p:grpSpPr>
        <p:grpSp>
          <p:nvGrpSpPr>
            <p:cNvPr id="41" name="Group 40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5" name="Flowchart: Merge 4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6" name="Flowchart: Merge 45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7" name="Elbow Connector 46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Flowchart: Merge 48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371216" y="4691921"/>
            <a:ext cx="327186" cy="694454"/>
            <a:chOff x="3579638" y="5258775"/>
            <a:chExt cx="327186" cy="694454"/>
          </a:xfrm>
        </p:grpSpPr>
        <p:grpSp>
          <p:nvGrpSpPr>
            <p:cNvPr id="51" name="Group 50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3" name="Flowchart: Merge 52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4" name="Flowchart: Merge 53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5" name="Elbow Connector 5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Flowchart: Merge 5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 flipH="1">
            <a:off x="5733934" y="3670369"/>
            <a:ext cx="327186" cy="694454"/>
            <a:chOff x="3578020" y="4332617"/>
            <a:chExt cx="327186" cy="694454"/>
          </a:xfrm>
        </p:grpSpPr>
        <p:grpSp>
          <p:nvGrpSpPr>
            <p:cNvPr id="59" name="Group 58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61" name="Flowchart: Merge 60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2" name="Flowchart: Merge 61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3" name="Elbow Connector 62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Flowchart: Merge 64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 flipH="1">
            <a:off x="5728728" y="4665006"/>
            <a:ext cx="327186" cy="694454"/>
            <a:chOff x="3579638" y="5258775"/>
            <a:chExt cx="327186" cy="694454"/>
          </a:xfrm>
        </p:grpSpPr>
        <p:grpSp>
          <p:nvGrpSpPr>
            <p:cNvPr id="67" name="Group 66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75" name="Flowchart: Merge 7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77" name="Flowchart: Merge 7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8" name="Elbow Connector 7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Flowchart: Merge 7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8" name="Straight Connector 67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0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2: Multi-Array </a:t>
            </a:r>
            <a:r>
              <a:rPr lang="en-US" dirty="0" smtClean="0"/>
              <a:t>Beamforming (MAB)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82066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Two example usage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9dB SNR gain compared to single array case (6dB from TX and 3dB from RX)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At low SNR, scheme 2 outperforms scheme 1 without waterfilling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850612" y="2708920"/>
            <a:ext cx="5250855" cy="3685562"/>
            <a:chOff x="2717488" y="3168467"/>
            <a:chExt cx="3752850" cy="3396670"/>
          </a:xfrm>
        </p:grpSpPr>
        <p:sp>
          <p:nvSpPr>
            <p:cNvPr id="129" name="Rectangle 128"/>
            <p:cNvSpPr/>
            <p:nvPr/>
          </p:nvSpPr>
          <p:spPr>
            <a:xfrm rot="16200000">
              <a:off x="2416815" y="3526290"/>
              <a:ext cx="915035" cy="31369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3050228" y="3168467"/>
              <a:ext cx="106680" cy="405131"/>
              <a:chOff x="1175657" y="425671"/>
              <a:chExt cx="257199" cy="519440"/>
            </a:xfrm>
          </p:grpSpPr>
          <p:sp>
            <p:nvSpPr>
              <p:cNvPr id="186" name="Flowchart: Merge 185"/>
              <p:cNvSpPr/>
              <p:nvPr/>
            </p:nvSpPr>
            <p:spPr>
              <a:xfrm rot="5400000">
                <a:off x="1298907" y="43861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44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" name="Flowchart: Merge 186"/>
              <p:cNvSpPr/>
              <p:nvPr/>
            </p:nvSpPr>
            <p:spPr>
              <a:xfrm rot="5400000">
                <a:off x="1299506" y="811761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cxnSp>
            <p:nvCxnSpPr>
              <p:cNvPr id="188" name="Elbow Connector 187"/>
              <p:cNvCxnSpPr/>
              <p:nvPr/>
            </p:nvCxnSpPr>
            <p:spPr>
              <a:xfrm rot="10800000" flipH="1" flipV="1">
                <a:off x="1311846" y="498996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1175657" y="687234"/>
                <a:ext cx="134718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Flowchart: Merge 189"/>
              <p:cNvSpPr/>
              <p:nvPr/>
            </p:nvSpPr>
            <p:spPr>
              <a:xfrm rot="5400000">
                <a:off x="1297675" y="626586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3055308" y="3792672"/>
              <a:ext cx="106680" cy="404497"/>
              <a:chOff x="0" y="1"/>
              <a:chExt cx="257200" cy="519440"/>
            </a:xfrm>
          </p:grpSpPr>
          <p:sp>
            <p:nvSpPr>
              <p:cNvPr id="181" name="Flowchart: Merge 180"/>
              <p:cNvSpPr/>
              <p:nvPr/>
            </p:nvSpPr>
            <p:spPr>
              <a:xfrm rot="5400000">
                <a:off x="12325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82" name="Flowchart: Merge 181"/>
              <p:cNvSpPr/>
              <p:nvPr/>
            </p:nvSpPr>
            <p:spPr>
              <a:xfrm rot="5400000">
                <a:off x="12385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83" name="Elbow Connector 182"/>
              <p:cNvCxnSpPr/>
              <p:nvPr/>
            </p:nvCxnSpPr>
            <p:spPr>
              <a:xfrm rot="10800000" flipH="1" flipV="1">
                <a:off x="136190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0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Flowchart: Merge 184"/>
              <p:cNvSpPr/>
              <p:nvPr/>
            </p:nvSpPr>
            <p:spPr>
              <a:xfrm rot="5400000">
                <a:off x="122018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2" name="Rectangle 131"/>
            <p:cNvSpPr/>
            <p:nvPr/>
          </p:nvSpPr>
          <p:spPr>
            <a:xfrm rot="16200000">
              <a:off x="5856293" y="3526607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3" name="Group 132"/>
            <p:cNvGrpSpPr/>
            <p:nvPr/>
          </p:nvGrpSpPr>
          <p:grpSpPr>
            <a:xfrm flipH="1">
              <a:off x="6032190" y="3168467"/>
              <a:ext cx="106044" cy="404497"/>
              <a:chOff x="332107" y="1"/>
              <a:chExt cx="257198" cy="519440"/>
            </a:xfrm>
          </p:grpSpPr>
          <p:sp>
            <p:nvSpPr>
              <p:cNvPr id="176" name="Flowchart: Merge 175"/>
              <p:cNvSpPr/>
              <p:nvPr/>
            </p:nvSpPr>
            <p:spPr>
              <a:xfrm rot="5400000">
                <a:off x="455355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77" name="Flowchart: Merge 176"/>
              <p:cNvSpPr/>
              <p:nvPr/>
            </p:nvSpPr>
            <p:spPr>
              <a:xfrm rot="5400000">
                <a:off x="455955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78" name="Elbow Connector 177"/>
              <p:cNvCxnSpPr/>
              <p:nvPr/>
            </p:nvCxnSpPr>
            <p:spPr>
              <a:xfrm rot="10800000" flipH="1" flipV="1">
                <a:off x="468297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332107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Flowchart: Merge 179"/>
              <p:cNvSpPr/>
              <p:nvPr/>
            </p:nvSpPr>
            <p:spPr>
              <a:xfrm rot="5400000">
                <a:off x="454126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H="1">
              <a:off x="6037905" y="3792675"/>
              <a:ext cx="106044" cy="404497"/>
              <a:chOff x="337822" y="624205"/>
              <a:chExt cx="257199" cy="519440"/>
            </a:xfrm>
          </p:grpSpPr>
          <p:sp>
            <p:nvSpPr>
              <p:cNvPr id="171" name="Flowchart: Merge 170"/>
              <p:cNvSpPr/>
              <p:nvPr/>
            </p:nvSpPr>
            <p:spPr>
              <a:xfrm rot="5400000">
                <a:off x="461071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72" name="Flowchart: Merge 171"/>
              <p:cNvSpPr/>
              <p:nvPr/>
            </p:nvSpPr>
            <p:spPr>
              <a:xfrm rot="5400000">
                <a:off x="461671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73" name="Elbow Connector 172"/>
              <p:cNvCxnSpPr/>
              <p:nvPr/>
            </p:nvCxnSpPr>
            <p:spPr>
              <a:xfrm rot="10800000" flipH="1" flipV="1">
                <a:off x="474013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37822" y="885767"/>
                <a:ext cx="134720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Flowchart: Merge 174"/>
              <p:cNvSpPr/>
              <p:nvPr/>
            </p:nvSpPr>
            <p:spPr>
              <a:xfrm rot="5400000">
                <a:off x="459841" y="825118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5" name="Freeform 134"/>
            <p:cNvSpPr/>
            <p:nvPr/>
          </p:nvSpPr>
          <p:spPr>
            <a:xfrm rot="213330">
              <a:off x="3160083" y="3631382"/>
              <a:ext cx="1284605" cy="14414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 rot="16200000">
              <a:off x="2417133" y="5160517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7" name="Group 136"/>
            <p:cNvGrpSpPr/>
            <p:nvPr/>
          </p:nvGrpSpPr>
          <p:grpSpPr>
            <a:xfrm>
              <a:off x="3050862" y="4802377"/>
              <a:ext cx="106044" cy="404497"/>
              <a:chOff x="332742" y="1"/>
              <a:chExt cx="257198" cy="519440"/>
            </a:xfrm>
          </p:grpSpPr>
          <p:sp>
            <p:nvSpPr>
              <p:cNvPr id="166" name="Flowchart: Merge 165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67" name="Flowchart: Merge 16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68" name="Elbow Connector 16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Flowchart: Merge 16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3055943" y="5426581"/>
              <a:ext cx="106680" cy="403859"/>
              <a:chOff x="337820" y="624205"/>
              <a:chExt cx="257200" cy="519440"/>
            </a:xfrm>
          </p:grpSpPr>
          <p:sp>
            <p:nvSpPr>
              <p:cNvPr id="161" name="Flowchart: Merge 160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62" name="Flowchart: Merge 161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63" name="Elbow Connector 162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Flowchart: Merge 164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9" name="Rectangle 138"/>
            <p:cNvSpPr/>
            <p:nvPr/>
          </p:nvSpPr>
          <p:spPr>
            <a:xfrm rot="16200000">
              <a:off x="5856610" y="4845875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 flipH="1">
              <a:off x="6032851" y="4487417"/>
              <a:ext cx="105408" cy="403860"/>
              <a:chOff x="3314712" y="-1"/>
              <a:chExt cx="257187" cy="519441"/>
            </a:xfrm>
          </p:grpSpPr>
          <p:sp>
            <p:nvSpPr>
              <p:cNvPr id="156" name="Flowchart: Merge 155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57" name="Flowchart: Merge 156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58" name="Elbow Connector 157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Flowchart: Merge 159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 flipH="1">
              <a:off x="6038537" y="5111621"/>
              <a:ext cx="105410" cy="403859"/>
              <a:chOff x="3320415" y="624204"/>
              <a:chExt cx="257199" cy="519440"/>
            </a:xfrm>
          </p:grpSpPr>
          <p:sp>
            <p:nvSpPr>
              <p:cNvPr id="151" name="Flowchart: Merge 150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52" name="Flowchart: Merge 151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53" name="Elbow Connector 152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Flowchart: Merge 154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42" name="Cloud 141"/>
            <p:cNvSpPr/>
            <p:nvPr/>
          </p:nvSpPr>
          <p:spPr>
            <a:xfrm>
              <a:off x="4285303" y="3290387"/>
              <a:ext cx="682625" cy="567055"/>
            </a:xfrm>
            <a:prstGeom prst="cloud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rPr>
                <a:t>LOS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 rot="16200000">
              <a:off x="3941451" y="5098604"/>
              <a:ext cx="1116330" cy="23558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733488" y="6348602"/>
              <a:ext cx="1413510" cy="21653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45" name="Straight Connector 144"/>
            <p:cNvCxnSpPr/>
            <p:nvPr/>
          </p:nvCxnSpPr>
          <p:spPr>
            <a:xfrm>
              <a:off x="3402018" y="5483097"/>
              <a:ext cx="978535" cy="81216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>
              <a:off x="4448498" y="5371972"/>
              <a:ext cx="1061720" cy="95059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3523303" y="3720282"/>
              <a:ext cx="204597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Freeform 147"/>
            <p:cNvSpPr/>
            <p:nvPr/>
          </p:nvSpPr>
          <p:spPr>
            <a:xfrm rot="21386670" flipH="1">
              <a:off x="4751393" y="3651067"/>
              <a:ext cx="1284605" cy="14351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49" name="Freeform 148"/>
            <p:cNvSpPr/>
            <p:nvPr/>
          </p:nvSpPr>
          <p:spPr>
            <a:xfrm rot="2562556">
              <a:off x="3046418" y="5623432"/>
              <a:ext cx="1284605" cy="14351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 rot="19037444" flipH="1">
              <a:off x="4857438" y="5306567"/>
              <a:ext cx="1284605" cy="14287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306288" y="4113076"/>
            <a:ext cx="644830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3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SVD Multiplexing vs 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Multi-array beamforming (MAB) provides 9dB SNR gain compared to a single array case (6dB from TX and 3dB from RX)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high SNR, SVD-SM outperforms MAB in terms of capacity.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low SNR, MAB outperforms “SVD-SP w/o waterfilling” (with substantial delta)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low SNR and under certain conditions, MAB outperforms “SVD-SP w waterfilling” (but with very marginal delta)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Multi-Array Beamforming (MAB) is simple to support from standard perspective (11ad nearly sufficient to support it)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75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SVD Multiplexing vs MAB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SVD-SM can reach MAB performance at low SNR only with the help of waterfilling</a:t>
            </a:r>
            <a:endParaRPr 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6" y="2528900"/>
            <a:ext cx="478274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6" y="2528900"/>
            <a:ext cx="4591050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1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</a:t>
            </a:r>
            <a:r>
              <a:rPr lang="en-US" dirty="0" smtClean="0"/>
              <a:t>: Spatial Aggregation (SA)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SVD can be eliminated if sufficiently separated beams can be identified.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Simplified TX and RX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May be defined as a mandatory mode (while making SVD-SM as optional)</a:t>
            </a:r>
            <a:endParaRPr 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121" name="Rectangle 120"/>
          <p:cNvSpPr/>
          <p:nvPr/>
        </p:nvSpPr>
        <p:spPr>
          <a:xfrm>
            <a:off x="2768319" y="4391279"/>
            <a:ext cx="773671" cy="48193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768319" y="5179605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8" name="Rectangle 127"/>
          <p:cNvSpPr/>
          <p:nvPr/>
        </p:nvSpPr>
        <p:spPr>
          <a:xfrm rot="16200000">
            <a:off x="929379" y="4720687"/>
            <a:ext cx="1270262" cy="61144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9" name="Rectangle 128"/>
          <p:cNvSpPr/>
          <p:nvPr/>
        </p:nvSpPr>
        <p:spPr>
          <a:xfrm rot="16200000">
            <a:off x="5564978" y="4633177"/>
            <a:ext cx="1957185" cy="77120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Optional Interference-Cancellation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230224" y="4352026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230224" y="5157798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2" name="Rectangle 131"/>
          <p:cNvSpPr/>
          <p:nvPr/>
        </p:nvSpPr>
        <p:spPr>
          <a:xfrm rot="16200000">
            <a:off x="6755574" y="4702160"/>
            <a:ext cx="1270262" cy="585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6003895" y="4600627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6003895" y="5386772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1871058" y="4632247"/>
            <a:ext cx="897261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1871058" y="5420573"/>
            <a:ext cx="897261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929170" y="4598446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6929170" y="5384591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3543900" y="4278025"/>
            <a:ext cx="327186" cy="694454"/>
            <a:chOff x="3578020" y="4332617"/>
            <a:chExt cx="327186" cy="694454"/>
          </a:xfrm>
        </p:grpSpPr>
        <p:grpSp>
          <p:nvGrpSpPr>
            <p:cNvPr id="40" name="Group 39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2" name="Flowchart: Merge 41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3" name="Flowchart: Merge 42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4" name="Elbow Connector 43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lowchart: Merge 45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1" name="Straight Connector 40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45518" y="5074527"/>
            <a:ext cx="327186" cy="694454"/>
            <a:chOff x="3579638" y="5258775"/>
            <a:chExt cx="327186" cy="694454"/>
          </a:xfrm>
        </p:grpSpPr>
        <p:grpSp>
          <p:nvGrpSpPr>
            <p:cNvPr id="48" name="Group 47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0" name="Flowchart: Merge 4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1" name="Flowchart: Merge 5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2" name="Elbow Connector 5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Flowchart: Merge 5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 flipH="1">
            <a:off x="4897742" y="4244157"/>
            <a:ext cx="327186" cy="694454"/>
            <a:chOff x="3578020" y="4332617"/>
            <a:chExt cx="327186" cy="694454"/>
          </a:xfrm>
        </p:grpSpPr>
        <p:grpSp>
          <p:nvGrpSpPr>
            <p:cNvPr id="56" name="Group 55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58" name="Flowchart: Merge 5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9" name="Flowchart: Merge 5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0" name="Elbow Connector 5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Flowchart: Merge 6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 flipH="1">
            <a:off x="4899360" y="5054546"/>
            <a:ext cx="327186" cy="694454"/>
            <a:chOff x="3579638" y="5258775"/>
            <a:chExt cx="327186" cy="694454"/>
          </a:xfrm>
        </p:grpSpPr>
        <p:grpSp>
          <p:nvGrpSpPr>
            <p:cNvPr id="64" name="Group 63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66" name="Flowchart: Merge 65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7" name="Flowchart: Merge 6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8" name="Elbow Connector 6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Flowchart: Merge 6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5" name="Straight Connector 64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6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</a:t>
            </a:r>
            <a:r>
              <a:rPr lang="en-US" dirty="0" smtClean="0"/>
              <a:t>: Spatial Aggregation (SA)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xample usage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SA is a subset of SVD-SM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Use of interference cancellation in RX side is implementation and vendor choice.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069164" y="2984078"/>
            <a:ext cx="5084757" cy="3289238"/>
            <a:chOff x="2361072" y="3479519"/>
            <a:chExt cx="4037330" cy="2657133"/>
          </a:xfrm>
        </p:grpSpPr>
        <p:sp>
          <p:nvSpPr>
            <p:cNvPr id="66" name="Rectangle 65"/>
            <p:cNvSpPr/>
            <p:nvPr/>
          </p:nvSpPr>
          <p:spPr>
            <a:xfrm rot="16200000">
              <a:off x="2276299" y="4649507"/>
              <a:ext cx="767715" cy="59817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 rot="16200000">
              <a:off x="2749694" y="4290414"/>
              <a:ext cx="106044" cy="404497"/>
              <a:chOff x="332742" y="1"/>
              <a:chExt cx="257198" cy="519440"/>
            </a:xfrm>
          </p:grpSpPr>
          <p:sp>
            <p:nvSpPr>
              <p:cNvPr id="98" name="Flowchart: Merge 9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99" name="Flowchart: Merge 9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0" name="Elbow Connector 9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Flowchart: Merge 10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2983372" y="4985103"/>
              <a:ext cx="106680" cy="403859"/>
              <a:chOff x="337820" y="624205"/>
              <a:chExt cx="257200" cy="519440"/>
            </a:xfrm>
          </p:grpSpPr>
          <p:sp>
            <p:nvSpPr>
              <p:cNvPr id="93" name="Flowchart: Merge 92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4" name="Flowchart: Merge 93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5" name="Elbow Connector 94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Flowchart: Merge 96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 rot="16200000">
              <a:off x="5784674" y="4527587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 flipH="1">
              <a:off x="5960915" y="4169129"/>
              <a:ext cx="105408" cy="403860"/>
              <a:chOff x="3314712" y="-1"/>
              <a:chExt cx="257187" cy="519441"/>
            </a:xfrm>
          </p:grpSpPr>
          <p:sp>
            <p:nvSpPr>
              <p:cNvPr id="88" name="Flowchart: Merge 87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89" name="Flowchart: Merge 88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0" name="Elbow Connector 89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lowchart: Merge 91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 flipH="1">
              <a:off x="5966601" y="4793333"/>
              <a:ext cx="105410" cy="403859"/>
              <a:chOff x="3320415" y="624204"/>
              <a:chExt cx="257199" cy="519440"/>
            </a:xfrm>
          </p:grpSpPr>
          <p:sp>
            <p:nvSpPr>
              <p:cNvPr id="83" name="Flowchart: Merge 82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84" name="Flowchart: Merge 83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5" name="Elbow Connector 84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Flowchart: Merge 86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2" name="Freeform 71"/>
            <p:cNvSpPr/>
            <p:nvPr/>
          </p:nvSpPr>
          <p:spPr>
            <a:xfrm rot="20520311">
              <a:off x="2796682" y="41291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2897374">
              <a:off x="3065922" y="523211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798275" flipH="1">
              <a:off x="5259847" y="412975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5" name="Freeform 74"/>
            <p:cNvSpPr/>
            <p:nvPr/>
          </p:nvSpPr>
          <p:spPr>
            <a:xfrm rot="19601334" flipH="1">
              <a:off x="5235082" y="499653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rot="16200000">
              <a:off x="3268169" y="4695227"/>
              <a:ext cx="1524635" cy="23495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rot="494457">
              <a:off x="3658198" y="5953678"/>
              <a:ext cx="847916" cy="182974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981591" y="3479519"/>
              <a:ext cx="843915" cy="2159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3251342" y="5244819"/>
              <a:ext cx="730250" cy="66103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3981592" y="5098769"/>
              <a:ext cx="1687830" cy="80645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2941462" y="3696054"/>
              <a:ext cx="1349375" cy="66929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4297822" y="3710659"/>
              <a:ext cx="1501140" cy="65468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8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</a:t>
            </a:r>
            <a:r>
              <a:rPr lang="en-US" dirty="0" smtClean="0"/>
              <a:t>: Multi-Array Diversity (MAD)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sub-optimal configuration to MAB when MAB is not applicable.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SNR is low for significant gain out of SVD-SM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Link reliability/redundancy is a key metric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Cross-interference between the multiple beams is relatively high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3dB diversity/energy combining gain compared to a single array case.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85" name="Rectangle 84"/>
          <p:cNvSpPr/>
          <p:nvPr/>
        </p:nvSpPr>
        <p:spPr>
          <a:xfrm>
            <a:off x="2829518" y="4396625"/>
            <a:ext cx="748502" cy="56643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829518" y="5323176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2" name="Rectangle 91"/>
          <p:cNvSpPr/>
          <p:nvPr/>
        </p:nvSpPr>
        <p:spPr>
          <a:xfrm rot="16200000">
            <a:off x="980596" y="4909562"/>
            <a:ext cx="1492990" cy="46711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3" name="Rectangle 92"/>
          <p:cNvSpPr/>
          <p:nvPr/>
        </p:nvSpPr>
        <p:spPr>
          <a:xfrm rot="16200000">
            <a:off x="5522520" y="4777959"/>
            <a:ext cx="1871043" cy="69828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Spatial Diversity Combining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211335" y="4350490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211335" y="5297545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 rot="16200000">
            <a:off x="6464034" y="4866021"/>
            <a:ext cx="1492990" cy="47987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959837" y="4642680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5959837" y="5565386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961447" y="4679844"/>
            <a:ext cx="86807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807183" y="4640117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>
          <a:xfrm>
            <a:off x="1961447" y="4679844"/>
            <a:ext cx="868072" cy="922706"/>
          </a:xfrm>
          <a:prstGeom prst="bentConnector3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3578020" y="4332617"/>
            <a:ext cx="327186" cy="694454"/>
            <a:chOff x="3578020" y="4332617"/>
            <a:chExt cx="327186" cy="694454"/>
          </a:xfrm>
        </p:grpSpPr>
        <p:grpSp>
          <p:nvGrpSpPr>
            <p:cNvPr id="38" name="Group 37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39" name="Flowchart: Merge 38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0" name="Flowchart: Merge 39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1" name="Elbow Connector 40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lowchart: Merge 42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579638" y="5258775"/>
            <a:ext cx="327186" cy="694454"/>
            <a:chOff x="3579638" y="5258775"/>
            <a:chExt cx="327186" cy="694454"/>
          </a:xfrm>
        </p:grpSpPr>
        <p:grpSp>
          <p:nvGrpSpPr>
            <p:cNvPr id="48" name="Group 47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0" name="Flowchart: Merge 4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1" name="Flowchart: Merge 5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2" name="Elbow Connector 5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Flowchart: Merge 5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 flipH="1">
            <a:off x="4884094" y="4271453"/>
            <a:ext cx="327186" cy="694454"/>
            <a:chOff x="3578020" y="4332617"/>
            <a:chExt cx="327186" cy="694454"/>
          </a:xfrm>
        </p:grpSpPr>
        <p:grpSp>
          <p:nvGrpSpPr>
            <p:cNvPr id="95" name="Group 94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97" name="Flowchart: Merge 96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1" name="Flowchart: Merge 11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2" name="Elbow Connector 11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Flowchart: Merge 11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 flipH="1">
            <a:off x="4885712" y="5231970"/>
            <a:ext cx="327186" cy="694454"/>
            <a:chOff x="3579638" y="5258775"/>
            <a:chExt cx="327186" cy="694454"/>
          </a:xfrm>
        </p:grpSpPr>
        <p:grpSp>
          <p:nvGrpSpPr>
            <p:cNvPr id="116" name="Group 115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118" name="Flowchart: Merge 11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9" name="Flowchart: Merge 11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20" name="Elbow Connector 11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Flowchart: Merge 12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117" name="Straight Connector 116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25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mmWave MIMO for NG60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MIMO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SVD multiplexing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Multi-array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Spatial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Multi-array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of phase noise on SVD multiplexing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  <a:p>
            <a:endParaRPr lang="ru-R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4: Multi-Array Diversity (MAD)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xample usage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Simple reliability improvement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Energy combining gain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 rot="16200000">
            <a:off x="1929389" y="4282045"/>
            <a:ext cx="1086635" cy="76997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Device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42" name="Group 41"/>
          <p:cNvGrpSpPr/>
          <p:nvPr/>
        </p:nvGrpSpPr>
        <p:grpSpPr>
          <a:xfrm rot="16200000">
            <a:off x="2581164" y="3761366"/>
            <a:ext cx="150096" cy="520677"/>
            <a:chOff x="332742" y="1"/>
            <a:chExt cx="257198" cy="519440"/>
          </a:xfrm>
        </p:grpSpPr>
        <p:sp>
          <p:nvSpPr>
            <p:cNvPr id="110" name="Flowchart: Merge 109"/>
            <p:cNvSpPr/>
            <p:nvPr/>
          </p:nvSpPr>
          <p:spPr>
            <a:xfrm rot="5400000">
              <a:off x="455990" y="1294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11" name="Flowchart: Merge 110"/>
            <p:cNvSpPr/>
            <p:nvPr/>
          </p:nvSpPr>
          <p:spPr>
            <a:xfrm rot="5400000">
              <a:off x="456590" y="386090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12" name="Elbow Connector 111"/>
            <p:cNvCxnSpPr/>
            <p:nvPr/>
          </p:nvCxnSpPr>
          <p:spPr>
            <a:xfrm rot="10800000" flipH="1" flipV="1">
              <a:off x="468932" y="73325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32742" y="261563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Merge 113"/>
            <p:cNvSpPr/>
            <p:nvPr/>
          </p:nvSpPr>
          <p:spPr>
            <a:xfrm rot="5400000">
              <a:off x="454761" y="200915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888756" y="4718712"/>
            <a:ext cx="137321" cy="571628"/>
            <a:chOff x="337820" y="624205"/>
            <a:chExt cx="257200" cy="519440"/>
          </a:xfrm>
        </p:grpSpPr>
        <p:sp>
          <p:nvSpPr>
            <p:cNvPr id="105" name="Flowchart: Merge 104"/>
            <p:cNvSpPr/>
            <p:nvPr/>
          </p:nvSpPr>
          <p:spPr>
            <a:xfrm rot="5400000">
              <a:off x="461070" y="637145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06" name="Flowchart: Merge 105"/>
            <p:cNvSpPr/>
            <p:nvPr/>
          </p:nvSpPr>
          <p:spPr>
            <a:xfrm rot="5400000">
              <a:off x="461670" y="1010294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07" name="Elbow Connector 106"/>
            <p:cNvCxnSpPr/>
            <p:nvPr/>
          </p:nvCxnSpPr>
          <p:spPr>
            <a:xfrm rot="10800000" flipH="1" flipV="1">
              <a:off x="474010" y="697529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37820" y="885767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Merge 108"/>
            <p:cNvSpPr/>
            <p:nvPr/>
          </p:nvSpPr>
          <p:spPr>
            <a:xfrm rot="5400000">
              <a:off x="459838" y="82511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 rot="16200000">
            <a:off x="5839310" y="4463155"/>
            <a:ext cx="1295154" cy="52639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Device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45" name="Group 44"/>
          <p:cNvGrpSpPr/>
          <p:nvPr/>
        </p:nvGrpSpPr>
        <p:grpSpPr>
          <a:xfrm rot="5400000" flipH="1">
            <a:off x="6404933" y="3711031"/>
            <a:ext cx="149196" cy="519857"/>
            <a:chOff x="3314712" y="-1"/>
            <a:chExt cx="257187" cy="519441"/>
          </a:xfrm>
        </p:grpSpPr>
        <p:sp>
          <p:nvSpPr>
            <p:cNvPr id="63" name="Flowchart: Merge 62"/>
            <p:cNvSpPr/>
            <p:nvPr/>
          </p:nvSpPr>
          <p:spPr>
            <a:xfrm rot="5400000">
              <a:off x="3437949" y="12939"/>
              <a:ext cx="146649" cy="12077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64" name="Flowchart: Merge 63"/>
            <p:cNvSpPr/>
            <p:nvPr/>
          </p:nvSpPr>
          <p:spPr>
            <a:xfrm rot="5400000">
              <a:off x="3438549" y="38608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65" name="Elbow Connector 64"/>
            <p:cNvCxnSpPr/>
            <p:nvPr/>
          </p:nvCxnSpPr>
          <p:spPr>
            <a:xfrm rot="10800000" flipH="1" flipV="1">
              <a:off x="3450903" y="73325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314712" y="261562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Flowchart: Merge 103"/>
            <p:cNvSpPr/>
            <p:nvPr/>
          </p:nvSpPr>
          <p:spPr>
            <a:xfrm rot="5400000">
              <a:off x="3436733" y="200914"/>
              <a:ext cx="146050" cy="120652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flipH="1">
            <a:off x="6070020" y="4881392"/>
            <a:ext cx="135686" cy="571628"/>
            <a:chOff x="3320415" y="624204"/>
            <a:chExt cx="257199" cy="519440"/>
          </a:xfrm>
        </p:grpSpPr>
        <p:sp>
          <p:nvSpPr>
            <p:cNvPr id="58" name="Flowchart: Merge 57"/>
            <p:cNvSpPr/>
            <p:nvPr/>
          </p:nvSpPr>
          <p:spPr>
            <a:xfrm rot="5400000">
              <a:off x="3443664" y="637145"/>
              <a:ext cx="146649" cy="120768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59" name="Flowchart: Merge 58"/>
            <p:cNvSpPr/>
            <p:nvPr/>
          </p:nvSpPr>
          <p:spPr>
            <a:xfrm rot="5400000">
              <a:off x="3444264" y="1010293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60" name="Elbow Connector 59"/>
            <p:cNvCxnSpPr/>
            <p:nvPr/>
          </p:nvCxnSpPr>
          <p:spPr>
            <a:xfrm rot="10800000" flipH="1" flipV="1">
              <a:off x="3456606" y="697530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320415" y="885767"/>
              <a:ext cx="134721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Flowchart: Merge 61"/>
            <p:cNvSpPr/>
            <p:nvPr/>
          </p:nvSpPr>
          <p:spPr>
            <a:xfrm rot="5400000">
              <a:off x="3442433" y="82511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sp>
        <p:nvSpPr>
          <p:cNvPr id="47" name="Freeform 46"/>
          <p:cNvSpPr/>
          <p:nvPr/>
        </p:nvSpPr>
        <p:spPr>
          <a:xfrm rot="20520311">
            <a:off x="2648445" y="3507147"/>
            <a:ext cx="924463" cy="345135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48" name="Freeform 47"/>
          <p:cNvSpPr/>
          <p:nvPr/>
        </p:nvSpPr>
        <p:spPr>
          <a:xfrm rot="2897374">
            <a:off x="2948983" y="5083930"/>
            <a:ext cx="1016529" cy="313059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49" name="Freeform 48"/>
          <p:cNvSpPr/>
          <p:nvPr/>
        </p:nvSpPr>
        <p:spPr>
          <a:xfrm rot="798275" flipH="1">
            <a:off x="5644981" y="3429851"/>
            <a:ext cx="924463" cy="344236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0" name="Freeform 49"/>
          <p:cNvSpPr/>
          <p:nvPr/>
        </p:nvSpPr>
        <p:spPr>
          <a:xfrm rot="19601334" flipH="1">
            <a:off x="5128393" y="5160018"/>
            <a:ext cx="924463" cy="344236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1" name="Rectangle 50"/>
          <p:cNvSpPr/>
          <p:nvPr/>
        </p:nvSpPr>
        <p:spPr>
          <a:xfrm rot="16200000">
            <a:off x="3157629" y="4323476"/>
            <a:ext cx="2157990" cy="3024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Blocker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2" name="Rectangle 51"/>
          <p:cNvSpPr/>
          <p:nvPr/>
        </p:nvSpPr>
        <p:spPr>
          <a:xfrm rot="494457">
            <a:off x="3762001" y="6027987"/>
            <a:ext cx="908141" cy="2980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Reflector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73686" y="2587685"/>
            <a:ext cx="944687" cy="30648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Reflector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233693" y="5086317"/>
            <a:ext cx="939994" cy="93563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173686" y="5210350"/>
            <a:ext cx="1697710" cy="80980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34809" y="2894173"/>
            <a:ext cx="1736945" cy="94732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4580744" y="2914845"/>
            <a:ext cx="1711606" cy="82598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89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MIMO Scenarios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530049"/>
              </p:ext>
            </p:extLst>
          </p:nvPr>
        </p:nvGraphicFramePr>
        <p:xfrm>
          <a:off x="685800" y="1981200"/>
          <a:ext cx="7770812" cy="356616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392690"/>
                <a:gridCol w="1307059"/>
                <a:gridCol w="963096"/>
                <a:gridCol w="1192405"/>
                <a:gridCol w="1915562"/>
              </a:tblGrid>
              <a:tr h="972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data streams (Constellation-Level)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True MIMO Coding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Improved Merit of Figure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Some applicable usages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66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SVD Multiplexing (SM) -Closed</a:t>
                      </a:r>
                      <a:r>
                        <a:rPr lang="en-US" sz="1200" baseline="0" dirty="0" smtClean="0">
                          <a:effectLst/>
                        </a:rPr>
                        <a:t> Loop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Two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Throughput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Backhaul capacity, adjacent arrays, high </a:t>
                      </a:r>
                      <a:r>
                        <a:rPr lang="en-US" sz="1200" dirty="0" smtClean="0">
                          <a:effectLst/>
                        </a:rPr>
                        <a:t>SNR,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polarization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</a:rPr>
                        <a:t>multiplexing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721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Multi-Array </a:t>
                      </a:r>
                      <a:r>
                        <a:rPr lang="en-US" sz="1200" dirty="0" smtClean="0">
                          <a:effectLst/>
                        </a:rPr>
                        <a:t>Beamforming (MAB)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Backhaul range, adjacent arrays, low 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729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Spatial </a:t>
                      </a:r>
                      <a:r>
                        <a:rPr lang="en-US" sz="1200" dirty="0" smtClean="0">
                          <a:effectLst/>
                        </a:rPr>
                        <a:t>Aggregation (SA)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-Open Loop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Two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Throughput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Indoor/Outdoor,</a:t>
                      </a:r>
                      <a:r>
                        <a:rPr lang="en-US" sz="1200" baseline="0" dirty="0" smtClean="0">
                          <a:effectLst/>
                        </a:rPr>
                        <a:t> polarization multiplexing </a:t>
                      </a:r>
                      <a:r>
                        <a:rPr lang="en-US" sz="1200" dirty="0" smtClean="0">
                          <a:effectLst/>
                        </a:rPr>
                        <a:t>when good</a:t>
                      </a:r>
                      <a:r>
                        <a:rPr lang="en-US" sz="1200" baseline="0" dirty="0" smtClean="0">
                          <a:effectLst/>
                        </a:rPr>
                        <a:t> separation available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47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Multi-Array Diversity </a:t>
                      </a:r>
                      <a:r>
                        <a:rPr lang="en-US" sz="1200" dirty="0" smtClean="0">
                          <a:effectLst/>
                        </a:rPr>
                        <a:t>(MAD)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Indoor, distant arrays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95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Noise Impact on SVD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Phase noise seen by the multiple streams may only be partially correlated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Cases that two different RFIC dies are deployed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An SVD-based multiplexing will experience cross-stream interference due to uncorrelated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effect is not seen in existing MIMO systems (such as 11ac)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Simulation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Low-frequency “correlated phase noise” and high-frequency “uncorrelated phase noise”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Integrated phase noise (uncorrelated portion) of 5 deg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44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Noise Impact on </a:t>
            </a:r>
            <a:r>
              <a:rPr lang="en-US" dirty="0" smtClean="0"/>
              <a:t>SVD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277" y="1700808"/>
            <a:ext cx="5927047" cy="502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0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4039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All four “multi-radio” scenarios can be implemented using a common PHY framework.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Possible standard framework: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Ability to generate 2 to 4 independent streams (no cross coding)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Enables two modes of operation: transport </a:t>
            </a:r>
            <a:r>
              <a:rPr lang="en-US" sz="1600" dirty="0"/>
              <a:t>data streams over the same frequency channel (spatial aggregation) or over different frequency channels (carrier aggregation</a:t>
            </a:r>
            <a:r>
              <a:rPr lang="en-US" sz="16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Ability to apply some form of “SVD coding” to generate 2 to 4 coded data streams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This “waveform generation” framework enables following usages: SVD multiplexing (LOS/AWGN MIMO), polarization multiplexing, multi-array beamforming, spatial aggregation, carrier aggregation, multi-array diversity.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64707"/>
              </p:ext>
            </p:extLst>
          </p:nvPr>
        </p:nvGraphicFramePr>
        <p:xfrm>
          <a:off x="3707904" y="5373216"/>
          <a:ext cx="4824536" cy="910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656184"/>
                <a:gridCol w="1656184"/>
              </a:tblGrid>
              <a:tr h="318274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Same channel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Different  channels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27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 TX cross-coding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Spatial aggregation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Carrier</a:t>
                      </a:r>
                      <a:r>
                        <a:rPr lang="en-US" sz="1200" baseline="0" dirty="0" smtClean="0"/>
                        <a:t> aggregation</a:t>
                      </a:r>
                      <a:endParaRPr lang="en-US" sz="1200" dirty="0"/>
                    </a:p>
                  </a:txBody>
                  <a:tcPr/>
                </a:tc>
              </a:tr>
              <a:tr h="23543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TX cross-coding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SVD multiplexing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05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Applicability of MIMO to mmWave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2x2 mmWave system deploys 2 TX arrays and 2 RX arrays.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Each array may have N elements, but only two data feeds are available.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Each array has a programmable phase shifter that can be leveraged to change the MIMO channel seen by the 2x2 system.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 major difference with sub-5GHz systems where omni elements are used.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Additional knob available through changing array patterns. 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219468" y="4358141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9468" y="5385994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59637" y="4672326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9637" y="5697335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6140" y="4306962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6140" y="5357561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37978" y="4631098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7978" y="5656107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297799" y="4352618"/>
            <a:ext cx="761838" cy="166174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2x2 MIMO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097809" y="4288810"/>
            <a:ext cx="761838" cy="166174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2x2 MIMO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57" name="Group 56"/>
          <p:cNvGrpSpPr/>
          <p:nvPr/>
        </p:nvGrpSpPr>
        <p:grpSpPr>
          <a:xfrm flipH="1">
            <a:off x="5842130" y="4277047"/>
            <a:ext cx="327186" cy="694454"/>
            <a:chOff x="3578020" y="4332617"/>
            <a:chExt cx="327186" cy="694454"/>
          </a:xfrm>
        </p:grpSpPr>
        <p:grpSp>
          <p:nvGrpSpPr>
            <p:cNvPr id="58" name="Group 57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60" name="Flowchart: Merge 5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1" name="Flowchart: Merge 6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2" name="Elbow Connector 6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Flowchart: Merge 6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9" name="Straight Connector 58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 flipH="1">
            <a:off x="5843748" y="5333100"/>
            <a:ext cx="327186" cy="694454"/>
            <a:chOff x="3579638" y="5258775"/>
            <a:chExt cx="327186" cy="694454"/>
          </a:xfrm>
        </p:grpSpPr>
        <p:grpSp>
          <p:nvGrpSpPr>
            <p:cNvPr id="66" name="Group 65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68" name="Flowchart: Merge 6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9" name="Flowchart: Merge 6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0" name="Elbow Connector 6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lowchart: Merge 7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981306" y="4249273"/>
            <a:ext cx="294305" cy="844907"/>
            <a:chOff x="3956603" y="4593140"/>
            <a:chExt cx="294305" cy="924092"/>
          </a:xfrm>
        </p:grpSpPr>
        <p:sp>
          <p:nvSpPr>
            <p:cNvPr id="84" name="Flowchart: Merge 83"/>
            <p:cNvSpPr/>
            <p:nvPr/>
          </p:nvSpPr>
          <p:spPr>
            <a:xfrm rot="5400000">
              <a:off x="4101357" y="4639648"/>
              <a:ext cx="196059" cy="1030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86" name="Elbow Connector 85"/>
            <p:cNvCxnSpPr>
              <a:stCxn id="84" idx="2"/>
              <a:endCxn id="89" idx="2"/>
            </p:cNvCxnSpPr>
            <p:nvPr/>
          </p:nvCxnSpPr>
          <p:spPr>
            <a:xfrm rot="10800000" flipV="1">
              <a:off x="4145021" y="4691169"/>
              <a:ext cx="2844" cy="728433"/>
            </a:xfrm>
            <a:prstGeom prst="bentConnector3">
              <a:avLst>
                <a:gd name="adj1" fmla="val 3031505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3956603" y="5049180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Flowchart: Merge 88"/>
            <p:cNvSpPr/>
            <p:nvPr/>
          </p:nvSpPr>
          <p:spPr>
            <a:xfrm rot="5400000">
              <a:off x="4098863" y="5368131"/>
              <a:ext cx="195258" cy="1029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066081" y="4844770"/>
              <a:ext cx="181884" cy="420434"/>
              <a:chOff x="4066080" y="4844770"/>
              <a:chExt cx="217887" cy="420434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4066080" y="4942830"/>
                <a:ext cx="114946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Flowchart: Merge 87"/>
              <p:cNvSpPr/>
              <p:nvPr/>
            </p:nvSpPr>
            <p:spPr>
              <a:xfrm rot="5400000">
                <a:off x="4134867" y="4890927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0" name="Straight Connector 89"/>
              <p:cNvCxnSpPr>
                <a:stCxn id="91" idx="2"/>
              </p:cNvCxnSpPr>
              <p:nvPr/>
            </p:nvCxnSpPr>
            <p:spPr>
              <a:xfrm flipH="1" flipV="1">
                <a:off x="4069683" y="5167574"/>
                <a:ext cx="111342" cy="1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Flowchart: Merge 90"/>
              <p:cNvSpPr/>
              <p:nvPr/>
            </p:nvSpPr>
            <p:spPr>
              <a:xfrm rot="5400000">
                <a:off x="4134867" y="5116103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2981306" y="5274881"/>
            <a:ext cx="294305" cy="844907"/>
            <a:chOff x="3956603" y="4593140"/>
            <a:chExt cx="294305" cy="924092"/>
          </a:xfrm>
        </p:grpSpPr>
        <p:sp>
          <p:nvSpPr>
            <p:cNvPr id="94" name="Flowchart: Merge 93"/>
            <p:cNvSpPr/>
            <p:nvPr/>
          </p:nvSpPr>
          <p:spPr>
            <a:xfrm rot="5400000">
              <a:off x="4101357" y="4639648"/>
              <a:ext cx="196059" cy="1030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95" name="Elbow Connector 94"/>
            <p:cNvCxnSpPr>
              <a:stCxn id="94" idx="2"/>
              <a:endCxn id="97" idx="2"/>
            </p:cNvCxnSpPr>
            <p:nvPr/>
          </p:nvCxnSpPr>
          <p:spPr>
            <a:xfrm rot="10800000" flipV="1">
              <a:off x="4145021" y="4691169"/>
              <a:ext cx="2844" cy="728433"/>
            </a:xfrm>
            <a:prstGeom prst="bentConnector3">
              <a:avLst>
                <a:gd name="adj1" fmla="val 3031505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3956603" y="5049180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Flowchart: Merge 96"/>
            <p:cNvSpPr/>
            <p:nvPr/>
          </p:nvSpPr>
          <p:spPr>
            <a:xfrm rot="5400000">
              <a:off x="4098863" y="5368131"/>
              <a:ext cx="195258" cy="1029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4066081" y="4844770"/>
              <a:ext cx="181884" cy="420434"/>
              <a:chOff x="4066080" y="4844770"/>
              <a:chExt cx="217887" cy="420434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>
                <a:off x="4066080" y="4942830"/>
                <a:ext cx="114946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Flowchart: Merge 99"/>
              <p:cNvSpPr/>
              <p:nvPr/>
            </p:nvSpPr>
            <p:spPr>
              <a:xfrm rot="5400000">
                <a:off x="4134867" y="4890927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1" name="Straight Connector 100"/>
              <p:cNvCxnSpPr>
                <a:stCxn id="102" idx="2"/>
              </p:cNvCxnSpPr>
              <p:nvPr/>
            </p:nvCxnSpPr>
            <p:spPr>
              <a:xfrm flipH="1" flipV="1">
                <a:off x="4069683" y="5167574"/>
                <a:ext cx="111342" cy="1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Flowchart: Merge 101"/>
              <p:cNvSpPr/>
              <p:nvPr/>
            </p:nvSpPr>
            <p:spPr>
              <a:xfrm rot="5400000">
                <a:off x="4134867" y="5116103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3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Form a 2x2 MIMO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Apply SVD with/without waterfilling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6049174" y="4225133"/>
            <a:ext cx="2025837" cy="558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SVD Spatial De-Multiplexing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7967" y="3852355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67967" y="4626047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7137675" y="4224936"/>
            <a:ext cx="1219690" cy="48918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631002" y="4091058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31002" y="4845905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336343" y="4088964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36343" y="4843811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 rot="16200000">
            <a:off x="1406276" y="4146086"/>
            <a:ext cx="1727458" cy="558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  <a:cs typeface="Times New Roman"/>
              </a:rPr>
              <a:t>SVD Spatial Multiplexing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10028" y="3803147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710028" y="4560088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5" name="Rectangle 54"/>
          <p:cNvSpPr/>
          <p:nvPr/>
        </p:nvSpPr>
        <p:spPr>
          <a:xfrm rot="16200000">
            <a:off x="651363" y="4116020"/>
            <a:ext cx="1727461" cy="61839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549945" y="4034522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549945" y="4789368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829165" y="4048132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829165" y="4802979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475136" y="3675028"/>
            <a:ext cx="327186" cy="694454"/>
            <a:chOff x="3578020" y="4332617"/>
            <a:chExt cx="327186" cy="694454"/>
          </a:xfrm>
        </p:grpSpPr>
        <p:grpSp>
          <p:nvGrpSpPr>
            <p:cNvPr id="43" name="Group 42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5" name="Flowchart: Merge 4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6" name="Flowchart: Merge 45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5" name="Elbow Connector 6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Flowchart: Merge 6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3476754" y="4444234"/>
            <a:ext cx="327186" cy="694454"/>
            <a:chOff x="3579638" y="5258775"/>
            <a:chExt cx="327186" cy="694454"/>
          </a:xfrm>
        </p:grpSpPr>
        <p:grpSp>
          <p:nvGrpSpPr>
            <p:cNvPr id="69" name="Group 68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71" name="Flowchart: Merge 70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72" name="Flowchart: Merge 71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3" name="Elbow Connector 72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lowchart: Merge 74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 flipH="1">
            <a:off x="5540781" y="3730761"/>
            <a:ext cx="327186" cy="694454"/>
            <a:chOff x="3578020" y="4332617"/>
            <a:chExt cx="327186" cy="694454"/>
          </a:xfrm>
        </p:grpSpPr>
        <p:grpSp>
          <p:nvGrpSpPr>
            <p:cNvPr id="77" name="Group 76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79" name="Flowchart: Merge 78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80" name="Flowchart: Merge 79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1" name="Elbow Connector 80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Flowchart: Merge 82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78" name="Straight Connector 77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 flipH="1">
            <a:off x="5542399" y="4513854"/>
            <a:ext cx="327186" cy="694454"/>
            <a:chOff x="3579638" y="5258775"/>
            <a:chExt cx="327186" cy="694454"/>
          </a:xfrm>
        </p:grpSpPr>
        <p:grpSp>
          <p:nvGrpSpPr>
            <p:cNvPr id="85" name="Group 84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87" name="Flowchart: Merge 86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88" name="Flowchart: Merge 87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9" name="Elbow Connector 88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Flowchart: Merge 90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73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Two example usage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High cross-interference between the streams (LOS MIMO &amp; AWGN MIMO scenarios)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These two scenarios can be very common in outdoor deployments.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042709" y="2878709"/>
            <a:ext cx="4617523" cy="3502619"/>
            <a:chOff x="2695258" y="3048324"/>
            <a:chExt cx="3752850" cy="3420420"/>
          </a:xfrm>
        </p:grpSpPr>
        <p:sp>
          <p:nvSpPr>
            <p:cNvPr id="41" name="Rectangle 40"/>
            <p:cNvSpPr/>
            <p:nvPr/>
          </p:nvSpPr>
          <p:spPr>
            <a:xfrm rot="16200000">
              <a:off x="2394585" y="3406147"/>
              <a:ext cx="915035" cy="31369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027998" y="3048324"/>
              <a:ext cx="106680" cy="405131"/>
              <a:chOff x="1175657" y="425671"/>
              <a:chExt cx="257199" cy="519440"/>
            </a:xfrm>
          </p:grpSpPr>
          <p:sp>
            <p:nvSpPr>
              <p:cNvPr id="124" name="Flowchart: Merge 123"/>
              <p:cNvSpPr/>
              <p:nvPr/>
            </p:nvSpPr>
            <p:spPr>
              <a:xfrm rot="5400000">
                <a:off x="1298907" y="43861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36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" name="Flowchart: Merge 124"/>
              <p:cNvSpPr/>
              <p:nvPr/>
            </p:nvSpPr>
            <p:spPr>
              <a:xfrm rot="5400000">
                <a:off x="1299506" y="811761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cxnSp>
            <p:nvCxnSpPr>
              <p:cNvPr id="126" name="Elbow Connector 125"/>
              <p:cNvCxnSpPr/>
              <p:nvPr/>
            </p:nvCxnSpPr>
            <p:spPr>
              <a:xfrm rot="10800000" flipH="1" flipV="1">
                <a:off x="1311846" y="498996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1175657" y="687234"/>
                <a:ext cx="134718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lowchart: Merge 127"/>
              <p:cNvSpPr/>
              <p:nvPr/>
            </p:nvSpPr>
            <p:spPr>
              <a:xfrm rot="5400000">
                <a:off x="1297675" y="626586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033078" y="3672529"/>
              <a:ext cx="106680" cy="404497"/>
              <a:chOff x="0" y="1"/>
              <a:chExt cx="257200" cy="519440"/>
            </a:xfrm>
          </p:grpSpPr>
          <p:sp>
            <p:nvSpPr>
              <p:cNvPr id="119" name="Flowchart: Merge 118"/>
              <p:cNvSpPr/>
              <p:nvPr/>
            </p:nvSpPr>
            <p:spPr>
              <a:xfrm rot="5400000">
                <a:off x="12325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20" name="Flowchart: Merge 119"/>
              <p:cNvSpPr/>
              <p:nvPr/>
            </p:nvSpPr>
            <p:spPr>
              <a:xfrm rot="5400000">
                <a:off x="12385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21" name="Elbow Connector 120"/>
              <p:cNvCxnSpPr/>
              <p:nvPr/>
            </p:nvCxnSpPr>
            <p:spPr>
              <a:xfrm rot="10800000" flipH="1" flipV="1">
                <a:off x="136190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0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Flowchart: Merge 122"/>
              <p:cNvSpPr/>
              <p:nvPr/>
            </p:nvSpPr>
            <p:spPr>
              <a:xfrm rot="5400000">
                <a:off x="122018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44" name="Rectangle 43"/>
            <p:cNvSpPr/>
            <p:nvPr/>
          </p:nvSpPr>
          <p:spPr>
            <a:xfrm rot="16200000">
              <a:off x="5834063" y="3406464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 flipH="1">
              <a:off x="6009960" y="3048324"/>
              <a:ext cx="106044" cy="404497"/>
              <a:chOff x="332107" y="1"/>
              <a:chExt cx="257198" cy="519440"/>
            </a:xfrm>
          </p:grpSpPr>
          <p:sp>
            <p:nvSpPr>
              <p:cNvPr id="114" name="Flowchart: Merge 113"/>
              <p:cNvSpPr/>
              <p:nvPr/>
            </p:nvSpPr>
            <p:spPr>
              <a:xfrm rot="5400000">
                <a:off x="455355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5" name="Flowchart: Merge 114"/>
              <p:cNvSpPr/>
              <p:nvPr/>
            </p:nvSpPr>
            <p:spPr>
              <a:xfrm rot="5400000">
                <a:off x="455955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6" name="Elbow Connector 115"/>
              <p:cNvCxnSpPr/>
              <p:nvPr/>
            </p:nvCxnSpPr>
            <p:spPr>
              <a:xfrm rot="10800000" flipH="1" flipV="1">
                <a:off x="468297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32107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Flowchart: Merge 117"/>
              <p:cNvSpPr/>
              <p:nvPr/>
            </p:nvSpPr>
            <p:spPr>
              <a:xfrm rot="5400000">
                <a:off x="454126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flipH="1">
              <a:off x="6015675" y="3672532"/>
              <a:ext cx="106044" cy="404497"/>
              <a:chOff x="337822" y="624205"/>
              <a:chExt cx="257199" cy="519440"/>
            </a:xfrm>
          </p:grpSpPr>
          <p:sp>
            <p:nvSpPr>
              <p:cNvPr id="109" name="Flowchart: Merge 108"/>
              <p:cNvSpPr/>
              <p:nvPr/>
            </p:nvSpPr>
            <p:spPr>
              <a:xfrm rot="5400000">
                <a:off x="461071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10" name="Flowchart: Merge 109"/>
              <p:cNvSpPr/>
              <p:nvPr/>
            </p:nvSpPr>
            <p:spPr>
              <a:xfrm rot="5400000">
                <a:off x="461671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1" name="Elbow Connector 110"/>
              <p:cNvCxnSpPr/>
              <p:nvPr/>
            </p:nvCxnSpPr>
            <p:spPr>
              <a:xfrm rot="10800000" flipH="1" flipV="1">
                <a:off x="474013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337822" y="885767"/>
                <a:ext cx="134720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Flowchart: Merge 112"/>
              <p:cNvSpPr/>
              <p:nvPr/>
            </p:nvSpPr>
            <p:spPr>
              <a:xfrm rot="5400000">
                <a:off x="459841" y="825118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65" name="Freeform 64"/>
            <p:cNvSpPr/>
            <p:nvPr/>
          </p:nvSpPr>
          <p:spPr>
            <a:xfrm rot="652447">
              <a:off x="3156268" y="3118174"/>
              <a:ext cx="718185" cy="24447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 rot="652447">
              <a:off x="3156903" y="376714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67" name="Freeform 66"/>
            <p:cNvSpPr/>
            <p:nvPr/>
          </p:nvSpPr>
          <p:spPr>
            <a:xfrm rot="20947553" flipH="1">
              <a:off x="5273993" y="30864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20947553" flipH="1">
              <a:off x="5274628" y="3736029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 rot="16200000">
              <a:off x="2394903" y="5064124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3028632" y="4705984"/>
              <a:ext cx="106044" cy="404497"/>
              <a:chOff x="332742" y="1"/>
              <a:chExt cx="257198" cy="519440"/>
            </a:xfrm>
          </p:grpSpPr>
          <p:sp>
            <p:nvSpPr>
              <p:cNvPr id="104" name="Flowchart: Merge 103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05" name="Flowchart: Merge 104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6" name="Elbow Connector 105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Flowchart: Merge 107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3033713" y="5330188"/>
              <a:ext cx="106680" cy="403859"/>
              <a:chOff x="337820" y="624205"/>
              <a:chExt cx="257200" cy="519440"/>
            </a:xfrm>
          </p:grpSpPr>
          <p:sp>
            <p:nvSpPr>
              <p:cNvPr id="99" name="Flowchart: Merge 98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00" name="Flowchart: Merge 99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1" name="Elbow Connector 100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Flowchart: Merge 102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>
            <a:xfrm rot="16200000">
              <a:off x="5834380" y="4749482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 flipH="1">
              <a:off x="6010621" y="4391024"/>
              <a:ext cx="105408" cy="403860"/>
              <a:chOff x="3314712" y="-1"/>
              <a:chExt cx="257187" cy="519441"/>
            </a:xfrm>
          </p:grpSpPr>
          <p:sp>
            <p:nvSpPr>
              <p:cNvPr id="94" name="Flowchart: Merge 93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5" name="Flowchart: Merge 94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6" name="Elbow Connector 95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Flowchart: Merge 97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 flipH="1">
              <a:off x="6016307" y="5015228"/>
              <a:ext cx="105410" cy="403859"/>
              <a:chOff x="3320415" y="624204"/>
              <a:chExt cx="257199" cy="519440"/>
            </a:xfrm>
          </p:grpSpPr>
          <p:sp>
            <p:nvSpPr>
              <p:cNvPr id="89" name="Flowchart: Merge 88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0" name="Flowchart: Merge 89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1" name="Elbow Connector 90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Flowchart: Merge 92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5" name="Freeform 74"/>
            <p:cNvSpPr/>
            <p:nvPr/>
          </p:nvSpPr>
          <p:spPr>
            <a:xfrm rot="2920019">
              <a:off x="3114675" y="4983797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 rot="2723850">
              <a:off x="3115628" y="559117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7" name="Freeform 76"/>
            <p:cNvSpPr/>
            <p:nvPr/>
          </p:nvSpPr>
          <p:spPr>
            <a:xfrm rot="18661593" flipH="1">
              <a:off x="5273993" y="468502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8" name="Freeform 77"/>
            <p:cNvSpPr/>
            <p:nvPr/>
          </p:nvSpPr>
          <p:spPr>
            <a:xfrm rot="18070243" flipH="1">
              <a:off x="5357813" y="534034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9" name="Cloud 78"/>
            <p:cNvSpPr/>
            <p:nvPr/>
          </p:nvSpPr>
          <p:spPr>
            <a:xfrm>
              <a:off x="4263073" y="3308674"/>
              <a:ext cx="682625" cy="567055"/>
            </a:xfrm>
            <a:prstGeom prst="cloud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dirty="0">
                  <a:effectLst/>
                  <a:latin typeface="Calibri" panose="020F0502020204030204" pitchFamily="34" charset="0"/>
                  <a:ea typeface="Calibri"/>
                  <a:cs typeface="Times New Roman"/>
                </a:rPr>
                <a:t>LOS</a:t>
              </a:r>
            </a:p>
          </p:txBody>
        </p:sp>
        <p:sp>
          <p:nvSpPr>
            <p:cNvPr id="80" name="Rectangle 79"/>
            <p:cNvSpPr/>
            <p:nvPr/>
          </p:nvSpPr>
          <p:spPr>
            <a:xfrm rot="16200000">
              <a:off x="3919221" y="5002211"/>
              <a:ext cx="1116330" cy="23558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11258" y="6252209"/>
              <a:ext cx="664210" cy="21653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90428" y="6251574"/>
              <a:ext cx="664210" cy="2159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3301048" y="5589904"/>
              <a:ext cx="730250" cy="66103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4031298" y="4819649"/>
              <a:ext cx="1626870" cy="143129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379788" y="5030469"/>
              <a:ext cx="1642110" cy="122047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5021898" y="5386704"/>
              <a:ext cx="784225" cy="86296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3301048" y="3876364"/>
              <a:ext cx="246380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3301048" y="3252159"/>
              <a:ext cx="246380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Connector 128"/>
          <p:cNvCxnSpPr/>
          <p:nvPr/>
        </p:nvCxnSpPr>
        <p:spPr>
          <a:xfrm>
            <a:off x="1306288" y="4074113"/>
            <a:ext cx="644830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8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</a:t>
            </a:r>
            <a:r>
              <a:rPr lang="en-US" dirty="0" smtClean="0"/>
              <a:t>SM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7770813" cy="4113213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SISO Capacity</a:t>
            </a:r>
            <a:endParaRPr lang="en-U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629650" y="4405723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/>
          <p:cNvSpPr txBox="1"/>
          <p:nvPr/>
        </p:nvSpPr>
        <p:spPr>
          <a:xfrm>
            <a:off x="3323705" y="4079648"/>
            <a:ext cx="25971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4" name="Text Box 40"/>
          <p:cNvSpPr txBox="1"/>
          <p:nvPr/>
        </p:nvSpPr>
        <p:spPr>
          <a:xfrm>
            <a:off x="2078675" y="4059133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x1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5" name="Text Box 40"/>
          <p:cNvSpPr txBox="1"/>
          <p:nvPr/>
        </p:nvSpPr>
        <p:spPr>
          <a:xfrm>
            <a:off x="4693385" y="4047258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432091" y="4212001"/>
            <a:ext cx="106680" cy="405131"/>
            <a:chOff x="1175657" y="425671"/>
            <a:chExt cx="257199" cy="519440"/>
          </a:xfrm>
        </p:grpSpPr>
        <p:sp>
          <p:nvSpPr>
            <p:cNvPr id="17" name="Flowchart: Merge 16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18" name="Flowchart: Merge 17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19" name="Elbow Connector 18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Merge 20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26" name="Straight Arrow Connector 25"/>
          <p:cNvCxnSpPr>
            <a:endCxn id="21" idx="2"/>
          </p:cNvCxnSpPr>
          <p:nvPr/>
        </p:nvCxnSpPr>
        <p:spPr>
          <a:xfrm flipV="1">
            <a:off x="2028539" y="4415753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 flipH="1">
            <a:off x="4544050" y="4200126"/>
            <a:ext cx="106680" cy="405131"/>
            <a:chOff x="1175657" y="425671"/>
            <a:chExt cx="257199" cy="519440"/>
          </a:xfrm>
        </p:grpSpPr>
        <p:sp>
          <p:nvSpPr>
            <p:cNvPr id="28" name="Flowchart: Merge 27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29" name="Flowchart: Merge 28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30" name="Elbow Connector 29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Merge 31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V="1">
            <a:off x="4656542" y="4401595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40"/>
          <p:cNvSpPr txBox="1"/>
          <p:nvPr/>
        </p:nvSpPr>
        <p:spPr>
          <a:xfrm>
            <a:off x="889164" y="4222347"/>
            <a:ext cx="998034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TX Power: P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193167" y="4055898"/>
                <a:ext cx="2118400" cy="551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𝑆𝐼𝑆𝑂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>
                          <a:solidFill>
                            <a:schemeClr val="tx1"/>
                          </a:solidFill>
                          <a:latin typeface="Cambria Math"/>
                        </a:rPr>
                        <m:t>log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(1+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3167" y="4055898"/>
                <a:ext cx="2118400" cy="551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1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7770813" cy="411321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Line-of-Sight MIMO Capacity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0" name="Text Box 48"/>
          <p:cNvSpPr txBox="1"/>
          <p:nvPr/>
        </p:nvSpPr>
        <p:spPr>
          <a:xfrm>
            <a:off x="395536" y="2123242"/>
            <a:ext cx="32067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x1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986091" y="2413692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 Box 6"/>
              <p:cNvSpPr txBox="1"/>
              <p:nvPr/>
            </p:nvSpPr>
            <p:spPr>
              <a:xfrm>
                <a:off x="1680146" y="2051992"/>
                <a:ext cx="609600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1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11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4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146" y="2051992"/>
                <a:ext cx="609600" cy="352425"/>
              </a:xfrm>
              <a:prstGeom prst="rect">
                <a:avLst/>
              </a:prstGeom>
              <a:blipFill rotWithShape="1">
                <a:blip r:embed="rId2"/>
                <a:stretch>
                  <a:fillRect r="-280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13"/>
          <p:cNvSpPr txBox="1"/>
          <p:nvPr/>
        </p:nvSpPr>
        <p:spPr>
          <a:xfrm>
            <a:off x="414586" y="3106407"/>
            <a:ext cx="32067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x2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1005141" y="3527482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986091" y="2547677"/>
            <a:ext cx="1866900" cy="86487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86091" y="2547677"/>
            <a:ext cx="1866900" cy="799465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6"/>
              <p:cNvSpPr txBox="1"/>
              <p:nvPr/>
            </p:nvSpPr>
            <p:spPr>
              <a:xfrm>
                <a:off x="1680146" y="3544627"/>
                <a:ext cx="609600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1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22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51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146" y="3544627"/>
                <a:ext cx="609600" cy="352425"/>
              </a:xfrm>
              <a:prstGeom prst="rect">
                <a:avLst/>
              </a:prstGeom>
              <a:blipFill rotWithShape="1">
                <a:blip r:embed="rId3"/>
                <a:stretch>
                  <a:fillRect r="-280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6"/>
              <p:cNvSpPr txBox="1"/>
              <p:nvPr/>
            </p:nvSpPr>
            <p:spPr>
              <a:xfrm>
                <a:off x="1409321" y="2416292"/>
                <a:ext cx="614045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𝑘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12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52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321" y="2416292"/>
                <a:ext cx="614045" cy="352425"/>
              </a:xfrm>
              <a:prstGeom prst="rect">
                <a:avLst/>
              </a:prstGeom>
              <a:blipFill rotWithShape="1">
                <a:blip r:embed="rId4"/>
                <a:stretch>
                  <a:fillRect r="-27723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6"/>
              <p:cNvSpPr txBox="1"/>
              <p:nvPr/>
            </p:nvSpPr>
            <p:spPr>
              <a:xfrm>
                <a:off x="1422971" y="3088697"/>
                <a:ext cx="614045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𝑘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21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5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971" y="3088697"/>
                <a:ext cx="614045" cy="352425"/>
              </a:xfrm>
              <a:prstGeom prst="rect">
                <a:avLst/>
              </a:prstGeom>
              <a:blipFill rotWithShape="1">
                <a:blip r:embed="rId5"/>
                <a:stretch>
                  <a:fillRect r="-28713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 Box 48"/>
          <p:cNvSpPr txBox="1"/>
          <p:nvPr/>
        </p:nvSpPr>
        <p:spPr>
          <a:xfrm>
            <a:off x="3056457" y="1999792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5" name="Text Box 48"/>
          <p:cNvSpPr txBox="1"/>
          <p:nvPr/>
        </p:nvSpPr>
        <p:spPr>
          <a:xfrm>
            <a:off x="3070427" y="3102152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y2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56" name="Group 55"/>
          <p:cNvGrpSpPr/>
          <p:nvPr/>
        </p:nvGrpSpPr>
        <p:grpSpPr>
          <a:xfrm flipH="1">
            <a:off x="2882839" y="2234742"/>
            <a:ext cx="106680" cy="405131"/>
            <a:chOff x="1175657" y="425671"/>
            <a:chExt cx="257199" cy="519440"/>
          </a:xfrm>
        </p:grpSpPr>
        <p:sp>
          <p:nvSpPr>
            <p:cNvPr id="57" name="Flowchart: Merge 56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58" name="Flowchart: Merge 57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59" name="Elbow Connector 58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lowchart: Merge 60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 flipV="1">
            <a:off x="2995331" y="2436211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 flipH="1">
            <a:off x="2927017" y="3242894"/>
            <a:ext cx="106680" cy="405131"/>
            <a:chOff x="1175657" y="425671"/>
            <a:chExt cx="257199" cy="519440"/>
          </a:xfrm>
        </p:grpSpPr>
        <p:sp>
          <p:nvSpPr>
            <p:cNvPr id="64" name="Flowchart: Merge 63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65" name="Flowchart: Merge 64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66" name="Elbow Connector 65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Flowchart: Merge 67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69" name="Straight Arrow Connector 68"/>
          <p:cNvCxnSpPr/>
          <p:nvPr/>
        </p:nvCxnSpPr>
        <p:spPr>
          <a:xfrm flipV="1">
            <a:off x="3039509" y="3444363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835975" y="2232208"/>
            <a:ext cx="106680" cy="405131"/>
            <a:chOff x="1175657" y="425671"/>
            <a:chExt cx="257199" cy="519440"/>
          </a:xfrm>
        </p:grpSpPr>
        <p:sp>
          <p:nvSpPr>
            <p:cNvPr id="71" name="Flowchart: Merge 70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72" name="Flowchart: Merge 71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73" name="Elbow Connector 72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Flowchart: Merge 74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76" name="Straight Arrow Connector 75"/>
          <p:cNvCxnSpPr>
            <a:endCxn id="75" idx="2"/>
          </p:cNvCxnSpPr>
          <p:nvPr/>
        </p:nvCxnSpPr>
        <p:spPr>
          <a:xfrm flipV="1">
            <a:off x="432423" y="2435960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816925" y="3250825"/>
            <a:ext cx="106680" cy="405131"/>
            <a:chOff x="1175657" y="425671"/>
            <a:chExt cx="257199" cy="519440"/>
          </a:xfrm>
        </p:grpSpPr>
        <p:sp>
          <p:nvSpPr>
            <p:cNvPr id="78" name="Flowchart: Merge 77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79" name="Flowchart: Merge 78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80" name="Elbow Connector 79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Flowchart: Merge 81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83" name="Straight Arrow Connector 82"/>
          <p:cNvCxnSpPr>
            <a:endCxn id="82" idx="2"/>
          </p:cNvCxnSpPr>
          <p:nvPr/>
        </p:nvCxnSpPr>
        <p:spPr>
          <a:xfrm flipV="1">
            <a:off x="413373" y="3454577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3743908" y="2313200"/>
                <a:ext cx="357886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𝐱</m:t>
                                  </m:r>
                                </m:sub>
                              </m:sSub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𝑻𝒓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𝐑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𝐱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lim>
                          </m:limLow>
                        </m:fName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det</m:t>
                              </m:r>
                              <m: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(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𝐈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𝐇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𝐑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𝐱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p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3908" y="2313200"/>
                <a:ext cx="3578865" cy="57637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Rectangle 86"/>
              <p:cNvSpPr/>
              <p:nvPr/>
            </p:nvSpPr>
            <p:spPr>
              <a:xfrm>
                <a:off x="3707904" y="3072303"/>
                <a:ext cx="5364595" cy="5727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𝐇</m:t>
                      </m:r>
                      <m:sSup>
                        <m:sSupPr>
                          <m:ctrlP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𝐇</m:t>
                          </m:r>
                        </m:e>
                        <m:sup>
                          <m: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072303"/>
                <a:ext cx="5364595" cy="57272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599697" y="4817241"/>
                <a:ext cx="7348830" cy="7364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𝑙𝑜𝑔</m:t>
                      </m:r>
                      <m:d>
                        <m:d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3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3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k</m:t>
                                          </m:r>
                                        </m:e>
                                        <m:sup>
                                          <m:r>
                                            <a:rPr lang="en-US" sz="13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(+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697" y="4817241"/>
                <a:ext cx="7348830" cy="73642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737318" y="5771830"/>
                <a:ext cx="3122714" cy="577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3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:</m:t>
                              </m:r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sum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≤2</m:t>
                              </m:r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𝛾</m:t>
                                      </m:r>
                                    </m:e>
                                    <m:sub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7318" y="5771830"/>
                <a:ext cx="3122714" cy="577850"/>
              </a:xfrm>
              <a:prstGeom prst="rect">
                <a:avLst/>
              </a:prstGeom>
              <a:blipFill rotWithShape="1">
                <a:blip r:embed="rId9"/>
                <a:stretch>
                  <a:fillRect t="-114737" b="-16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43508" y="5096792"/>
            <a:ext cx="1904367" cy="2215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Without waterfilling →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163235" y="5930906"/>
            <a:ext cx="1619033" cy="2215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With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waterfilling →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4752020" y="5881628"/>
                <a:ext cx="4395499" cy="31899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𝑁</m:t>
                        </m:r>
                      </m:den>
                    </m:f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are the eigenvalues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/>
                      </a:rPr>
                      <m:t>𝐇</m:t>
                    </m:r>
                    <m:sSup>
                      <m:s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𝐇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sz="16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2020" y="5881628"/>
                <a:ext cx="4395499" cy="318998"/>
              </a:xfrm>
              <a:prstGeom prst="rect">
                <a:avLst/>
              </a:prstGeom>
              <a:blipFill rotWithShape="1">
                <a:blip r:embed="rId10"/>
                <a:stretch>
                  <a:fillRect l="-2913" t="-11538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1315679" y="4221088"/>
                <a:ext cx="6309071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sz="13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11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22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5679" y="4221088"/>
                <a:ext cx="6309071" cy="292388"/>
              </a:xfrm>
              <a:prstGeom prst="rect">
                <a:avLst/>
              </a:prstGeom>
              <a:blipFill rotWithShape="1">
                <a:blip r:embed="rId11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64271" y="4255873"/>
            <a:ext cx="3017557" cy="2215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Phase delta (function of distance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) →</a:t>
            </a:r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0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MIMO Capacity vs Phase Delta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04" y="1478502"/>
            <a:ext cx="7294418" cy="5118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9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</a:t>
            </a:r>
            <a:r>
              <a:rPr lang="en-US" dirty="0" smtClean="0"/>
              <a:t>SVD </a:t>
            </a:r>
            <a:r>
              <a:rPr lang="en-US" dirty="0"/>
              <a:t>Multiplexing (</a:t>
            </a:r>
            <a:r>
              <a:rPr lang="en-US" dirty="0" smtClean="0"/>
              <a:t>SM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 smtClean="0">
                <a:latin typeface="+mj-lt"/>
              </a:rPr>
              <a:t>Phase delta=180deg (maximizes capacity)</a:t>
            </a:r>
          </a:p>
          <a:p>
            <a:pPr marL="0" indent="0"/>
            <a:r>
              <a:rPr lang="en-US" sz="1600" dirty="0" smtClean="0">
                <a:latin typeface="+mj-lt"/>
              </a:rPr>
              <a:t>K=0dB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387" y="1916832"/>
            <a:ext cx="6051227" cy="455185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12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TARIGHAT@AWGQCPNFUVWZY5H8" val="4890"/>
</p:tagLst>
</file>

<file path=ppt/theme/theme1.xml><?xml version="1.0" encoding="utf-8"?>
<a:theme xmlns:a="http://schemas.openxmlformats.org/drawingml/2006/main" name="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16882</TotalTime>
  <Words>1640</Words>
  <Application>Microsoft Office PowerPoint</Application>
  <PresentationFormat>On-screen Show (4:3)</PresentationFormat>
  <Paragraphs>480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template</vt:lpstr>
      <vt:lpstr>A Framework for MIMO Operation over mmWave Links</vt:lpstr>
      <vt:lpstr>Contents</vt:lpstr>
      <vt:lpstr>Applicability of MIMO to mmWave</vt:lpstr>
      <vt:lpstr>Scenario 1: SVD Multiplexing (SM)</vt:lpstr>
      <vt:lpstr>Scenario 1: SVD Multiplexing (SM)</vt:lpstr>
      <vt:lpstr>Scenario 1: SVD Multiplexing (SM)</vt:lpstr>
      <vt:lpstr>Scenario 1: SVD Multiplexing (SM)</vt:lpstr>
      <vt:lpstr>MIMO Capacity vs Phase Delta ϕ_d</vt:lpstr>
      <vt:lpstr>Scenario 1: SVD Multiplexing (SM) </vt:lpstr>
      <vt:lpstr>Scenario 1: SVD Multiplexing (SM) </vt:lpstr>
      <vt:lpstr>Scenario 1: SVD Multiplexing (SM) </vt:lpstr>
      <vt:lpstr>Scenario 1: SVD Multiplexing (SM) </vt:lpstr>
      <vt:lpstr>Scenario 2: Multi-Array Beamforming (MAB) </vt:lpstr>
      <vt:lpstr>Scenario 2: Multi-Array Beamforming (MAB) </vt:lpstr>
      <vt:lpstr>SVD Multiplexing vs MAB</vt:lpstr>
      <vt:lpstr>SVD Multiplexing vs MAB</vt:lpstr>
      <vt:lpstr>Scenario 3: Spatial Aggregation (SA)</vt:lpstr>
      <vt:lpstr>Scenario 3: Spatial Aggregation (SA) </vt:lpstr>
      <vt:lpstr>Scenario 4: Multi-Array Diversity (MAD)</vt:lpstr>
      <vt:lpstr>Scenario 4: Multi-Array Diversity (MAD)</vt:lpstr>
      <vt:lpstr>Summary of MIMO Scenarios</vt:lpstr>
      <vt:lpstr>Phase Noise Impact on SVD Multiplexing</vt:lpstr>
      <vt:lpstr>Phase Noise Impact on SVD Multiplexing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Payam Torab</cp:lastModifiedBy>
  <cp:revision>412</cp:revision>
  <cp:lastPrinted>2015-01-10T21:24:52Z</cp:lastPrinted>
  <dcterms:created xsi:type="dcterms:W3CDTF">2013-02-25T08:14:14Z</dcterms:created>
  <dcterms:modified xsi:type="dcterms:W3CDTF">2015-03-09T00:50:52Z</dcterms:modified>
</cp:coreProperties>
</file>