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76" r:id="rId6"/>
    <p:sldId id="274" r:id="rId7"/>
    <p:sldId id="273" r:id="rId8"/>
    <p:sldId id="299" r:id="rId9"/>
    <p:sldId id="294" r:id="rId10"/>
    <p:sldId id="309" r:id="rId11"/>
    <p:sldId id="286" r:id="rId12"/>
    <p:sldId id="287" r:id="rId13"/>
    <p:sldId id="282" r:id="rId14"/>
    <p:sldId id="290" r:id="rId15"/>
    <p:sldId id="300" r:id="rId16"/>
    <p:sldId id="292" r:id="rId17"/>
    <p:sldId id="284" r:id="rId18"/>
    <p:sldId id="310" r:id="rId19"/>
    <p:sldId id="288" r:id="rId20"/>
    <p:sldId id="289" r:id="rId21"/>
    <p:sldId id="285" r:id="rId22"/>
    <p:sldId id="302" r:id="rId23"/>
    <p:sldId id="296" r:id="rId24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6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Oteri, Oghenekome" initials="OO" lastIdx="25" clrIdx="2">
    <p:extLst>
      <p:ext uri="{19B8F6BF-5375-455C-9EA6-DF929625EA0E}">
        <p15:presenceInfo xmlns:p15="http://schemas.microsoft.com/office/powerpoint/2012/main" userId="S-1-5-21-1844237615-1580818891-725345543-23553" providerId="AD"/>
      </p:ext>
    </p:extLst>
  </p:cmAuthor>
  <p:cmAuthor id="4" name="Lou, Hanqing" initials="LH" lastIdx="6" clrIdx="3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19" autoAdjust="0"/>
  </p:normalViewPr>
  <p:slideViewPr>
    <p:cSldViewPr>
      <p:cViewPr varScale="1">
        <p:scale>
          <a:sx n="82" d="100"/>
          <a:sy n="82" d="100"/>
        </p:scale>
        <p:origin x="98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smtClean="0"/>
              <a:t>Oghenekome Oteri(InterDigital)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Oghenekome Oteri(InterDigital)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Oghenekome Oteri(InterDigital)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smtClean="0"/>
              <a:t>Oghenekome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5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Oghenekome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18" Type="http://schemas.openxmlformats.org/officeDocument/2006/relationships/image" Target="../media/image2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17" Type="http://schemas.openxmlformats.org/officeDocument/2006/relationships/image" Target="../media/image21.emf"/><Relationship Id="rId2" Type="http://schemas.openxmlformats.org/officeDocument/2006/relationships/image" Target="../media/image6.emf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19" Type="http://schemas.openxmlformats.org/officeDocument/2006/relationships/image" Target="../media/image23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Throughput Comparison of Some </a:t>
            </a:r>
            <a:br>
              <a:rPr lang="en-GB" dirty="0" smtClean="0"/>
            </a:br>
            <a:r>
              <a:rPr lang="en-GB" dirty="0" smtClean="0"/>
              <a:t>Multi-user Schemes in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982654"/>
              </p:ext>
            </p:extLst>
          </p:nvPr>
        </p:nvGraphicFramePr>
        <p:xfrm>
          <a:off x="533400" y="2988469"/>
          <a:ext cx="9144000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9107343" imgH="2253082" progId="Word.Document.8">
                  <p:embed/>
                </p:oleObj>
              </mc:Choice>
              <mc:Fallback>
                <p:oleObj name="Document" r:id="rId4" imgW="9107343" imgH="225308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88469"/>
                        <a:ext cx="9144000" cy="2251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216817" y="4487060"/>
            <a:ext cx="8784977" cy="211258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dirty="0" smtClean="0"/>
              <a:t>Observations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Packet </a:t>
            </a:r>
            <a:r>
              <a:rPr lang="en-US" sz="2000" b="0" dirty="0"/>
              <a:t>size: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 packet: MU-MIMO is </a:t>
            </a:r>
            <a:r>
              <a:rPr lang="en-US" dirty="0" smtClean="0"/>
              <a:t>the most efficient at high </a:t>
            </a:r>
            <a:r>
              <a:rPr lang="en-US" dirty="0"/>
              <a:t>SNR </a:t>
            </a:r>
            <a:r>
              <a:rPr lang="en-US" dirty="0" smtClean="0"/>
              <a:t>ranges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</a:t>
            </a:r>
            <a:r>
              <a:rPr lang="en-US" dirty="0"/>
              <a:t>packet: OFDMA is </a:t>
            </a:r>
            <a:r>
              <a:rPr lang="en-US" dirty="0" smtClean="0"/>
              <a:t>the most efficient over entire SNR range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SNR: At </a:t>
            </a:r>
            <a:r>
              <a:rPr lang="en-US" sz="2000" b="0" dirty="0"/>
              <a:t>low </a:t>
            </a:r>
            <a:r>
              <a:rPr lang="en-US" sz="2000" b="0" dirty="0" smtClean="0"/>
              <a:t>SNRs, </a:t>
            </a:r>
            <a:r>
              <a:rPr lang="en-US" sz="2000" b="0" dirty="0"/>
              <a:t>OFDMA always outperforms </a:t>
            </a:r>
            <a:r>
              <a:rPr lang="en-US" sz="2000" b="0" dirty="0" smtClean="0"/>
              <a:t>MU-MIMO</a:t>
            </a:r>
          </a:p>
          <a:p>
            <a:pPr lvl="1"/>
            <a:endParaRPr lang="en-US" sz="1200" kern="0" dirty="0"/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Analysis Results for DL</a:t>
            </a:r>
            <a:endParaRPr lang="en-US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71884"/>
            <a:ext cx="4520676" cy="28051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1271884"/>
            <a:ext cx="4663357" cy="280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 smtClean="0"/>
              <a:t>Analysis results for UL, Scheme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117402" y="4293096"/>
            <a:ext cx="8999124" cy="1168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Observations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For Scheme 1 (full control frame exchange), the performance gain over SU transmission is highly dependent on the control frame size. 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Packet size: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Large packet: MU-MIMO </a:t>
            </a:r>
            <a:r>
              <a:rPr lang="en-US" kern="0" dirty="0" smtClean="0"/>
              <a:t>(case 2) is the </a:t>
            </a:r>
            <a:r>
              <a:rPr lang="en-US" kern="0" dirty="0"/>
              <a:t>most efficient at high SNR ranges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Small packet: OFDMA </a:t>
            </a:r>
            <a:r>
              <a:rPr lang="en-US" kern="0" dirty="0" smtClean="0"/>
              <a:t>(case 2) is the most </a:t>
            </a:r>
            <a:r>
              <a:rPr lang="en-US" kern="0" dirty="0"/>
              <a:t>efficient over entire </a:t>
            </a:r>
            <a:r>
              <a:rPr lang="en-US" kern="0" dirty="0" smtClean="0"/>
              <a:t>SNR range</a:t>
            </a:r>
            <a:endParaRPr lang="en-US" kern="0" dirty="0"/>
          </a:p>
          <a:p>
            <a:endParaRPr lang="en-US" sz="200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83" y="1253480"/>
            <a:ext cx="4572000" cy="2895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620" y="1253480"/>
            <a:ext cx="456438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 smtClean="0"/>
              <a:t>Analysis results for UL, Scheme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06152" y="4149080"/>
            <a:ext cx="8806308" cy="1168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b="0" kern="0" dirty="0" smtClean="0">
                <a:solidFill>
                  <a:schemeClr val="tx1"/>
                </a:solidFill>
              </a:rPr>
              <a:t>Observations</a:t>
            </a:r>
            <a:r>
              <a:rPr lang="en-US" sz="2000" b="0" kern="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For Scheme </a:t>
            </a:r>
            <a:r>
              <a:rPr lang="en-US" sz="2000" b="0" kern="0" dirty="0" smtClean="0"/>
              <a:t>2 (short control </a:t>
            </a:r>
            <a:r>
              <a:rPr lang="en-US" sz="2000" b="0" kern="0" dirty="0"/>
              <a:t>frame exchange), the performance gain over SU transmission is </a:t>
            </a:r>
            <a:r>
              <a:rPr lang="en-US" sz="2000" b="0" kern="0" dirty="0" smtClean="0"/>
              <a:t>not as dependent </a:t>
            </a:r>
            <a:r>
              <a:rPr lang="en-US" sz="2000" b="0" kern="0" dirty="0"/>
              <a:t>on the control frame </a:t>
            </a:r>
            <a:r>
              <a:rPr lang="en-US" sz="2000" b="0" kern="0" dirty="0" smtClean="0"/>
              <a:t>size as Scheme 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Packet size: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Large packet: MU-MIMO </a:t>
            </a:r>
            <a:r>
              <a:rPr lang="en-US" kern="0" dirty="0" smtClean="0"/>
              <a:t>is </a:t>
            </a:r>
            <a:r>
              <a:rPr lang="en-US" kern="0" dirty="0"/>
              <a:t>most efficient at high SNR ranges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Small packet: </a:t>
            </a:r>
            <a:r>
              <a:rPr lang="en-US" kern="0" dirty="0" smtClean="0"/>
              <a:t>OFDMA </a:t>
            </a:r>
            <a:r>
              <a:rPr lang="en-US" kern="0" dirty="0"/>
              <a:t>is most efficient over entire SNR operation range</a:t>
            </a:r>
          </a:p>
          <a:p>
            <a:endParaRPr lang="en-US" sz="200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68760"/>
            <a:ext cx="4572000" cy="27736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1" y="1272570"/>
            <a:ext cx="4572000" cy="27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control overhead determines the gain of MU over SU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Overhead is a function of  the number and size of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channel access </a:t>
            </a:r>
            <a:r>
              <a:rPr lang="en-US" dirty="0" smtClean="0"/>
              <a:t>scheme determines the number.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design of the control information determines the size.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erformance of the MU schemes varies with packet size and operating SNR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dirty="0" smtClean="0"/>
              <a:t>l</a:t>
            </a:r>
            <a:r>
              <a:rPr lang="en-US" b="0" dirty="0" smtClean="0"/>
              <a:t>arge packets: </a:t>
            </a:r>
            <a:r>
              <a:rPr lang="en-US" b="0" dirty="0"/>
              <a:t>MU-MIMO is the most efficient at high SNR ranges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small </a:t>
            </a:r>
            <a:r>
              <a:rPr lang="en-US" dirty="0"/>
              <a:t>packet: OFDMA is the most efficient over entire SNR </a:t>
            </a:r>
            <a:r>
              <a:rPr lang="en-US" dirty="0" smtClean="0"/>
              <a:t>range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is more efficient than MU-MIMO at </a:t>
            </a:r>
            <a:r>
              <a:rPr lang="en-US" dirty="0"/>
              <a:t>low </a:t>
            </a:r>
            <a:r>
              <a:rPr lang="en-US" dirty="0" smtClean="0"/>
              <a:t>SNRs</a:t>
            </a:r>
            <a:r>
              <a:rPr lang="en-US" dirty="0"/>
              <a:t> </a:t>
            </a:r>
            <a:r>
              <a:rPr lang="en-US" dirty="0" smtClean="0"/>
              <a:t>for all packet sizes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9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11-15/0099r4, Broadcom, Payload symbol size for 11ax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11-14/1186r2, </a:t>
            </a:r>
            <a:r>
              <a:rPr lang="en-US" sz="2000" kern="0" dirty="0" err="1" smtClean="0"/>
              <a:t>InterDigital</a:t>
            </a:r>
            <a:r>
              <a:rPr lang="en-US" sz="2000" kern="0" dirty="0" smtClean="0"/>
              <a:t>, </a:t>
            </a:r>
            <a:r>
              <a:rPr lang="en-US" sz="2000" dirty="0">
                <a:solidFill>
                  <a:schemeClr val="tx1"/>
                </a:solidFill>
              </a:rPr>
              <a:t>Comparisons of  Simultaneous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Downlink </a:t>
            </a:r>
            <a:r>
              <a:rPr lang="en-US" sz="2000" dirty="0" smtClean="0">
                <a:solidFill>
                  <a:schemeClr val="tx1"/>
                </a:solidFill>
              </a:rPr>
              <a:t>Transmissions</a:t>
            </a:r>
            <a:endParaRPr lang="en-US" sz="2000" kern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11-14/1431r1, </a:t>
            </a:r>
            <a:r>
              <a:rPr lang="en-US" sz="2000" kern="0" dirty="0" err="1" smtClean="0"/>
              <a:t>Newracom</a:t>
            </a:r>
            <a:r>
              <a:rPr lang="en-US" sz="2000" kern="0" dirty="0" smtClean="0"/>
              <a:t>, Issues on UL-OFDMA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11-15/0064r0, Toshiba, </a:t>
            </a:r>
            <a:r>
              <a:rPr lang="en-GB" sz="2000" dirty="0"/>
              <a:t>Consideration on UL-MU </a:t>
            </a:r>
            <a:r>
              <a:rPr lang="en-GB" sz="2000" dirty="0" smtClean="0"/>
              <a:t>overheads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IEEE </a:t>
            </a:r>
            <a:r>
              <a:rPr lang="en-US" sz="2000" kern="0" dirty="0"/>
              <a:t>P802.11ac™/D1.0: Part 11, Wireless LAN Medium Access Control (MAC) and Physical Layer (PHY) specifications. Amendment 5: Enhancements for Very High Throughput for Operation in Bands below 6 </a:t>
            </a:r>
            <a:r>
              <a:rPr lang="en-US" sz="2000" kern="0" dirty="0" smtClean="0"/>
              <a:t>GHz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kern="0" dirty="0" smtClean="0"/>
              <a:t>11-14/980r6, Qualcomm, Simulation Scenarios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kern="0" dirty="0" smtClean="0"/>
              <a:t>11-15/132r2, Intel, Specification Framework</a:t>
            </a:r>
          </a:p>
          <a:p>
            <a:pPr marL="457200" indent="-457200">
              <a:buFont typeface="+mj-lt"/>
              <a:buAutoNum type="arabicPeriod"/>
            </a:pPr>
            <a:endParaRPr lang="en-US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956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1628800"/>
            <a:ext cx="8583488" cy="45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Link level PER simulation results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DL-MU-MIMO: ZF transmit beamforming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DL-OFDMA/SU: Single user transmit beamforming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UL-MU-MIMO: MMSE receiver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UL-OFDMA/SU: MRC per subcarrier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Comparison 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For each SNR point, consider the maximum MCS which satisfies the PER constraint: PER&lt;=1%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Determine the TXOP duration by taking into account the maximum MCS, as well as signaling overhead: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BA, BAR, SIFS, DIFS, ACK, </a:t>
            </a: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, etc.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Throughput= Data Packet Size/(TXOP </a:t>
            </a:r>
            <a:r>
              <a:rPr lang="en-US" sz="2000" dirty="0" err="1">
                <a:solidFill>
                  <a:schemeClr val="tx1"/>
                </a:solidFill>
                <a:cs typeface="Arial" panose="020B0604020202020204" pitchFamily="34" charset="0"/>
              </a:rPr>
              <a:t>duration+DIFS+BO</a:t>
            </a:r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) * (1-PER)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7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Comparison Methodologies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We assume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Single stream transmission per user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</a:t>
            </a:r>
            <a:r>
              <a:rPr lang="en-US" sz="2400" dirty="0"/>
              <a:t>of transmit </a:t>
            </a:r>
            <a:r>
              <a:rPr lang="en-US" sz="2400" dirty="0" smtClean="0"/>
              <a:t>antennas (</a:t>
            </a:r>
            <a:r>
              <a:rPr lang="en-US" sz="2400" dirty="0"/>
              <a:t>eight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Fixed/variable number of users supported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DL/UL  OFDMA : </a:t>
            </a:r>
            <a:r>
              <a:rPr lang="en-US" sz="2200" dirty="0" smtClean="0">
                <a:solidFill>
                  <a:schemeClr val="tx1"/>
                </a:solidFill>
              </a:rPr>
              <a:t>Fixed at 4 </a:t>
            </a:r>
            <a:r>
              <a:rPr lang="en-US" sz="2200" dirty="0">
                <a:solidFill>
                  <a:schemeClr val="tx1"/>
                </a:solidFill>
              </a:rPr>
              <a:t>users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DL/UL  MU-MIMO : </a:t>
            </a:r>
            <a:r>
              <a:rPr lang="en-US" sz="2200" dirty="0">
                <a:solidFill>
                  <a:schemeClr val="tx1"/>
                </a:solidFill>
              </a:rPr>
              <a:t>Varied (up to </a:t>
            </a:r>
            <a:r>
              <a:rPr lang="en-US" sz="2200" dirty="0" smtClean="0">
                <a:solidFill>
                  <a:schemeClr val="tx1"/>
                </a:solidFill>
              </a:rPr>
              <a:t>4) based on the maximum </a:t>
            </a:r>
            <a:r>
              <a:rPr lang="en-US" sz="2200" dirty="0">
                <a:solidFill>
                  <a:schemeClr val="tx1"/>
                </a:solidFill>
              </a:rPr>
              <a:t>number of </a:t>
            </a:r>
            <a:r>
              <a:rPr lang="en-US" sz="2200" dirty="0" smtClean="0">
                <a:solidFill>
                  <a:schemeClr val="tx1"/>
                </a:solidFill>
              </a:rPr>
              <a:t>users/streams supported by the channel SNR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Average random </a:t>
            </a:r>
            <a:r>
              <a:rPr lang="en-US" sz="2400" dirty="0" err="1"/>
              <a:t>backoff</a:t>
            </a:r>
            <a:r>
              <a:rPr lang="en-US" sz="2400" dirty="0"/>
              <a:t> </a:t>
            </a:r>
            <a:r>
              <a:rPr lang="en-US" sz="2400" dirty="0" smtClean="0"/>
              <a:t>of 3 slots </a:t>
            </a:r>
            <a:endParaRPr lang="en-US" sz="2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CSI feedback overhead not included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8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18" y="1556792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Multi-User 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Spatial domain multiple user separation (ZF, MMSE, non-linear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MU-MIMO first introduced in IEEE 802.11ac.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UL-MU-MIMO discussed but not adopted.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Requires multiple transmit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MU-MIMO requires high precision Channel State Information at the Transmitter (CSIT)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Frequency domain multiple user separation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DL/UL have been discussed as a possible technology in several 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Relaxed requirements for multiple transmit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CSIT requirements are reduced (may be used for scheduling gain)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8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04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UL </a:t>
            </a:r>
            <a:r>
              <a:rPr lang="en-US" dirty="0" smtClean="0"/>
              <a:t>OFDMA </a:t>
            </a:r>
            <a:r>
              <a:rPr lang="en-US" dirty="0" smtClean="0"/>
              <a:t>Schemes, Taken from [3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752" y="1462215"/>
            <a:ext cx="8156448" cy="4343400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Multiple </a:t>
            </a:r>
            <a:r>
              <a:rPr lang="en-US" altLang="ko-KR" dirty="0" smtClean="0">
                <a:ea typeface="굴림" panose="020B0600000101010101" pitchFamily="34" charset="-127"/>
              </a:rPr>
              <a:t>RTS/CTS exchange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initiates RTS/CTS procedure for each STA sequentially.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altLang="ko-KR" dirty="0">
                <a:ea typeface="굴림" panose="020B0600000101010101" pitchFamily="34" charset="-127"/>
              </a:rPr>
              <a:t>Simultaneous CTS transmission with identical waveform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altLang="ko-KR" dirty="0" smtClean="0">
                <a:ea typeface="굴림" panose="020B0600000101010101" pitchFamily="34" charset="-127"/>
              </a:rPr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68326" y="6475413"/>
            <a:ext cx="2375599" cy="18561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Oghenekome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38200" y="2317623"/>
            <a:ext cx="7866062" cy="1600200"/>
            <a:chOff x="744538" y="2895600"/>
            <a:chExt cx="7866062" cy="1600200"/>
          </a:xfrm>
        </p:grpSpPr>
        <p:cxnSp>
          <p:nvCxnSpPr>
            <p:cNvPr id="8" name="Straight Arrow Connector 25"/>
            <p:cNvCxnSpPr>
              <a:cxnSpLocks noChangeShapeType="1"/>
            </p:cNvCxnSpPr>
            <p:nvPr/>
          </p:nvCxnSpPr>
          <p:spPr bwMode="auto">
            <a:xfrm>
              <a:off x="1219200" y="36576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26"/>
            <p:cNvCxnSpPr>
              <a:cxnSpLocks noChangeShapeType="1"/>
            </p:cNvCxnSpPr>
            <p:nvPr/>
          </p:nvCxnSpPr>
          <p:spPr bwMode="auto">
            <a:xfrm>
              <a:off x="1219200" y="4087813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27"/>
            <p:cNvCxnSpPr>
              <a:cxnSpLocks noChangeShapeType="1"/>
            </p:cNvCxnSpPr>
            <p:nvPr/>
          </p:nvCxnSpPr>
          <p:spPr bwMode="auto">
            <a:xfrm>
              <a:off x="1219200" y="44958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Box 2"/>
            <p:cNvSpPr txBox="1">
              <a:spLocks noChangeArrowheads="1"/>
            </p:cNvSpPr>
            <p:nvPr/>
          </p:nvSpPr>
          <p:spPr bwMode="auto">
            <a:xfrm>
              <a:off x="838200" y="3381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755650" y="3810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744538" y="4217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14" name="Rectangle 31"/>
            <p:cNvSpPr>
              <a:spLocks noChangeArrowheads="1"/>
            </p:cNvSpPr>
            <p:nvPr/>
          </p:nvSpPr>
          <p:spPr bwMode="auto">
            <a:xfrm>
              <a:off x="15240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2209800" y="38115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28956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3581400" y="42195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267200" y="3381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5105400" y="3811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5105400" y="4219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1" name="Rectangle 38"/>
            <p:cNvSpPr>
              <a:spLocks noChangeArrowheads="1"/>
            </p:cNvSpPr>
            <p:nvPr/>
          </p:nvSpPr>
          <p:spPr bwMode="auto">
            <a:xfrm>
              <a:off x="69342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ACK*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2" name="Rectangle 39"/>
            <p:cNvSpPr>
              <a:spLocks noChangeArrowheads="1"/>
            </p:cNvSpPr>
            <p:nvPr/>
          </p:nvSpPr>
          <p:spPr bwMode="auto">
            <a:xfrm>
              <a:off x="76200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23" name="Straight Arrow Connector 40"/>
            <p:cNvCxnSpPr>
              <a:cxnSpLocks noChangeShapeType="1"/>
            </p:cNvCxnSpPr>
            <p:nvPr/>
          </p:nvCxnSpPr>
          <p:spPr bwMode="auto">
            <a:xfrm>
              <a:off x="2057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41"/>
            <p:cNvCxnSpPr>
              <a:cxnSpLocks noChangeShapeType="1"/>
            </p:cNvCxnSpPr>
            <p:nvPr/>
          </p:nvCxnSpPr>
          <p:spPr bwMode="auto">
            <a:xfrm>
              <a:off x="8153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42"/>
            <p:cNvCxnSpPr>
              <a:cxnSpLocks noChangeShapeType="1"/>
            </p:cNvCxnSpPr>
            <p:nvPr/>
          </p:nvCxnSpPr>
          <p:spPr bwMode="auto">
            <a:xfrm flipV="1">
              <a:off x="2057400" y="3171825"/>
              <a:ext cx="6096000" cy="31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43"/>
            <p:cNvSpPr txBox="1">
              <a:spLocks noChangeArrowheads="1"/>
            </p:cNvSpPr>
            <p:nvPr/>
          </p:nvSpPr>
          <p:spPr bwMode="auto">
            <a:xfrm>
              <a:off x="2057400" y="2895600"/>
              <a:ext cx="60960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350264" y="4457319"/>
            <a:ext cx="6342062" cy="1600200"/>
            <a:chOff x="1277938" y="3657600"/>
            <a:chExt cx="6342062" cy="1600200"/>
          </a:xfrm>
        </p:grpSpPr>
        <p:grpSp>
          <p:nvGrpSpPr>
            <p:cNvPr id="29" name="Group 41"/>
            <p:cNvGrpSpPr>
              <a:grpSpLocks/>
            </p:cNvGrpSpPr>
            <p:nvPr/>
          </p:nvGrpSpPr>
          <p:grpSpPr bwMode="auto">
            <a:xfrm>
              <a:off x="1752600" y="4419600"/>
              <a:ext cx="5867400" cy="838200"/>
              <a:chOff x="1219200" y="1447800"/>
              <a:chExt cx="6629400" cy="838200"/>
            </a:xfrm>
          </p:grpSpPr>
          <p:cxnSp>
            <p:nvCxnSpPr>
              <p:cNvPr id="45" name="Straight Arrow Connector 42"/>
              <p:cNvCxnSpPr>
                <a:cxnSpLocks noChangeShapeType="1"/>
              </p:cNvCxnSpPr>
              <p:nvPr/>
            </p:nvCxnSpPr>
            <p:spPr bwMode="auto">
              <a:xfrm>
                <a:off x="1219200" y="14478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43"/>
              <p:cNvCxnSpPr>
                <a:cxnSpLocks noChangeShapeType="1"/>
              </p:cNvCxnSpPr>
              <p:nvPr/>
            </p:nvCxnSpPr>
            <p:spPr bwMode="auto">
              <a:xfrm>
                <a:off x="1219200" y="1878013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Straight Arrow Connector 44"/>
              <p:cNvCxnSpPr>
                <a:cxnSpLocks noChangeShapeType="1"/>
              </p:cNvCxnSpPr>
              <p:nvPr/>
            </p:nvCxnSpPr>
            <p:spPr bwMode="auto">
              <a:xfrm>
                <a:off x="1219200" y="22860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0" name="TextBox 2"/>
            <p:cNvSpPr txBox="1">
              <a:spLocks noChangeArrowheads="1"/>
            </p:cNvSpPr>
            <p:nvPr/>
          </p:nvSpPr>
          <p:spPr bwMode="auto">
            <a:xfrm>
              <a:off x="1371600" y="4143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31" name="TextBox 8"/>
            <p:cNvSpPr txBox="1">
              <a:spLocks noChangeArrowheads="1"/>
            </p:cNvSpPr>
            <p:nvPr/>
          </p:nvSpPr>
          <p:spPr bwMode="auto">
            <a:xfrm>
              <a:off x="1289050" y="4572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32" name="TextBox 10"/>
            <p:cNvSpPr txBox="1">
              <a:spLocks noChangeArrowheads="1"/>
            </p:cNvSpPr>
            <p:nvPr/>
          </p:nvSpPr>
          <p:spPr bwMode="auto">
            <a:xfrm>
              <a:off x="1277938" y="4979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057400" y="41433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743200" y="4573588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429000" y="4143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4267200" y="4573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4267200" y="4981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8" name="Rectangle 53"/>
            <p:cNvSpPr>
              <a:spLocks noChangeArrowheads="1"/>
            </p:cNvSpPr>
            <p:nvPr/>
          </p:nvSpPr>
          <p:spPr bwMode="auto">
            <a:xfrm>
              <a:off x="6096000" y="4143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6781800" y="4143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40" name="Straight Arrow Connector 55"/>
            <p:cNvCxnSpPr>
              <a:cxnSpLocks noChangeShapeType="1"/>
            </p:cNvCxnSpPr>
            <p:nvPr/>
          </p:nvCxnSpPr>
          <p:spPr bwMode="auto">
            <a:xfrm>
              <a:off x="25908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56"/>
            <p:cNvCxnSpPr>
              <a:cxnSpLocks noChangeShapeType="1"/>
            </p:cNvCxnSpPr>
            <p:nvPr/>
          </p:nvCxnSpPr>
          <p:spPr bwMode="auto">
            <a:xfrm>
              <a:off x="73152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2590800" y="3933825"/>
              <a:ext cx="47244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Box 58"/>
            <p:cNvSpPr txBox="1">
              <a:spLocks noChangeArrowheads="1"/>
            </p:cNvSpPr>
            <p:nvPr/>
          </p:nvSpPr>
          <p:spPr bwMode="auto">
            <a:xfrm>
              <a:off x="2590800" y="3657600"/>
              <a:ext cx="4724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43200" y="49815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134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7034" y="1844824"/>
            <a:ext cx="832143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dirty="0" smtClean="0"/>
              <a:t>This contribution provides throughput calculations for some previously proposed MU OFDMA schemes [3, 4] with assumed preamble format, FFT size, MAC header size, and numerology from other previous contributions [1, 5, 6]. These calculations provide a performance comparison of  </a:t>
            </a:r>
            <a:r>
              <a:rPr lang="en-US" dirty="0"/>
              <a:t>MU-MIMO, OFDMA, and single user transmissions </a:t>
            </a:r>
            <a:r>
              <a:rPr lang="en-US" dirty="0" smtClean="0"/>
              <a:t>for both uplink and downlink transmissions with varying packet size, SNR and control frame overhead.  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65550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UL OFDMA </a:t>
            </a:r>
            <a:r>
              <a:rPr lang="en-US" altLang="ja-JP" sz="2800" dirty="0" smtClean="0"/>
              <a:t>Schemes, Taken from [4]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Assume two </a:t>
            </a:r>
            <a:r>
              <a:rPr lang="en-US" altLang="ja-JP" dirty="0" smtClean="0"/>
              <a:t>approaches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Oghenekome Oteri (InterDigital)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746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3319331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3930000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5271429"/>
            <a:ext cx="11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16200000">
            <a:off x="137447" y="4638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686510" y="3161898"/>
            <a:ext cx="5425570" cy="2525029"/>
            <a:chOff x="686509" y="3161898"/>
            <a:chExt cx="8277979" cy="2525029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6" name="テキスト ボックス 15"/>
          <p:cNvSpPr txBox="1"/>
          <p:nvPr/>
        </p:nvSpPr>
        <p:spPr>
          <a:xfrm>
            <a:off x="7867077" y="2792566"/>
            <a:ext cx="707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5754742"/>
            <a:ext cx="348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N_m</a:t>
            </a:r>
            <a:r>
              <a:rPr kumimoji="1" lang="en-US" altLang="ja-JP" sz="1600" dirty="0">
                <a:solidFill>
                  <a:schemeClr val="tx1"/>
                </a:solidFill>
              </a:rPr>
              <a:t>: number of STAs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multiplexed </a:t>
            </a:r>
            <a:r>
              <a:rPr kumimoji="1" lang="en-US" altLang="ja-JP" sz="1600" dirty="0">
                <a:solidFill>
                  <a:schemeClr val="tx1"/>
                </a:solidFill>
              </a:rPr>
              <a:t>(4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99592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71936" y="3365497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52056" y="2792566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11832" y="27925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 bwMode="auto">
          <a:xfrm>
            <a:off x="798077" y="2555612"/>
            <a:ext cx="5358099" cy="3312368"/>
          </a:xfrm>
          <a:prstGeom prst="roundRect">
            <a:avLst>
              <a:gd name="adj" fmla="val 5044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6562942" y="2555612"/>
            <a:ext cx="2463026" cy="3312368"/>
          </a:xfrm>
          <a:prstGeom prst="roundRect">
            <a:avLst>
              <a:gd name="adj" fmla="val 7386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7584" y="3119507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46524" y="369243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3126" y="5951021"/>
            <a:ext cx="9111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C00000"/>
                </a:solidFill>
              </a:rPr>
              <a:t>Note: above conventional frames were used as substitutes for throughput calculation  (may be too convenient)</a:t>
            </a:r>
            <a:endParaRPr kumimoji="1" lang="ja-JP" altLang="en-US" sz="1400" b="1" dirty="0" smtClean="0">
              <a:solidFill>
                <a:srgbClr val="C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92280" y="1700808"/>
            <a:ext cx="2002854" cy="306467"/>
          </a:xfrm>
          <a:prstGeom prst="wedgeRoundRectCallout">
            <a:avLst>
              <a:gd name="adj1" fmla="val -24605"/>
              <a:gd name="adj2" fmla="val 805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none" lIns="0" tIns="0" rIns="0" bIns="0" rtlCol="0" anchor="ctr" anchorCtr="0">
            <a:normAutofit/>
          </a:bodyPr>
          <a:lstStyle>
            <a:defPPr>
              <a:defRPr lang="en-GB"/>
            </a:defPPr>
            <a:lvl1pPr>
              <a:defRPr kumimoji="1" sz="18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altLang="ja-JP" dirty="0"/>
              <a:t>ref. doc.11-14/0598</a:t>
            </a:r>
            <a:endParaRPr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5949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1840" y="3979157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9593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80128" y="5317595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32637" y="3165032"/>
            <a:ext cx="1295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err="1" smtClean="0">
                <a:solidFill>
                  <a:srgbClr val="C00000"/>
                </a:solidFill>
              </a:rPr>
              <a:t>QoS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 CF-Poll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283968" y="1819989"/>
            <a:ext cx="2749522" cy="612934"/>
          </a:xfrm>
          <a:prstGeom prst="wedgeRoundRectCallout">
            <a:avLst>
              <a:gd name="adj1" fmla="val -59504"/>
              <a:gd name="adj2" fmla="val -305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 asks STAs one by one if they have </a:t>
            </a:r>
            <a:r>
              <a:rPr kumimoji="1" lang="en-US" altLang="ja-JP" sz="1800" dirty="0" err="1">
                <a:solidFill>
                  <a:schemeClr val="tx1"/>
                </a:solidFill>
              </a:rPr>
              <a:t>Tx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demands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39587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1</a:t>
            </a:r>
            <a:endParaRPr kumimoji="1" lang="ja-JP" altLang="en-US" b="1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70154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2</a:t>
            </a:r>
            <a:endParaRPr kumimoji="1" lang="ja-JP" altLang="en-US" b="1" dirty="0" smtClean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68003" y="3367651"/>
            <a:ext cx="707353" cy="36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algn="ctr"/>
            <a:r>
              <a:rPr kumimoji="1" lang="en-US" altLang="ja-JP" sz="1400" dirty="0" err="1" smtClean="0">
                <a:solidFill>
                  <a:schemeClr val="tx1"/>
                </a:solidFill>
              </a:rPr>
              <a:t>TxReq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52131" y="3769834"/>
            <a:ext cx="883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to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STAs</a:t>
            </a: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7990766" y="3161898"/>
            <a:ext cx="0" cy="572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 flipH="1">
            <a:off x="8101476" y="3161898"/>
            <a:ext cx="246" cy="11865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8494822" y="3161898"/>
            <a:ext cx="0" cy="25250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8101476" y="44244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121006" y="3707740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73839" y="3131676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6444207" y="3153000"/>
            <a:ext cx="2544661" cy="2525029"/>
            <a:chOff x="686509" y="3161898"/>
            <a:chExt cx="8277979" cy="2525029"/>
          </a:xfrm>
        </p:grpSpPr>
        <p:cxnSp>
          <p:nvCxnSpPr>
            <p:cNvPr id="52" name="直線矢印コネクタ 5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直線矢印コネクタ 5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直線矢印コネクタ 5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6" name="テキスト ボックス 55"/>
          <p:cNvSpPr txBox="1"/>
          <p:nvPr/>
        </p:nvSpPr>
        <p:spPr>
          <a:xfrm>
            <a:off x="4497298" y="1420584"/>
            <a:ext cx="3376542" cy="272415"/>
          </a:xfrm>
          <a:prstGeom prst="wedgeRoundRectCallout">
            <a:avLst>
              <a:gd name="adj1" fmla="val -58234"/>
              <a:gd name="adj2" fmla="val 5138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Both exchanges in legacy rate (24 Mbps)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Scenarios Considered and Channel Access Schemes</a:t>
            </a:r>
          </a:p>
          <a:p>
            <a:r>
              <a:rPr lang="en-US" dirty="0" smtClean="0"/>
              <a:t>Throughput Calculations and Assumptions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TGax has included MU transmissions in the 11ax Specification Framework Document [7].</a:t>
            </a:r>
          </a:p>
          <a:p>
            <a:r>
              <a:rPr lang="en-US" dirty="0" smtClean="0"/>
              <a:t>TGax has discussed two types of MU transmissions OFDMA and MU-MIMO.</a:t>
            </a:r>
          </a:p>
          <a:p>
            <a:r>
              <a:rPr lang="en-US" dirty="0" smtClean="0"/>
              <a:t>This contribution provides a throughput comparison between OFDMA and MU-MIMO for both downlink and uplink MU-transmission.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Being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DL Scenarios: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MU-MIMO with simultaneous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OFDMA with simultaneous 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 Scenarios: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 MU-MIMO with simultaneous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 OFDMA with simultaneous 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8" name="Rectangle 5167"/>
          <p:cNvSpPr/>
          <p:nvPr/>
        </p:nvSpPr>
        <p:spPr>
          <a:xfrm>
            <a:off x="107504" y="4221088"/>
            <a:ext cx="9361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DL-MU User Transmission (MIMO/OFDMA)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acquires medium using CSMA/CA.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transmits data to multiple users and receives simultaneous ACK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65" name="Rectangle 5164"/>
          <p:cNvSpPr/>
          <p:nvPr/>
        </p:nvSpPr>
        <p:spPr>
          <a:xfrm>
            <a:off x="390944" y="164301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UL/DL Single User </a:t>
            </a:r>
            <a:r>
              <a:rPr lang="en-US" b="1" dirty="0" smtClean="0">
                <a:solidFill>
                  <a:schemeClr val="tx1"/>
                </a:solidFill>
              </a:rPr>
              <a:t>Transmission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STA/AP </a:t>
            </a:r>
            <a:r>
              <a:rPr lang="en-US" dirty="0" smtClean="0">
                <a:solidFill>
                  <a:schemeClr val="tx1"/>
                </a:solidFill>
              </a:rPr>
              <a:t>acquires medium using CSMA/CA.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STA/AP sends </a:t>
            </a:r>
            <a:r>
              <a:rPr lang="en-US" dirty="0">
                <a:solidFill>
                  <a:schemeClr val="tx1"/>
                </a:solidFill>
              </a:rPr>
              <a:t>data and receives 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DL-MU Transmissions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97294" y="2245470"/>
            <a:ext cx="260139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66405" y="208170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3" name="Group 4"/>
          <p:cNvGrpSpPr>
            <a:grpSpLocks noChangeAspect="1"/>
          </p:cNvGrpSpPr>
          <p:nvPr/>
        </p:nvGrpSpPr>
        <p:grpSpPr bwMode="auto">
          <a:xfrm>
            <a:off x="390944" y="2305046"/>
            <a:ext cx="2408238" cy="492125"/>
            <a:chOff x="1827" y="2845"/>
            <a:chExt cx="1517" cy="310"/>
          </a:xfrm>
        </p:grpSpPr>
        <p:pic>
          <p:nvPicPr>
            <p:cNvPr id="25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1" y="2848"/>
              <a:ext cx="887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1" y="2848"/>
              <a:ext cx="887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1827" y="2845"/>
              <a:ext cx="872" cy="289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1827" y="2845"/>
              <a:ext cx="872" cy="289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2057" y="2885"/>
              <a:ext cx="4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UL SU  Data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2043" y="2989"/>
              <a:ext cx="48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8" y="2848"/>
              <a:ext cx="50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8" y="2848"/>
              <a:ext cx="50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2832" y="2845"/>
              <a:ext cx="493" cy="289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4"/>
            <p:cNvSpPr>
              <a:spLocks noChangeArrowheads="1"/>
            </p:cNvSpPr>
            <p:nvPr/>
          </p:nvSpPr>
          <p:spPr bwMode="auto">
            <a:xfrm>
              <a:off x="2832" y="2845"/>
              <a:ext cx="493" cy="289"/>
            </a:xfrm>
            <a:prstGeom prst="rect">
              <a:avLst/>
            </a:prstGeom>
            <a:noFill/>
            <a:ln w="7938" cap="rnd">
              <a:solidFill>
                <a:srgbClr val="F2C0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2989" y="2937"/>
              <a:ext cx="18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ACK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95" name="Straight Arrow Connector 94"/>
          <p:cNvCxnSpPr/>
          <p:nvPr/>
        </p:nvCxnSpPr>
        <p:spPr bwMode="auto">
          <a:xfrm>
            <a:off x="3991344" y="2301474"/>
            <a:ext cx="2540143" cy="21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6543180" y="214909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86" name="Group 29"/>
          <p:cNvGrpSpPr>
            <a:grpSpLocks noChangeAspect="1"/>
          </p:cNvGrpSpPr>
          <p:nvPr/>
        </p:nvGrpSpPr>
        <p:grpSpPr bwMode="auto">
          <a:xfrm>
            <a:off x="3995537" y="2364456"/>
            <a:ext cx="2408238" cy="490538"/>
            <a:chOff x="2928" y="1610"/>
            <a:chExt cx="1517" cy="309"/>
          </a:xfrm>
        </p:grpSpPr>
        <p:pic>
          <p:nvPicPr>
            <p:cNvPr id="5160" name="Picture 4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" y="1613"/>
              <a:ext cx="887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1" name="Picture 4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" y="1613"/>
              <a:ext cx="887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52" name="Rectangle 42"/>
            <p:cNvSpPr>
              <a:spLocks noChangeArrowheads="1"/>
            </p:cNvSpPr>
            <p:nvPr/>
          </p:nvSpPr>
          <p:spPr bwMode="auto">
            <a:xfrm>
              <a:off x="2928" y="1610"/>
              <a:ext cx="872" cy="288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3" name="Rectangle 43"/>
            <p:cNvSpPr>
              <a:spLocks noChangeArrowheads="1"/>
            </p:cNvSpPr>
            <p:nvPr/>
          </p:nvSpPr>
          <p:spPr bwMode="auto">
            <a:xfrm>
              <a:off x="2928" y="1610"/>
              <a:ext cx="872" cy="288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4" name="Rectangle 44"/>
            <p:cNvSpPr>
              <a:spLocks noChangeArrowheads="1"/>
            </p:cNvSpPr>
            <p:nvPr/>
          </p:nvSpPr>
          <p:spPr bwMode="auto">
            <a:xfrm>
              <a:off x="3161" y="1638"/>
              <a:ext cx="456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 SU Data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57" name="Rectangle 45"/>
            <p:cNvSpPr>
              <a:spLocks noChangeArrowheads="1"/>
            </p:cNvSpPr>
            <p:nvPr/>
          </p:nvSpPr>
          <p:spPr bwMode="auto">
            <a:xfrm>
              <a:off x="3144" y="1753"/>
              <a:ext cx="48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5166" name="Picture 4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9" y="1613"/>
              <a:ext cx="5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7" name="Picture 4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9" y="1613"/>
              <a:ext cx="5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58" name="Rectangle 48"/>
            <p:cNvSpPr>
              <a:spLocks noChangeArrowheads="1"/>
            </p:cNvSpPr>
            <p:nvPr/>
          </p:nvSpPr>
          <p:spPr bwMode="auto">
            <a:xfrm>
              <a:off x="3933" y="1610"/>
              <a:ext cx="493" cy="288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9" name="Rectangle 49"/>
            <p:cNvSpPr>
              <a:spLocks noChangeArrowheads="1"/>
            </p:cNvSpPr>
            <p:nvPr/>
          </p:nvSpPr>
          <p:spPr bwMode="auto">
            <a:xfrm>
              <a:off x="3933" y="1610"/>
              <a:ext cx="493" cy="288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3" name="Rectangle 51"/>
            <p:cNvSpPr>
              <a:spLocks noChangeArrowheads="1"/>
            </p:cNvSpPr>
            <p:nvPr/>
          </p:nvSpPr>
          <p:spPr bwMode="auto">
            <a:xfrm>
              <a:off x="4105" y="1675"/>
              <a:ext cx="15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ACK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23" name="Picture 1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4252" y="2162602"/>
            <a:ext cx="1269000" cy="890400"/>
          </a:xfrm>
          <a:prstGeom prst="rect">
            <a:avLst/>
          </a:prstGeom>
        </p:spPr>
      </p:pic>
      <p:cxnSp>
        <p:nvCxnSpPr>
          <p:cNvPr id="138" name="Straight Arrow Connector 137"/>
          <p:cNvCxnSpPr/>
          <p:nvPr/>
        </p:nvCxnSpPr>
        <p:spPr bwMode="auto">
          <a:xfrm>
            <a:off x="2940210" y="4797152"/>
            <a:ext cx="2540143" cy="21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5491232" y="468341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40" name="Group 29"/>
          <p:cNvGrpSpPr>
            <a:grpSpLocks noChangeAspect="1"/>
          </p:cNvGrpSpPr>
          <p:nvPr/>
        </p:nvGrpSpPr>
        <p:grpSpPr bwMode="auto">
          <a:xfrm>
            <a:off x="2944407" y="4860134"/>
            <a:ext cx="2508252" cy="490538"/>
            <a:chOff x="2928" y="1610"/>
            <a:chExt cx="1580" cy="309"/>
          </a:xfrm>
        </p:grpSpPr>
        <p:pic>
          <p:nvPicPr>
            <p:cNvPr id="141" name="Picture 4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" y="1613"/>
              <a:ext cx="887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" name="Picture 4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" y="1613"/>
              <a:ext cx="887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" name="Rectangle 42"/>
            <p:cNvSpPr>
              <a:spLocks noChangeArrowheads="1"/>
            </p:cNvSpPr>
            <p:nvPr/>
          </p:nvSpPr>
          <p:spPr bwMode="auto">
            <a:xfrm>
              <a:off x="2928" y="1610"/>
              <a:ext cx="872" cy="288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43"/>
            <p:cNvSpPr>
              <a:spLocks noChangeArrowheads="1"/>
            </p:cNvSpPr>
            <p:nvPr/>
          </p:nvSpPr>
          <p:spPr bwMode="auto">
            <a:xfrm>
              <a:off x="2928" y="1610"/>
              <a:ext cx="872" cy="288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44"/>
            <p:cNvSpPr>
              <a:spLocks noChangeArrowheads="1"/>
            </p:cNvSpPr>
            <p:nvPr/>
          </p:nvSpPr>
          <p:spPr bwMode="auto">
            <a:xfrm>
              <a:off x="3161" y="1638"/>
              <a:ext cx="4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 MU Data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45"/>
            <p:cNvSpPr>
              <a:spLocks noChangeArrowheads="1"/>
            </p:cNvSpPr>
            <p:nvPr/>
          </p:nvSpPr>
          <p:spPr bwMode="auto">
            <a:xfrm>
              <a:off x="3144" y="1753"/>
              <a:ext cx="48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47" name="Picture 4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9" y="1613"/>
              <a:ext cx="5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4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9" y="1613"/>
              <a:ext cx="50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" name="Rectangle 48"/>
            <p:cNvSpPr>
              <a:spLocks noChangeArrowheads="1"/>
            </p:cNvSpPr>
            <p:nvPr/>
          </p:nvSpPr>
          <p:spPr bwMode="auto">
            <a:xfrm>
              <a:off x="3933" y="1610"/>
              <a:ext cx="575" cy="288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49"/>
            <p:cNvSpPr>
              <a:spLocks noChangeArrowheads="1"/>
            </p:cNvSpPr>
            <p:nvPr/>
          </p:nvSpPr>
          <p:spPr bwMode="auto">
            <a:xfrm>
              <a:off x="3933" y="1610"/>
              <a:ext cx="493" cy="288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51"/>
            <p:cNvSpPr>
              <a:spLocks noChangeArrowheads="1"/>
            </p:cNvSpPr>
            <p:nvPr/>
          </p:nvSpPr>
          <p:spPr bwMode="auto">
            <a:xfrm>
              <a:off x="3952" y="1651"/>
              <a:ext cx="5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Simultaneous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Block ACK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17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0" y="518058"/>
            <a:ext cx="7770813" cy="1065213"/>
          </a:xfrm>
        </p:spPr>
        <p:txBody>
          <a:bodyPr/>
          <a:lstStyle/>
          <a:p>
            <a:r>
              <a:rPr lang="en-US" dirty="0" smtClean="0"/>
              <a:t>UL MU Transmission (MIMO/OFDMA)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21218"/>
            <a:ext cx="9029825" cy="1583375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Scheme 1: </a:t>
            </a:r>
            <a:r>
              <a:rPr lang="en-US" dirty="0">
                <a:solidFill>
                  <a:schemeClr val="tx1"/>
                </a:solidFill>
              </a:rPr>
              <a:t>Full </a:t>
            </a:r>
            <a:r>
              <a:rPr lang="en-US" dirty="0" smtClean="0">
                <a:solidFill>
                  <a:schemeClr val="tx1"/>
                </a:solidFill>
              </a:rPr>
              <a:t>Control Frame  Exchange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Use sequential RTS/CTS [3] or sequential inquiry/response [4] (</a:t>
            </a:r>
            <a:r>
              <a:rPr lang="en-US" sz="2000" b="0" dirty="0" err="1" smtClean="0">
                <a:solidFill>
                  <a:schemeClr val="tx1"/>
                </a:solidFill>
              </a:rPr>
              <a:t>FrameA</a:t>
            </a:r>
            <a:r>
              <a:rPr lang="en-US" sz="2000" b="0" dirty="0" smtClean="0">
                <a:solidFill>
                  <a:schemeClr val="tx1"/>
                </a:solidFill>
              </a:rPr>
              <a:t>/</a:t>
            </a:r>
            <a:r>
              <a:rPr lang="en-US" sz="2000" b="0" dirty="0" err="1" smtClean="0">
                <a:solidFill>
                  <a:schemeClr val="tx1"/>
                </a:solidFill>
              </a:rPr>
              <a:t>FrameB</a:t>
            </a:r>
            <a:r>
              <a:rPr lang="en-US" sz="2000" b="0" dirty="0" smtClean="0">
                <a:solidFill>
                  <a:schemeClr val="tx1"/>
                </a:solidFill>
              </a:rPr>
              <a:t>) exchanges between AP/STAs. AP sends Trigger/Poll frame (Frame C).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STAs send data and receive simultaneous block 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7569" y="4703257"/>
            <a:ext cx="1269000" cy="89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4956852"/>
            <a:ext cx="4464496" cy="5059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9512" y="4268122"/>
            <a:ext cx="809983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Scheme 2: Short Control Frame Exchange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One </a:t>
            </a:r>
            <a:r>
              <a:rPr lang="en-US" sz="2000" dirty="0">
                <a:solidFill>
                  <a:schemeClr val="tx1"/>
                </a:solidFill>
              </a:rPr>
              <a:t>STA sends RTS (Frame B) and the AP polls the STAs (Frame C</a:t>
            </a:r>
            <a:r>
              <a:rPr lang="en-US" sz="2000" dirty="0" smtClean="0">
                <a:solidFill>
                  <a:schemeClr val="tx1"/>
                </a:solidFill>
              </a:rPr>
              <a:t>) [4]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STAs send data and receive simultaneous block </a:t>
            </a:r>
            <a:r>
              <a:rPr lang="en-US" sz="2000" dirty="0" smtClean="0">
                <a:solidFill>
                  <a:schemeClr val="tx1"/>
                </a:solidFill>
              </a:rPr>
              <a:t>ACK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696910" y="1909068"/>
            <a:ext cx="73174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827584" y="4910920"/>
            <a:ext cx="46147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047655" y="174530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086" y="474715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755650" y="2001838"/>
            <a:ext cx="7258050" cy="1003300"/>
            <a:chOff x="476" y="1261"/>
            <a:chExt cx="4572" cy="632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76" y="1261"/>
              <a:ext cx="457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" y="1271"/>
              <a:ext cx="3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" y="1271"/>
              <a:ext cx="3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484" y="1268"/>
              <a:ext cx="332" cy="234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484" y="1268"/>
              <a:ext cx="332" cy="234"/>
            </a:xfrm>
            <a:prstGeom prst="rect">
              <a:avLst/>
            </a:prstGeom>
            <a:noFill/>
            <a:ln w="7938" cap="rnd">
              <a:solidFill>
                <a:srgbClr val="F2C0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522" y="1338"/>
              <a:ext cx="29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 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06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" y="1271"/>
              <a:ext cx="3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" y="1271"/>
              <a:ext cx="3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948" y="1268"/>
              <a:ext cx="332" cy="234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948" y="1268"/>
              <a:ext cx="332" cy="234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987" y="1338"/>
              <a:ext cx="29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11" name="Picture 1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" y="1271"/>
              <a:ext cx="47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" y="1271"/>
              <a:ext cx="47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3037" y="1268"/>
              <a:ext cx="456" cy="234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3037" y="1268"/>
              <a:ext cx="456" cy="234"/>
            </a:xfrm>
            <a:prstGeom prst="rect">
              <a:avLst/>
            </a:prstGeom>
            <a:noFill/>
            <a:ln w="7938" cap="rnd">
              <a:solidFill>
                <a:srgbClr val="F2C0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3139" y="1338"/>
              <a:ext cx="29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 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16" name="Picture 2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" y="1271"/>
              <a:ext cx="82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21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" y="1271"/>
              <a:ext cx="82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7" y="1268"/>
              <a:ext cx="807" cy="234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617" y="1268"/>
              <a:ext cx="807" cy="234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833" y="1291"/>
              <a:ext cx="43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UL MU Data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3817" y="1385"/>
              <a:ext cx="45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22" name="Picture 26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1" y="1271"/>
              <a:ext cx="47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3" name="Picture 27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1" y="1271"/>
              <a:ext cx="47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547" y="1268"/>
              <a:ext cx="456" cy="234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4547" y="1268"/>
              <a:ext cx="456" cy="234"/>
            </a:xfrm>
            <a:prstGeom prst="rect">
              <a:avLst/>
            </a:prstGeom>
            <a:noFill/>
            <a:ln w="7938" cap="rnd">
              <a:solidFill>
                <a:srgbClr val="F2C0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" name="Rectangle 30"/>
            <p:cNvSpPr>
              <a:spLocks noChangeArrowheads="1"/>
            </p:cNvSpPr>
            <p:nvPr/>
          </p:nvSpPr>
          <p:spPr bwMode="auto">
            <a:xfrm>
              <a:off x="4564" y="1291"/>
              <a:ext cx="48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Simultaneous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97" name="Rectangle 31"/>
            <p:cNvSpPr>
              <a:spLocks noChangeArrowheads="1"/>
            </p:cNvSpPr>
            <p:nvPr/>
          </p:nvSpPr>
          <p:spPr bwMode="auto">
            <a:xfrm>
              <a:off x="4622" y="1385"/>
              <a:ext cx="352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Block ACK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28" name="Picture 3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7" y="1271"/>
              <a:ext cx="34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9" name="Picture 33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7" y="1271"/>
              <a:ext cx="34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8" name="Rectangle 34"/>
            <p:cNvSpPr>
              <a:spLocks noChangeArrowheads="1"/>
            </p:cNvSpPr>
            <p:nvPr/>
          </p:nvSpPr>
          <p:spPr bwMode="auto">
            <a:xfrm>
              <a:off x="2123" y="1268"/>
              <a:ext cx="331" cy="234"/>
            </a:xfrm>
            <a:prstGeom prst="rect">
              <a:avLst/>
            </a:prstGeom>
            <a:solidFill>
              <a:srgbClr val="F2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" name="Rectangle 35"/>
            <p:cNvSpPr>
              <a:spLocks noChangeArrowheads="1"/>
            </p:cNvSpPr>
            <p:nvPr/>
          </p:nvSpPr>
          <p:spPr bwMode="auto">
            <a:xfrm>
              <a:off x="2123" y="1268"/>
              <a:ext cx="331" cy="234"/>
            </a:xfrm>
            <a:prstGeom prst="rect">
              <a:avLst/>
            </a:prstGeom>
            <a:noFill/>
            <a:ln w="7938" cap="rnd">
              <a:solidFill>
                <a:srgbClr val="F2C0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" name="Rectangle 36"/>
            <p:cNvSpPr>
              <a:spLocks noChangeArrowheads="1"/>
            </p:cNvSpPr>
            <p:nvPr/>
          </p:nvSpPr>
          <p:spPr bwMode="auto">
            <a:xfrm>
              <a:off x="2160" y="1338"/>
              <a:ext cx="29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 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33" name="Picture 37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1" y="1271"/>
              <a:ext cx="34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4" name="Picture 38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1" y="1271"/>
              <a:ext cx="34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3" name="Rectangle 39"/>
            <p:cNvSpPr>
              <a:spLocks noChangeArrowheads="1"/>
            </p:cNvSpPr>
            <p:nvPr/>
          </p:nvSpPr>
          <p:spPr bwMode="auto">
            <a:xfrm>
              <a:off x="2586" y="1268"/>
              <a:ext cx="332" cy="234"/>
            </a:xfrm>
            <a:prstGeom prst="rect">
              <a:avLst/>
            </a:prstGeom>
            <a:solidFill>
              <a:srgbClr val="A6C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" name="Rectangle 40"/>
            <p:cNvSpPr>
              <a:spLocks noChangeArrowheads="1"/>
            </p:cNvSpPr>
            <p:nvPr/>
          </p:nvSpPr>
          <p:spPr bwMode="auto">
            <a:xfrm>
              <a:off x="2586" y="1268"/>
              <a:ext cx="332" cy="234"/>
            </a:xfrm>
            <a:prstGeom prst="rect">
              <a:avLst/>
            </a:prstGeom>
            <a:noFill/>
            <a:ln w="7938" cap="rnd">
              <a:solidFill>
                <a:srgbClr val="A6C3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" name="Rectangle 41"/>
            <p:cNvSpPr>
              <a:spLocks noChangeArrowheads="1"/>
            </p:cNvSpPr>
            <p:nvPr/>
          </p:nvSpPr>
          <p:spPr bwMode="auto">
            <a:xfrm>
              <a:off x="2625" y="1338"/>
              <a:ext cx="29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08" name="Rectangle 42"/>
            <p:cNvSpPr>
              <a:spLocks noChangeArrowheads="1"/>
            </p:cNvSpPr>
            <p:nvPr/>
          </p:nvSpPr>
          <p:spPr bwMode="auto">
            <a:xfrm>
              <a:off x="1625" y="1311"/>
              <a:ext cx="15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39" name="Picture 43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" y="1529"/>
              <a:ext cx="244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0" name="Picture 44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" y="1529"/>
              <a:ext cx="244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9" name="Freeform 45"/>
            <p:cNvSpPr>
              <a:spLocks/>
            </p:cNvSpPr>
            <p:nvPr/>
          </p:nvSpPr>
          <p:spPr bwMode="auto">
            <a:xfrm>
              <a:off x="484" y="1526"/>
              <a:ext cx="2434" cy="167"/>
            </a:xfrm>
            <a:custGeom>
              <a:avLst/>
              <a:gdLst>
                <a:gd name="T0" fmla="*/ 0 w 8064"/>
                <a:gd name="T1" fmla="*/ 0 h 549"/>
                <a:gd name="T2" fmla="*/ 807 w 8064"/>
                <a:gd name="T3" fmla="*/ 275 h 549"/>
                <a:gd name="T4" fmla="*/ 4032 w 8064"/>
                <a:gd name="T5" fmla="*/ 275 h 549"/>
                <a:gd name="T6" fmla="*/ 4032 w 8064"/>
                <a:gd name="T7" fmla="*/ 549 h 549"/>
                <a:gd name="T8" fmla="*/ 4032 w 8064"/>
                <a:gd name="T9" fmla="*/ 275 h 549"/>
                <a:gd name="T10" fmla="*/ 7258 w 8064"/>
                <a:gd name="T11" fmla="*/ 275 h 549"/>
                <a:gd name="T12" fmla="*/ 8064 w 8064"/>
                <a:gd name="T13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64" h="549">
                  <a:moveTo>
                    <a:pt x="0" y="0"/>
                  </a:moveTo>
                  <a:cubicBezTo>
                    <a:pt x="199" y="142"/>
                    <a:pt x="486" y="240"/>
                    <a:pt x="807" y="275"/>
                  </a:cubicBezTo>
                  <a:lnTo>
                    <a:pt x="4032" y="275"/>
                  </a:lnTo>
                  <a:lnTo>
                    <a:pt x="4032" y="549"/>
                  </a:lnTo>
                  <a:lnTo>
                    <a:pt x="4032" y="275"/>
                  </a:lnTo>
                  <a:lnTo>
                    <a:pt x="7258" y="275"/>
                  </a:lnTo>
                  <a:cubicBezTo>
                    <a:pt x="7579" y="240"/>
                    <a:pt x="7865" y="142"/>
                    <a:pt x="8064" y="0"/>
                  </a:cubicBezTo>
                </a:path>
              </a:pathLst>
            </a:custGeom>
            <a:noFill/>
            <a:ln w="7938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3" name="Rectangle 47"/>
            <p:cNvSpPr>
              <a:spLocks noChangeArrowheads="1"/>
            </p:cNvSpPr>
            <p:nvPr/>
          </p:nvSpPr>
          <p:spPr bwMode="auto">
            <a:xfrm>
              <a:off x="995" y="171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18" name="Rectangle 50"/>
            <p:cNvSpPr>
              <a:spLocks noChangeArrowheads="1"/>
            </p:cNvSpPr>
            <p:nvPr/>
          </p:nvSpPr>
          <p:spPr bwMode="auto">
            <a:xfrm>
              <a:off x="1377" y="1719"/>
              <a:ext cx="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19" name="Rectangle 51"/>
            <p:cNvSpPr>
              <a:spLocks noChangeArrowheads="1"/>
            </p:cNvSpPr>
            <p:nvPr/>
          </p:nvSpPr>
          <p:spPr bwMode="auto">
            <a:xfrm>
              <a:off x="1338" y="1719"/>
              <a:ext cx="41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 Frame 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0" name="Rectangle 52"/>
            <p:cNvSpPr>
              <a:spLocks noChangeArrowheads="1"/>
            </p:cNvSpPr>
            <p:nvPr/>
          </p:nvSpPr>
          <p:spPr bwMode="auto">
            <a:xfrm>
              <a:off x="1730" y="1719"/>
              <a:ext cx="6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/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1" name="Rectangle 53"/>
            <p:cNvSpPr>
              <a:spLocks noChangeArrowheads="1"/>
            </p:cNvSpPr>
            <p:nvPr/>
          </p:nvSpPr>
          <p:spPr bwMode="auto">
            <a:xfrm>
              <a:off x="1765" y="1719"/>
              <a:ext cx="77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Frame B exchanges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6" name="Rectangle 51"/>
          <p:cNvSpPr>
            <a:spLocks noChangeArrowheads="1"/>
          </p:cNvSpPr>
          <p:nvPr/>
        </p:nvSpPr>
        <p:spPr bwMode="auto">
          <a:xfrm>
            <a:off x="4529676" y="2740278"/>
            <a:ext cx="130702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 = Number of Users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18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2237479"/>
            <a:ext cx="8708024" cy="3783809"/>
          </a:xfrm>
        </p:spPr>
        <p:txBody>
          <a:bodyPr/>
          <a:lstStyle/>
          <a:p>
            <a:r>
              <a:rPr lang="en-US" dirty="0" smtClean="0"/>
              <a:t>DL </a:t>
            </a:r>
            <a:r>
              <a:rPr lang="en-US" dirty="0" err="1" smtClean="0"/>
              <a:t>TxOP</a:t>
            </a:r>
            <a:r>
              <a:rPr lang="en-US" dirty="0" smtClean="0"/>
              <a:t> Duration</a:t>
            </a:r>
            <a:endParaRPr lang="en-US" dirty="0"/>
          </a:p>
          <a:p>
            <a:pPr lvl="1"/>
            <a:r>
              <a:rPr lang="en-US" sz="1800" dirty="0" smtClean="0"/>
              <a:t>MU                          = Data </a:t>
            </a:r>
            <a:r>
              <a:rPr lang="en-US" sz="1800" dirty="0"/>
              <a:t>+ </a:t>
            </a:r>
            <a:r>
              <a:rPr lang="en-US" sz="1800" dirty="0" smtClean="0"/>
              <a:t>SIFS + Simultaneous BA</a:t>
            </a:r>
            <a:endParaRPr lang="en-US" sz="1800" dirty="0"/>
          </a:p>
          <a:p>
            <a:pPr lvl="1"/>
            <a:r>
              <a:rPr lang="en-US" sz="1800" dirty="0" smtClean="0"/>
              <a:t>SU </a:t>
            </a:r>
            <a:r>
              <a:rPr lang="en-US" sz="1800" dirty="0"/>
              <a:t> </a:t>
            </a:r>
            <a:r>
              <a:rPr lang="en-US" sz="1800" dirty="0" smtClean="0"/>
              <a:t>                         = Data </a:t>
            </a:r>
            <a:r>
              <a:rPr lang="en-US" sz="1800" dirty="0"/>
              <a:t>+ </a:t>
            </a:r>
            <a:r>
              <a:rPr lang="en-US" sz="1800" dirty="0" smtClean="0"/>
              <a:t>SIFS + ACK</a:t>
            </a:r>
            <a:endParaRPr lang="en-US" sz="1800" dirty="0"/>
          </a:p>
          <a:p>
            <a:r>
              <a:rPr lang="en-US" dirty="0" smtClean="0"/>
              <a:t>UL </a:t>
            </a:r>
            <a:r>
              <a:rPr lang="en-US" dirty="0" err="1" smtClean="0"/>
              <a:t>TxOP</a:t>
            </a:r>
            <a:r>
              <a:rPr lang="en-US" dirty="0" smtClean="0"/>
              <a:t> Duration</a:t>
            </a:r>
            <a:endParaRPr lang="en-US" dirty="0"/>
          </a:p>
          <a:p>
            <a:pPr lvl="1"/>
            <a:r>
              <a:rPr lang="en-US" sz="1800" dirty="0" smtClean="0"/>
              <a:t>MU </a:t>
            </a:r>
            <a:r>
              <a:rPr lang="en-US" sz="1800" dirty="0"/>
              <a:t>(scheme 1) </a:t>
            </a:r>
            <a:r>
              <a:rPr lang="en-US" sz="1800" dirty="0" smtClean="0"/>
              <a:t>      = </a:t>
            </a:r>
            <a:r>
              <a:rPr lang="en-US" sz="1800" dirty="0" err="1" smtClean="0"/>
              <a:t>FrameA</a:t>
            </a:r>
            <a:r>
              <a:rPr lang="en-US" sz="1800" dirty="0" smtClean="0"/>
              <a:t>*N </a:t>
            </a:r>
            <a:r>
              <a:rPr lang="en-US" sz="1800" dirty="0"/>
              <a:t>+ </a:t>
            </a:r>
            <a:r>
              <a:rPr lang="en-US" sz="1800" dirty="0" err="1" smtClean="0"/>
              <a:t>FrameB</a:t>
            </a:r>
            <a:r>
              <a:rPr lang="en-US" sz="1800" dirty="0" smtClean="0"/>
              <a:t>*N </a:t>
            </a:r>
            <a:r>
              <a:rPr lang="en-US" sz="1800" dirty="0"/>
              <a:t>+ </a:t>
            </a:r>
            <a:r>
              <a:rPr lang="en-US" sz="1800" dirty="0" err="1" smtClean="0"/>
              <a:t>FrameC</a:t>
            </a:r>
            <a:r>
              <a:rPr lang="en-US" sz="1800" dirty="0" smtClean="0"/>
              <a:t>+ Data + SIFS*(2N+2) + BA</a:t>
            </a:r>
          </a:p>
          <a:p>
            <a:pPr lvl="1"/>
            <a:r>
              <a:rPr lang="en-US" sz="1800" dirty="0" smtClean="0"/>
              <a:t>MU </a:t>
            </a:r>
            <a:r>
              <a:rPr lang="en-US" sz="1800" dirty="0"/>
              <a:t>(scheme </a:t>
            </a:r>
            <a:r>
              <a:rPr lang="en-US" sz="1800" dirty="0" smtClean="0"/>
              <a:t>2) </a:t>
            </a:r>
            <a:r>
              <a:rPr lang="en-US" sz="1800" dirty="0"/>
              <a:t> </a:t>
            </a:r>
            <a:r>
              <a:rPr lang="en-US" sz="1800" dirty="0" smtClean="0"/>
              <a:t>     = </a:t>
            </a:r>
            <a:r>
              <a:rPr lang="en-US" sz="1800" dirty="0" err="1" smtClean="0"/>
              <a:t>FrameB</a:t>
            </a:r>
            <a:r>
              <a:rPr lang="en-US" sz="1800" dirty="0" smtClean="0"/>
              <a:t>+ </a:t>
            </a:r>
            <a:r>
              <a:rPr lang="en-US" sz="1800" dirty="0" err="1" smtClean="0"/>
              <a:t>FrameC</a:t>
            </a:r>
            <a:r>
              <a:rPr lang="en-US" sz="1800" dirty="0" smtClean="0"/>
              <a:t>+ DATA + SIFS*3+ </a:t>
            </a:r>
            <a:r>
              <a:rPr lang="en-US" sz="1800" dirty="0"/>
              <a:t>BA</a:t>
            </a:r>
          </a:p>
          <a:p>
            <a:pPr lvl="1"/>
            <a:r>
              <a:rPr lang="en-US" sz="1800" dirty="0" smtClean="0"/>
              <a:t>SU </a:t>
            </a:r>
            <a:r>
              <a:rPr lang="en-US" sz="1800" dirty="0" err="1" smtClean="0"/>
              <a:t>TxOP</a:t>
            </a:r>
            <a:r>
              <a:rPr lang="en-US" sz="1800" dirty="0" smtClean="0"/>
              <a:t> Duration = Data </a:t>
            </a:r>
            <a:r>
              <a:rPr lang="en-US" sz="1800" dirty="0"/>
              <a:t>+ SIFS + </a:t>
            </a:r>
            <a:r>
              <a:rPr lang="en-US" sz="1800" dirty="0" smtClean="0"/>
              <a:t>ACK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							 N = Number of Users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51520" y="1628800"/>
            <a:ext cx="83293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Throughput=Data 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Packet Size/(TXOP 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+ DIFS + BO)*(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1-PER)</a:t>
            </a:r>
          </a:p>
        </p:txBody>
      </p:sp>
    </p:spTree>
    <p:extLst>
      <p:ext uri="{BB962C8B-B14F-4D97-AF65-F5344CB8AC3E}">
        <p14:creationId xmlns:p14="http://schemas.microsoft.com/office/powerpoint/2010/main" val="12857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28" y="12814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 MHz channel with 256 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Preamble format is </a:t>
            </a:r>
            <a:r>
              <a:rPr lang="en-US" sz="2000" b="0" dirty="0" smtClean="0"/>
              <a:t>from </a:t>
            </a:r>
            <a:r>
              <a:rPr lang="en-US" sz="2000" b="0" dirty="0"/>
              <a:t>[</a:t>
            </a:r>
            <a:r>
              <a:rPr lang="en-US" sz="2000" b="0" dirty="0" smtClean="0"/>
              <a:t>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/>
              <a:t>Nt</a:t>
            </a:r>
            <a:r>
              <a:rPr lang="en-US" sz="2000" b="0" dirty="0" smtClean="0"/>
              <a:t> = number of Transmit antennas</a:t>
            </a:r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3555554" y="5121050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Oghenekome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718528"/>
              </p:ext>
            </p:extLst>
          </p:nvPr>
        </p:nvGraphicFramePr>
        <p:xfrm>
          <a:off x="467544" y="2420888"/>
          <a:ext cx="596381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495"/>
                <a:gridCol w="3462317"/>
              </a:tblGrid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Parameter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20MHz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FFT size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 [1]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r>
                        <a:rPr lang="en-US" sz="1400" baseline="0" dirty="0" smtClean="0"/>
                        <a:t> of data 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234</a:t>
                      </a:r>
                      <a:r>
                        <a:rPr lang="en-US" sz="1400" baseline="0" dirty="0" smtClean="0"/>
                        <a:t> : 80 MHz </a:t>
                      </a:r>
                      <a:r>
                        <a:rPr lang="en-US" sz="1400" dirty="0" smtClean="0"/>
                        <a:t>11ac numerology</a:t>
                      </a:r>
                      <a:r>
                        <a:rPr lang="en-US" sz="1400" baseline="0" dirty="0" smtClean="0"/>
                        <a:t> [5]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pilot tones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 </a:t>
                      </a:r>
                      <a:r>
                        <a:rPr lang="en-US" sz="1400" baseline="0" dirty="0" smtClean="0"/>
                        <a:t>: 80 MHz </a:t>
                      </a:r>
                      <a:r>
                        <a:rPr lang="en-US" sz="1400" dirty="0" smtClean="0"/>
                        <a:t>11ac numerology</a:t>
                      </a:r>
                      <a:r>
                        <a:rPr lang="en-US" sz="1400" baseline="0" dirty="0" smtClean="0"/>
                        <a:t> [5]</a:t>
                      </a:r>
                      <a:endParaRPr lang="en-US" sz="1400" dirty="0" smtClean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3.2us [1]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DFT</a:t>
                      </a:r>
                      <a:r>
                        <a:rPr lang="en-US" sz="1400" baseline="0" dirty="0" smtClean="0"/>
                        <a:t> period for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12.8 [1]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MAC header size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 Bytes [6]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antennas</a:t>
                      </a:r>
                      <a:r>
                        <a:rPr lang="en-US" sz="1400" baseline="0" dirty="0" smtClean="0"/>
                        <a:t> at AP side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antennas at STA side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MAC Frame</a:t>
                      </a:r>
                      <a:r>
                        <a:rPr lang="en-US" sz="1400" baseline="0" dirty="0" smtClean="0"/>
                        <a:t> (A/B/C)</a:t>
                      </a:r>
                      <a:r>
                        <a:rPr lang="en-US" sz="1400" dirty="0" smtClean="0"/>
                        <a:t>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Case 1: 25 Bytes, Case 2: </a:t>
                      </a:r>
                      <a:r>
                        <a:rPr lang="en-US" sz="1400" baseline="0" dirty="0" smtClean="0"/>
                        <a:t>0 Bytes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Genie</a:t>
                      </a:r>
                      <a:r>
                        <a:rPr lang="en-US" sz="1400" baseline="0" dirty="0" smtClean="0"/>
                        <a:t> AMC [2]</a:t>
                      </a:r>
                      <a:endParaRPr lang="en-US" sz="1400" dirty="0"/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 parameter</a:t>
                      </a:r>
                      <a:r>
                        <a:rPr lang="en-US" sz="1400" baseline="0" dirty="0" smtClean="0"/>
                        <a:t> duration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Back-off: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3 slots (27 us), DIFS: 34 us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12067"/>
              </p:ext>
            </p:extLst>
          </p:nvPr>
        </p:nvGraphicFramePr>
        <p:xfrm>
          <a:off x="4753662" y="1704489"/>
          <a:ext cx="3850784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173"/>
                <a:gridCol w="753414"/>
                <a:gridCol w="746975"/>
                <a:gridCol w="804929"/>
                <a:gridCol w="766293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L-STF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L-LTF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L-SIG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HE</a:t>
                      </a:r>
                      <a:r>
                        <a:rPr lang="en-US" sz="1100" b="0" baseline="0" dirty="0" smtClean="0"/>
                        <a:t>-SIG-A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HE-LTF</a:t>
                      </a:r>
                      <a:endParaRPr lang="en-US" sz="11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66671"/>
              </p:ext>
            </p:extLst>
          </p:nvPr>
        </p:nvGraphicFramePr>
        <p:xfrm>
          <a:off x="4753662" y="2004986"/>
          <a:ext cx="3850784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173"/>
                <a:gridCol w="753414"/>
                <a:gridCol w="746975"/>
                <a:gridCol w="804929"/>
                <a:gridCol w="766293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8us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8us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4us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12us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x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16us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>
          <a:xfrm rot="16200000">
            <a:off x="6666620" y="-383795"/>
            <a:ext cx="168885" cy="399480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35526" y="1268760"/>
            <a:ext cx="168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Preamble duration 48us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8509"/>
              </p:ext>
            </p:extLst>
          </p:nvPr>
        </p:nvGraphicFramePr>
        <p:xfrm>
          <a:off x="6660232" y="4918288"/>
          <a:ext cx="23042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08112"/>
              </a:tblGrid>
              <a:tr h="255528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US" sz="1100" kern="0" dirty="0" smtClean="0"/>
                        <a:t>Overhead of UL </a:t>
                      </a:r>
                    </a:p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US" sz="1100" kern="0" dirty="0" smtClean="0"/>
                        <a:t>control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Duration</a:t>
                      </a:r>
                      <a:endParaRPr lang="en-US" sz="1100" dirty="0"/>
                    </a:p>
                  </a:txBody>
                  <a:tcPr/>
                </a:tc>
              </a:tr>
              <a:tr h="25552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Scheme 1, Case 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880 us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2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Scheme 1, Case 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448 us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552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Scheme 2, Case 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208us</a:t>
                      </a:r>
                    </a:p>
                  </a:txBody>
                  <a:tcPr/>
                </a:tc>
              </a:tr>
              <a:tr h="25552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Scheme 2, Case 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112us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Left Brace 12"/>
          <p:cNvSpPr/>
          <p:nvPr/>
        </p:nvSpPr>
        <p:spPr bwMode="auto">
          <a:xfrm>
            <a:off x="6444208" y="5034381"/>
            <a:ext cx="216024" cy="122413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063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</TotalTime>
  <Words>1507</Words>
  <Application>Microsoft Office PowerPoint</Application>
  <PresentationFormat>On-screen Show (4:3)</PresentationFormat>
  <Paragraphs>349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굴림</vt:lpstr>
      <vt:lpstr>MS Gothic</vt:lpstr>
      <vt:lpstr>宋体</vt:lpstr>
      <vt:lpstr>Arial</vt:lpstr>
      <vt:lpstr>Calibri</vt:lpstr>
      <vt:lpstr>Times New Roman</vt:lpstr>
      <vt:lpstr>Office Theme</vt:lpstr>
      <vt:lpstr>Document</vt:lpstr>
      <vt:lpstr>Throughput Comparison of Some  Multi-user Schemes in 802.11ax</vt:lpstr>
      <vt:lpstr>PowerPoint Presentation</vt:lpstr>
      <vt:lpstr>Table of Contents</vt:lpstr>
      <vt:lpstr>Introduction</vt:lpstr>
      <vt:lpstr>Scenarios Being Considered</vt:lpstr>
      <vt:lpstr>SU and DL-MU Transmissions</vt:lpstr>
      <vt:lpstr>UL MU Transmission (MIMO/OFDMA)</vt:lpstr>
      <vt:lpstr>Throughput Calculation</vt:lpstr>
      <vt:lpstr>Assumptions</vt:lpstr>
      <vt:lpstr>PowerPoint Presentation</vt:lpstr>
      <vt:lpstr>Analysis results for UL, Scheme 1</vt:lpstr>
      <vt:lpstr>Analysis results for UL, Scheme 2</vt:lpstr>
      <vt:lpstr>Conclusion</vt:lpstr>
      <vt:lpstr>PowerPoint Presentation</vt:lpstr>
      <vt:lpstr>Backup Slides</vt:lpstr>
      <vt:lpstr>Comparison Methodology</vt:lpstr>
      <vt:lpstr>Comparison Methodologies Cont’d</vt:lpstr>
      <vt:lpstr>Multi-user Transmission</vt:lpstr>
      <vt:lpstr>UL OFDMA Schemes, Taken from [3]</vt:lpstr>
      <vt:lpstr>UL OFDMA Schemes, Taken from [4]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Throughput Analysis</dc:title>
  <dc:creator>Oghenekome.Oteri@InterDigital.com</dc:creator>
  <cp:lastModifiedBy>Oteri, Oghenekome</cp:lastModifiedBy>
  <cp:revision>137</cp:revision>
  <cp:lastPrinted>2015-03-05T23:23:02Z</cp:lastPrinted>
  <dcterms:created xsi:type="dcterms:W3CDTF">2014-04-14T10:59:07Z</dcterms:created>
  <dcterms:modified xsi:type="dcterms:W3CDTF">2015-03-06T21:13:13Z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