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26"/>
  </p:notesMasterIdLst>
  <p:sldIdLst>
    <p:sldId id="256" r:id="rId2"/>
    <p:sldId id="257" r:id="rId3"/>
    <p:sldId id="284" r:id="rId4"/>
    <p:sldId id="289" r:id="rId5"/>
    <p:sldId id="297" r:id="rId6"/>
    <p:sldId id="298" r:id="rId7"/>
    <p:sldId id="260" r:id="rId8"/>
    <p:sldId id="261" r:id="rId9"/>
    <p:sldId id="258" r:id="rId10"/>
    <p:sldId id="259" r:id="rId11"/>
    <p:sldId id="286" r:id="rId12"/>
    <p:sldId id="287" r:id="rId13"/>
    <p:sldId id="262" r:id="rId14"/>
    <p:sldId id="263" r:id="rId15"/>
    <p:sldId id="295" r:id="rId16"/>
    <p:sldId id="296" r:id="rId17"/>
    <p:sldId id="264" r:id="rId18"/>
    <p:sldId id="265" r:id="rId19"/>
    <p:sldId id="290" r:id="rId20"/>
    <p:sldId id="291" r:id="rId21"/>
    <p:sldId id="272" r:id="rId22"/>
    <p:sldId id="293" r:id="rId23"/>
    <p:sldId id="294" r:id="rId24"/>
    <p:sldId id="299" r:id="rId25"/>
  </p:sldIdLst>
  <p:sldSz cx="9144000" cy="6858000" type="screen4x3"/>
  <p:notesSz cx="6934200" cy="928052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7C797083-F9EE-4C0E-ABDD-26BC668D070A}">
  <a:tblStyle styleId="{7C797083-F9EE-4C0E-ABDD-26BC668D070A}" styleName="Table_0">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DEFE1F0-23D1-467C-B1D0-CCCE52E34E7B}" styleName="Table_1">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6D8E0FC-F2F0-4C2D-AB19-AB96CCA464D3}" styleName="Table_2">
    <a:wholeTbl>
      <a:tcTxStyle b="off" i="off">
        <a:font>
          <a:latin typeface="Times New Roman"/>
          <a:ea typeface="Times New Roman"/>
          <a:cs typeface="Times New Roman"/>
        </a:font>
        <a:schemeClr val="dk1"/>
      </a:tcTxStyle>
      <a:tcStyle>
        <a:tcBdr>
          <a:left>
            <a:ln w="12700" cap="flat">
              <a:solidFill>
                <a:schemeClr val="dk1"/>
              </a:solidFill>
              <a:prstDash val="solid"/>
              <a:round/>
              <a:headEnd type="none" w="med" len="med"/>
              <a:tailEnd type="none" w="med" len="med"/>
            </a:ln>
          </a:left>
          <a:right>
            <a:ln w="12700" cap="flat">
              <a:solidFill>
                <a:schemeClr val="dk1"/>
              </a:solidFill>
              <a:prstDash val="solid"/>
              <a:round/>
              <a:headEnd type="none" w="med" len="med"/>
              <a:tailEnd type="none" w="med" len="med"/>
            </a:ln>
          </a:right>
          <a:top>
            <a:ln w="12700" cap="flat">
              <a:solidFill>
                <a:schemeClr val="dk1"/>
              </a:solidFill>
              <a:prstDash val="solid"/>
              <a:round/>
              <a:headEnd type="none" w="med" len="med"/>
              <a:tailEnd type="none" w="med" len="med"/>
            </a:ln>
          </a:top>
          <a:bottom>
            <a:ln w="12700" cap="flat">
              <a:solidFill>
                <a:schemeClr val="dk1"/>
              </a:solidFill>
              <a:prstDash val="solid"/>
              <a:round/>
              <a:headEnd type="none" w="med" len="med"/>
              <a:tailEnd type="none" w="med" len="med"/>
            </a:ln>
          </a:bottom>
          <a:insideH>
            <a:ln w="12700" cap="flat">
              <a:solidFill>
                <a:schemeClr val="dk1"/>
              </a:solidFill>
              <a:prstDash val="solid"/>
              <a:round/>
              <a:headEnd type="none" w="med" len="med"/>
              <a:tailEnd type="none" w="med" len="med"/>
            </a:ln>
          </a:insideH>
          <a:insideV>
            <a:ln w="12700" cap="flat">
              <a:solidFill>
                <a:schemeClr val="dk1"/>
              </a:solidFill>
              <a:prstDash val="solid"/>
              <a:round/>
              <a:headEnd type="none" w="med" len="med"/>
              <a:tailEnd type="none" w="med" len="med"/>
            </a:ln>
          </a:insideV>
        </a:tcBdr>
        <a:fill>
          <a:solidFill>
            <a:srgbClr val="FFFFFF">
              <a:alpha val="0"/>
            </a:srgbClr>
          </a:solidFill>
        </a:fill>
      </a:tcStyle>
    </a:wholeTbl>
  </a:tblStyle>
  <a:tblStyle styleId="{03C6F5E2-FF9E-4968-86D7-54FDBC47BEC5}" styleName="Table_3"/>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45" autoAdjust="0"/>
    <p:restoredTop sz="93758" autoAdjust="0"/>
  </p:normalViewPr>
  <p:slideViewPr>
    <p:cSldViewPr>
      <p:cViewPr>
        <p:scale>
          <a:sx n="100" d="100"/>
          <a:sy n="100" d="100"/>
        </p:scale>
        <p:origin x="-492" y="1368"/>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3264" y="-78"/>
      </p:cViewPr>
      <p:guideLst>
        <p:guide orient="horz" pos="2923"/>
        <p:guide pos="218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5640387" y="98425"/>
            <a:ext cx="641350" cy="212724"/>
          </a:xfrm>
          <a:prstGeom prst="rect">
            <a:avLst/>
          </a:prstGeom>
          <a:noFill/>
          <a:ln>
            <a:noFill/>
          </a:ln>
        </p:spPr>
        <p:txBody>
          <a:bodyPr lIns="91425" tIns="91425" rIns="91425" bIns="91425" anchor="b"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654050" y="98425"/>
            <a:ext cx="827088" cy="212724"/>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52525" y="701675"/>
            <a:ext cx="4629150" cy="34686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chemeClr val="dk1"/>
            </a:solidFill>
            <a:prstDash val="solid"/>
            <a:miter/>
            <a:headEnd type="none" w="med" len="med"/>
            <a:tailEnd type="none" w="med" len="med"/>
          </a:ln>
        </p:spPr>
      </p:sp>
      <p:sp>
        <p:nvSpPr>
          <p:cNvPr id="5" name="Shape 5"/>
          <p:cNvSpPr txBox="1">
            <a:spLocks noGrp="1"/>
          </p:cNvSpPr>
          <p:nvPr>
            <p:ph type="body" idx="1"/>
          </p:nvPr>
        </p:nvSpPr>
        <p:spPr>
          <a:xfrm>
            <a:off x="923925" y="4408487"/>
            <a:ext cx="5086349" cy="4176711"/>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114300" marR="0" indent="0" algn="l" rtl="0">
              <a:spcBef>
                <a:spcPts val="360"/>
              </a:spcBef>
              <a:spcAft>
                <a:spcPts val="0"/>
              </a:spcAft>
              <a:defRPr/>
            </a:lvl2pPr>
            <a:lvl3pPr marL="228600" marR="0" indent="0" algn="l" rtl="0">
              <a:spcBef>
                <a:spcPts val="360"/>
              </a:spcBef>
              <a:spcAft>
                <a:spcPts val="0"/>
              </a:spcAft>
              <a:defRPr/>
            </a:lvl3pPr>
            <a:lvl4pPr marL="342900" marR="0" indent="0" algn="l" rtl="0">
              <a:spcBef>
                <a:spcPts val="360"/>
              </a:spcBef>
              <a:spcAft>
                <a:spcPts val="0"/>
              </a:spcAft>
              <a:defRPr/>
            </a:lvl4pPr>
            <a:lvl5pPr marL="4572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5357812" y="8985250"/>
            <a:ext cx="923924" cy="182563"/>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457200" marR="0" indent="0" algn="r"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lvl1pPr marL="0" marR="0" indent="0" algn="r" rtl="0">
              <a:spcBef>
                <a:spcPts val="0"/>
              </a:spcBef>
              <a:spcAft>
                <a:spcPts val="0"/>
              </a:spcAft>
              <a:buNone/>
              <a:defRPr sz="12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Page </a:t>
            </a:r>
            <a:fld id="{00000000-1234-1234-1234-123412341234}" type="slidenum">
              <a:rPr lang="en-US"/>
              <a:pPr marL="0" lvl="0" indent="0">
                <a:spcBef>
                  <a:spcPts val="0"/>
                </a:spcBef>
                <a:buSzPct val="25000"/>
                <a:buNone/>
              </a:pPr>
              <a:t>‹#›</a:t>
            </a:fld>
            <a:endParaRPr lang="en-US"/>
          </a:p>
        </p:txBody>
      </p:sp>
      <p:sp>
        <p:nvSpPr>
          <p:cNvPr id="8" name="Shape 8"/>
          <p:cNvSpPr/>
          <p:nvPr/>
        </p:nvSpPr>
        <p:spPr>
          <a:xfrm>
            <a:off x="723900" y="8985250"/>
            <a:ext cx="711200" cy="18256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Submission</a:t>
            </a:r>
          </a:p>
        </p:txBody>
      </p:sp>
      <p:cxnSp>
        <p:nvCxnSpPr>
          <p:cNvPr id="9" name="Shape 9"/>
          <p:cNvCxnSpPr/>
          <p:nvPr/>
        </p:nvCxnSpPr>
        <p:spPr>
          <a:xfrm>
            <a:off x="723900" y="8983663"/>
            <a:ext cx="5486399" cy="0"/>
          </a:xfrm>
          <a:prstGeom prst="straightConnector1">
            <a:avLst/>
          </a:prstGeom>
          <a:noFill/>
          <a:ln w="12700" cap="flat">
            <a:solidFill>
              <a:schemeClr val="dk1"/>
            </a:solidFill>
            <a:prstDash val="solid"/>
            <a:round/>
            <a:headEnd type="none" w="med" len="med"/>
            <a:tailEnd type="none" w="med" len="med"/>
          </a:ln>
        </p:spPr>
      </p:cxnSp>
      <p:cxnSp>
        <p:nvCxnSpPr>
          <p:cNvPr id="10" name="Shape 10"/>
          <p:cNvCxnSpPr/>
          <p:nvPr/>
        </p:nvCxnSpPr>
        <p:spPr>
          <a:xfrm>
            <a:off x="647700" y="296862"/>
            <a:ext cx="5638800" cy="0"/>
          </a:xfrm>
          <a:prstGeom prst="straightConnector1">
            <a:avLst/>
          </a:prstGeom>
          <a:noFill/>
          <a:ln w="12700" cap="flat">
            <a:solidFill>
              <a:schemeClr val="dk1"/>
            </a:solidFill>
            <a:prstDash val="solid"/>
            <a:round/>
            <a:headEnd type="none" w="med" len="med"/>
            <a:tailEnd type="none" w="med" len="med"/>
          </a:ln>
        </p:spPr>
      </p:cxnSp>
    </p:spTree>
    <p:extLst>
      <p:ext uri="{BB962C8B-B14F-4D97-AF65-F5344CB8AC3E}">
        <p14:creationId xmlns="" xmlns:p14="http://schemas.microsoft.com/office/powerpoint/2010/main" val="14458869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802.11-09/0840r0</a:t>
            </a:r>
          </a:p>
        </p:txBody>
      </p:sp>
      <p:sp>
        <p:nvSpPr>
          <p:cNvPr id="82" name="Shape 82"/>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July 2009</a:t>
            </a:r>
          </a:p>
        </p:txBody>
      </p:sp>
      <p:sp>
        <p:nvSpPr>
          <p:cNvPr id="83" name="Shape 83"/>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84" name="Shape 84"/>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85" name="Shape 85"/>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23925" y="4408487"/>
            <a:ext cx="5086349" cy="4176711"/>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281" name="Shape 281"/>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282" name="Shape 282"/>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283" name="Shape 283"/>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11</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284" name="Shape 284"/>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5" name="Shape 285"/>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7" name="Shape 307"/>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308" name="Shape 308"/>
          <p:cNvSpPr txBox="1">
            <a:spLocks noGrp="1"/>
          </p:cNvSpPr>
          <p:nvPr>
            <p:ph type="sldNum" idx="12"/>
          </p:nvPr>
        </p:nvSpPr>
        <p:spPr>
          <a:xfrm>
            <a:off x="3659187" y="8985250"/>
            <a:ext cx="76199" cy="184149"/>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12</a:t>
            </a:fld>
            <a:endParaRPr lang="en-US"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13</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08" name="Shape 20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6"/>
            <a:ext cx="641350" cy="212724"/>
          </a:xfrm>
          <a:prstGeom prst="rect">
            <a:avLst/>
          </a:prstGeom>
          <a:noFill/>
          <a:ln>
            <a:noFill/>
          </a:ln>
        </p:spPr>
        <p:txBody>
          <a:bodyPr lIns="0" tIns="0" rIns="0" bIns="0" anchor="b" anchorCtr="0">
            <a:noAutofit/>
          </a:bodyPr>
          <a:lstStyle/>
          <a:p>
            <a:pPr algn="r">
              <a:buSzPct val="25000"/>
            </a:pPr>
            <a:r>
              <a:rPr lang="en-US" b="1" dirty="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1" y="98426"/>
            <a:ext cx="827088" cy="212724"/>
          </a:xfrm>
          <a:prstGeom prst="rect">
            <a:avLst/>
          </a:prstGeom>
          <a:noFill/>
          <a:ln>
            <a:noFill/>
          </a:ln>
        </p:spPr>
        <p:txBody>
          <a:bodyPr lIns="0" tIns="0" rIns="0" bIns="0" anchor="b" anchorCtr="0">
            <a:noAutofit/>
          </a:bodyPr>
          <a:lstStyle/>
          <a:p>
            <a:pPr algn="l">
              <a:buSzPct val="25000"/>
            </a:pPr>
            <a:r>
              <a:rPr lang="en-US" b="1" dirty="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3" y="8985251"/>
            <a:ext cx="923924" cy="182563"/>
          </a:xfrm>
          <a:prstGeom prst="rect">
            <a:avLst/>
          </a:prstGeom>
          <a:noFill/>
          <a:ln>
            <a:noFill/>
          </a:ln>
        </p:spPr>
        <p:txBody>
          <a:bodyPr lIns="0" tIns="0" rIns="0" bIns="0" anchor="t" anchorCtr="0">
            <a:noAutofit/>
          </a:bodyPr>
          <a:lstStyle/>
          <a:p>
            <a:pPr marL="457120" lvl="4">
              <a:buSzPct val="25000"/>
            </a:pPr>
            <a:r>
              <a:rPr lang="en-US" sz="1200" dirty="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6" y="8985251"/>
            <a:ext cx="512762" cy="182563"/>
          </a:xfrm>
          <a:prstGeom prst="rect">
            <a:avLst/>
          </a:prstGeom>
          <a:noFill/>
          <a:ln>
            <a:noFill/>
          </a:ln>
        </p:spPr>
        <p:txBody>
          <a:bodyPr lIns="0" tIns="0" rIns="0" bIns="0" anchor="t" anchorCtr="0">
            <a:noAutofit/>
          </a:bodyPr>
          <a:lstStyle/>
          <a:p>
            <a:pPr>
              <a:buSzPct val="25000"/>
            </a:pPr>
            <a:r>
              <a:rPr lang="en-US">
                <a:solidFill>
                  <a:schemeClr val="dk1"/>
                </a:solidFill>
                <a:latin typeface="Times New Roman"/>
                <a:ea typeface="Times New Roman"/>
                <a:cs typeface="Times New Roman"/>
                <a:sym typeface="Times New Roman"/>
              </a:rPr>
              <a:t>Page </a:t>
            </a:r>
            <a:fld id="{00000000-1234-1234-1234-123412341234}" type="slidenum">
              <a:rPr lang="en-US">
                <a:solidFill>
                  <a:schemeClr val="dk1"/>
                </a:solidFill>
                <a:latin typeface="Times New Roman"/>
                <a:ea typeface="Times New Roman"/>
                <a:cs typeface="Times New Roman"/>
                <a:sym typeface="Times New Roman"/>
              </a:rPr>
              <a:pPr>
                <a:buSzPct val="25000"/>
              </a:pPr>
              <a:t>15</a:t>
            </a:fld>
            <a:endParaRPr lang="en-US">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8" y="4408488"/>
            <a:ext cx="5546724" cy="4175125"/>
          </a:xfrm>
          <a:prstGeom prst="rect">
            <a:avLst/>
          </a:prstGeom>
          <a:noFill/>
          <a:ln>
            <a:noFill/>
          </a:ln>
        </p:spPr>
        <p:txBody>
          <a:bodyPr lIns="93634" tIns="46017" rIns="93634" bIns="46017" anchor="t" anchorCtr="0">
            <a:noAutofit/>
          </a:bodyPr>
          <a:lstStyle/>
          <a:p>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7C8D3E-FBB8-48F0-A2CA-72A7A4D5B6B9}" type="slidenum">
              <a:rPr kumimoji="1" lang="ja-JP" altLang="en-US" smtClean="0"/>
              <a:pPr/>
              <a:t>16</a:t>
            </a:fld>
            <a:endParaRPr kumimoji="1" lang="ja-JP" altLang="en-US"/>
          </a:p>
        </p:txBody>
      </p:sp>
    </p:spTree>
    <p:extLst>
      <p:ext uri="{BB962C8B-B14F-4D97-AF65-F5344CB8AC3E}">
        <p14:creationId xmlns="" xmlns:p14="http://schemas.microsoft.com/office/powerpoint/2010/main" val="1844295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217" name="Shape 21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218" name="Shape 21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219" name="Shape 21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17</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220" name="Shape 22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217" name="Shape 21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218" name="Shape 21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219" name="Shape 21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19</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220" name="Shape 22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802.11-08/1455r0</a:t>
            </a:r>
          </a:p>
        </p:txBody>
      </p:sp>
      <p:sp>
        <p:nvSpPr>
          <p:cNvPr id="94" name="Shape 94"/>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Jan 2009</a:t>
            </a:r>
          </a:p>
        </p:txBody>
      </p:sp>
      <p:sp>
        <p:nvSpPr>
          <p:cNvPr id="95" name="Shape 95"/>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96" name="Shape 96"/>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2</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97" name="Shape 97"/>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923925" y="4408487"/>
            <a:ext cx="5086349" cy="4176711"/>
          </a:xfrm>
          <a:prstGeom prst="rect">
            <a:avLst/>
          </a:prstGeom>
          <a:noFill/>
          <a:ln>
            <a:noFill/>
          </a:ln>
        </p:spPr>
        <p:txBody>
          <a:bodyPr lIns="95250" tIns="46025" rIns="952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396" name="Shape 39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hdr" idx="2"/>
          </p:nvPr>
        </p:nvSpPr>
        <p:spPr>
          <a:xfrm>
            <a:off x="4085880" y="95705"/>
            <a:ext cx="2195858" cy="215443"/>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449" name="Shape 449"/>
          <p:cNvSpPr txBox="1">
            <a:spLocks noGrp="1"/>
          </p:cNvSpPr>
          <p:nvPr>
            <p:ph type="dt" idx="10"/>
          </p:nvPr>
        </p:nvSpPr>
        <p:spPr>
          <a:xfrm>
            <a:off x="654050" y="95705"/>
            <a:ext cx="916019" cy="215443"/>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450" name="Shape 450"/>
          <p:cNvSpPr txBox="1">
            <a:spLocks noGrp="1"/>
          </p:cNvSpPr>
          <p:nvPr>
            <p:ph type="ftr" idx="11"/>
          </p:nvPr>
        </p:nvSpPr>
        <p:spPr>
          <a:xfrm>
            <a:off x="4168980" y="8985250"/>
            <a:ext cx="2112757" cy="184666"/>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451" name="Shape 451"/>
          <p:cNvSpPr txBox="1">
            <a:spLocks noGrp="1"/>
          </p:cNvSpPr>
          <p:nvPr>
            <p:ph type="sldNum" idx="12"/>
          </p:nvPr>
        </p:nvSpPr>
        <p:spPr>
          <a:xfrm>
            <a:off x="3320210" y="8985250"/>
            <a:ext cx="415176" cy="184666"/>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22</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452" name="Shape 452"/>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3" name="Shape 453"/>
          <p:cNvSpPr txBox="1">
            <a:spLocks noGrp="1"/>
          </p:cNvSpPr>
          <p:nvPr>
            <p:ph type="body" idx="1"/>
          </p:nvPr>
        </p:nvSpPr>
        <p:spPr>
          <a:xfrm>
            <a:off x="693739" y="4408489"/>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p:txBody>
          <a:bodyPr/>
          <a:lstStyle/>
          <a:p>
            <a:pPr>
              <a:defRPr/>
            </a:pPr>
            <a:r>
              <a:rPr lang="en-US" altLang="zh-CN" smtClean="0"/>
              <a:t>doc.: IEEE 802.11-yy/xxxxr0</a:t>
            </a:r>
          </a:p>
        </p:txBody>
      </p:sp>
      <p:sp>
        <p:nvSpPr>
          <p:cNvPr id="40963" name="Rectangle 3"/>
          <p:cNvSpPr>
            <a:spLocks noGrp="1" noChangeArrowheads="1"/>
          </p:cNvSpPr>
          <p:nvPr>
            <p:ph type="dt" sz="quarter" idx="1"/>
          </p:nvPr>
        </p:nvSpPr>
        <p:spPr/>
        <p:txBody>
          <a:bodyPr/>
          <a:lstStyle/>
          <a:p>
            <a:pPr>
              <a:defRPr/>
            </a:pPr>
            <a:r>
              <a:rPr lang="en-US" altLang="zh-CN" smtClean="0"/>
              <a:t>Month Year</a:t>
            </a:r>
          </a:p>
        </p:txBody>
      </p:sp>
      <p:sp>
        <p:nvSpPr>
          <p:cNvPr id="40964" name="Rectangle 6"/>
          <p:cNvSpPr>
            <a:spLocks noGrp="1" noChangeArrowheads="1"/>
          </p:cNvSpPr>
          <p:nvPr>
            <p:ph type="ftr" sz="quarter" idx="4"/>
          </p:nvPr>
        </p:nvSpPr>
        <p:spPr/>
        <p:txBody>
          <a:bodyPr/>
          <a:lstStyle/>
          <a:p>
            <a:pPr lvl="4">
              <a:defRPr/>
            </a:pPr>
            <a:r>
              <a:rPr lang="en-US" altLang="zh-CN" smtClean="0"/>
              <a:t>John Doe, Some Company</a:t>
            </a:r>
          </a:p>
        </p:txBody>
      </p:sp>
      <p:sp>
        <p:nvSpPr>
          <p:cNvPr id="40965" name="Rectangle 7"/>
          <p:cNvSpPr>
            <a:spLocks noGrp="1" noChangeArrowheads="1"/>
          </p:cNvSpPr>
          <p:nvPr>
            <p:ph type="sldNum" sz="quarter" idx="5"/>
          </p:nvPr>
        </p:nvSpPr>
        <p:spPr/>
        <p:txBody>
          <a:bodyPr/>
          <a:lstStyle/>
          <a:p>
            <a:pPr>
              <a:defRPr/>
            </a:pPr>
            <a:r>
              <a:rPr lang="en-US" altLang="zh-CN" smtClean="0"/>
              <a:t>Page </a:t>
            </a:r>
            <a:fld id="{B408998E-9D16-466B-958D-144785F6A917}" type="slidenum">
              <a:rPr lang="en-US" altLang="zh-CN" smtClean="0"/>
              <a:pPr>
                <a:defRPr/>
              </a:pPr>
              <a:t>3</a:t>
            </a:fld>
            <a:endParaRPr lang="en-US" altLang="zh-CN" smtClean="0"/>
          </a:p>
        </p:txBody>
      </p:sp>
      <p:sp>
        <p:nvSpPr>
          <p:cNvPr id="109574" name="Rectangle 2"/>
          <p:cNvSpPr>
            <a:spLocks noGrp="1" noRot="1" noChangeAspect="1" noChangeArrowheads="1" noTextEdit="1"/>
          </p:cNvSpPr>
          <p:nvPr>
            <p:ph type="sldImg"/>
          </p:nvPr>
        </p:nvSpPr>
        <p:spPr>
          <a:xfrm>
            <a:off x="1147763" y="696913"/>
            <a:ext cx="4640262" cy="3479800"/>
          </a:xfrm>
          <a:ln/>
        </p:spPr>
      </p:sp>
      <p:sp>
        <p:nvSpPr>
          <p:cNvPr id="109575" name="Rectangle 3"/>
          <p:cNvSpPr>
            <a:spLocks noGrp="1" noChangeArrowheads="1"/>
          </p:cNvSpPr>
          <p:nvPr>
            <p:ph type="body" idx="1"/>
          </p:nvPr>
        </p:nvSpPr>
        <p:spPr bwMode="auto">
          <a:xfrm>
            <a:off x="693739" y="4408489"/>
            <a:ext cx="5546725" cy="417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AU"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147" name="Shape 14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148" name="Shape 14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149" name="Shape 14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7</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150" name="Shape 15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 name="Shape 15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161" name="Shape 16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107" name="Shape 10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108" name="Shape 10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109" name="Shape 10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9</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110" name="Shape 11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138" name="Shape 13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23" name="Shape 23"/>
          <p:cNvSpPr txBox="1">
            <a:spLocks noGrp="1"/>
          </p:cNvSpPr>
          <p:nvPr>
            <p:ph type="ftr" idx="11"/>
          </p:nvPr>
        </p:nvSpPr>
        <p:spPr>
          <a:xfrm>
            <a:off x="7453817" y="6475412"/>
            <a:ext cx="1090106" cy="369332"/>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0" name="Shape 70"/>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71" name="Shape 71"/>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72" name="Shape 72"/>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5"/>
        <p:cNvGrpSpPr/>
        <p:nvPr/>
      </p:nvGrpSpPr>
      <p:grpSpPr>
        <a:xfrm>
          <a:off x="0" y="0"/>
          <a:ext cx="0" cy="0"/>
          <a:chOff x="0" y="0"/>
          <a:chExt cx="0" cy="0"/>
        </a:xfrm>
      </p:grpSpPr>
      <p:sp>
        <p:nvSpPr>
          <p:cNvPr id="26" name="Shape 2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27" name="Shape 2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 name="Shape 3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31" name="Shape 3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4" name="Shape 34"/>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37" name="Shape 3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0" name="Shape 4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480"/>
              </a:spcBef>
              <a:spcAft>
                <a:spcPts val="0"/>
              </a:spcAft>
              <a:buClr>
                <a:schemeClr val="dk1"/>
              </a:buClr>
              <a:buFont typeface="Times New Roman"/>
              <a:buNone/>
              <a:defRPr/>
            </a:lvl1pPr>
            <a:lvl2pPr marL="457200" marR="0" indent="0" algn="ctr" rtl="0">
              <a:spcBef>
                <a:spcPts val="400"/>
              </a:spcBef>
              <a:spcAft>
                <a:spcPts val="0"/>
              </a:spcAft>
              <a:buClr>
                <a:schemeClr val="dk1"/>
              </a:buClr>
              <a:buFont typeface="Times New Roman"/>
              <a:buNone/>
              <a:defRPr/>
            </a:lvl2pPr>
            <a:lvl3pPr marL="914400" marR="0" indent="0" algn="ctr" rtl="0">
              <a:spcBef>
                <a:spcPts val="360"/>
              </a:spcBef>
              <a:spcAft>
                <a:spcPts val="0"/>
              </a:spcAft>
              <a:buClr>
                <a:schemeClr val="dk1"/>
              </a:buClr>
              <a:buFont typeface="Times New Roman"/>
              <a:buNone/>
              <a:defRPr/>
            </a:lvl3pPr>
            <a:lvl4pPr marL="1371600" marR="0" indent="0" algn="ctr" rtl="0">
              <a:spcBef>
                <a:spcPts val="320"/>
              </a:spcBef>
              <a:spcAft>
                <a:spcPts val="0"/>
              </a:spcAft>
              <a:buClr>
                <a:schemeClr val="dk1"/>
              </a:buClr>
              <a:buFont typeface="Times New Roman"/>
              <a:buNone/>
              <a:defRPr/>
            </a:lvl4pPr>
            <a:lvl5pPr marL="1828800" marR="0" indent="0" algn="ctr" rtl="0">
              <a:spcBef>
                <a:spcPts val="320"/>
              </a:spcBef>
              <a:spcAft>
                <a:spcPts val="0"/>
              </a:spcAft>
              <a:buClr>
                <a:schemeClr val="dk1"/>
              </a:buClr>
              <a:buFont typeface="Times New Roman"/>
              <a:buNone/>
              <a:defRPr/>
            </a:lvl5pPr>
            <a:lvl6pPr marL="2286000" marR="0" indent="0" algn="ctr" rtl="0">
              <a:spcBef>
                <a:spcPts val="320"/>
              </a:spcBef>
              <a:spcAft>
                <a:spcPts val="0"/>
              </a:spcAft>
              <a:buClr>
                <a:schemeClr val="dk1"/>
              </a:buClr>
              <a:buFont typeface="Times New Roman"/>
              <a:buNone/>
              <a:defRPr/>
            </a:lvl6pPr>
            <a:lvl7pPr marL="2743200" marR="0" indent="0" algn="ctr" rtl="0">
              <a:spcBef>
                <a:spcPts val="320"/>
              </a:spcBef>
              <a:spcAft>
                <a:spcPts val="0"/>
              </a:spcAft>
              <a:buClr>
                <a:schemeClr val="dk1"/>
              </a:buClr>
              <a:buFont typeface="Times New Roman"/>
              <a:buNone/>
              <a:defRPr/>
            </a:lvl7pPr>
            <a:lvl8pPr marL="3200400" marR="0" indent="0" algn="ctr" rtl="0">
              <a:spcBef>
                <a:spcPts val="320"/>
              </a:spcBef>
              <a:spcAft>
                <a:spcPts val="0"/>
              </a:spcAft>
              <a:buClr>
                <a:schemeClr val="dk1"/>
              </a:buClr>
              <a:buFont typeface="Times New Roman"/>
              <a:buNone/>
              <a:defRPr/>
            </a:lvl8pPr>
            <a:lvl9pPr marL="3657600" marR="0" indent="0" algn="ctr" rtl="0">
              <a:spcBef>
                <a:spcPts val="320"/>
              </a:spcBef>
              <a:spcAft>
                <a:spcPts val="0"/>
              </a:spcAft>
              <a:buClr>
                <a:schemeClr val="dk1"/>
              </a:buClr>
              <a:buFont typeface="Times New Roman"/>
              <a:buNone/>
              <a:defRPr/>
            </a:lvl9pPr>
          </a:lstStyle>
          <a:p>
            <a:endParaRPr/>
          </a:p>
        </p:txBody>
      </p:sp>
      <p:sp>
        <p:nvSpPr>
          <p:cNvPr id="41" name="Shape 41"/>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46" name="Shape 46"/>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1" name="Shape 5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3" name="Shape 5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55" name="Shape 55"/>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0" name="Shape 6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61" name="Shape 6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6" name="Shape 6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67" name="Shape 6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 name="Shape 13"/>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190500" algn="l" rtl="0">
              <a:spcBef>
                <a:spcPts val="480"/>
              </a:spcBef>
              <a:spcAft>
                <a:spcPts val="0"/>
              </a:spcAft>
              <a:buClr>
                <a:schemeClr val="dk1"/>
              </a:buClr>
              <a:buFont typeface="Times New Roman"/>
              <a:buChar char="•"/>
              <a:defRPr/>
            </a:lvl1pPr>
            <a:lvl2pPr marL="742950" marR="0" indent="-158750" algn="l" rtl="0">
              <a:spcBef>
                <a:spcPts val="400"/>
              </a:spcBef>
              <a:spcAft>
                <a:spcPts val="0"/>
              </a:spcAft>
              <a:buClr>
                <a:schemeClr val="dk1"/>
              </a:buClr>
              <a:buFont typeface="Times New Roman"/>
              <a:buChar char="–"/>
              <a:defRPr/>
            </a:lvl2pPr>
            <a:lvl3pPr marL="1085850" marR="0" indent="-120650" algn="l" rtl="0">
              <a:spcBef>
                <a:spcPts val="360"/>
              </a:spcBef>
              <a:spcAft>
                <a:spcPts val="0"/>
              </a:spcAft>
              <a:buClr>
                <a:schemeClr val="dk1"/>
              </a:buClr>
              <a:buFont typeface="Times New Roman"/>
              <a:buChar char="•"/>
              <a:defRPr/>
            </a:lvl3pPr>
            <a:lvl4pPr marL="1428750" marR="0" indent="-133350" algn="l" rtl="0">
              <a:spcBef>
                <a:spcPts val="320"/>
              </a:spcBef>
              <a:spcAft>
                <a:spcPts val="0"/>
              </a:spcAft>
              <a:buClr>
                <a:schemeClr val="dk1"/>
              </a:buClr>
              <a:buFont typeface="Times New Roman"/>
              <a:buChar char="–"/>
              <a:defRPr/>
            </a:lvl4pPr>
            <a:lvl5pPr marL="1771650" marR="0" indent="-133350" algn="l" rtl="0">
              <a:spcBef>
                <a:spcPts val="320"/>
              </a:spcBef>
              <a:spcAft>
                <a:spcPts val="0"/>
              </a:spcAft>
              <a:buClr>
                <a:schemeClr val="dk1"/>
              </a:buClr>
              <a:buFont typeface="Times New Roman"/>
              <a:buChar char="•"/>
              <a:defRPr/>
            </a:lvl5pPr>
            <a:lvl6pPr marL="2228850" marR="0" indent="-133350" algn="l" rtl="0">
              <a:spcBef>
                <a:spcPts val="320"/>
              </a:spcBef>
              <a:spcAft>
                <a:spcPts val="0"/>
              </a:spcAft>
              <a:buClr>
                <a:schemeClr val="dk1"/>
              </a:buClr>
              <a:buFont typeface="Times New Roman"/>
              <a:buChar char="•"/>
              <a:defRPr/>
            </a:lvl6pPr>
            <a:lvl7pPr marL="2686050" marR="0" indent="-133350" algn="l" rtl="0">
              <a:spcBef>
                <a:spcPts val="320"/>
              </a:spcBef>
              <a:spcAft>
                <a:spcPts val="0"/>
              </a:spcAft>
              <a:buClr>
                <a:schemeClr val="dk1"/>
              </a:buClr>
              <a:buFont typeface="Times New Roman"/>
              <a:buChar char="•"/>
              <a:defRPr/>
            </a:lvl7pPr>
            <a:lvl8pPr marL="3143250" marR="0" indent="-133350" algn="l" rtl="0">
              <a:spcBef>
                <a:spcPts val="320"/>
              </a:spcBef>
              <a:spcAft>
                <a:spcPts val="0"/>
              </a:spcAft>
              <a:buClr>
                <a:schemeClr val="dk1"/>
              </a:buClr>
              <a:buFont typeface="Times New Roman"/>
              <a:buChar char="•"/>
              <a:defRPr/>
            </a:lvl8pPr>
            <a:lvl9pPr marL="3600450" marR="0" indent="-133350" algn="l" rtl="0">
              <a:spcBef>
                <a:spcPts val="320"/>
              </a:spcBef>
              <a:spcAft>
                <a:spcPts val="0"/>
              </a:spcAft>
              <a:buClr>
                <a:schemeClr val="dk1"/>
              </a:buClr>
              <a:buFont typeface="Times New Roman"/>
              <a:buChar char="•"/>
              <a:defRPr/>
            </a:lvl9pPr>
          </a:lstStyle>
          <a:p>
            <a:endParaRPr/>
          </a:p>
        </p:txBody>
      </p:sp>
      <p:sp>
        <p:nvSpPr>
          <p:cNvPr id="14" name="Shape 14"/>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5" name="Shape 15"/>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16" name="Shape 16"/>
          <p:cNvSpPr/>
          <p:nvPr/>
        </p:nvSpPr>
        <p:spPr>
          <a:xfrm>
            <a:off x="685800" y="332601"/>
            <a:ext cx="7759700" cy="276998"/>
          </a:xfrm>
          <a:prstGeom prst="rect">
            <a:avLst/>
          </a:prstGeom>
          <a:noFill/>
          <a:ln>
            <a:noFill/>
          </a:ln>
        </p:spPr>
        <p:txBody>
          <a:bodyPr lIns="0" tIns="0" rIns="0" bIns="0" anchor="t" anchorCtr="0">
            <a:noAutofit/>
          </a:bodyPr>
          <a:lstStyle/>
          <a:p>
            <a:pPr marL="0" marR="0" lvl="4" indent="0" algn="just" rtl="0">
              <a:spcBef>
                <a:spcPts val="0"/>
              </a:spcBef>
              <a:spcAft>
                <a:spcPts val="0"/>
              </a:spcAft>
              <a:buSzPct val="25000"/>
              <a:buNone/>
            </a:pPr>
            <a:r>
              <a:rPr lang="en-US" sz="1800" b="1" i="0" u="none" strike="noStrike" cap="none" baseline="0" dirty="0" smtClean="0">
                <a:solidFill>
                  <a:schemeClr val="dk1"/>
                </a:solidFill>
                <a:latin typeface="Times New Roman"/>
                <a:ea typeface="Times New Roman"/>
                <a:cs typeface="Times New Roman"/>
                <a:sym typeface="Times New Roman"/>
              </a:rPr>
              <a:t>Mar, 2015                                                                      doc</a:t>
            </a:r>
            <a:r>
              <a:rPr lang="en-US" sz="18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IEEE 802.11-15/0328r1</a:t>
            </a:r>
            <a:endParaRPr lang="en-US" sz="1800" b="1" i="0" u="none" strike="noStrike" cap="none" baseline="0" dirty="0">
              <a:solidFill>
                <a:schemeClr val="dk1"/>
              </a:solidFill>
              <a:latin typeface="Times New Roman"/>
              <a:ea typeface="Times New Roman"/>
              <a:cs typeface="Times New Roman"/>
              <a:sym typeface="Times New Roman"/>
            </a:endParaRPr>
          </a:p>
        </p:txBody>
      </p:sp>
      <p:cxnSp>
        <p:nvCxnSpPr>
          <p:cNvPr id="17" name="Shape 17"/>
          <p:cNvCxnSpPr/>
          <p:nvPr/>
        </p:nvCxnSpPr>
        <p:spPr>
          <a:xfrm>
            <a:off x="685800" y="609600"/>
            <a:ext cx="7772400" cy="0"/>
          </a:xfrm>
          <a:prstGeom prst="straightConnector1">
            <a:avLst/>
          </a:prstGeom>
          <a:noFill/>
          <a:ln w="12700" cap="flat">
            <a:solidFill>
              <a:schemeClr val="dk1"/>
            </a:solidFill>
            <a:prstDash val="solid"/>
            <a:round/>
            <a:headEnd type="none" w="med" len="med"/>
            <a:tailEnd type="none" w="med" len="med"/>
          </a:ln>
        </p:spPr>
      </p:cxnSp>
      <p:sp>
        <p:nvSpPr>
          <p:cNvPr id="18" name="Shape 18"/>
          <p:cNvSpPr/>
          <p:nvPr/>
        </p:nvSpPr>
        <p:spPr>
          <a:xfrm>
            <a:off x="685800" y="6475412"/>
            <a:ext cx="711200" cy="182561"/>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Submission</a:t>
            </a:r>
          </a:p>
        </p:txBody>
      </p:sp>
      <p:cxnSp>
        <p:nvCxnSpPr>
          <p:cNvPr id="19" name="Shape 19"/>
          <p:cNvCxnSpPr/>
          <p:nvPr/>
        </p:nvCxnSpPr>
        <p:spPr>
          <a:xfrm>
            <a:off x="685800" y="6477000"/>
            <a:ext cx="7848599" cy="0"/>
          </a:xfrm>
          <a:prstGeom prst="straightConnector1">
            <a:avLst/>
          </a:prstGeom>
          <a:noFill/>
          <a:ln w="12700" cap="flat">
            <a:solidFill>
              <a:schemeClr val="dk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5.xml"/><Relationship Id="rId7"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43.wmf"/><Relationship Id="rId9"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9.wmf"/><Relationship Id="rId5" Type="http://schemas.openxmlformats.org/officeDocument/2006/relationships/image" Target="../media/image47.pn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wpi.edu/Pubs/ETD/Available/etd-050112-072212/unrestricted/Fitzpatrick.pdf" TargetMode="External"/><Relationship Id="rId7" Type="http://schemas.openxmlformats.org/officeDocument/2006/relationships/hyperlink" Target="http://cbnl.com/sites/all/files/userfiles/files/Examining%20small%20cell%20backhaul%20requirements%20webinar%2015%20Feb%202012.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businessinsider.com/smartphone-and-tablet-penetration-2013-10" TargetMode="External"/><Relationship Id="rId5" Type="http://schemas.openxmlformats.org/officeDocument/2006/relationships/hyperlink" Target="https://mentor.ieee.org/802.11/dcn/14/11-14-0606-00-0wng-next-generation-802-11ad.pptx" TargetMode="External"/><Relationship Id="rId4" Type="http://schemas.openxmlformats.org/officeDocument/2006/relationships/hyperlink" Target="http://www.cisco.com/c/en/us/products/collateral/switches/catalyst-6500-series-switches/prod_white_paper0900aecd801c5cd7.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wmf"/><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jpeg"/><Relationship Id="rId23" Type="http://schemas.openxmlformats.org/officeDocument/2006/relationships/image" Target="../media/image23.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wmf"/><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m/url?url=http://phandroid.com/lg-g3/&amp;rct=j&amp;frm=1&amp;q=&amp;esrc=s&amp;sa=U&amp;ei=xSz5VPS2BcehmQXY1YLoCQ&amp;ved=0CBYQ9QEwAA&amp;sig2=BOmsxcGia2M_gDccDvS0_A&amp;usg=AFQjCNH40QFEZqF7sxbyaXvJxxAiAQ1Ecg" TargetMode="External"/><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google.com/url?url=http://tweakers.net/pricewatch/237038/lg-bd370.html&amp;rct=j&amp;frm=1&amp;q=&amp;esrc=s&amp;sa=U&amp;ei=QSz5VKGBHYLEmAX7qoLwAQ&amp;ved=0CBYQ9QEwAA&amp;sig2=cKSiXaMCzXiDuH2s2EJk_Q&amp;usg=AFQjCNGE6FerZGH_Pk4rtX4GPv9mfNYUgQ" TargetMode="External"/><Relationship Id="rId5" Type="http://schemas.openxmlformats.org/officeDocument/2006/relationships/image" Target="../media/image26.jpeg"/><Relationship Id="rId4" Type="http://schemas.openxmlformats.org/officeDocument/2006/relationships/hyperlink" Target="http://www.google.com/url?url=http://www.lg.com/de/blu-ray-dvd-player/lg-TN530V&amp;rct=j&amp;frm=1&amp;q=&amp;esrc=s&amp;sa=U&amp;ei=kCv5VOjhOqa7mwX0xIHoCA&amp;ved=0CBgQ9QEwAQ&amp;sig2=SLwctNKmpkUDioWOS4dxhw&amp;usg=AFQjCNHEzi6NUYJr8qK5qbeApVArWBCLCw" TargetMode="External"/><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title"/>
          </p:nvPr>
        </p:nvSpPr>
        <p:spPr>
          <a:xfrm>
            <a:off x="685800" y="7620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a:solidFill>
                  <a:schemeClr val="dk2"/>
                </a:solidFill>
                <a:latin typeface="Times New Roman"/>
                <a:ea typeface="Times New Roman"/>
                <a:cs typeface="Times New Roman"/>
                <a:sym typeface="Times New Roman"/>
              </a:rPr>
              <a:t>NG 60 Use Cases</a:t>
            </a:r>
          </a:p>
        </p:txBody>
      </p:sp>
      <p:sp>
        <p:nvSpPr>
          <p:cNvPr id="76" name="Shape 76"/>
          <p:cNvSpPr txBox="1">
            <a:spLocks noGrp="1"/>
          </p:cNvSpPr>
          <p:nvPr>
            <p:ph type="body" idx="1"/>
          </p:nvPr>
        </p:nvSpPr>
        <p:spPr>
          <a:xfrm>
            <a:off x="685800" y="1524000"/>
            <a:ext cx="7772400" cy="381000"/>
          </a:xfrm>
          <a:prstGeom prst="rect">
            <a:avLst/>
          </a:prstGeom>
          <a:noFill/>
          <a:ln>
            <a:noFill/>
          </a:ln>
        </p:spPr>
        <p:txBody>
          <a:bodyPr lIns="92075" tIns="46025" rIns="92075" bIns="46025" anchor="t" anchorCtr="0">
            <a:noAutofit/>
          </a:bodyPr>
          <a:lstStyle/>
          <a:p>
            <a:pPr marL="342900" marR="0" lvl="0" indent="-342900" algn="ctr" rtl="0">
              <a:spcBef>
                <a:spcPts val="0"/>
              </a:spcBef>
              <a:spcAft>
                <a:spcPts val="0"/>
              </a:spcAft>
              <a:buClr>
                <a:schemeClr val="dk1"/>
              </a:buClr>
              <a:buSzPct val="25000"/>
              <a:buFont typeface="Times New Roman"/>
              <a:buNone/>
            </a:pPr>
            <a:r>
              <a:rPr lang="en-US" sz="2000" b="1" i="0" u="none" strike="noStrike" cap="none" baseline="0" dirty="0">
                <a:solidFill>
                  <a:schemeClr val="dk1"/>
                </a:solidFill>
                <a:latin typeface="Times New Roman"/>
                <a:ea typeface="Times New Roman"/>
                <a:cs typeface="Times New Roman"/>
                <a:sym typeface="Times New Roman"/>
              </a:rPr>
              <a:t>Date:</a:t>
            </a:r>
            <a:r>
              <a:rPr lang="en-US" sz="2000" b="0" i="0" u="none" strike="noStrike" cap="none" baseline="0" dirty="0">
                <a:solidFill>
                  <a:schemeClr val="dk1"/>
                </a:solidFill>
                <a:latin typeface="Times New Roman"/>
                <a:ea typeface="Times New Roman"/>
                <a:cs typeface="Times New Roman"/>
                <a:sym typeface="Times New Roman"/>
              </a:rPr>
              <a:t> </a:t>
            </a:r>
            <a:r>
              <a:rPr lang="en-US" sz="2000" b="0" i="0" u="none" strike="noStrike" cap="none" baseline="0" dirty="0" smtClean="0">
                <a:solidFill>
                  <a:schemeClr val="dk1"/>
                </a:solidFill>
                <a:latin typeface="Times New Roman"/>
                <a:ea typeface="Times New Roman"/>
                <a:cs typeface="Times New Roman"/>
                <a:sym typeface="Times New Roman"/>
              </a:rPr>
              <a:t>2015-2</a:t>
            </a:r>
            <a:endParaRPr lang="en-US" sz="2000" b="0" i="0" u="none" strike="noStrike" cap="none" baseline="0" dirty="0">
              <a:solidFill>
                <a:schemeClr val="dk1"/>
              </a:solidFill>
              <a:latin typeface="Times New Roman"/>
              <a:ea typeface="Times New Roman"/>
              <a:cs typeface="Times New Roman"/>
              <a:sym typeface="Times New Roman"/>
            </a:endParaRPr>
          </a:p>
        </p:txBody>
      </p:sp>
      <p:sp>
        <p:nvSpPr>
          <p:cNvPr id="78" name="Shape 78"/>
          <p:cNvSpPr/>
          <p:nvPr/>
        </p:nvSpPr>
        <p:spPr>
          <a:xfrm>
            <a:off x="533400" y="1939925"/>
            <a:ext cx="1447800" cy="381000"/>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SzPct val="25000"/>
              <a:buNone/>
            </a:pPr>
            <a:r>
              <a:rPr lang="en-US" sz="2000" b="1" i="0" u="none" strike="noStrike" cap="none" baseline="0">
                <a:solidFill>
                  <a:schemeClr val="dk1"/>
                </a:solidFill>
                <a:latin typeface="Times New Roman"/>
                <a:ea typeface="Times New Roman"/>
                <a:cs typeface="Times New Roman"/>
                <a:sym typeface="Times New Roman"/>
              </a:rPr>
              <a:t>Authors:</a:t>
            </a:r>
          </a:p>
        </p:txBody>
      </p:sp>
      <p:graphicFrame>
        <p:nvGraphicFramePr>
          <p:cNvPr id="2050" name="Object 2"/>
          <p:cNvGraphicFramePr>
            <a:graphicFrameLocks noChangeAspect="1"/>
          </p:cNvGraphicFramePr>
          <p:nvPr>
            <p:extLst>
              <p:ext uri="{D42A27DB-BD31-4B8C-83A1-F6EECF244321}">
                <p14:modId xmlns="" xmlns:p14="http://schemas.microsoft.com/office/powerpoint/2010/main" val="2742469584"/>
              </p:ext>
            </p:extLst>
          </p:nvPr>
        </p:nvGraphicFramePr>
        <p:xfrm>
          <a:off x="400050" y="2352675"/>
          <a:ext cx="7829550" cy="3962400"/>
        </p:xfrm>
        <a:graphic>
          <a:graphicData uri="http://schemas.openxmlformats.org/presentationml/2006/ole">
            <p:oleObj spid="_x0000_s2053" name="Document" r:id="rId4" imgW="8242501" imgH="4183478" progId="Word.Document.8">
              <p:embed/>
            </p:oleObj>
          </a:graphicData>
        </a:graphic>
      </p:graphicFrame>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24762"/>
            <a:ext cx="8229600" cy="1143000"/>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Usage Model </a:t>
            </a:r>
            <a:r>
              <a:rPr lang="en-US" sz="3200" b="1" dirty="0" smtClean="0">
                <a:solidFill>
                  <a:schemeClr val="dk2"/>
                </a:solidFill>
                <a:latin typeface="Times New Roman"/>
                <a:ea typeface="Times New Roman"/>
                <a:cs typeface="Times New Roman"/>
                <a:sym typeface="Times New Roman"/>
              </a:rPr>
              <a:t>4</a:t>
            </a:r>
            <a:r>
              <a:rPr lang="en-US" sz="3200" b="1" i="0" u="none" strike="noStrike" cap="none" baseline="0" dirty="0" smtClean="0">
                <a:solidFill>
                  <a:schemeClr val="dk2"/>
                </a:solidFill>
                <a:latin typeface="Times New Roman"/>
                <a:ea typeface="Times New Roman"/>
                <a:cs typeface="Times New Roman"/>
                <a:sym typeface="Times New Roman"/>
              </a:rPr>
              <a:t>: </a:t>
            </a:r>
            <a:r>
              <a:rPr lang="en-US" sz="3200" b="1" i="0" u="none" strike="noStrike" cap="none" baseline="0" dirty="0">
                <a:solidFill>
                  <a:schemeClr val="dk2"/>
                </a:solidFill>
                <a:latin typeface="Times New Roman"/>
                <a:ea typeface="Times New Roman"/>
                <a:cs typeface="Times New Roman"/>
                <a:sym typeface="Times New Roman"/>
              </a:rPr>
              <a:t>Data Center</a:t>
            </a:r>
          </a:p>
        </p:txBody>
      </p:sp>
      <p:pic>
        <p:nvPicPr>
          <p:cNvPr id="114" name="Shape 114"/>
          <p:cNvPicPr preferRelativeResize="0"/>
          <p:nvPr/>
        </p:nvPicPr>
        <p:blipFill rotWithShape="1">
          <a:blip r:embed="rId3">
            <a:alphaModFix/>
          </a:blip>
          <a:srcRect/>
          <a:stretch/>
        </p:blipFill>
        <p:spPr>
          <a:xfrm>
            <a:off x="0" y="1095333"/>
            <a:ext cx="4847169" cy="2952964"/>
          </a:xfrm>
          <a:prstGeom prst="rect">
            <a:avLst/>
          </a:prstGeom>
          <a:noFill/>
          <a:ln>
            <a:noFill/>
          </a:ln>
        </p:spPr>
      </p:pic>
      <p:sp>
        <p:nvSpPr>
          <p:cNvPr id="115" name="Shape 115"/>
          <p:cNvSpPr/>
          <p:nvPr/>
        </p:nvSpPr>
        <p:spPr>
          <a:xfrm>
            <a:off x="896546" y="167361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6" name="Shape 116"/>
          <p:cNvSpPr/>
          <p:nvPr/>
        </p:nvSpPr>
        <p:spPr>
          <a:xfrm>
            <a:off x="1456283" y="1676381"/>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7" name="Shape 117"/>
          <p:cNvSpPr/>
          <p:nvPr/>
        </p:nvSpPr>
        <p:spPr>
          <a:xfrm>
            <a:off x="1966142" y="1687459"/>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8" name="Shape 118"/>
          <p:cNvSpPr/>
          <p:nvPr/>
        </p:nvSpPr>
        <p:spPr>
          <a:xfrm>
            <a:off x="2492627" y="169022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9" name="Shape 119"/>
          <p:cNvSpPr/>
          <p:nvPr/>
        </p:nvSpPr>
        <p:spPr>
          <a:xfrm>
            <a:off x="3459701" y="1377098"/>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20" name="Shape 120"/>
          <p:cNvSpPr/>
          <p:nvPr/>
        </p:nvSpPr>
        <p:spPr>
          <a:xfrm>
            <a:off x="4002812" y="1379863"/>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21" name="Shape 121"/>
          <p:cNvSpPr/>
          <p:nvPr/>
        </p:nvSpPr>
        <p:spPr>
          <a:xfrm>
            <a:off x="3329385" y="1271848"/>
            <a:ext cx="881149" cy="357446"/>
          </a:xfrm>
          <a:prstGeom prst="ellipse">
            <a:avLst/>
          </a:prstGeom>
          <a:noFill/>
          <a:ln w="12700" cap="flat">
            <a:solidFill>
              <a:srgbClr val="2C957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2" name="Shape 122"/>
          <p:cNvSpPr/>
          <p:nvPr/>
        </p:nvSpPr>
        <p:spPr>
          <a:xfrm>
            <a:off x="805087" y="1565563"/>
            <a:ext cx="881149" cy="357446"/>
          </a:xfrm>
          <a:prstGeom prst="ellipse">
            <a:avLst/>
          </a:prstGeom>
          <a:noFill/>
          <a:ln w="12700" cap="flat">
            <a:solidFill>
              <a:srgbClr val="FF000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3" name="Shape 123"/>
          <p:cNvSpPr/>
          <p:nvPr/>
        </p:nvSpPr>
        <p:spPr>
          <a:xfrm>
            <a:off x="782920" y="1438101"/>
            <a:ext cx="1432559" cy="462741"/>
          </a:xfrm>
          <a:prstGeom prst="ellipse">
            <a:avLst/>
          </a:prstGeom>
          <a:noFill/>
          <a:ln w="12700" cap="flat">
            <a:solidFill>
              <a:schemeClr val="dk2"/>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4" name="Shape 124"/>
          <p:cNvSpPr/>
          <p:nvPr/>
        </p:nvSpPr>
        <p:spPr>
          <a:xfrm>
            <a:off x="785691" y="1330037"/>
            <a:ext cx="2061556" cy="581890"/>
          </a:xfrm>
          <a:prstGeom prst="ellipse">
            <a:avLst/>
          </a:prstGeom>
          <a:noFill/>
          <a:ln w="12700" cap="flat">
            <a:solidFill>
              <a:srgbClr val="00B0F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5" name="Shape 125"/>
          <p:cNvSpPr/>
          <p:nvPr/>
        </p:nvSpPr>
        <p:spPr>
          <a:xfrm rot="-1386888">
            <a:off x="2402377" y="1446415"/>
            <a:ext cx="1205346" cy="365760"/>
          </a:xfrm>
          <a:prstGeom prst="ellipse">
            <a:avLst/>
          </a:prstGeom>
          <a:noFill/>
          <a:ln w="25400" cap="flat">
            <a:solidFill>
              <a:srgbClr val="2C957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6" name="Shape 126"/>
          <p:cNvSpPr txBox="1"/>
          <p:nvPr/>
        </p:nvSpPr>
        <p:spPr>
          <a:xfrm>
            <a:off x="2468878" y="3923607"/>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A</a:t>
            </a:r>
          </a:p>
        </p:txBody>
      </p:sp>
      <p:sp>
        <p:nvSpPr>
          <p:cNvPr id="127" name="Shape 127"/>
          <p:cNvSpPr txBox="1"/>
          <p:nvPr/>
        </p:nvSpPr>
        <p:spPr>
          <a:xfrm>
            <a:off x="1947925" y="3926373"/>
            <a:ext cx="26160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B</a:t>
            </a:r>
          </a:p>
        </p:txBody>
      </p:sp>
      <p:sp>
        <p:nvSpPr>
          <p:cNvPr id="128" name="Shape 128"/>
          <p:cNvSpPr txBox="1"/>
          <p:nvPr/>
        </p:nvSpPr>
        <p:spPr>
          <a:xfrm>
            <a:off x="1432520" y="3926373"/>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C</a:t>
            </a:r>
          </a:p>
        </p:txBody>
      </p:sp>
      <p:sp>
        <p:nvSpPr>
          <p:cNvPr id="129" name="Shape 129"/>
          <p:cNvSpPr txBox="1"/>
          <p:nvPr/>
        </p:nvSpPr>
        <p:spPr>
          <a:xfrm>
            <a:off x="853375" y="3929139"/>
            <a:ext cx="271227"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D</a:t>
            </a:r>
          </a:p>
        </p:txBody>
      </p:sp>
      <p:sp>
        <p:nvSpPr>
          <p:cNvPr id="130" name="Shape 130"/>
          <p:cNvSpPr txBox="1"/>
          <p:nvPr/>
        </p:nvSpPr>
        <p:spPr>
          <a:xfrm>
            <a:off x="3372173" y="2948242"/>
            <a:ext cx="253596"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E</a:t>
            </a:r>
          </a:p>
        </p:txBody>
      </p:sp>
      <p:sp>
        <p:nvSpPr>
          <p:cNvPr id="131" name="Shape 131"/>
          <p:cNvSpPr txBox="1"/>
          <p:nvPr/>
        </p:nvSpPr>
        <p:spPr>
          <a:xfrm>
            <a:off x="3857082" y="2951014"/>
            <a:ext cx="248785"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F</a:t>
            </a:r>
          </a:p>
        </p:txBody>
      </p:sp>
      <p:graphicFrame>
        <p:nvGraphicFramePr>
          <p:cNvPr id="132" name="Shape 132"/>
          <p:cNvGraphicFramePr/>
          <p:nvPr/>
        </p:nvGraphicFramePr>
        <p:xfrm>
          <a:off x="4572000" y="1400695"/>
          <a:ext cx="4164650" cy="4312980"/>
        </p:xfrm>
        <a:graphic>
          <a:graphicData uri="http://schemas.openxmlformats.org/drawingml/2006/table">
            <a:tbl>
              <a:tblPr firstRow="1" bandRow="1">
                <a:noFill/>
                <a:tableStyleId>{7C797083-F9EE-4C0E-ABDD-26BC668D070A}</a:tableStyleId>
              </a:tblPr>
              <a:tblGrid>
                <a:gridCol w="421150"/>
                <a:gridCol w="436950"/>
                <a:gridCol w="710925"/>
                <a:gridCol w="462875"/>
                <a:gridCol w="462875"/>
                <a:gridCol w="716725"/>
                <a:gridCol w="953150"/>
              </a:tblGrid>
              <a:tr h="370850">
                <a:tc>
                  <a:txBody>
                    <a:bodyPr/>
                    <a:lstStyle/>
                    <a:p>
                      <a:pPr marL="0" marR="0" lvl="0" indent="0" algn="l" rtl="0">
                        <a:spcBef>
                          <a:spcPts val="0"/>
                        </a:spcBef>
                        <a:buSzPct val="25000"/>
                        <a:buNone/>
                      </a:pPr>
                      <a:r>
                        <a:rPr lang="en-US" sz="900" u="none" strike="noStrike" cap="none" baseline="0" dirty="0"/>
                        <a:t>       Links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 Link Capacity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Link Description</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PER&lt;</a:t>
                      </a:r>
                    </a:p>
                    <a:p>
                      <a:pPr marL="0" marR="0" lvl="0" indent="0" algn="l" rtl="0">
                        <a:spcBef>
                          <a:spcPts val="0"/>
                        </a:spcBef>
                        <a:buSzPct val="25000"/>
                        <a:buNone/>
                      </a:pPr>
                      <a:r>
                        <a:rPr lang="en-US" sz="900" u="none" strike="noStrike" cap="none" baseline="0" dirty="0" smtClean="0">
                          <a:solidFill>
                            <a:srgbClr val="3F3F3F"/>
                          </a:solidFill>
                        </a:rPr>
                        <a:t>[3]</a:t>
                      </a:r>
                      <a:endParaRPr lang="en-US" sz="90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solidFill>
                            <a:srgbClr val="F2F2F2"/>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Link Setup time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Security</a:t>
                      </a:r>
                    </a:p>
                    <a:p>
                      <a:pPr marL="0" marR="0" lvl="0" indent="0" algn="l" rtl="0">
                        <a:spcBef>
                          <a:spcPts val="0"/>
                        </a:spcBef>
                        <a:buSzPct val="25000"/>
                        <a:buNone/>
                      </a:pPr>
                      <a:r>
                        <a:rPr lang="en-US" sz="900" u="none" strike="noStrike" cap="none" baseline="0">
                          <a:solidFill>
                            <a:srgbClr val="3F3F3F"/>
                          </a:solidFill>
                        </a:rPr>
                        <a:t>(Confidentiality/Integrity</a:t>
                      </a:r>
                      <a:r>
                        <a:rPr lang="en-US" sz="900" u="none" strike="noStrike" cap="none" baseline="0"/>
                        <a:t>)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r>
              <a:tr h="370850">
                <a:tc>
                  <a:txBody>
                    <a:bodyPr/>
                    <a:lstStyle/>
                    <a:p>
                      <a:pPr marL="0" marR="0" lvl="0" indent="0" algn="l" rtl="0">
                        <a:spcBef>
                          <a:spcPts val="0"/>
                        </a:spcBef>
                        <a:buSzPct val="25000"/>
                        <a:buNone/>
                      </a:pPr>
                      <a:r>
                        <a:rPr lang="en-US" sz="800" u="none" strike="noStrike" cap="none" baseline="0"/>
                        <a:t>A&lt;-&gt;B</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20’’ </a:t>
                      </a:r>
                      <a:r>
                        <a:rPr lang="en-US" sz="1050" u="none" strike="noStrike" cap="none" baseline="0" dirty="0" smtClean="0">
                          <a:solidFill>
                            <a:srgbClr val="3F3F3F"/>
                          </a:solidFill>
                        </a:rPr>
                        <a:t>[5]</a:t>
                      </a:r>
                      <a:endParaRPr lang="en-US" sz="105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A&lt;-&gt;C</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40’’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A&lt;-&gt;D</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60’’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A&lt;-&gt;E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&gt;20Gbps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err="1"/>
                        <a:t>EoR</a:t>
                      </a:r>
                      <a:r>
                        <a:rPr lang="en-US" sz="1050" u="none" strike="noStrike" cap="none" baseline="0" dirty="0"/>
                        <a:t> to Aggregated Switch</a:t>
                      </a:r>
                    </a:p>
                    <a:p>
                      <a:pPr marL="0" marR="0" lvl="0" indent="0" algn="l" rtl="0">
                        <a:spcBef>
                          <a:spcPts val="0"/>
                        </a:spcBef>
                        <a:buSzPct val="25000"/>
                        <a:buNone/>
                      </a:pPr>
                      <a:r>
                        <a:rPr lang="en-US" sz="1100" b="1" u="none" strike="noStrike" cap="none" baseline="0" dirty="0" smtClean="0">
                          <a:solidFill>
                            <a:srgbClr val="3F3F3F"/>
                          </a:solidFill>
                        </a:rPr>
                        <a:t>(Multi-hop)</a:t>
                      </a:r>
                      <a:endParaRPr lang="en-US" sz="1100" b="1"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4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E&lt;-&gt;F</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&gt;20Gpbs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Aggregated Switch to SAN switch</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4’</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
        <p:nvSpPr>
          <p:cNvPr id="133" name="Shape 133"/>
          <p:cNvSpPr txBox="1"/>
          <p:nvPr/>
        </p:nvSpPr>
        <p:spPr>
          <a:xfrm>
            <a:off x="371455" y="4239489"/>
            <a:ext cx="4084167" cy="1928552"/>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38888"/>
              <a:buFont typeface="Arial"/>
              <a:buChar char="•"/>
            </a:pPr>
            <a:r>
              <a:rPr lang="en-US" sz="8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a:solidFill>
                  <a:schemeClr val="dk1"/>
                </a:solidFill>
                <a:latin typeface="Times New Roman"/>
                <a:ea typeface="Times New Roman"/>
                <a:cs typeface="Times New Roman"/>
                <a:sym typeface="Times New Roman"/>
              </a:rPr>
              <a:t>NG60 interfaces are best suit for backup interfaces when the fiber links are failed during emergency or network devices maintenances,</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As back up interfaces, no active link up are needed all the time but when the failure is occurred, the backup links are required to be quickly setup (&lt;100 </a:t>
            </a:r>
            <a:r>
              <a:rPr lang="en-US" sz="1250" b="0" i="0" u="none" strike="noStrike" cap="none" baseline="0" dirty="0" err="1">
                <a:solidFill>
                  <a:schemeClr val="dk1"/>
                </a:solidFill>
                <a:latin typeface="Times New Roman"/>
                <a:ea typeface="Times New Roman"/>
                <a:cs typeface="Times New Roman"/>
                <a:sym typeface="Times New Roman"/>
              </a:rPr>
              <a:t>msec</a:t>
            </a:r>
            <a:r>
              <a:rPr lang="en-US" sz="12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[4] </a:t>
            </a:r>
            <a:r>
              <a:rPr lang="en-US" sz="1250" b="0" i="0" u="none" strike="noStrike" cap="none" baseline="0" dirty="0">
                <a:solidFill>
                  <a:schemeClr val="dk1"/>
                </a:solidFill>
                <a:latin typeface="Times New Roman"/>
                <a:ea typeface="Times New Roman"/>
                <a:cs typeface="Times New Roman"/>
                <a:sym typeface="Times New Roman"/>
              </a:rPr>
              <a:t>setup time)</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Some of NG60 interfaces function as </a:t>
            </a:r>
            <a:r>
              <a:rPr lang="en-US" sz="1250" b="0" i="0" u="none" strike="noStrike" cap="none" baseline="0" dirty="0" smtClean="0">
                <a:solidFill>
                  <a:schemeClr val="dk1"/>
                </a:solidFill>
                <a:latin typeface="Times New Roman"/>
                <a:ea typeface="Times New Roman"/>
                <a:cs typeface="Times New Roman"/>
                <a:sym typeface="Times New Roman"/>
              </a:rPr>
              <a:t>DMG Relay </a:t>
            </a:r>
            <a:r>
              <a:rPr lang="en-US" sz="1250" b="0" i="0" u="none" strike="noStrike" cap="none" baseline="0" dirty="0">
                <a:solidFill>
                  <a:schemeClr val="dk1"/>
                </a:solidFill>
                <a:latin typeface="Times New Roman"/>
                <a:ea typeface="Times New Roman"/>
                <a:cs typeface="Times New Roman"/>
                <a:sym typeface="Times New Roman"/>
              </a:rPr>
              <a:t>links, </a:t>
            </a:r>
            <a:r>
              <a:rPr lang="en-US" sz="1250" b="0" i="0" u="none" strike="noStrike" cap="none" baseline="0" dirty="0" err="1">
                <a:solidFill>
                  <a:schemeClr val="dk1"/>
                </a:solidFill>
                <a:latin typeface="Times New Roman"/>
                <a:ea typeface="Times New Roman"/>
                <a:cs typeface="Times New Roman"/>
                <a:sym typeface="Times New Roman"/>
              </a:rPr>
              <a:t>i.e</a:t>
            </a:r>
            <a:r>
              <a:rPr lang="en-US" sz="1250" b="0" i="0" u="none" strike="noStrike" cap="none" baseline="0" dirty="0">
                <a:solidFill>
                  <a:schemeClr val="dk1"/>
                </a:solidFill>
                <a:latin typeface="Times New Roman"/>
                <a:ea typeface="Times New Roman"/>
                <a:cs typeface="Times New Roman"/>
                <a:sym typeface="Times New Roman"/>
              </a:rPr>
              <a:t> A&lt;-&gt;</a:t>
            </a:r>
            <a:r>
              <a:rPr lang="en-US" sz="1250" b="0" i="0" u="none" strike="noStrike" cap="none" baseline="0" dirty="0" smtClean="0">
                <a:solidFill>
                  <a:schemeClr val="dk1"/>
                </a:solidFill>
                <a:latin typeface="Times New Roman"/>
                <a:ea typeface="Times New Roman"/>
                <a:cs typeface="Times New Roman"/>
                <a:sym typeface="Times New Roman"/>
              </a:rPr>
              <a:t>E, Maximum #</a:t>
            </a:r>
            <a:r>
              <a:rPr lang="en-US" sz="1250" b="0" i="0" u="none" strike="noStrike" cap="none" dirty="0" smtClean="0">
                <a:solidFill>
                  <a:schemeClr val="dk1"/>
                </a:solidFill>
                <a:latin typeface="Times New Roman"/>
                <a:ea typeface="Times New Roman"/>
                <a:cs typeface="Times New Roman"/>
                <a:sym typeface="Times New Roman"/>
              </a:rPr>
              <a:t> of hops &lt;=5</a:t>
            </a:r>
            <a:endParaRPr lang="en-US"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45"/>
              </a:spcBef>
              <a:spcAft>
                <a:spcPts val="0"/>
              </a:spcAft>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265112" algn="l" rtl="0">
              <a:lnSpc>
                <a:spcPct val="80000"/>
              </a:lnSpc>
              <a:spcBef>
                <a:spcPts val="245"/>
              </a:spcBef>
              <a:spcAft>
                <a:spcPts val="0"/>
              </a:spcAft>
              <a:buClr>
                <a:schemeClr val="dk1"/>
              </a:buClr>
              <a:buFont typeface="Arial"/>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05"/>
              </a:spcBef>
              <a:spcAft>
                <a:spcPts val="0"/>
              </a:spcAft>
              <a:buClr>
                <a:schemeClr val="dk1"/>
              </a:buClr>
              <a:buFont typeface="Arial"/>
              <a:buNone/>
            </a:pPr>
            <a:endParaRPr sz="5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60"/>
              </a:spcBef>
              <a:spcAft>
                <a:spcPts val="0"/>
              </a:spcAft>
              <a:buClr>
                <a:schemeClr val="dk1"/>
              </a:buClr>
              <a:buSzPct val="25000"/>
              <a:buFont typeface="Arial"/>
              <a:buNone/>
            </a:pPr>
            <a:r>
              <a:rPr lang="en-US" sz="800" b="0" i="0" u="none" strike="noStrike" cap="none" baseline="0" dirty="0">
                <a:solidFill>
                  <a:schemeClr val="dk1"/>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Shape 275"/>
          <p:cNvSpPr txBox="1">
            <a:spLocks noGrp="1"/>
          </p:cNvSpPr>
          <p:nvPr>
            <p:ph type="title" idx="4294967295"/>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76" name="Shape 276"/>
          <p:cNvSpPr txBox="1"/>
          <p:nvPr/>
        </p:nvSpPr>
        <p:spPr>
          <a:xfrm>
            <a:off x="4800600" y="1585912"/>
            <a:ext cx="3962399" cy="3576637"/>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lnSpc>
                <a:spcPct val="95000"/>
              </a:lnSpc>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One or more devices can access to a NG60 interface to form a service set. Multiple links and data streams have varying </a:t>
            </a:r>
            <a:r>
              <a:rPr lang="en-US" sz="1200" b="0" i="0" u="none" strike="noStrike" cap="none" baseline="0" dirty="0" err="1">
                <a:solidFill>
                  <a:schemeClr val="dk1"/>
                </a:solidFill>
                <a:latin typeface="Arial"/>
                <a:ea typeface="Arial"/>
                <a:cs typeface="Arial"/>
                <a:sym typeface="Arial"/>
              </a:rPr>
              <a:t>QoS</a:t>
            </a:r>
            <a:r>
              <a:rPr lang="en-US" sz="1200" b="0" i="0" u="none" strike="noStrike" cap="none" baseline="0" dirty="0">
                <a:solidFill>
                  <a:schemeClr val="dk1"/>
                </a:solidFill>
                <a:latin typeface="Arial"/>
                <a:ea typeface="Arial"/>
                <a:cs typeface="Arial"/>
                <a:sym typeface="Arial"/>
              </a:rPr>
              <a:t>, reliability, and throughput requirements, some with simply best-effort rates (downloading), others with a certain data rate and </a:t>
            </a:r>
            <a:r>
              <a:rPr lang="en-US" sz="1200" b="0" i="0" u="none" strike="noStrike" cap="none" baseline="0" dirty="0" err="1">
                <a:solidFill>
                  <a:schemeClr val="dk1"/>
                </a:solidFill>
                <a:latin typeface="Arial"/>
                <a:ea typeface="Arial"/>
                <a:cs typeface="Arial"/>
                <a:sym typeface="Arial"/>
              </a:rPr>
              <a:t>QoS</a:t>
            </a:r>
            <a:r>
              <a:rPr lang="en-US" sz="1200" b="0" i="0" u="none" strike="noStrike" cap="none" baseline="0" dirty="0">
                <a:solidFill>
                  <a:schemeClr val="dk1"/>
                </a:solidFill>
                <a:latin typeface="Arial"/>
                <a:ea typeface="Arial"/>
                <a:cs typeface="Arial"/>
                <a:sym typeface="Arial"/>
              </a:rPr>
              <a:t> requirements(video, VoIP,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Data steam can be broadcast (one point to multiple point).</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devices might be stationary or might be used with low-mobility during usage. </a:t>
            </a: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Char char="•"/>
            </a:pPr>
            <a:r>
              <a:rPr lang="en-US" sz="1200" dirty="0" smtClean="0">
                <a:solidFill>
                  <a:schemeClr val="dk1"/>
                </a:solidFill>
              </a:rPr>
              <a:t>The traffic could be transmitted in the point to multipoint fashion. </a:t>
            </a:r>
            <a:endParaRPr lang="en-US" sz="1200" b="0" i="0" u="none" strike="noStrike" cap="none" baseline="0" dirty="0">
              <a:solidFill>
                <a:schemeClr val="dk1"/>
              </a:solidFill>
              <a:latin typeface="Arial"/>
              <a:ea typeface="Arial"/>
              <a:cs typeface="Arial"/>
              <a:sym typeface="Arial"/>
            </a:endParaRPr>
          </a:p>
          <a:p>
            <a:pPr marL="0" marR="0" lvl="0" indent="76200" algn="l" rtl="0">
              <a:spcBef>
                <a:spcPts val="0"/>
              </a:spcBef>
              <a:spcAft>
                <a:spcPts val="0"/>
              </a:spcAft>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 One or more communication links are set up between  user devices and NG60 interfaces.</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Users receive the same video/massive-data in broadcast mode or request video/video gaming/audio via VOD system respectively.</a:t>
            </a:r>
          </a:p>
        </p:txBody>
      </p:sp>
      <p:sp>
        <p:nvSpPr>
          <p:cNvPr id="277" name="Shape 277"/>
          <p:cNvSpPr txBox="1"/>
          <p:nvPr/>
        </p:nvSpPr>
        <p:spPr>
          <a:xfrm>
            <a:off x="265112" y="1524000"/>
            <a:ext cx="4546599" cy="5032374"/>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Pre-Conditions:</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NG60 interfaces are deployed in ceilings of large room/space.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Multiple users have NG60 connectivity between user-devices (fixed or portable) and The NG60 interfaces.</a:t>
            </a: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0" i="0" u="none" strike="noStrike" cap="none" baseline="0" dirty="0">
                <a:solidFill>
                  <a:schemeClr val="dk1"/>
                </a:solidFill>
                <a:latin typeface="Arial"/>
                <a:ea typeface="Arial"/>
                <a:cs typeface="Arial"/>
                <a:sym typeface="Arial"/>
              </a:rPr>
              <a:t> </a:t>
            </a:r>
            <a:r>
              <a:rPr lang="en-US" sz="1200" b="1" i="0" u="sng" strike="noStrike" cap="none" baseline="0" dirty="0">
                <a:solidFill>
                  <a:schemeClr val="dk1"/>
                </a:solidFill>
                <a:latin typeface="Arial"/>
                <a:ea typeface="Arial"/>
                <a:cs typeface="Arial"/>
                <a:sym typeface="Arial"/>
              </a:rPr>
              <a:t>Application:</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HD video/mass-data information can be distributed to the individual users simultaneously (broadcast). For example, there are multiple screens that show the same video in a exhibition or  gymnasium. Students watch the same courseware on the screen of their own device.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Users can use VOD system to watch moves/videos in which they are interested.</a:t>
            </a:r>
          </a:p>
          <a:p>
            <a:pPr marL="0" marR="0" lvl="0" indent="0" algn="l" rtl="0">
              <a:lnSpc>
                <a:spcPct val="95000"/>
              </a:lnSpc>
              <a:spcBef>
                <a:spcPts val="0"/>
              </a:spcBef>
              <a:spcAft>
                <a:spcPts val="0"/>
              </a:spcAft>
              <a:buNone/>
            </a:pPr>
            <a:endParaRPr sz="1200" b="1" i="0" u="sng"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Environment:</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Environment can be highly variable, e.g. crowded public place, classroom, waiting room at train station/airport, in flight, train, ship, bus, exhibition, gymnasium, etc.</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A ceiling installation for NG60 AP is recommended because the mm-wave links might be easily blocked by obstacles such as furniture, human body on the floor.</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 can be a potable or mobile device, or can be fixed deployed such as large-screen TV, touch screens in the back of the seat in flight/train,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Transmissions can be LOS or NLOS. Distance between far corners of the room are </a:t>
            </a:r>
            <a:r>
              <a:rPr lang="en-US" sz="1200" b="0" i="0" u="none" strike="noStrike" cap="none" baseline="0" dirty="0">
                <a:solidFill>
                  <a:srgbClr val="FF0000"/>
                </a:solidFill>
                <a:latin typeface="Arial"/>
                <a:ea typeface="Arial"/>
                <a:cs typeface="Arial"/>
                <a:sym typeface="Arial"/>
              </a:rPr>
              <a:t>&lt;100m</a:t>
            </a:r>
            <a:r>
              <a:rPr lang="en-US" sz="1200" b="0" i="0" u="none" strike="noStrike" cap="none" baseline="0" dirty="0">
                <a:solidFill>
                  <a:schemeClr val="dk1"/>
                </a:solidFill>
                <a:latin typeface="Arial"/>
                <a:ea typeface="Arial"/>
                <a:cs typeface="Arial"/>
                <a:sym typeface="Arial"/>
              </a:rPr>
              <a: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368300" y="1906586"/>
            <a:ext cx="3213100" cy="4494212"/>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APs are located in ceilings and seats.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Users interact with AP through touch screens in front of them or wireless controllers.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Video streaming, VOD, video gaming, audio, downloading courseware in classroom, etc.</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HD-Video distribution in dining-hall, exhibition etc.; in-Flight/Train/Ship/Bus entertainment</a:t>
            </a:r>
            <a:r>
              <a:rPr lang="en-US" sz="1600" b="1" i="0" u="none" strike="noStrike" cap="none" baseline="0" dirty="0" smtClean="0">
                <a:solidFill>
                  <a:schemeClr val="dk1"/>
                </a:solidFill>
                <a:latin typeface="Times New Roman"/>
                <a:ea typeface="Times New Roman"/>
                <a:cs typeface="Times New Roman"/>
                <a:sym typeface="Times New Roman"/>
              </a:rPr>
              <a:t>.</a:t>
            </a:r>
            <a:r>
              <a:rPr lang="en-US" sz="1200" b="0" i="0" u="none" strike="noStrike" cap="none" baseline="0" dirty="0" smtClean="0">
                <a:solidFill>
                  <a:schemeClr val="dk1"/>
                </a:solidFill>
                <a:latin typeface="Times New Roman"/>
                <a:ea typeface="Times New Roman"/>
                <a:cs typeface="Times New Roman"/>
                <a:sym typeface="Times New Roman"/>
              </a:rPr>
              <a:t>[6]</a:t>
            </a:r>
            <a:endParaRPr lang="en-US" sz="1200" b="0" i="0" u="none" strike="noStrike" cap="none" baseline="0" dirty="0">
              <a:solidFill>
                <a:schemeClr val="dk1"/>
              </a:solidFill>
              <a:latin typeface="Times New Roman"/>
              <a:ea typeface="Times New Roman"/>
              <a:cs typeface="Times New Roman"/>
              <a:sym typeface="Times New Roman"/>
            </a:endParaRPr>
          </a:p>
          <a:p>
            <a:pPr marL="342900" marR="0" lvl="0" indent="-215900" algn="l" rtl="0">
              <a:spcBef>
                <a:spcPts val="400"/>
              </a:spcBef>
              <a:spcAft>
                <a:spcPts val="0"/>
              </a:spcAft>
              <a:buClr>
                <a:schemeClr val="dk1"/>
              </a:buClr>
              <a:buFont typeface="Times New Roman"/>
              <a:buNone/>
            </a:pPr>
            <a:endParaRPr sz="2000" b="0" i="0" u="none" strike="noStrike" cap="none" baseline="0" dirty="0">
              <a:solidFill>
                <a:schemeClr val="dk1"/>
              </a:solidFill>
              <a:latin typeface="Times New Roman"/>
              <a:ea typeface="Times New Roman"/>
              <a:cs typeface="Times New Roman"/>
              <a:sym typeface="Times New Roman"/>
            </a:endParaRPr>
          </a:p>
          <a:p>
            <a:pPr marL="342900" marR="0" lvl="0" indent="-228600" algn="l" rtl="0">
              <a:spcBef>
                <a:spcPts val="360"/>
              </a:spcBef>
              <a:spcAft>
                <a:spcPts val="0"/>
              </a:spcAft>
              <a:buClr>
                <a:schemeClr val="dk1"/>
              </a:buClr>
              <a:buFont typeface="Times New Roman"/>
              <a:buNone/>
            </a:pPr>
            <a:endParaRPr sz="1800" b="1" i="0" u="none" strike="noStrike" cap="none" baseline="0" dirty="0">
              <a:solidFill>
                <a:schemeClr val="dk1"/>
              </a:solidFill>
              <a:latin typeface="Times New Roman"/>
              <a:ea typeface="Times New Roman"/>
              <a:cs typeface="Times New Roman"/>
              <a:sym typeface="Times New Roman"/>
            </a:endParaRPr>
          </a:p>
        </p:txBody>
      </p:sp>
      <p:sp>
        <p:nvSpPr>
          <p:cNvPr id="288" name="Shape 288"/>
          <p:cNvSpPr txBox="1">
            <a:spLocks noGrp="1"/>
          </p:cNvSpPr>
          <p:nvPr>
            <p:ph type="dt" idx="4294967295"/>
          </p:nvPr>
        </p:nvSpPr>
        <p:spPr>
          <a:xfrm>
            <a:off x="665162" y="301625"/>
            <a:ext cx="1874836" cy="27304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Times New Roman"/>
                <a:ea typeface="Times New Roman"/>
                <a:cs typeface="Times New Roman"/>
                <a:sym typeface="Times New Roman"/>
              </a:rPr>
              <a:t> </a:t>
            </a:r>
          </a:p>
        </p:txBody>
      </p:sp>
      <p:sp>
        <p:nvSpPr>
          <p:cNvPr id="290" name="Shape 290"/>
          <p:cNvSpPr txBox="1">
            <a:spLocks noGrp="1"/>
          </p:cNvSpPr>
          <p:nvPr>
            <p:ph type="ftr" idx="11"/>
          </p:nvPr>
        </p:nvSpPr>
        <p:spPr>
          <a:xfrm>
            <a:off x="5419725" y="6467475"/>
            <a:ext cx="3184524" cy="180975"/>
          </a:xfrm>
          <a:prstGeom prst="rect">
            <a:avLst/>
          </a:prstGeom>
          <a:noFill/>
          <a:ln>
            <a:noFill/>
          </a:ln>
        </p:spPr>
        <p:txBody>
          <a:bodyPr lIns="0" tIns="0" rIns="0" bIns="0" anchor="t" anchorCtr="0">
            <a:noAutofit/>
          </a:bodyPr>
          <a:lstStyle/>
          <a:p>
            <a:pPr marL="0" marR="0" lvl="0" indent="0" algn="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 </a:t>
            </a:r>
          </a:p>
        </p:txBody>
      </p:sp>
      <p:sp>
        <p:nvSpPr>
          <p:cNvPr id="291" name="Shape 291"/>
          <p:cNvSpPr txBox="1"/>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92" name="Shape 292"/>
          <p:cNvSpPr txBox="1">
            <a:spLocks noGrp="1"/>
          </p:cNvSpPr>
          <p:nvPr>
            <p:ph type="body" idx="2"/>
          </p:nvPr>
        </p:nvSpPr>
        <p:spPr>
          <a:xfrm>
            <a:off x="40386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Dining-Hall</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pic>
        <p:nvPicPr>
          <p:cNvPr id="293" name="Shape 293"/>
          <p:cNvPicPr preferRelativeResize="0"/>
          <p:nvPr/>
        </p:nvPicPr>
        <p:blipFill rotWithShape="1">
          <a:blip r:embed="rId3">
            <a:alphaModFix/>
          </a:blip>
          <a:srcRect/>
          <a:stretch/>
        </p:blipFill>
        <p:spPr>
          <a:xfrm>
            <a:off x="3733800" y="1676400"/>
            <a:ext cx="2023418" cy="1371599"/>
          </a:xfrm>
          <a:prstGeom prst="rect">
            <a:avLst/>
          </a:prstGeom>
          <a:noFill/>
          <a:ln>
            <a:noFill/>
          </a:ln>
        </p:spPr>
      </p:pic>
      <p:pic>
        <p:nvPicPr>
          <p:cNvPr id="294" name="Shape 294"/>
          <p:cNvPicPr preferRelativeResize="0"/>
          <p:nvPr/>
        </p:nvPicPr>
        <p:blipFill rotWithShape="1">
          <a:blip r:embed="rId4">
            <a:alphaModFix/>
          </a:blip>
          <a:srcRect/>
          <a:stretch/>
        </p:blipFill>
        <p:spPr>
          <a:xfrm>
            <a:off x="6096000" y="1676400"/>
            <a:ext cx="2065663" cy="1371599"/>
          </a:xfrm>
          <a:prstGeom prst="rect">
            <a:avLst/>
          </a:prstGeom>
          <a:noFill/>
          <a:ln>
            <a:noFill/>
          </a:ln>
        </p:spPr>
      </p:pic>
      <p:pic>
        <p:nvPicPr>
          <p:cNvPr id="295" name="Shape 295"/>
          <p:cNvPicPr preferRelativeResize="0"/>
          <p:nvPr/>
        </p:nvPicPr>
        <p:blipFill rotWithShape="1">
          <a:blip r:embed="rId5">
            <a:alphaModFix/>
          </a:blip>
          <a:srcRect/>
          <a:stretch/>
        </p:blipFill>
        <p:spPr>
          <a:xfrm>
            <a:off x="3733800" y="3276600"/>
            <a:ext cx="2057400" cy="1378458"/>
          </a:xfrm>
          <a:prstGeom prst="rect">
            <a:avLst/>
          </a:prstGeom>
          <a:noFill/>
          <a:ln>
            <a:noFill/>
          </a:ln>
        </p:spPr>
      </p:pic>
      <p:pic>
        <p:nvPicPr>
          <p:cNvPr id="296" name="Shape 296"/>
          <p:cNvPicPr preferRelativeResize="0"/>
          <p:nvPr/>
        </p:nvPicPr>
        <p:blipFill rotWithShape="1">
          <a:blip r:embed="rId6">
            <a:alphaModFix/>
          </a:blip>
          <a:srcRect/>
          <a:stretch/>
        </p:blipFill>
        <p:spPr>
          <a:xfrm>
            <a:off x="6096000" y="3276600"/>
            <a:ext cx="2060592" cy="1460381"/>
          </a:xfrm>
          <a:prstGeom prst="rect">
            <a:avLst/>
          </a:prstGeom>
          <a:noFill/>
          <a:ln>
            <a:noFill/>
          </a:ln>
        </p:spPr>
      </p:pic>
      <p:pic>
        <p:nvPicPr>
          <p:cNvPr id="297" name="Shape 297"/>
          <p:cNvPicPr preferRelativeResize="0"/>
          <p:nvPr/>
        </p:nvPicPr>
        <p:blipFill rotWithShape="1">
          <a:blip r:embed="rId7">
            <a:alphaModFix/>
          </a:blip>
          <a:srcRect/>
          <a:stretch/>
        </p:blipFill>
        <p:spPr>
          <a:xfrm>
            <a:off x="3810000" y="4953000"/>
            <a:ext cx="2133599" cy="1224686"/>
          </a:xfrm>
          <a:prstGeom prst="rect">
            <a:avLst/>
          </a:prstGeom>
          <a:noFill/>
          <a:ln>
            <a:noFill/>
          </a:ln>
        </p:spPr>
      </p:pic>
      <p:pic>
        <p:nvPicPr>
          <p:cNvPr id="298" name="Shape 298"/>
          <p:cNvPicPr preferRelativeResize="0"/>
          <p:nvPr/>
        </p:nvPicPr>
        <p:blipFill rotWithShape="1">
          <a:blip r:embed="rId8">
            <a:alphaModFix/>
          </a:blip>
          <a:srcRect/>
          <a:stretch/>
        </p:blipFill>
        <p:spPr>
          <a:xfrm>
            <a:off x="6172200" y="4953000"/>
            <a:ext cx="1981199" cy="1164115"/>
          </a:xfrm>
          <a:prstGeom prst="rect">
            <a:avLst/>
          </a:prstGeom>
          <a:noFill/>
          <a:ln>
            <a:noFill/>
          </a:ln>
        </p:spPr>
      </p:pic>
      <p:sp>
        <p:nvSpPr>
          <p:cNvPr id="299" name="Shape 299"/>
          <p:cNvSpPr txBox="1">
            <a:spLocks noGrp="1"/>
          </p:cNvSpPr>
          <p:nvPr>
            <p:ph type="body" idx="4294967295"/>
          </p:nvPr>
        </p:nvSpPr>
        <p:spPr>
          <a:xfrm>
            <a:off x="65532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Exhibition</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0" name="Shape 300"/>
          <p:cNvSpPr txBox="1">
            <a:spLocks noGrp="1"/>
          </p:cNvSpPr>
          <p:nvPr>
            <p:ph type="body" idx="4294967295"/>
          </p:nvPr>
        </p:nvSpPr>
        <p:spPr>
          <a:xfrm>
            <a:off x="4038600" y="46482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Classroom</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1" name="Shape 301"/>
          <p:cNvSpPr txBox="1">
            <a:spLocks noGrp="1"/>
          </p:cNvSpPr>
          <p:nvPr>
            <p:ph type="body" idx="4294967295"/>
          </p:nvPr>
        </p:nvSpPr>
        <p:spPr>
          <a:xfrm>
            <a:off x="6629400" y="4648200"/>
            <a:ext cx="9144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Flight</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2" name="Shape 302"/>
          <p:cNvSpPr txBox="1">
            <a:spLocks noGrp="1"/>
          </p:cNvSpPr>
          <p:nvPr>
            <p:ph type="body" idx="4294967295"/>
          </p:nvPr>
        </p:nvSpPr>
        <p:spPr>
          <a:xfrm>
            <a:off x="3962400" y="6096000"/>
            <a:ext cx="22860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High-Speed Rail</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3" name="Shape 303"/>
          <p:cNvSpPr txBox="1">
            <a:spLocks noGrp="1"/>
          </p:cNvSpPr>
          <p:nvPr>
            <p:ph type="body" idx="4294967295"/>
          </p:nvPr>
        </p:nvSpPr>
        <p:spPr>
          <a:xfrm>
            <a:off x="6934200" y="6096000"/>
            <a:ext cx="6857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Bus</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t>
            </a:r>
            <a:r>
              <a:rPr lang="en-US" sz="2800" b="1" i="0" u="none" strike="noStrike" cap="none" baseline="0" dirty="0" smtClean="0">
                <a:solidFill>
                  <a:schemeClr val="dk2"/>
                </a:solidFill>
                <a:latin typeface="Times New Roman"/>
                <a:ea typeface="Times New Roman"/>
                <a:cs typeface="Times New Roman"/>
                <a:sym typeface="Times New Roman"/>
              </a:rPr>
              <a:t>and Multi-Band</a:t>
            </a:r>
            <a:r>
              <a:rPr lang="en-US" sz="2800" b="1" i="0" u="none" strike="noStrike" cap="none" dirty="0" smtClean="0">
                <a:solidFill>
                  <a:schemeClr val="dk2"/>
                </a:solidFill>
                <a:latin typeface="Times New Roman"/>
                <a:ea typeface="Times New Roman"/>
                <a:cs typeface="Times New Roman"/>
                <a:sym typeface="Times New Roman"/>
              </a:rPr>
              <a:t> Operation (MBO)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48064" y="1412776"/>
            <a:ext cx="3697288"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Potential interference from environmental factors and obstruction of the LOS.</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The devices might be stationary or might be used with low-mobility during usage.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User is using his smart phone to join a video conference over the cellular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He walks into an Mobile Hotspot which has the NG60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By auto-detecting the mobile hotspot in proximity, his smart phone automatically initiate the offloading.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Without even noticing the smooth transition, user is able to keep his video conference going without any disruption.</a:t>
            </a:r>
          </a:p>
          <a:p>
            <a:pPr marL="0" marR="0" lvl="0" indent="0" algn="l" rtl="0">
              <a:spcBef>
                <a:spcPts val="0"/>
              </a:spcBef>
              <a:spcAft>
                <a:spcPts val="0"/>
              </a:spcAft>
              <a:buSzPct val="25000"/>
              <a:buNone/>
            </a:pPr>
            <a:r>
              <a:rPr lang="en-US" sz="1100" b="0" i="0" u="none" strike="noStrike" cap="none" baseline="0" dirty="0">
                <a:solidFill>
                  <a:schemeClr val="dk1"/>
                </a:solidFill>
                <a:latin typeface="Arial"/>
                <a:ea typeface="Arial"/>
                <a:cs typeface="Arial"/>
                <a:sym typeface="Arial"/>
              </a:rPr>
              <a:t>-----</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User is using his tablet within office building to retrieve some large documents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is equipped with tri-band </a:t>
            </a:r>
            <a:r>
              <a:rPr lang="en-US" sz="1100" b="0" i="0" u="none" strike="noStrike" cap="none" baseline="0" dirty="0" err="1">
                <a:solidFill>
                  <a:schemeClr val="dk1"/>
                </a:solidFill>
                <a:latin typeface="Arial"/>
                <a:ea typeface="Arial"/>
                <a:cs typeface="Arial"/>
                <a:sym typeface="Arial"/>
              </a:rPr>
              <a:t>wifi</a:t>
            </a:r>
            <a:r>
              <a:rPr lang="en-US" sz="1100" b="0" i="0" u="none" strike="noStrike" cap="none" baseline="0" dirty="0">
                <a:solidFill>
                  <a:schemeClr val="dk1"/>
                </a:solidFill>
                <a:latin typeface="Arial"/>
                <a:ea typeface="Arial"/>
                <a:cs typeface="Arial"/>
                <a:sym typeface="Arial"/>
              </a:rPr>
              <a:t> chips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initiates the SFTP connectivity through the 11ac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But the device automatically switch to the NG60 at the best range to speed up the file downloading.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When file downloading is finished, NG60 interface is put as idle state.</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Cellular interface and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interfaces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multiple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bands (2.4Ghz,5Ghz and 60Ghz</a:t>
            </a:r>
            <a:r>
              <a:rPr lang="en-US" sz="1400" b="0" i="0" u="none" strike="noStrike" cap="none" baseline="0" dirty="0" smtClean="0">
                <a:solidFill>
                  <a:schemeClr val="dk1"/>
                </a:solidFill>
                <a:latin typeface="Arial"/>
                <a:ea typeface="Arial"/>
                <a:cs typeface="Arial"/>
                <a:sym typeface="Arial"/>
              </a:rPr>
              <a:t>)</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Mobile device is capable of off-load the video traffic from cellular interface to the high throughput 60Ghz  interface. In tri-band scenario, offloading can also occur with traffic being switched to higher throughput 60Ghz band for band efficiency.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FF0000"/>
                </a:solidFill>
                <a:latin typeface="Arial"/>
                <a:ea typeface="Arial"/>
                <a:cs typeface="Arial"/>
                <a:sym typeface="Arial"/>
              </a:rPr>
              <a:t>The data transfers at </a:t>
            </a:r>
            <a:r>
              <a:rPr lang="en-US" sz="1400" b="0" i="0" u="none" strike="noStrike" cap="none" baseline="0" dirty="0" smtClean="0">
                <a:solidFill>
                  <a:srgbClr val="FF0000"/>
                </a:solidFill>
                <a:latin typeface="Arial"/>
                <a:ea typeface="Arial"/>
                <a:cs typeface="Arial"/>
                <a:sym typeface="Arial"/>
              </a:rPr>
              <a:t>~20 </a:t>
            </a:r>
            <a:r>
              <a:rPr lang="en-US" sz="1400" b="0" i="0" u="none" strike="noStrike" cap="none" baseline="0" dirty="0" err="1">
                <a:solidFill>
                  <a:srgbClr val="FF0000"/>
                </a:solidFill>
                <a:latin typeface="Arial"/>
                <a:ea typeface="Arial"/>
                <a:cs typeface="Arial"/>
                <a:sym typeface="Arial"/>
              </a:rPr>
              <a:t>Gbps</a:t>
            </a:r>
            <a:r>
              <a:rPr lang="en-US" sz="1400" b="0" i="0" u="none" strike="noStrike" cap="none" baseline="0" dirty="0">
                <a:solidFill>
                  <a:srgbClr val="FF0000"/>
                </a:solidFill>
                <a:latin typeface="Arial"/>
                <a:ea typeface="Arial"/>
                <a:cs typeface="Arial"/>
                <a:sym typeface="Arial"/>
              </a:rPr>
              <a:t>, with some low mobility (5km/h etc)  Handoff disconnection &lt;100ms, PER&lt;10E-2.</a:t>
            </a: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both outdoor and indoor environment with some potential LOS obstruction objects or interference from other sources.  Transmissions are mostly LOS. Distance between far corners of the room are </a:t>
            </a:r>
            <a:r>
              <a:rPr lang="en-US" sz="1400" b="0" i="0" u="none" strike="noStrike" cap="none" baseline="0" dirty="0">
                <a:solidFill>
                  <a:srgbClr val="FF0000"/>
                </a:solidFill>
                <a:latin typeface="Arial"/>
                <a:ea typeface="Arial"/>
                <a:cs typeface="Arial"/>
                <a:sym typeface="Arial"/>
              </a:rPr>
              <a:t>&lt;100m</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683568" y="620688"/>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and </a:t>
            </a:r>
            <a:r>
              <a:rPr lang="en-US" sz="2800" b="1" dirty="0" smtClean="0">
                <a:solidFill>
                  <a:schemeClr val="dk2"/>
                </a:solidFill>
                <a:latin typeface="Times New Roman"/>
                <a:ea typeface="Times New Roman"/>
                <a:cs typeface="Times New Roman"/>
                <a:sym typeface="Times New Roman"/>
              </a:rPr>
              <a:t>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77" name="Shape 177"/>
          <p:cNvSpPr/>
          <p:nvPr/>
        </p:nvSpPr>
        <p:spPr>
          <a:xfrm>
            <a:off x="457200" y="1676400"/>
            <a:ext cx="4419599" cy="36871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Based on an analysis </a:t>
            </a:r>
            <a:r>
              <a:rPr lang="en-US" sz="1600" b="0" i="0" u="none" strike="noStrike" cap="none" baseline="0" dirty="0" smtClean="0">
                <a:solidFill>
                  <a:schemeClr val="dk1"/>
                </a:solidFill>
                <a:latin typeface="Times New Roman"/>
                <a:ea typeface="Times New Roman"/>
                <a:cs typeface="Times New Roman"/>
                <a:sym typeface="Times New Roman"/>
              </a:rPr>
              <a:t>[7], </a:t>
            </a:r>
            <a:r>
              <a:rPr lang="en-US" sz="1600" b="0" i="0" u="none" strike="noStrike" cap="none" baseline="0" dirty="0">
                <a:solidFill>
                  <a:schemeClr val="dk1"/>
                </a:solidFill>
                <a:latin typeface="Times New Roman"/>
                <a:ea typeface="Times New Roman"/>
                <a:cs typeface="Times New Roman"/>
                <a:sym typeface="Times New Roman"/>
              </a:rPr>
              <a:t>by the end of 2013 there exist about 1.4-billion smart phones and 420-million tablets used worldwide.</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Mobile devices like smart phones and tablets may operate multiple functions (call, internet access, data transfer and/or video streaming etc.) simultaneously, some of which require very high data rate transmission.</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err="1">
                <a:solidFill>
                  <a:schemeClr val="dk1"/>
                </a:solidFill>
                <a:latin typeface="Times New Roman"/>
                <a:ea typeface="Times New Roman"/>
                <a:cs typeface="Times New Roman"/>
                <a:sym typeface="Times New Roman"/>
              </a:rPr>
              <a:t>WiFi</a:t>
            </a:r>
            <a:r>
              <a:rPr lang="en-US" sz="1600" b="0" i="0" u="none" strike="noStrike" cap="none" baseline="0" dirty="0">
                <a:solidFill>
                  <a:schemeClr val="dk1"/>
                </a:solidFill>
                <a:latin typeface="Times New Roman"/>
                <a:ea typeface="Times New Roman"/>
                <a:cs typeface="Times New Roman"/>
                <a:sym typeface="Times New Roman"/>
              </a:rPr>
              <a:t>  can offload high-speed data through the 60 GHz band and relatively low-speed data through the 2.4/5 GHz bands.</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Individual mobile users require good user experience with low mobility and/or a change of gesture.   </a:t>
            </a:r>
          </a:p>
        </p:txBody>
      </p:sp>
      <p:pic>
        <p:nvPicPr>
          <p:cNvPr id="179" name="Shape 179"/>
          <p:cNvPicPr preferRelativeResize="0"/>
          <p:nvPr/>
        </p:nvPicPr>
        <p:blipFill rotWithShape="1">
          <a:blip r:embed="rId3">
            <a:alphaModFix/>
          </a:blip>
          <a:srcRect/>
          <a:stretch/>
        </p:blipFill>
        <p:spPr>
          <a:xfrm>
            <a:off x="6098666" y="2734996"/>
            <a:ext cx="883395" cy="521872"/>
          </a:xfrm>
          <a:prstGeom prst="rect">
            <a:avLst/>
          </a:prstGeom>
          <a:noFill/>
          <a:ln>
            <a:noFill/>
          </a:ln>
        </p:spPr>
      </p:pic>
      <p:pic>
        <p:nvPicPr>
          <p:cNvPr id="180" name="Shape 180"/>
          <p:cNvPicPr preferRelativeResize="0"/>
          <p:nvPr/>
        </p:nvPicPr>
        <p:blipFill rotWithShape="1">
          <a:blip r:embed="rId4">
            <a:alphaModFix/>
          </a:blip>
          <a:srcRect/>
          <a:stretch/>
        </p:blipFill>
        <p:spPr>
          <a:xfrm>
            <a:off x="7257410" y="2064202"/>
            <a:ext cx="304799" cy="714450"/>
          </a:xfrm>
          <a:prstGeom prst="rect">
            <a:avLst/>
          </a:prstGeom>
          <a:noFill/>
          <a:ln>
            <a:noFill/>
          </a:ln>
        </p:spPr>
      </p:pic>
      <p:grpSp>
        <p:nvGrpSpPr>
          <p:cNvPr id="181" name="Shape 181"/>
          <p:cNvGrpSpPr/>
          <p:nvPr/>
        </p:nvGrpSpPr>
        <p:grpSpPr>
          <a:xfrm>
            <a:off x="6693558" y="2135636"/>
            <a:ext cx="768724" cy="574106"/>
            <a:chOff x="6124846" y="2169091"/>
            <a:chExt cx="768724" cy="574106"/>
          </a:xfrm>
        </p:grpSpPr>
        <p:sp>
          <p:nvSpPr>
            <p:cNvPr id="182" name="Shape 182"/>
            <p:cNvSpPr/>
            <p:nvPr/>
          </p:nvSpPr>
          <p:spPr>
            <a:xfrm rot="-9814658">
              <a:off x="6648090" y="2198296"/>
              <a:ext cx="228599" cy="15239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83" name="Shape 183"/>
            <p:cNvSpPr/>
            <p:nvPr/>
          </p:nvSpPr>
          <p:spPr>
            <a:xfrm rot="-9814658">
              <a:off x="6505244" y="2251707"/>
              <a:ext cx="274190" cy="197976"/>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grpSp>
          <p:nvGrpSpPr>
            <p:cNvPr id="184" name="Shape 184"/>
            <p:cNvGrpSpPr/>
            <p:nvPr/>
          </p:nvGrpSpPr>
          <p:grpSpPr>
            <a:xfrm>
              <a:off x="6124846" y="2234240"/>
              <a:ext cx="613273" cy="508957"/>
              <a:chOff x="6124846" y="2234240"/>
              <a:chExt cx="613273" cy="508957"/>
            </a:xfrm>
          </p:grpSpPr>
          <p:sp>
            <p:nvSpPr>
              <p:cNvPr id="185" name="Shape 185"/>
              <p:cNvSpPr/>
              <p:nvPr/>
            </p:nvSpPr>
            <p:spPr>
              <a:xfrm rot="-9814657">
                <a:off x="6336741" y="2280828"/>
                <a:ext cx="369655" cy="27775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86" name="Shape 186"/>
              <p:cNvSpPr/>
              <p:nvPr/>
            </p:nvSpPr>
            <p:spPr>
              <a:xfrm rot="-9814657">
                <a:off x="6167020" y="2318749"/>
                <a:ext cx="467554" cy="365818"/>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grpSp>
      </p:grpSp>
      <p:sp>
        <p:nvSpPr>
          <p:cNvPr id="187" name="Shape 187"/>
          <p:cNvSpPr txBox="1"/>
          <p:nvPr/>
        </p:nvSpPr>
        <p:spPr>
          <a:xfrm>
            <a:off x="7418717" y="1889184"/>
            <a:ext cx="655949"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Cellular</a:t>
            </a:r>
          </a:p>
        </p:txBody>
      </p:sp>
      <p:sp>
        <p:nvSpPr>
          <p:cNvPr id="188" name="Shape 188"/>
          <p:cNvSpPr/>
          <p:nvPr/>
        </p:nvSpPr>
        <p:spPr>
          <a:xfrm>
            <a:off x="4873926" y="1811548"/>
            <a:ext cx="3950897" cy="1595885"/>
          </a:xfrm>
          <a:prstGeom prst="ellipse">
            <a:avLst/>
          </a:prstGeom>
          <a:noFill/>
          <a:ln w="1905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pic>
        <p:nvPicPr>
          <p:cNvPr id="189" name="Shape 189"/>
          <p:cNvPicPr preferRelativeResize="0"/>
          <p:nvPr/>
        </p:nvPicPr>
        <p:blipFill rotWithShape="1">
          <a:blip r:embed="rId5">
            <a:alphaModFix/>
          </a:blip>
          <a:srcRect/>
          <a:stretch/>
        </p:blipFill>
        <p:spPr>
          <a:xfrm>
            <a:off x="6187205" y="2301448"/>
            <a:ext cx="179819" cy="232193"/>
          </a:xfrm>
          <a:prstGeom prst="rect">
            <a:avLst/>
          </a:prstGeom>
          <a:noFill/>
          <a:ln>
            <a:noFill/>
          </a:ln>
        </p:spPr>
      </p:pic>
      <p:sp>
        <p:nvSpPr>
          <p:cNvPr id="190" name="Shape 190"/>
          <p:cNvSpPr/>
          <p:nvPr/>
        </p:nvSpPr>
        <p:spPr>
          <a:xfrm rot="2742521">
            <a:off x="6326699" y="2559546"/>
            <a:ext cx="233566" cy="78342"/>
          </a:xfrm>
          <a:prstGeom prst="ellipse">
            <a:avLst/>
          </a:prstGeom>
          <a:noFill/>
          <a:ln w="9525" cap="flat">
            <a:solidFill>
              <a:srgbClr val="0070C0"/>
            </a:solidFill>
            <a:prstDash val="solid"/>
            <a:round/>
            <a:headEnd type="none" w="med" len="med"/>
            <a:tailEnd type="none" w="med" len="med"/>
          </a:ln>
        </p:spPr>
        <p:txBody>
          <a:bodyPr lIns="91425" tIns="45700" rIns="91425" bIns="45700" anchor="t" anchorCtr="0">
            <a:noAutofit/>
          </a:bodyPr>
          <a:lstStyle/>
          <a:p>
            <a:pPr marL="0" marR="0" lvl="0" indent="114300" algn="l" rtl="0">
              <a:lnSpc>
                <a:spcPct val="100000"/>
              </a:lnSpc>
              <a:spcBef>
                <a:spcPts val="0"/>
              </a:spcBef>
              <a:spcAft>
                <a:spcPts val="0"/>
              </a:spcAft>
              <a:buClr>
                <a:srgbClr val="CC9900"/>
              </a:buClr>
              <a:buFont typeface="Noto Symbol"/>
              <a:buNone/>
            </a:pPr>
            <a:endParaRPr sz="1800" b="0" i="0" u="none" strike="noStrike" cap="none" baseline="0">
              <a:solidFill>
                <a:schemeClr val="dk1"/>
              </a:solidFill>
              <a:latin typeface="Arial"/>
              <a:ea typeface="Arial"/>
              <a:cs typeface="Arial"/>
              <a:sym typeface="Arial"/>
            </a:endParaRPr>
          </a:p>
        </p:txBody>
      </p:sp>
      <p:sp>
        <p:nvSpPr>
          <p:cNvPr id="191" name="Shape 191"/>
          <p:cNvSpPr txBox="1"/>
          <p:nvPr/>
        </p:nvSpPr>
        <p:spPr>
          <a:xfrm>
            <a:off x="5872678" y="2040461"/>
            <a:ext cx="1079142"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Offloading (60GHz)</a:t>
            </a:r>
          </a:p>
        </p:txBody>
      </p:sp>
      <p:sp>
        <p:nvSpPr>
          <p:cNvPr id="192" name="Shape 192"/>
          <p:cNvSpPr txBox="1"/>
          <p:nvPr/>
        </p:nvSpPr>
        <p:spPr>
          <a:xfrm>
            <a:off x="6114655" y="1380225"/>
            <a:ext cx="1354730"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a:solidFill>
                  <a:srgbClr val="00B050"/>
                </a:solidFill>
                <a:latin typeface="Times New Roman"/>
                <a:ea typeface="Times New Roman"/>
                <a:cs typeface="Times New Roman"/>
                <a:sym typeface="Times New Roman"/>
              </a:rPr>
              <a:t>WiFi Offloading </a:t>
            </a:r>
          </a:p>
        </p:txBody>
      </p:sp>
      <p:pic>
        <p:nvPicPr>
          <p:cNvPr id="193" name="Shape 193"/>
          <p:cNvPicPr preferRelativeResize="0"/>
          <p:nvPr/>
        </p:nvPicPr>
        <p:blipFill rotWithShape="1">
          <a:blip r:embed="rId5">
            <a:alphaModFix/>
          </a:blip>
          <a:srcRect/>
          <a:stretch/>
        </p:blipFill>
        <p:spPr>
          <a:xfrm>
            <a:off x="5217048" y="2680591"/>
            <a:ext cx="179819" cy="232193"/>
          </a:xfrm>
          <a:prstGeom prst="rect">
            <a:avLst/>
          </a:prstGeom>
          <a:noFill/>
          <a:ln>
            <a:noFill/>
          </a:ln>
        </p:spPr>
      </p:pic>
      <p:grpSp>
        <p:nvGrpSpPr>
          <p:cNvPr id="194" name="Shape 194"/>
          <p:cNvGrpSpPr/>
          <p:nvPr/>
        </p:nvGrpSpPr>
        <p:grpSpPr>
          <a:xfrm>
            <a:off x="5367062" y="2584304"/>
            <a:ext cx="623641" cy="461769"/>
            <a:chOff x="5199794" y="3599066"/>
            <a:chExt cx="623641" cy="461769"/>
          </a:xfrm>
        </p:grpSpPr>
        <p:sp>
          <p:nvSpPr>
            <p:cNvPr id="195" name="Shape 195"/>
            <p:cNvSpPr/>
            <p:nvPr/>
          </p:nvSpPr>
          <p:spPr>
            <a:xfrm rot="3361391">
              <a:off x="5212562" y="3712127"/>
              <a:ext cx="228599" cy="15239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rgbClr val="0070C0"/>
                </a:solidFill>
                <a:latin typeface="Times New Roman"/>
                <a:ea typeface="Times New Roman"/>
                <a:cs typeface="Times New Roman"/>
                <a:sym typeface="Times New Roman"/>
              </a:endParaRPr>
            </a:p>
          </p:txBody>
        </p:sp>
        <p:sp>
          <p:nvSpPr>
            <p:cNvPr id="196" name="Shape 196"/>
            <p:cNvSpPr/>
            <p:nvPr/>
          </p:nvSpPr>
          <p:spPr>
            <a:xfrm rot="3361392">
              <a:off x="5330836" y="3707151"/>
              <a:ext cx="274191" cy="197977"/>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rgbClr val="0070C0"/>
                </a:solidFill>
                <a:latin typeface="Times New Roman"/>
                <a:ea typeface="Times New Roman"/>
                <a:cs typeface="Times New Roman"/>
                <a:sym typeface="Times New Roman"/>
              </a:endParaRPr>
            </a:p>
          </p:txBody>
        </p:sp>
        <p:sp>
          <p:nvSpPr>
            <p:cNvPr id="197" name="Shape 197"/>
            <p:cNvSpPr/>
            <p:nvPr/>
          </p:nvSpPr>
          <p:spPr>
            <a:xfrm rot="3361392">
              <a:off x="5420148" y="3691071"/>
              <a:ext cx="369654" cy="27775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rgbClr val="0070C0"/>
                </a:solidFill>
                <a:latin typeface="Times New Roman"/>
                <a:ea typeface="Times New Roman"/>
                <a:cs typeface="Times New Roman"/>
                <a:sym typeface="Times New Roman"/>
              </a:endParaRPr>
            </a:p>
          </p:txBody>
        </p:sp>
      </p:grpSp>
      <p:sp>
        <p:nvSpPr>
          <p:cNvPr id="198" name="Shape 198"/>
          <p:cNvSpPr txBox="1"/>
          <p:nvPr/>
        </p:nvSpPr>
        <p:spPr>
          <a:xfrm>
            <a:off x="4868582" y="2408450"/>
            <a:ext cx="1231134"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Offloading (2.4/5GHz) </a:t>
            </a:r>
          </a:p>
        </p:txBody>
      </p:sp>
      <p:grpSp>
        <p:nvGrpSpPr>
          <p:cNvPr id="199" name="Shape 199"/>
          <p:cNvGrpSpPr/>
          <p:nvPr/>
        </p:nvGrpSpPr>
        <p:grpSpPr>
          <a:xfrm>
            <a:off x="5472848" y="4278701"/>
            <a:ext cx="3227789" cy="1069675"/>
            <a:chOff x="5472848" y="4278701"/>
            <a:chExt cx="3227789" cy="1069675"/>
          </a:xfrm>
        </p:grpSpPr>
        <p:pic>
          <p:nvPicPr>
            <p:cNvPr id="200" name="Shape 200"/>
            <p:cNvPicPr preferRelativeResize="0"/>
            <p:nvPr/>
          </p:nvPicPr>
          <p:blipFill rotWithShape="1">
            <a:blip r:embed="rId6">
              <a:alphaModFix/>
            </a:blip>
            <a:srcRect/>
            <a:stretch/>
          </p:blipFill>
          <p:spPr>
            <a:xfrm>
              <a:off x="5472848" y="4584941"/>
              <a:ext cx="979710" cy="685798"/>
            </a:xfrm>
            <a:prstGeom prst="rect">
              <a:avLst/>
            </a:prstGeom>
            <a:noFill/>
            <a:ln>
              <a:noFill/>
            </a:ln>
          </p:spPr>
        </p:pic>
        <p:pic>
          <p:nvPicPr>
            <p:cNvPr id="201" name="Shape 201"/>
            <p:cNvPicPr preferRelativeResize="0"/>
            <p:nvPr/>
          </p:nvPicPr>
          <p:blipFill rotWithShape="1">
            <a:blip r:embed="rId7">
              <a:alphaModFix/>
            </a:blip>
            <a:srcRect/>
            <a:stretch/>
          </p:blipFill>
          <p:spPr>
            <a:xfrm>
              <a:off x="7533410" y="4595185"/>
              <a:ext cx="1167226" cy="753192"/>
            </a:xfrm>
            <a:prstGeom prst="rect">
              <a:avLst/>
            </a:prstGeom>
            <a:noFill/>
            <a:ln>
              <a:noFill/>
            </a:ln>
          </p:spPr>
        </p:pic>
        <p:cxnSp>
          <p:nvCxnSpPr>
            <p:cNvPr id="202" name="Shape 202"/>
            <p:cNvCxnSpPr/>
            <p:nvPr/>
          </p:nvCxnSpPr>
          <p:spPr>
            <a:xfrm>
              <a:off x="6668218" y="4917057"/>
              <a:ext cx="586595" cy="1587"/>
            </a:xfrm>
            <a:prstGeom prst="straightConnector1">
              <a:avLst/>
            </a:prstGeom>
            <a:noFill/>
            <a:ln w="28575" cap="flat">
              <a:solidFill>
                <a:srgbClr val="36CB97"/>
              </a:solidFill>
              <a:prstDash val="solid"/>
              <a:round/>
              <a:headEnd type="none" w="med" len="med"/>
              <a:tailEnd type="stealth" w="lg" len="lg"/>
            </a:ln>
          </p:spPr>
        </p:cxnSp>
        <p:sp>
          <p:nvSpPr>
            <p:cNvPr id="203" name="Shape 203"/>
            <p:cNvSpPr txBox="1"/>
            <p:nvPr/>
          </p:nvSpPr>
          <p:spPr>
            <a:xfrm>
              <a:off x="6314535" y="4278701"/>
              <a:ext cx="1264961"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a:solidFill>
                    <a:srgbClr val="00B050"/>
                  </a:solidFill>
                  <a:latin typeface="Times New Roman"/>
                  <a:ea typeface="Times New Roman"/>
                  <a:cs typeface="Times New Roman"/>
                  <a:sym typeface="Times New Roman"/>
                </a:rPr>
                <a:t>Mobile Display</a:t>
              </a:r>
            </a:p>
          </p:txBody>
        </p:sp>
        <p:sp>
          <p:nvSpPr>
            <p:cNvPr id="204" name="Shape 204"/>
            <p:cNvSpPr txBox="1"/>
            <p:nvPr/>
          </p:nvSpPr>
          <p:spPr>
            <a:xfrm>
              <a:off x="6327198" y="4973230"/>
              <a:ext cx="1173719"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3D, HD</a:t>
              </a:r>
            </a:p>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Uncompressed video</a:t>
              </a:r>
            </a:p>
          </p:txBody>
        </p:sp>
      </p:gr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idx="4294967295"/>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a:t>
            </a:r>
            <a:r>
              <a:rPr lang="en-US" sz="2800" b="1" i="0" u="none" strike="noStrike" cap="none" baseline="0" dirty="0" smtClean="0">
                <a:solidFill>
                  <a:schemeClr val="dk2"/>
                </a:solidFill>
                <a:latin typeface="Times New Roman"/>
                <a:ea typeface="Times New Roman"/>
                <a:cs typeface="Times New Roman"/>
                <a:sym typeface="Times New Roman"/>
              </a:rPr>
              <a:t>Model</a:t>
            </a:r>
            <a:r>
              <a:rPr lang="en-US" sz="2800" b="1" i="0" u="none" strike="noStrike" cap="none" dirty="0" smtClean="0">
                <a:solidFill>
                  <a:schemeClr val="dk2"/>
                </a:solidFill>
                <a:latin typeface="Times New Roman"/>
                <a:ea typeface="Times New Roman"/>
                <a:cs typeface="Times New Roman"/>
                <a:sym typeface="Times New Roman"/>
              </a:rPr>
              <a:t> 7</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a:t>
            </a:r>
            <a:r>
              <a:rPr lang="en-US" sz="2800" b="1" i="0" u="none" strike="noStrike" cap="none" baseline="0" dirty="0" err="1" smtClean="0">
                <a:solidFill>
                  <a:schemeClr val="dk2"/>
                </a:solidFill>
                <a:latin typeface="Times New Roman"/>
                <a:ea typeface="Times New Roman"/>
                <a:cs typeface="Times New Roman"/>
                <a:sym typeface="Times New Roman"/>
              </a:rPr>
              <a:t>Fronthauling</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52628" y="1412776"/>
            <a:ext cx="3816424"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285750" lvl="0" indent="-285750">
              <a:buClr>
                <a:schemeClr val="dk1"/>
              </a:buClr>
              <a:buSzPct val="100000"/>
              <a:buFont typeface="Arial" panose="020B0604020202020204" pitchFamily="34" charset="0"/>
              <a:buChar char="•"/>
            </a:pPr>
            <a:r>
              <a:rPr lang="en-US" sz="1400" dirty="0">
                <a:solidFill>
                  <a:schemeClr val="dk1"/>
                </a:solidFill>
                <a:ea typeface="Arial"/>
                <a:cs typeface="Arial"/>
                <a:sym typeface="Arial"/>
              </a:rPr>
              <a:t>RRHs and </a:t>
            </a:r>
            <a:r>
              <a:rPr lang="en-US" sz="1400" dirty="0" smtClean="0">
                <a:solidFill>
                  <a:schemeClr val="dk1"/>
                </a:solidFill>
                <a:ea typeface="Arial"/>
                <a:cs typeface="Arial"/>
                <a:sym typeface="Arial"/>
              </a:rPr>
              <a:t>BBU </a:t>
            </a:r>
            <a:r>
              <a:rPr lang="en-US" sz="1400" dirty="0">
                <a:solidFill>
                  <a:schemeClr val="dk1"/>
                </a:solidFill>
                <a:ea typeface="Arial"/>
                <a:cs typeface="Arial"/>
                <a:sym typeface="Arial"/>
              </a:rPr>
              <a:t>are static. </a:t>
            </a:r>
            <a:endParaRPr lang="en-US" sz="1400" dirty="0" smtClean="0">
              <a:solidFill>
                <a:schemeClr val="dk1"/>
              </a:solidFill>
              <a:ea typeface="Arial"/>
              <a:cs typeface="Arial"/>
              <a:sym typeface="Arial"/>
            </a:endParaRPr>
          </a:p>
          <a:p>
            <a:pPr marL="285750" lvl="0" indent="-285750">
              <a:buClr>
                <a:schemeClr val="dk1"/>
              </a:buClr>
              <a:buSzPct val="100000"/>
              <a:buFont typeface="Arial" panose="020B0604020202020204" pitchFamily="34" charset="0"/>
              <a:buChar char="•"/>
            </a:pPr>
            <a:r>
              <a:rPr lang="en-US" sz="1400" dirty="0" smtClean="0">
                <a:solidFill>
                  <a:schemeClr val="dk1"/>
                </a:solidFill>
                <a:ea typeface="Arial"/>
                <a:cs typeface="Arial"/>
                <a:sym typeface="Arial"/>
              </a:rPr>
              <a:t>Number </a:t>
            </a:r>
            <a:r>
              <a:rPr lang="en-US" sz="1400" dirty="0">
                <a:solidFill>
                  <a:schemeClr val="dk1"/>
                </a:solidFill>
                <a:ea typeface="Arial"/>
                <a:cs typeface="Arial"/>
                <a:sym typeface="Arial"/>
              </a:rPr>
              <a:t>of RRHs may be increased due to traffic load increasing</a:t>
            </a:r>
            <a:r>
              <a:rPr lang="en-US" sz="1400" dirty="0" smtClean="0">
                <a:solidFill>
                  <a:schemeClr val="dk1"/>
                </a:solidFill>
                <a:ea typeface="Arial"/>
                <a:cs typeface="Arial"/>
                <a:sym typeface="Arial"/>
              </a:rPr>
              <a:t>.</a:t>
            </a:r>
          </a:p>
          <a:p>
            <a:pPr marL="285750" lvl="0" indent="-285750">
              <a:buClr>
                <a:schemeClr val="dk1"/>
              </a:buClr>
              <a:buSzPct val="100000"/>
              <a:buFont typeface="Arial" panose="020B0604020202020204" pitchFamily="34" charset="0"/>
              <a:buChar char="•"/>
            </a:pPr>
            <a:r>
              <a:rPr lang="en-US" sz="1400" dirty="0" err="1">
                <a:solidFill>
                  <a:schemeClr val="dk1"/>
                </a:solidFill>
                <a:ea typeface="Arial"/>
                <a:cs typeface="Arial"/>
                <a:sym typeface="Arial"/>
              </a:rPr>
              <a:t>QoS</a:t>
            </a:r>
            <a:r>
              <a:rPr lang="en-US" sz="1400" dirty="0">
                <a:solidFill>
                  <a:schemeClr val="dk1"/>
                </a:solidFill>
                <a:ea typeface="Arial"/>
                <a:cs typeface="Arial"/>
                <a:sym typeface="Arial"/>
              </a:rPr>
              <a:t> support is necessary for cellular traffic to carry real-time traffic such as voice and video.</a:t>
            </a: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operators deploy BBU/RRHs with NG60 I/Fs to expand 5G/4G coverages</a:t>
            </a:r>
            <a:r>
              <a:rPr lang="en-US" sz="1400" dirty="0" smtClean="0">
                <a:solidFill>
                  <a:schemeClr val="dk1"/>
                </a:solidFill>
                <a:ea typeface="Arial"/>
                <a:cs typeface="Arial"/>
                <a:sym typeface="Arial"/>
              </a:rPr>
              <a:t>,  </a:t>
            </a:r>
            <a:r>
              <a:rPr lang="en-US" sz="1400" dirty="0">
                <a:solidFill>
                  <a:schemeClr val="dk1"/>
                </a:solidFill>
                <a:ea typeface="Arial"/>
                <a:cs typeface="Arial"/>
                <a:sym typeface="Arial"/>
              </a:rPr>
              <a:t>especially in an area without optical fiber.</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phone users can access to mobile core NW </a:t>
            </a:r>
            <a:r>
              <a:rPr lang="en-US" sz="1400" dirty="0" smtClean="0">
                <a:solidFill>
                  <a:schemeClr val="dk1"/>
                </a:solidFill>
                <a:ea typeface="Arial"/>
                <a:cs typeface="Arial"/>
                <a:sym typeface="Arial"/>
              </a:rPr>
              <a:t>by </a:t>
            </a:r>
            <a:r>
              <a:rPr lang="en-US" sz="1400" dirty="0">
                <a:solidFill>
                  <a:schemeClr val="dk1"/>
                </a:solidFill>
                <a:ea typeface="Arial"/>
                <a:cs typeface="Arial"/>
                <a:sym typeface="Arial"/>
              </a:rPr>
              <a:t>RRH with NG60 I/Fs.</a:t>
            </a:r>
            <a:endParaRPr sz="10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lvl="0" indent="-342900">
              <a:buClr>
                <a:schemeClr val="dk1"/>
              </a:buClr>
              <a:buSzPct val="100000"/>
              <a:buFont typeface="Arial"/>
              <a:buAutoNum type="arabicParenR"/>
            </a:pPr>
            <a:r>
              <a:rPr lang="en-US" sz="1400" dirty="0">
                <a:solidFill>
                  <a:schemeClr val="dk1"/>
                </a:solidFill>
                <a:ea typeface="Arial"/>
                <a:cs typeface="Arial"/>
                <a:sym typeface="Arial"/>
              </a:rPr>
              <a:t>RRHs (Remote Radio Heads) are located around Base Band Unit (BBU) which is connected to mobile core network.</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a:buSzPct val="25000"/>
            </a:pPr>
            <a:r>
              <a:rPr lang="en-US" sz="1400" dirty="0">
                <a:solidFill>
                  <a:schemeClr val="dk1"/>
                </a:solidFill>
                <a:ea typeface="Arial"/>
                <a:cs typeface="Arial"/>
                <a:sym typeface="Arial"/>
              </a:rPr>
              <a:t>Generally BBU and RRHs are connected by optical fibers. However</a:t>
            </a:r>
            <a:r>
              <a:rPr lang="en-US" sz="1400" dirty="0" smtClean="0">
                <a:solidFill>
                  <a:schemeClr val="dk1"/>
                </a:solidFill>
                <a:ea typeface="Arial"/>
                <a:cs typeface="Arial"/>
                <a:sym typeface="Arial"/>
              </a:rPr>
              <a:t>, </a:t>
            </a:r>
            <a:r>
              <a:rPr lang="en-US" altLang="ja-JP" sz="1400" dirty="0">
                <a:solidFill>
                  <a:schemeClr val="dk1"/>
                </a:solidFill>
                <a:ea typeface="Arial"/>
                <a:cs typeface="Arial"/>
                <a:sym typeface="Arial"/>
              </a:rPr>
              <a:t>especially in rural areas or in disaster </a:t>
            </a:r>
            <a:r>
              <a:rPr lang="en-US" altLang="ja-JP" sz="1400" dirty="0" smtClean="0">
                <a:solidFill>
                  <a:schemeClr val="dk1"/>
                </a:solidFill>
                <a:ea typeface="Arial"/>
                <a:cs typeface="Arial"/>
                <a:sym typeface="Arial"/>
              </a:rPr>
              <a:t>areas, </a:t>
            </a:r>
            <a:r>
              <a:rPr lang="en-US" sz="1400" dirty="0" smtClean="0">
                <a:solidFill>
                  <a:schemeClr val="dk1"/>
                </a:solidFill>
                <a:ea typeface="Arial"/>
                <a:cs typeface="Arial"/>
                <a:sym typeface="Arial"/>
              </a:rPr>
              <a:t>optical </a:t>
            </a:r>
            <a:r>
              <a:rPr lang="en-US" sz="1400" dirty="0">
                <a:solidFill>
                  <a:schemeClr val="dk1"/>
                </a:solidFill>
                <a:ea typeface="Arial"/>
                <a:cs typeface="Arial"/>
                <a:sym typeface="Arial"/>
              </a:rPr>
              <a:t>fibers are </a:t>
            </a:r>
            <a:r>
              <a:rPr lang="en-US" sz="1400" dirty="0" smtClean="0">
                <a:solidFill>
                  <a:schemeClr val="dk1"/>
                </a:solidFill>
                <a:ea typeface="Arial"/>
                <a:cs typeface="Arial"/>
                <a:sym typeface="Arial"/>
              </a:rPr>
              <a:t>unavailable. In </a:t>
            </a:r>
            <a:r>
              <a:rPr lang="en-US" sz="1400" dirty="0">
                <a:solidFill>
                  <a:schemeClr val="dk1"/>
                </a:solidFill>
                <a:ea typeface="Arial"/>
                <a:cs typeface="Arial"/>
                <a:sym typeface="Arial"/>
              </a:rPr>
              <a:t>such areas, cellular areas can be easily expanded by using NG60 links</a:t>
            </a:r>
            <a:r>
              <a:rPr lang="en-US" sz="1400" dirty="0" smtClean="0">
                <a:solidFill>
                  <a:schemeClr val="dk1"/>
                </a:solidFill>
                <a:ea typeface="Arial"/>
                <a:cs typeface="Arial"/>
                <a:sym typeface="Arial"/>
              </a:rPr>
              <a:t>.</a:t>
            </a:r>
          </a:p>
          <a:p>
            <a:pPr lvl="0">
              <a:buSzPct val="25000"/>
            </a:pPr>
            <a:endParaRPr sz="1400" b="0" i="0" u="none" strike="noStrike" cap="none" baseline="0" dirty="0">
              <a:solidFill>
                <a:schemeClr val="dk1"/>
              </a:solidFill>
              <a:latin typeface="Arial"/>
              <a:ea typeface="Arial"/>
              <a:cs typeface="Arial"/>
              <a:sym typeface="Arial"/>
            </a:endParaRPr>
          </a:p>
          <a:p>
            <a:pPr lvl="0">
              <a:buSzPct val="25000"/>
            </a:pPr>
            <a:r>
              <a:rPr lang="en-US" sz="1400" b="0" i="0" u="none" strike="noStrike" cap="none" baseline="0" dirty="0">
                <a:latin typeface="Arial"/>
                <a:ea typeface="Arial"/>
                <a:cs typeface="Arial"/>
                <a:sym typeface="Arial"/>
              </a:rPr>
              <a:t>The data transfers at </a:t>
            </a:r>
            <a:r>
              <a:rPr lang="en-US" sz="1400" b="0" i="0" u="none" strike="noStrike" cap="none" baseline="0" dirty="0" smtClean="0">
                <a:latin typeface="Arial"/>
                <a:ea typeface="Arial"/>
                <a:cs typeface="Arial"/>
                <a:sym typeface="Arial"/>
              </a:rPr>
              <a:t>~20 </a:t>
            </a:r>
            <a:r>
              <a:rPr lang="en-US" sz="1400" b="0" i="0" u="none" strike="noStrike" cap="none" baseline="0" dirty="0" err="1" smtClean="0">
                <a:latin typeface="Arial"/>
                <a:ea typeface="Arial"/>
                <a:cs typeface="Arial"/>
                <a:sym typeface="Arial"/>
              </a:rPr>
              <a:t>Gbps</a:t>
            </a:r>
            <a:r>
              <a:rPr lang="en-US" sz="1400" dirty="0">
                <a:ea typeface="Arial"/>
                <a:cs typeface="Arial"/>
                <a:sym typeface="Arial"/>
              </a:rPr>
              <a:t>. High reliability and availability (99.99</a:t>
            </a:r>
            <a:r>
              <a:rPr lang="en-US" sz="1400" dirty="0" smtClean="0">
                <a:ea typeface="Arial"/>
                <a:cs typeface="Arial"/>
                <a:sym typeface="Arial"/>
              </a:rPr>
              <a:t>%).</a:t>
            </a:r>
            <a:endParaRPr lang="en-US" sz="1400" b="0" i="0" u="none" strike="noStrike" cap="none" baseline="0" dirty="0">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lvl="0">
              <a:buSzPct val="25000"/>
            </a:pPr>
            <a:r>
              <a:rPr lang="en-US" sz="1400" dirty="0">
                <a:solidFill>
                  <a:schemeClr val="dk1"/>
                </a:solidFill>
                <a:ea typeface="Arial"/>
                <a:cs typeface="Arial"/>
                <a:sym typeface="Arial"/>
              </a:rPr>
              <a:t>Devices are </a:t>
            </a:r>
            <a:r>
              <a:rPr lang="en-US" sz="1400" dirty="0" smtClean="0">
                <a:solidFill>
                  <a:schemeClr val="dk1"/>
                </a:solidFill>
                <a:ea typeface="Arial"/>
                <a:cs typeface="Arial"/>
                <a:sym typeface="Arial"/>
              </a:rPr>
              <a:t>operating </a:t>
            </a:r>
            <a:r>
              <a:rPr lang="en-US" sz="1400" dirty="0">
                <a:solidFill>
                  <a:schemeClr val="dk1"/>
                </a:solidFill>
                <a:ea typeface="Arial"/>
                <a:cs typeface="Arial"/>
                <a:sym typeface="Arial"/>
              </a:rPr>
              <a:t>in outdoor environment with LOS. Distance is &lt;200m. </a:t>
            </a:r>
            <a:endParaRPr lang="en-US" sz="1400" b="0" i="0" u="none" strike="noStrike" cap="none" baseline="0" dirty="0">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3610830548"/>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226"/>
          <p:cNvSpPr txBox="1">
            <a:spLocks/>
          </p:cNvSpPr>
          <p:nvPr/>
        </p:nvSpPr>
        <p:spPr>
          <a:xfrm>
            <a:off x="413791" y="2028270"/>
            <a:ext cx="4258817" cy="2994616"/>
          </a:xfrm>
          <a:prstGeom prst="rect">
            <a:avLst/>
          </a:prstGeom>
          <a:noFill/>
          <a:ln>
            <a:noFill/>
          </a:ln>
        </p:spPr>
        <p:txBody>
          <a:bodyPr lIns="92075" tIns="46025" rIns="92075" bIns="46025" anchor="t" anchorCtr="0">
            <a:noAutofit/>
          </a:bodyPr>
          <a:lstStyle>
            <a:defPPr marR="0" algn="l" rtl="0">
              <a:lnSpc>
                <a:spcPct val="100000"/>
              </a:lnSpc>
              <a:spcBef>
                <a:spcPts val="0"/>
              </a:spcBef>
              <a:spcAft>
                <a:spcPts val="0"/>
              </a:spcAft>
            </a:defPPr>
            <a:lvl1pPr marL="342900" marR="0" indent="-190500" algn="l" rtl="0">
              <a:lnSpc>
                <a:spcPct val="100000"/>
              </a:lnSpc>
              <a:spcBef>
                <a:spcPts val="48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40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2pPr>
            <a:lvl3pPr marL="1085850" marR="0" indent="-120650" algn="l" rtl="0">
              <a:lnSpc>
                <a:spcPct val="100000"/>
              </a:lnSpc>
              <a:spcBef>
                <a:spcPts val="36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3pPr>
            <a:lvl4pPr marL="14287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4pPr>
            <a:lvl5pPr marL="17716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5pPr>
            <a:lvl6pPr marL="22288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6pPr>
            <a:lvl7pPr marL="26860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7pPr>
            <a:lvl8pPr marL="31432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8pPr>
            <a:lvl9pPr marL="36004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9pPr>
          </a:lstStyle>
          <a:p>
            <a:pPr indent="-342900">
              <a:lnSpc>
                <a:spcPct val="80000"/>
              </a:lnSpc>
              <a:spcBef>
                <a:spcPts val="270"/>
              </a:spcBef>
              <a:buSzPct val="96428"/>
            </a:pPr>
            <a:r>
              <a:rPr kumimoji="0" lang="en-US" sz="1600" b="1" kern="0" dirty="0" smtClean="0">
                <a:solidFill>
                  <a:schemeClr val="tx1"/>
                </a:solidFill>
                <a:latin typeface="+mn-lt"/>
                <a:ea typeface="Times New Roman"/>
                <a:cs typeface="Times New Roman"/>
                <a:sym typeface="Times New Roman"/>
              </a:rPr>
              <a:t>Requirements</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Provides full rate  ~20 </a:t>
            </a:r>
            <a:r>
              <a:rPr kumimoji="0" lang="en-US" sz="1600" b="1" kern="0" dirty="0" err="1" smtClean="0">
                <a:solidFill>
                  <a:schemeClr val="tx1"/>
                </a:solidFill>
                <a:latin typeface="+mn-lt"/>
                <a:ea typeface="Times New Roman"/>
                <a:cs typeface="Times New Roman"/>
                <a:sym typeface="Times New Roman"/>
              </a:rPr>
              <a:t>Gbps</a:t>
            </a:r>
            <a:r>
              <a:rPr kumimoji="0" lang="en-US" sz="1600" b="1" kern="0" dirty="0" smtClean="0">
                <a:solidFill>
                  <a:schemeClr val="tx1"/>
                </a:solidFill>
                <a:latin typeface="+mn-lt"/>
                <a:ea typeface="Times New Roman"/>
                <a:cs typeface="Times New Roman"/>
                <a:sym typeface="Times New Roman"/>
              </a:rPr>
              <a:t> , </a:t>
            </a:r>
          </a:p>
          <a:p>
            <a:pPr indent="-342900">
              <a:lnSpc>
                <a:spcPct val="80000"/>
              </a:lnSpc>
              <a:spcBef>
                <a:spcPts val="270"/>
              </a:spcBef>
              <a:buSzPct val="25000"/>
              <a:buFont typeface="Times New Roman"/>
              <a:buNone/>
            </a:pPr>
            <a:r>
              <a:rPr kumimoji="0" lang="en-US" sz="1600" b="1" kern="0" dirty="0">
                <a:solidFill>
                  <a:schemeClr val="tx1"/>
                </a:solidFill>
                <a:latin typeface="+mn-lt"/>
                <a:ea typeface="Times New Roman"/>
                <a:cs typeface="Times New Roman"/>
                <a:sym typeface="Times New Roman"/>
              </a:rPr>
              <a:t> </a:t>
            </a:r>
            <a:r>
              <a:rPr kumimoji="0" lang="en-US" sz="1600" b="1" kern="0" dirty="0" smtClean="0">
                <a:solidFill>
                  <a:schemeClr val="tx1"/>
                </a:solidFill>
                <a:latin typeface="+mn-lt"/>
                <a:ea typeface="Times New Roman"/>
                <a:cs typeface="Times New Roman"/>
                <a:sym typeface="Times New Roman"/>
              </a:rPr>
              <a:t>         less than 200m LOS @60GHz band </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a:t>
            </a:r>
            <a:r>
              <a:rPr kumimoji="0" lang="en-US" sz="1600" b="1" kern="0" dirty="0" err="1" smtClean="0">
                <a:solidFill>
                  <a:schemeClr val="tx1"/>
                </a:solidFill>
                <a:latin typeface="+mn-lt"/>
                <a:ea typeface="Times New Roman"/>
                <a:cs typeface="Times New Roman"/>
                <a:sym typeface="Times New Roman"/>
              </a:rPr>
              <a:t>QoS</a:t>
            </a:r>
            <a:endParaRPr kumimoji="0" lang="en-US" sz="1600" b="1" kern="0" dirty="0">
              <a:solidFill>
                <a:schemeClr val="tx1"/>
              </a:solidFill>
              <a:latin typeface="+mn-lt"/>
              <a:ea typeface="Times New Roman"/>
              <a:cs typeface="Times New Roman"/>
              <a:sym typeface="Times New Roman"/>
            </a:endParaRP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- 99.99% of availability</a:t>
            </a:r>
          </a:p>
          <a:p>
            <a:pPr marL="0" lvl="0" indent="-342900">
              <a:lnSpc>
                <a:spcPct val="80000"/>
              </a:lnSpc>
              <a:spcBef>
                <a:spcPts val="270"/>
              </a:spcBef>
              <a:buClrTx/>
              <a:buSzPct val="96428"/>
              <a:buFont typeface="Arial" panose="020B0604020202020204" pitchFamily="34" charset="0"/>
              <a:buChar char="•"/>
            </a:pPr>
            <a:r>
              <a:rPr lang="en-US" altLang="ja-JP" sz="1600" b="1" dirty="0" smtClean="0">
                <a:solidFill>
                  <a:schemeClr val="tx1"/>
                </a:solidFill>
                <a:latin typeface="+mn-lt"/>
                <a:cs typeface="Times New Roman" panose="02020603050405020304" pitchFamily="18" charset="0"/>
              </a:rPr>
              <a:t>Similar </a:t>
            </a:r>
            <a:r>
              <a:rPr lang="en-US" altLang="ja-JP" sz="1600" b="1" dirty="0">
                <a:solidFill>
                  <a:schemeClr val="tx1"/>
                </a:solidFill>
                <a:latin typeface="+mn-lt"/>
                <a:cs typeface="Times New Roman" panose="02020603050405020304" pitchFamily="18" charset="0"/>
              </a:rPr>
              <a:t>use-case discussed </a:t>
            </a:r>
            <a:r>
              <a:rPr lang="en-US" altLang="ja-JP" sz="1600" b="1" dirty="0" smtClean="0">
                <a:solidFill>
                  <a:schemeClr val="tx1"/>
                </a:solidFill>
                <a:latin typeface="+mn-lt"/>
                <a:cs typeface="Times New Roman" panose="02020603050405020304" pitchFamily="18" charset="0"/>
              </a:rPr>
              <a:t>in [8]</a:t>
            </a:r>
            <a:endParaRPr lang="en-US" altLang="ja-JP" sz="1600" b="1" dirty="0">
              <a:solidFill>
                <a:schemeClr val="tx1"/>
              </a:solidFill>
              <a:latin typeface="+mn-lt"/>
              <a:cs typeface="Times New Roman" panose="02020603050405020304" pitchFamily="18" charset="0"/>
            </a:endParaRPr>
          </a:p>
          <a:p>
            <a:pPr indent="-342900">
              <a:lnSpc>
                <a:spcPct val="80000"/>
              </a:lnSpc>
              <a:spcBef>
                <a:spcPts val="270"/>
              </a:spcBef>
              <a:buSzPct val="25000"/>
              <a:buFont typeface="Times New Roman"/>
              <a:buNone/>
            </a:pPr>
            <a:endParaRPr kumimoji="0" lang="en-US" b="1" kern="0" dirty="0" smtClean="0">
              <a:solidFill>
                <a:schemeClr val="tx1"/>
              </a:solidFill>
              <a:latin typeface="+mn-lt"/>
              <a:ea typeface="Times New Roman"/>
              <a:cs typeface="Times New Roman"/>
              <a:sym typeface="Times New Roman"/>
            </a:endParaRPr>
          </a:p>
        </p:txBody>
      </p:sp>
      <p:pic>
        <p:nvPicPr>
          <p:cNvPr id="6" name="Picture 124" descr="MCj04041590000[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80928" y="3726294"/>
            <a:ext cx="1074272" cy="1077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グループ化 40"/>
          <p:cNvGrpSpPr/>
          <p:nvPr/>
        </p:nvGrpSpPr>
        <p:grpSpPr>
          <a:xfrm>
            <a:off x="3613992" y="3941798"/>
            <a:ext cx="1368152" cy="1332882"/>
            <a:chOff x="10527197" y="5068548"/>
            <a:chExt cx="1368152" cy="1332882"/>
          </a:xfrm>
        </p:grpSpPr>
        <p:sp>
          <p:nvSpPr>
            <p:cNvPr id="19"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0"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1"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2"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3" name="Oval 112"/>
            <p:cNvSpPr>
              <a:spLocks noChangeArrowheads="1"/>
            </p:cNvSpPr>
            <p:nvPr/>
          </p:nvSpPr>
          <p:spPr bwMode="auto">
            <a:xfrm>
              <a:off x="10527197" y="5969333"/>
              <a:ext cx="1368152" cy="432097"/>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2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2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26" name="Object 2"/>
            <p:cNvGraphicFramePr>
              <a:graphicFrameLocks noChangeAspect="1"/>
            </p:cNvGraphicFramePr>
            <p:nvPr>
              <p:extLst>
                <p:ext uri="{D42A27DB-BD31-4B8C-83A1-F6EECF244321}">
                  <p14:modId xmlns="" xmlns:p14="http://schemas.microsoft.com/office/powerpoint/2010/main" val="2350481667"/>
                </p:ext>
              </p:extLst>
            </p:nvPr>
          </p:nvGraphicFramePr>
          <p:xfrm>
            <a:off x="11035060" y="5536861"/>
            <a:ext cx="360363" cy="333375"/>
          </p:xfrm>
          <a:graphic>
            <a:graphicData uri="http://schemas.openxmlformats.org/presentationml/2006/ole">
              <p:oleObj spid="_x0000_s15362" name="Image" r:id="rId5" imgW="3060317" imgH="2831746" progId="">
                <p:embed/>
              </p:oleObj>
            </a:graphicData>
          </a:graphic>
        </p:graphicFrame>
      </p:grpSp>
      <p:sp>
        <p:nvSpPr>
          <p:cNvPr id="35" name="テキスト ボックス 34"/>
          <p:cNvSpPr txBox="1"/>
          <p:nvPr/>
        </p:nvSpPr>
        <p:spPr>
          <a:xfrm>
            <a:off x="-3746428" y="4890256"/>
            <a:ext cx="763241" cy="369332"/>
          </a:xfrm>
          <a:prstGeom prst="rect">
            <a:avLst/>
          </a:prstGeom>
          <a:noFill/>
        </p:spPr>
        <p:txBody>
          <a:bodyPr wrap="square" rtlCol="0">
            <a:spAutoFit/>
          </a:bodyPr>
          <a:lstStyle/>
          <a:p>
            <a:r>
              <a:rPr kumimoji="1" lang="en-US" altLang="ja-JP" dirty="0" smtClean="0"/>
              <a:t>EPC</a:t>
            </a:r>
            <a:endParaRPr kumimoji="1" lang="ja-JP" altLang="en-US" dirty="0"/>
          </a:p>
        </p:txBody>
      </p:sp>
      <p:sp>
        <p:nvSpPr>
          <p:cNvPr id="39" name="正方形/長方形 38"/>
          <p:cNvSpPr/>
          <p:nvPr/>
        </p:nvSpPr>
        <p:spPr>
          <a:xfrm>
            <a:off x="1091351" y="5991492"/>
            <a:ext cx="7685806" cy="338554"/>
          </a:xfrm>
          <a:prstGeom prst="rect">
            <a:avLst/>
          </a:prstGeom>
        </p:spPr>
        <p:txBody>
          <a:bodyPr wrap="square">
            <a:spAutoFit/>
          </a:bodyPr>
          <a:lstStyle/>
          <a:p>
            <a:r>
              <a:rPr lang="en-US" altLang="ja-JP" sz="1600" b="1" dirty="0" smtClean="0">
                <a:latin typeface="Times New Roman" panose="02020603050405020304" pitchFamily="18" charset="0"/>
                <a:cs typeface="Times New Roman" panose="02020603050405020304" pitchFamily="18" charset="0"/>
              </a:rPr>
              <a:t>[</a:t>
            </a:r>
            <a:r>
              <a:rPr lang="en-US" altLang="ja-JP" sz="1600" b="1" dirty="0">
                <a:latin typeface="Times New Roman" panose="02020603050405020304" pitchFamily="18" charset="0"/>
                <a:cs typeface="Times New Roman" panose="02020603050405020304" pitchFamily="18" charset="0"/>
              </a:rPr>
              <a:t>1</a:t>
            </a:r>
            <a:r>
              <a:rPr lang="en-US" altLang="ja-JP" sz="1600" b="1" dirty="0" smtClean="0">
                <a:latin typeface="Times New Roman" panose="02020603050405020304" pitchFamily="18" charset="0"/>
                <a:cs typeface="Times New Roman" panose="02020603050405020304" pitchFamily="18" charset="0"/>
              </a:rPr>
              <a:t>]</a:t>
            </a:r>
          </a:p>
        </p:txBody>
      </p:sp>
      <p:sp>
        <p:nvSpPr>
          <p:cNvPr id="40" name="テキスト ボックス 39"/>
          <p:cNvSpPr txBox="1"/>
          <p:nvPr/>
        </p:nvSpPr>
        <p:spPr>
          <a:xfrm>
            <a:off x="5508104" y="3665448"/>
            <a:ext cx="659155" cy="369332"/>
          </a:xfrm>
          <a:prstGeom prst="rect">
            <a:avLst/>
          </a:prstGeom>
          <a:noFill/>
        </p:spPr>
        <p:txBody>
          <a:bodyPr wrap="none" rtlCol="0">
            <a:spAutoFit/>
          </a:bodyPr>
          <a:lstStyle/>
          <a:p>
            <a:r>
              <a:rPr kumimoji="1" lang="en-US" altLang="ja-JP" dirty="0" smtClean="0"/>
              <a:t>BBU</a:t>
            </a:r>
          </a:p>
        </p:txBody>
      </p:sp>
      <p:grpSp>
        <p:nvGrpSpPr>
          <p:cNvPr id="3" name="グループ化 51"/>
          <p:cNvGrpSpPr/>
          <p:nvPr/>
        </p:nvGrpSpPr>
        <p:grpSpPr>
          <a:xfrm>
            <a:off x="7187399" y="1888953"/>
            <a:ext cx="1365846" cy="1396031"/>
            <a:chOff x="10567765" y="5068548"/>
            <a:chExt cx="1365846" cy="1396031"/>
          </a:xfrm>
        </p:grpSpPr>
        <p:sp>
          <p:nvSpPr>
            <p:cNvPr id="53"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4"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5"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6"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7"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58"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59"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0" name="Object 2"/>
            <p:cNvGraphicFramePr>
              <a:graphicFrameLocks noChangeAspect="1"/>
            </p:cNvGraphicFramePr>
            <p:nvPr>
              <p:extLst>
                <p:ext uri="{D42A27DB-BD31-4B8C-83A1-F6EECF244321}">
                  <p14:modId xmlns="" xmlns:p14="http://schemas.microsoft.com/office/powerpoint/2010/main" val="1916775518"/>
                </p:ext>
              </p:extLst>
            </p:nvPr>
          </p:nvGraphicFramePr>
          <p:xfrm>
            <a:off x="11035060" y="5536861"/>
            <a:ext cx="360363" cy="333375"/>
          </p:xfrm>
          <a:graphic>
            <a:graphicData uri="http://schemas.openxmlformats.org/presentationml/2006/ole">
              <p:oleObj spid="_x0000_s15363" name="Image" r:id="rId6" imgW="3060317" imgH="2831746" progId="">
                <p:embed/>
              </p:oleObj>
            </a:graphicData>
          </a:graphic>
        </p:graphicFrame>
      </p:grpSp>
      <p:sp>
        <p:nvSpPr>
          <p:cNvPr id="61" name="テキスト ボックス 60"/>
          <p:cNvSpPr txBox="1"/>
          <p:nvPr/>
        </p:nvSpPr>
        <p:spPr>
          <a:xfrm>
            <a:off x="3449796" y="4360884"/>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sp>
        <p:nvSpPr>
          <p:cNvPr id="62" name="テキスト ボックス 61"/>
          <p:cNvSpPr txBox="1"/>
          <p:nvPr/>
        </p:nvSpPr>
        <p:spPr>
          <a:xfrm>
            <a:off x="8008558" y="2376151"/>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5" name="Picture 72" descr="j0434847"/>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364088" y="2644230"/>
            <a:ext cx="1079500"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上下矢印 8"/>
          <p:cNvSpPr/>
          <p:nvPr/>
        </p:nvSpPr>
        <p:spPr>
          <a:xfrm rot="3302600">
            <a:off x="4738319" y="3239985"/>
            <a:ext cx="228581" cy="97261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上下矢印 43"/>
          <p:cNvSpPr/>
          <p:nvPr/>
        </p:nvSpPr>
        <p:spPr>
          <a:xfrm rot="3837923">
            <a:off x="6827804" y="1916107"/>
            <a:ext cx="228581" cy="134347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42" name="Picture 18" descr="C:\Users\5962046\OUT\スマホ.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052441">
            <a:off x="4495024" y="4867376"/>
            <a:ext cx="163854" cy="311019"/>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18" descr="C:\Users\5962046\OUT\スマホ.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052441">
            <a:off x="8044988" y="2894885"/>
            <a:ext cx="163854" cy="31101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グループ化 46"/>
          <p:cNvGrpSpPr/>
          <p:nvPr/>
        </p:nvGrpSpPr>
        <p:grpSpPr>
          <a:xfrm>
            <a:off x="6707948" y="3808932"/>
            <a:ext cx="1365846" cy="1396031"/>
            <a:chOff x="10567765" y="5068548"/>
            <a:chExt cx="1365846" cy="1396031"/>
          </a:xfrm>
        </p:grpSpPr>
        <p:sp>
          <p:nvSpPr>
            <p:cNvPr id="48"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49"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0"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1"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63"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6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6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6" name="Object 2"/>
            <p:cNvGraphicFramePr>
              <a:graphicFrameLocks noChangeAspect="1"/>
            </p:cNvGraphicFramePr>
            <p:nvPr>
              <p:extLst>
                <p:ext uri="{D42A27DB-BD31-4B8C-83A1-F6EECF244321}">
                  <p14:modId xmlns="" xmlns:p14="http://schemas.microsoft.com/office/powerpoint/2010/main" val="3257282060"/>
                </p:ext>
              </p:extLst>
            </p:nvPr>
          </p:nvGraphicFramePr>
          <p:xfrm>
            <a:off x="11035060" y="5536861"/>
            <a:ext cx="360363" cy="333375"/>
          </p:xfrm>
          <a:graphic>
            <a:graphicData uri="http://schemas.openxmlformats.org/presentationml/2006/ole">
              <p:oleObj spid="_x0000_s15364" name="Image" r:id="rId9" imgW="3060317" imgH="2831746" progId="">
                <p:embed/>
              </p:oleObj>
            </a:graphicData>
          </a:graphic>
        </p:graphicFrame>
      </p:grpSp>
      <p:sp>
        <p:nvSpPr>
          <p:cNvPr id="73" name="テキスト ボックス 72"/>
          <p:cNvSpPr txBox="1"/>
          <p:nvPr/>
        </p:nvSpPr>
        <p:spPr>
          <a:xfrm>
            <a:off x="7529107" y="4296130"/>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74" name="Picture 18" descr="C:\Users\5962046\OUT\スマホ.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052441">
            <a:off x="7565537" y="4814864"/>
            <a:ext cx="163854" cy="311019"/>
          </a:xfrm>
          <a:prstGeom prst="rect">
            <a:avLst/>
          </a:prstGeom>
          <a:noFill/>
          <a:extLst>
            <a:ext uri="{909E8E84-426E-40DD-AFC4-6F175D3DCCD1}">
              <a14:hiddenFill xmlns="" xmlns:a14="http://schemas.microsoft.com/office/drawing/2010/main">
                <a:solidFill>
                  <a:srgbClr val="FFFFFF"/>
                </a:solidFill>
              </a14:hiddenFill>
            </a:ext>
          </a:extLst>
        </p:spPr>
      </p:pic>
      <p:sp>
        <p:nvSpPr>
          <p:cNvPr id="75" name="上下矢印 74"/>
          <p:cNvSpPr/>
          <p:nvPr/>
        </p:nvSpPr>
        <p:spPr>
          <a:xfrm rot="7419678">
            <a:off x="6660568" y="3240321"/>
            <a:ext cx="228581" cy="83907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Shape 164"/>
          <p:cNvSpPr txBox="1">
            <a:spLocks/>
          </p:cNvSpPr>
          <p:nvPr/>
        </p:nvSpPr>
        <p:spPr>
          <a:xfrm>
            <a:off x="683568" y="476672"/>
            <a:ext cx="7772400" cy="106679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pPr>
              <a:buSzPct val="25000"/>
            </a:pPr>
            <a:r>
              <a:rPr kumimoji="0" lang="en-US" sz="2800" b="1" kern="0" dirty="0" smtClean="0">
                <a:solidFill>
                  <a:schemeClr val="dk2"/>
                </a:solidFill>
                <a:latin typeface="Times New Roman"/>
                <a:ea typeface="Times New Roman"/>
                <a:cs typeface="Times New Roman"/>
                <a:sym typeface="Times New Roman"/>
              </a:rPr>
              <a:t>Usage Model 7: Mobile </a:t>
            </a:r>
            <a:r>
              <a:rPr kumimoji="0" lang="en-US" sz="2800" b="1" kern="0" dirty="0" err="1" smtClean="0">
                <a:solidFill>
                  <a:schemeClr val="dk2"/>
                </a:solidFill>
                <a:latin typeface="Times New Roman"/>
                <a:ea typeface="Times New Roman"/>
                <a:cs typeface="Times New Roman"/>
                <a:sym typeface="Times New Roman"/>
              </a:rPr>
              <a:t>Fronthauling</a:t>
            </a:r>
            <a:endParaRPr kumimoji="0" lang="en-US" sz="2800" b="1" kern="0" dirty="0">
              <a:solidFill>
                <a:schemeClr val="dk2"/>
              </a:solidFill>
              <a:latin typeface="Times New Roman"/>
              <a:ea typeface="Times New Roman"/>
              <a:cs typeface="Times New Roman"/>
              <a:sym typeface="Times New Roman"/>
            </a:endParaRPr>
          </a:p>
        </p:txBody>
      </p:sp>
    </p:spTree>
    <p:extLst>
      <p:ext uri="{BB962C8B-B14F-4D97-AF65-F5344CB8AC3E}">
        <p14:creationId xmlns="" xmlns:p14="http://schemas.microsoft.com/office/powerpoint/2010/main" val="2214854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Wireless</a:t>
            </a:r>
            <a:r>
              <a:rPr lang="en-US" sz="2400" b="1" i="0" u="none" strike="noStrike" cap="none" dirty="0" smtClean="0">
                <a:solidFill>
                  <a:schemeClr val="dk2"/>
                </a:solidFill>
                <a:latin typeface="Times New Roman"/>
                <a:ea typeface="Times New Roman"/>
                <a:cs typeface="Times New Roman"/>
                <a:sym typeface="Times New Roman"/>
              </a:rPr>
              <a:t> Backhauling with Single Hop</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12" name="Shape 212"/>
          <p:cNvSpPr txBox="1"/>
          <p:nvPr/>
        </p:nvSpPr>
        <p:spPr>
          <a:xfrm>
            <a:off x="5016500" y="1682750"/>
            <a:ext cx="3697288" cy="40934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pPr>
            <a:r>
              <a:rPr lang="en-US" sz="1400" b="0" i="0" u="none" strike="noStrike" cap="none" baseline="0" dirty="0" smtClean="0">
                <a:solidFill>
                  <a:schemeClr val="dk1"/>
                </a:solidFill>
                <a:latin typeface="Arial"/>
                <a:ea typeface="Arial"/>
                <a:cs typeface="Arial"/>
                <a:sym typeface="Arial"/>
              </a:rPr>
              <a:t>-Potential </a:t>
            </a:r>
            <a:r>
              <a:rPr lang="en-US" sz="1400" b="0" i="0" u="none" strike="noStrike" cap="none" baseline="0" dirty="0">
                <a:solidFill>
                  <a:schemeClr val="dk1"/>
                </a:solidFill>
                <a:latin typeface="Arial"/>
                <a:ea typeface="Arial"/>
                <a:cs typeface="Arial"/>
                <a:sym typeface="Arial"/>
              </a:rPr>
              <a:t>interference from environmental factors and obstruction of the LOS, beam </a:t>
            </a:r>
            <a:r>
              <a:rPr lang="en-US" sz="1400" b="0" i="0" u="none" strike="noStrike" cap="none" baseline="0" dirty="0" smtClean="0">
                <a:solidFill>
                  <a:schemeClr val="dk1"/>
                </a:solidFill>
                <a:latin typeface="Arial"/>
                <a:ea typeface="Arial"/>
                <a:cs typeface="Arial"/>
                <a:sym typeface="Arial"/>
              </a:rPr>
              <a:t>un-alignment.</a:t>
            </a:r>
          </a:p>
          <a:p>
            <a:pPr marL="0" marR="0" lvl="0" indent="0" algn="l" rtl="0">
              <a:spcBef>
                <a:spcPts val="0"/>
              </a:spcBef>
              <a:spcAft>
                <a:spcPts val="0"/>
              </a:spcAft>
              <a:buSzPct val="25000"/>
            </a:pPr>
            <a:endParaRPr lang="en-US" sz="14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FontTx/>
              <a:buChar char="-"/>
            </a:pP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a:t>
            </a:r>
            <a:r>
              <a:rPr lang="en-US" dirty="0" smtClean="0">
                <a:solidFill>
                  <a:schemeClr val="dk1"/>
                </a:solidFill>
              </a:rPr>
              <a:t>  Alice fire up her laptop at the bus stop to download some UHD movie while waiting</a:t>
            </a:r>
          </a:p>
          <a:p>
            <a:pPr marL="0" marR="0" lvl="0" indent="0" algn="l" rtl="0">
              <a:spcBef>
                <a:spcPts val="0"/>
              </a:spcBef>
              <a:spcAft>
                <a:spcPts val="0"/>
              </a:spcAft>
              <a:buClr>
                <a:schemeClr val="dk1"/>
              </a:buClr>
              <a:buSzPct val="100000"/>
              <a:buFont typeface="Arial"/>
              <a:buAutoNum type="arabicPeriod"/>
            </a:pPr>
            <a:r>
              <a:rPr lang="en-US" sz="1400" b="0" i="0" u="none" strike="noStrike" cap="none" dirty="0" smtClean="0">
                <a:solidFill>
                  <a:schemeClr val="dk1"/>
                </a:solidFill>
                <a:latin typeface="Arial"/>
                <a:ea typeface="Arial"/>
                <a:cs typeface="Arial"/>
                <a:sym typeface="Arial"/>
              </a:rPr>
              <a:t>  The bus stop mounted the NG60 AP and connected wirelessly to another NG60 Portal AP mounted on the outside curb light-pole.</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213" name="Shape 213"/>
          <p:cNvSpPr txBox="1"/>
          <p:nvPr/>
        </p:nvSpPr>
        <p:spPr>
          <a:xfrm>
            <a:off x="366712" y="1682750"/>
            <a:ext cx="4546599" cy="43088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lvl="0">
              <a:buSzPct val="25000"/>
            </a:pPr>
            <a:r>
              <a:rPr lang="en-US" dirty="0" smtClean="0"/>
              <a:t>A number of NG60 APs forms a  P2P/P2MP wireless outdoor backhaul connectivity</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Wireless Backhaul could be used for </a:t>
            </a:r>
            <a:r>
              <a:rPr lang="en-US" sz="1400" b="0" i="0" u="none" strike="noStrike" cap="none" baseline="0" dirty="0" smtClean="0">
                <a:solidFill>
                  <a:schemeClr val="dk1"/>
                </a:solidFill>
                <a:latin typeface="Arial"/>
                <a:ea typeface="Arial"/>
                <a:cs typeface="Arial"/>
                <a:sym typeface="Arial"/>
              </a:rPr>
              <a:t>small cell backhauling </a:t>
            </a:r>
            <a:r>
              <a:rPr lang="en-US" sz="1400" b="0" i="0" u="none" strike="noStrike" cap="none" baseline="0" dirty="0">
                <a:solidFill>
                  <a:schemeClr val="dk1"/>
                </a:solidFill>
                <a:latin typeface="Arial"/>
                <a:ea typeface="Arial"/>
                <a:cs typeface="Arial"/>
                <a:sym typeface="Arial"/>
              </a:rPr>
              <a:t>deployment in lieu of expensive fiber networks to </a:t>
            </a:r>
            <a:r>
              <a:rPr lang="en-US" sz="1400" b="0" i="0" u="none" strike="noStrike" cap="none" baseline="0" dirty="0" smtClean="0">
                <a:solidFill>
                  <a:schemeClr val="dk1"/>
                </a:solidFill>
                <a:latin typeface="Arial"/>
                <a:ea typeface="Arial"/>
                <a:cs typeface="Arial"/>
                <a:sym typeface="Arial"/>
              </a:rPr>
              <a:t>access networks, inter</a:t>
            </a:r>
            <a:r>
              <a:rPr lang="en-US" sz="1400" b="0" i="0" u="none" strike="noStrike" cap="none" dirty="0" smtClean="0">
                <a:solidFill>
                  <a:schemeClr val="dk1"/>
                </a:solidFill>
                <a:latin typeface="Arial"/>
                <a:ea typeface="Arial"/>
                <a:cs typeface="Arial"/>
                <a:sym typeface="Arial"/>
              </a:rPr>
              <a:t> buildings or so.</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lvl="0">
              <a:buSzPct val="25000"/>
            </a:pPr>
            <a:r>
              <a:rPr lang="en-US" sz="1400" b="0" i="0" u="none" strike="noStrike" cap="none" baseline="0" dirty="0">
                <a:solidFill>
                  <a:srgbClr val="FF0000"/>
                </a:solidFill>
                <a:latin typeface="Arial"/>
                <a:ea typeface="Arial"/>
                <a:cs typeface="Arial"/>
                <a:sym typeface="Arial"/>
              </a:rPr>
              <a:t>The data transfers at ~20 </a:t>
            </a:r>
            <a:r>
              <a:rPr lang="en-US" sz="1400" b="0" i="0" u="none" strike="noStrike" cap="none" baseline="0" dirty="0" err="1">
                <a:solidFill>
                  <a:srgbClr val="FF0000"/>
                </a:solidFill>
                <a:latin typeface="Arial"/>
                <a:ea typeface="Arial"/>
                <a:cs typeface="Arial"/>
                <a:sym typeface="Arial"/>
              </a:rPr>
              <a:t>Gbps</a:t>
            </a:r>
            <a:r>
              <a:rPr lang="en-US" sz="1400" b="0" i="0" u="none" strike="noStrike" cap="none" baseline="0" dirty="0">
                <a:solidFill>
                  <a:srgbClr val="FF0000"/>
                </a:solidFill>
                <a:latin typeface="Arial"/>
                <a:ea typeface="Arial"/>
                <a:cs typeface="Arial"/>
                <a:sym typeface="Arial"/>
              </a:rPr>
              <a:t> with link aggregation, High reliability </a:t>
            </a:r>
            <a:r>
              <a:rPr lang="en-US" sz="1400" b="0" i="0" u="none" strike="noStrike" cap="none" baseline="0" dirty="0" smtClean="0">
                <a:solidFill>
                  <a:srgbClr val="FF0000"/>
                </a:solidFill>
                <a:latin typeface="Arial"/>
                <a:ea typeface="Arial"/>
                <a:cs typeface="Arial"/>
                <a:sym typeface="Arial"/>
              </a:rPr>
              <a:t>and </a:t>
            </a:r>
            <a:r>
              <a:rPr lang="en-US" dirty="0" smtClean="0">
                <a:solidFill>
                  <a:srgbClr val="FF0000"/>
                </a:solidFill>
              </a:rPr>
              <a:t>availability (99.99%) </a:t>
            </a:r>
          </a:p>
          <a:p>
            <a:pPr lvl="0">
              <a:buSzPct val="25000"/>
            </a:pPr>
            <a:endParaRPr lang="en-US" sz="1400" b="0" i="0" u="none" strike="noStrike" cap="none" baseline="0" dirty="0" smtClean="0">
              <a:solidFill>
                <a:srgbClr val="000000"/>
              </a:solidFill>
              <a:latin typeface="Arial"/>
              <a:ea typeface="Arial"/>
              <a:cs typeface="Arial"/>
              <a:sym typeface="Arial"/>
            </a:endParaRPr>
          </a:p>
          <a:p>
            <a:pPr lvl="0">
              <a:buSzPct val="25000"/>
            </a:pPr>
            <a:r>
              <a:rPr lang="en-US" dirty="0" smtClean="0">
                <a:solidFill>
                  <a:srgbClr val="FF0000"/>
                </a:solidFill>
              </a:rPr>
              <a:t>High requirements for </a:t>
            </a:r>
            <a:r>
              <a:rPr lang="en-US" dirty="0" err="1" smtClean="0">
                <a:solidFill>
                  <a:srgbClr val="FF0000"/>
                </a:solidFill>
              </a:rPr>
              <a:t>QoS</a:t>
            </a:r>
            <a:r>
              <a:rPr lang="en-US" dirty="0" smtClean="0">
                <a:solidFill>
                  <a:srgbClr val="FF0000"/>
                </a:solidFill>
              </a:rPr>
              <a:t>/</a:t>
            </a:r>
            <a:r>
              <a:rPr lang="en-US" dirty="0" err="1" smtClean="0">
                <a:solidFill>
                  <a:srgbClr val="FF0000"/>
                </a:solidFill>
              </a:rPr>
              <a:t>QoE</a:t>
            </a:r>
            <a:r>
              <a:rPr lang="en-US" dirty="0" smtClean="0">
                <a:solidFill>
                  <a:srgbClr val="FF0000"/>
                </a:solidFill>
              </a:rPr>
              <a:t> [9]</a:t>
            </a:r>
            <a:endParaRPr lang="en-US" sz="140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outdoor environment with LOS.  Distance </a:t>
            </a:r>
            <a:r>
              <a:rPr lang="en-US" sz="1400" b="0" i="0" u="none" strike="noStrike" cap="none" baseline="0" dirty="0" smtClean="0">
                <a:solidFill>
                  <a:schemeClr val="dk1"/>
                </a:solidFill>
                <a:latin typeface="Arial"/>
                <a:ea typeface="Arial"/>
                <a:cs typeface="Arial"/>
                <a:sym typeface="Arial"/>
              </a:rPr>
              <a:t>is &lt;1000m</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a:t>
            </a:r>
            <a:r>
              <a:rPr lang="en-US" sz="2400" b="1" i="0" u="none" strike="noStrike" cap="none" baseline="0" dirty="0">
                <a:solidFill>
                  <a:schemeClr val="dk2"/>
                </a:solidFill>
                <a:latin typeface="Times New Roman"/>
                <a:ea typeface="Times New Roman"/>
                <a:cs typeface="Times New Roman"/>
                <a:sym typeface="Times New Roman"/>
              </a:rPr>
              <a:t>Wireless </a:t>
            </a:r>
            <a:r>
              <a:rPr lang="en-US" sz="2400" b="1" i="0" u="none" strike="noStrike" cap="none" baseline="0" dirty="0" smtClean="0">
                <a:solidFill>
                  <a:schemeClr val="dk2"/>
                </a:solidFill>
                <a:latin typeface="Times New Roman"/>
                <a:ea typeface="Times New Roman"/>
                <a:cs typeface="Times New Roman"/>
                <a:sym typeface="Times New Roman"/>
              </a:rPr>
              <a:t>Backhaul with </a:t>
            </a:r>
            <a:r>
              <a:rPr lang="en-US" sz="2400" b="1" dirty="0" smtClean="0">
                <a:solidFill>
                  <a:schemeClr val="dk2"/>
                </a:solidFill>
                <a:latin typeface="Times New Roman"/>
                <a:ea typeface="Times New Roman"/>
                <a:cs typeface="Times New Roman"/>
                <a:sym typeface="Times New Roman"/>
              </a:rPr>
              <a:t>S</a:t>
            </a:r>
            <a:r>
              <a:rPr lang="en-US" sz="2400" b="1" i="0" u="none" strike="noStrike" cap="none" baseline="0" dirty="0" smtClean="0">
                <a:solidFill>
                  <a:schemeClr val="dk2"/>
                </a:solidFill>
                <a:latin typeface="Times New Roman"/>
                <a:ea typeface="Times New Roman"/>
                <a:cs typeface="Times New Roman"/>
                <a:sym typeface="Times New Roman"/>
              </a:rPr>
              <a:t>ingle hop</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26" name="Shape 226"/>
          <p:cNvSpPr txBox="1">
            <a:spLocks noGrp="1"/>
          </p:cNvSpPr>
          <p:nvPr>
            <p:ph type="body" idx="1"/>
          </p:nvPr>
        </p:nvSpPr>
        <p:spPr>
          <a:xfrm>
            <a:off x="457199" y="1600200"/>
            <a:ext cx="4258817"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&gt;20 </a:t>
            </a:r>
            <a:r>
              <a:rPr lang="en-US" sz="1600" b="1" i="0" u="none" strike="noStrike" cap="none" baseline="0" dirty="0" err="1" smtClean="0">
                <a:solidFill>
                  <a:srgbClr val="FF0000"/>
                </a:solidFill>
                <a:latin typeface="Times New Roman"/>
                <a:ea typeface="Times New Roman"/>
                <a:cs typeface="Times New Roman"/>
                <a:sym typeface="Times New Roman"/>
              </a:rPr>
              <a:t>Gbps</a:t>
            </a:r>
            <a:r>
              <a:rPr lang="en-US" sz="1600" b="1" i="0" u="none" strike="noStrike" cap="none" baseline="0" dirty="0" smtClean="0">
                <a:solidFill>
                  <a:srgbClr val="FF0000"/>
                </a:solidFill>
                <a:latin typeface="Times New Roman"/>
                <a:ea typeface="Times New Roman"/>
                <a:cs typeface="Times New Roman"/>
                <a:sym typeface="Times New Roman"/>
              </a:rPr>
              <a:t> </a:t>
            </a: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less than 1000m LOS @60Ghz </a:t>
            </a:r>
            <a:r>
              <a:rPr lang="en-US" sz="1600" b="1" i="0" u="none" strike="noStrike" cap="none" baseline="0" dirty="0">
                <a:solidFill>
                  <a:srgbClr val="FF0000"/>
                </a:solidFill>
                <a:latin typeface="Times New Roman"/>
                <a:ea typeface="Times New Roman"/>
                <a:cs typeface="Times New Roman"/>
                <a:sym typeface="Times New Roman"/>
              </a:rPr>
              <a:t>band </a:t>
            </a: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 Low </a:t>
            </a:r>
            <a:r>
              <a:rPr lang="en-US" sz="1600" b="1" i="0" u="none" strike="noStrike" cap="none" baseline="0" dirty="0">
                <a:solidFill>
                  <a:srgbClr val="FF0000"/>
                </a:solidFill>
                <a:latin typeface="Times New Roman"/>
                <a:ea typeface="Times New Roman"/>
                <a:cs typeface="Times New Roman"/>
                <a:sym typeface="Times New Roman"/>
              </a:rPr>
              <a:t>latency &lt; </a:t>
            </a:r>
            <a:r>
              <a:rPr lang="en-US" sz="1600" b="1" i="0" u="none" strike="noStrike" cap="none" baseline="0" dirty="0" smtClean="0">
                <a:solidFill>
                  <a:srgbClr val="FF0000"/>
                </a:solidFill>
                <a:latin typeface="Times New Roman"/>
                <a:ea typeface="Times New Roman"/>
                <a:cs typeface="Times New Roman"/>
                <a:sym typeface="Times New Roman"/>
              </a:rPr>
              <a:t>35ms</a:t>
            </a: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rgbClr val="FF0000"/>
                </a:solidFill>
                <a:latin typeface="Times New Roman"/>
                <a:ea typeface="Times New Roman"/>
                <a:cs typeface="Times New Roman"/>
                <a:sym typeface="Times New Roman"/>
              </a:rPr>
              <a:t>        - P2P or P2MP</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Highly </a:t>
            </a:r>
            <a:r>
              <a:rPr lang="en-US" sz="1600" b="1" i="0" u="none" strike="noStrike" cap="none" baseline="0" dirty="0">
                <a:solidFill>
                  <a:schemeClr val="dk1"/>
                </a:solidFill>
                <a:latin typeface="Times New Roman"/>
                <a:ea typeface="Times New Roman"/>
                <a:cs typeface="Times New Roman"/>
                <a:sym typeface="Times New Roman"/>
              </a:rPr>
              <a:t>secure </a:t>
            </a: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chemeClr val="dk1"/>
                </a:solidFill>
                <a:latin typeface="Times New Roman"/>
                <a:ea typeface="Times New Roman"/>
                <a:cs typeface="Times New Roman"/>
                <a:sym typeface="Times New Roman"/>
              </a:rPr>
              <a:t>        - </a:t>
            </a:r>
            <a:r>
              <a:rPr lang="en-US" sz="1600" b="1" dirty="0" err="1" smtClean="0">
                <a:solidFill>
                  <a:schemeClr val="dk1"/>
                </a:solidFill>
                <a:latin typeface="Times New Roman"/>
                <a:ea typeface="Times New Roman"/>
                <a:cs typeface="Times New Roman"/>
                <a:sym typeface="Times New Roman"/>
              </a:rPr>
              <a:t>QoS</a:t>
            </a:r>
            <a:r>
              <a:rPr lang="en-US" sz="1600" b="1" dirty="0" smtClean="0">
                <a:solidFill>
                  <a:schemeClr val="dk1"/>
                </a:solidFill>
                <a:latin typeface="Times New Roman"/>
                <a:ea typeface="Times New Roman"/>
                <a:cs typeface="Times New Roman"/>
                <a:sym typeface="Times New Roman"/>
              </a:rPr>
              <a:t>/</a:t>
            </a:r>
            <a:r>
              <a:rPr lang="en-US" sz="1600" b="1" dirty="0" err="1" smtClean="0">
                <a:solidFill>
                  <a:schemeClr val="dk1"/>
                </a:solidFill>
                <a:latin typeface="Times New Roman"/>
                <a:ea typeface="Times New Roman"/>
                <a:cs typeface="Times New Roman"/>
                <a:sym typeface="Times New Roman"/>
              </a:rPr>
              <a:t>QoE</a:t>
            </a:r>
            <a:r>
              <a:rPr lang="en-US" sz="1600" b="1"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dirty="0" smtClean="0">
                <a:solidFill>
                  <a:schemeClr val="dk1"/>
                </a:solidFill>
                <a:latin typeface="Times New Roman"/>
                <a:ea typeface="Times New Roman"/>
                <a:cs typeface="Times New Roman"/>
                <a:sym typeface="Times New Roman"/>
              </a:rPr>
              <a:t>Self Backhauling</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- 99.99% of availability</a:t>
            </a: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Complies with FCC </a:t>
            </a:r>
            <a:r>
              <a:rPr lang="en-US" sz="1600" b="1" i="0" u="none" strike="noStrike" cap="none" baseline="0" dirty="0" smtClean="0">
                <a:solidFill>
                  <a:schemeClr val="dk1"/>
                </a:solidFill>
                <a:latin typeface="Times New Roman"/>
                <a:ea typeface="Times New Roman"/>
                <a:cs typeface="Times New Roman"/>
                <a:sym typeface="Times New Roman"/>
              </a:rPr>
              <a:t>Part 15 regulations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dirty="0" smtClean="0">
              <a:solidFill>
                <a:schemeClr val="dk1"/>
              </a:solidFill>
              <a:latin typeface="Times New Roman"/>
              <a:ea typeface="Times New Roman"/>
              <a:cs typeface="Times New Roman"/>
              <a:sym typeface="Times New Roman"/>
            </a:endParaRPr>
          </a:p>
        </p:txBody>
      </p:sp>
      <p:grpSp>
        <p:nvGrpSpPr>
          <p:cNvPr id="18" name="Shape 341"/>
          <p:cNvGrpSpPr/>
          <p:nvPr/>
        </p:nvGrpSpPr>
        <p:grpSpPr>
          <a:xfrm>
            <a:off x="4644008" y="1700808"/>
            <a:ext cx="3960440" cy="2160240"/>
            <a:chOff x="899591" y="2555032"/>
            <a:chExt cx="5256584" cy="2530150"/>
          </a:xfrm>
        </p:grpSpPr>
        <p:grpSp>
          <p:nvGrpSpPr>
            <p:cNvPr id="19" name="Shape 342"/>
            <p:cNvGrpSpPr/>
            <p:nvPr/>
          </p:nvGrpSpPr>
          <p:grpSpPr>
            <a:xfrm>
              <a:off x="971600" y="2555032"/>
              <a:ext cx="5184576" cy="2530150"/>
              <a:chOff x="1691680" y="3027015"/>
              <a:chExt cx="3816424" cy="1626120"/>
            </a:xfrm>
          </p:grpSpPr>
          <p:grpSp>
            <p:nvGrpSpPr>
              <p:cNvPr id="29" name="Shape 343"/>
              <p:cNvGrpSpPr/>
              <p:nvPr/>
            </p:nvGrpSpPr>
            <p:grpSpPr>
              <a:xfrm>
                <a:off x="1758545" y="3573015"/>
                <a:ext cx="1939072" cy="1080119"/>
                <a:chOff x="5724128" y="404663"/>
                <a:chExt cx="1656183" cy="942045"/>
              </a:xfrm>
            </p:grpSpPr>
            <p:sp>
              <p:nvSpPr>
                <p:cNvPr id="59"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60"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30" name="Shape 346"/>
              <p:cNvGrpSpPr/>
              <p:nvPr/>
            </p:nvGrpSpPr>
            <p:grpSpPr>
              <a:xfrm>
                <a:off x="3430159" y="3501006"/>
                <a:ext cx="2005937" cy="1152129"/>
                <a:chOff x="5724128" y="404663"/>
                <a:chExt cx="1656183" cy="942045"/>
              </a:xfrm>
            </p:grpSpPr>
            <p:sp>
              <p:nvSpPr>
                <p:cNvPr id="57"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8"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31" name="Shape 349"/>
              <p:cNvGrpSpPr/>
              <p:nvPr/>
            </p:nvGrpSpPr>
            <p:grpSpPr>
              <a:xfrm>
                <a:off x="4098792" y="3212976"/>
                <a:ext cx="404838" cy="1141141"/>
                <a:chOff x="5148064" y="4190325"/>
                <a:chExt cx="435980" cy="937142"/>
              </a:xfrm>
            </p:grpSpPr>
            <p:cxnSp>
              <p:nvCxnSpPr>
                <p:cNvPr id="53"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4"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55"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6"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32"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33"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NG60 AP</a:t>
                </a:r>
              </a:p>
            </p:txBody>
          </p:sp>
          <p:cxnSp>
            <p:nvCxnSpPr>
              <p:cNvPr id="34" name="Shape 356"/>
              <p:cNvCxnSpPr>
                <a:stCxn id="40" idx="2"/>
              </p:cNvCxnSpPr>
              <p:nvPr/>
            </p:nvCxnSpPr>
            <p:spPr>
              <a:xfrm flipH="1">
                <a:off x="4076840" y="3785358"/>
                <a:ext cx="991500" cy="173700"/>
              </a:xfrm>
              <a:prstGeom prst="straightConnector1">
                <a:avLst/>
              </a:prstGeom>
              <a:noFill/>
              <a:ln w="19050" cap="flat">
                <a:solidFill>
                  <a:srgbClr val="00B050"/>
                </a:solidFill>
                <a:prstDash val="solid"/>
                <a:round/>
                <a:headEnd type="none" w="med" len="med"/>
                <a:tailEnd type="stealth" w="lg" len="lg"/>
              </a:ln>
            </p:spPr>
          </p:cxnSp>
          <p:pic>
            <p:nvPicPr>
              <p:cNvPr id="3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3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NG60 AP</a:t>
                </a:r>
              </a:p>
            </p:txBody>
          </p:sp>
          <p:cxnSp>
            <p:nvCxnSpPr>
              <p:cNvPr id="37" name="Shape 360"/>
              <p:cNvCxnSpPr>
                <a:stCxn id="56" idx="2"/>
              </p:cNvCxnSpPr>
              <p:nvPr/>
            </p:nvCxnSpPr>
            <p:spPr>
              <a:xfrm>
                <a:off x="4475916" y="3587427"/>
                <a:ext cx="450900" cy="583800"/>
              </a:xfrm>
              <a:prstGeom prst="straightConnector1">
                <a:avLst/>
              </a:prstGeom>
              <a:noFill/>
              <a:ln w="9525" cap="flat">
                <a:solidFill>
                  <a:schemeClr val="dk1"/>
                </a:solidFill>
                <a:prstDash val="solid"/>
                <a:round/>
                <a:headEnd type="stealth" w="lg" len="lg"/>
                <a:tailEnd type="stealth" w="lg" len="lg"/>
              </a:ln>
            </p:spPr>
          </p:cxnSp>
          <p:pic>
            <p:nvPicPr>
              <p:cNvPr id="38" name="Shape 361"/>
              <p:cNvPicPr preferRelativeResize="0"/>
              <p:nvPr/>
            </p:nvPicPr>
            <p:blipFill rotWithShape="1">
              <a:blip r:embed="rId4">
                <a:alphaModFix/>
              </a:blip>
              <a:srcRect/>
              <a:stretch/>
            </p:blipFill>
            <p:spPr>
              <a:xfrm>
                <a:off x="3705903" y="4188667"/>
                <a:ext cx="192306" cy="186791"/>
              </a:xfrm>
              <a:prstGeom prst="rect">
                <a:avLst/>
              </a:prstGeom>
              <a:noFill/>
              <a:ln>
                <a:noFill/>
              </a:ln>
            </p:spPr>
          </p:pic>
          <p:cxnSp>
            <p:nvCxnSpPr>
              <p:cNvPr id="39" name="Shape 362"/>
              <p:cNvCxnSpPr>
                <a:stCxn id="56" idx="2"/>
                <a:endCxn id="38" idx="0"/>
              </p:cNvCxnSpPr>
              <p:nvPr/>
            </p:nvCxnSpPr>
            <p:spPr>
              <a:xfrm flipH="1">
                <a:off x="3802116" y="3587427"/>
                <a:ext cx="673800" cy="601200"/>
              </a:xfrm>
              <a:prstGeom prst="straightConnector1">
                <a:avLst/>
              </a:prstGeom>
              <a:noFill/>
              <a:ln w="9525" cap="flat">
                <a:solidFill>
                  <a:schemeClr val="dk1"/>
                </a:solidFill>
                <a:prstDash val="solid"/>
                <a:round/>
                <a:headEnd type="stealth" w="lg" len="lg"/>
                <a:tailEnd type="stealth" w="lg" len="lg"/>
              </a:ln>
            </p:spPr>
          </p:cxnSp>
          <p:sp>
            <p:nvSpPr>
              <p:cNvPr id="40" name="Shape 357"/>
              <p:cNvSpPr txBox="1"/>
              <p:nvPr/>
            </p:nvSpPr>
            <p:spPr>
              <a:xfrm>
                <a:off x="4700585" y="3686455"/>
                <a:ext cx="73550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LOS Access</a:t>
                </a:r>
              </a:p>
            </p:txBody>
          </p:sp>
          <p:sp>
            <p:nvSpPr>
              <p:cNvPr id="41"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N-LOS Access</a:t>
                </a:r>
              </a:p>
            </p:txBody>
          </p:sp>
          <p:cxnSp>
            <p:nvCxnSpPr>
              <p:cNvPr id="42" name="Shape 364"/>
              <p:cNvCxnSpPr/>
              <p:nvPr/>
            </p:nvCxnSpPr>
            <p:spPr>
              <a:xfrm flipH="1">
                <a:off x="4872033" y="3773828"/>
                <a:ext cx="159018" cy="277676"/>
              </a:xfrm>
              <a:prstGeom prst="straightConnector1">
                <a:avLst/>
              </a:prstGeom>
              <a:noFill/>
              <a:ln w="19050" cap="flat">
                <a:solidFill>
                  <a:srgbClr val="00B050"/>
                </a:solidFill>
                <a:prstDash val="solid"/>
                <a:round/>
                <a:headEnd type="none" w="med" len="med"/>
                <a:tailEnd type="stealth" w="lg" len="lg"/>
              </a:ln>
            </p:spPr>
          </p:cxnSp>
          <p:sp>
            <p:nvSpPr>
              <p:cNvPr id="43"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Backhaul @60GHz</a:t>
                </a:r>
              </a:p>
            </p:txBody>
          </p:sp>
          <p:cxnSp>
            <p:nvCxnSpPr>
              <p:cNvPr id="44"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45" name="Shape 367"/>
              <p:cNvGrpSpPr/>
              <p:nvPr/>
            </p:nvGrpSpPr>
            <p:grpSpPr>
              <a:xfrm>
                <a:off x="2360326" y="3212975"/>
                <a:ext cx="404839" cy="1168888"/>
                <a:chOff x="5148064" y="4190325"/>
                <a:chExt cx="435980" cy="937142"/>
              </a:xfrm>
            </p:grpSpPr>
            <p:cxnSp>
              <p:nvCxnSpPr>
                <p:cNvPr id="49"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0"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51"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2"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46"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47" name="Shape 373"/>
              <p:cNvCxnSpPr>
                <a:stCxn id="60"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48" name="Shape 374"/>
              <p:cNvCxnSpPr>
                <a:stCxn id="41"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20" name="Shape 375"/>
            <p:cNvPicPr preferRelativeResize="0"/>
            <p:nvPr/>
          </p:nvPicPr>
          <p:blipFill rotWithShape="1">
            <a:blip r:embed="rId5">
              <a:alphaModFix/>
            </a:blip>
            <a:srcRect/>
            <a:stretch/>
          </p:blipFill>
          <p:spPr>
            <a:xfrm>
              <a:off x="1259632" y="4149078"/>
              <a:ext cx="792087" cy="460292"/>
            </a:xfrm>
            <a:prstGeom prst="rect">
              <a:avLst/>
            </a:prstGeom>
            <a:noFill/>
            <a:ln>
              <a:noFill/>
            </a:ln>
          </p:spPr>
        </p:pic>
        <p:pic>
          <p:nvPicPr>
            <p:cNvPr id="21" name="Shape 376"/>
            <p:cNvPicPr preferRelativeResize="0"/>
            <p:nvPr/>
          </p:nvPicPr>
          <p:blipFill rotWithShape="1">
            <a:blip r:embed="rId4">
              <a:alphaModFix/>
            </a:blip>
            <a:srcRect/>
            <a:stretch/>
          </p:blipFill>
          <p:spPr>
            <a:xfrm>
              <a:off x="1403648" y="4356596"/>
              <a:ext cx="266552" cy="296539"/>
            </a:xfrm>
            <a:prstGeom prst="rect">
              <a:avLst/>
            </a:prstGeom>
            <a:noFill/>
            <a:ln>
              <a:noFill/>
            </a:ln>
          </p:spPr>
        </p:pic>
        <p:grpSp>
          <p:nvGrpSpPr>
            <p:cNvPr id="22" name="Shape 377"/>
            <p:cNvGrpSpPr/>
            <p:nvPr/>
          </p:nvGrpSpPr>
          <p:grpSpPr>
            <a:xfrm>
              <a:off x="899591" y="3933056"/>
              <a:ext cx="504056" cy="720080"/>
              <a:chOff x="467543" y="3717032"/>
              <a:chExt cx="504056" cy="720080"/>
            </a:xfrm>
          </p:grpSpPr>
          <p:sp>
            <p:nvSpPr>
              <p:cNvPr id="27"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a:solidFill>
                      <a:srgbClr val="000000"/>
                    </a:solidFill>
                    <a:latin typeface="Tahoma"/>
                    <a:ea typeface="Tahoma"/>
                    <a:cs typeface="Tahoma"/>
                    <a:sym typeface="Tahoma"/>
                  </a:rPr>
                  <a:t>BUS STOP</a:t>
                </a:r>
              </a:p>
            </p:txBody>
          </p:sp>
          <p:cxnSp>
            <p:nvCxnSpPr>
              <p:cNvPr id="28"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23" name="Shape 380"/>
            <p:cNvCxnSpPr>
              <a:stCxn id="52" idx="2"/>
              <a:endCxn id="21" idx="3"/>
            </p:cNvCxnSpPr>
            <p:nvPr/>
          </p:nvCxnSpPr>
          <p:spPr>
            <a:xfrm flipH="1">
              <a:off x="1670169" y="3441167"/>
              <a:ext cx="722100" cy="1063800"/>
            </a:xfrm>
            <a:prstGeom prst="straightConnector1">
              <a:avLst/>
            </a:prstGeom>
            <a:noFill/>
            <a:ln w="9525" cap="flat">
              <a:solidFill>
                <a:schemeClr val="dk1"/>
              </a:solidFill>
              <a:prstDash val="dash"/>
              <a:round/>
              <a:headEnd type="stealth" w="lg" len="lg"/>
              <a:tailEnd type="stealth" w="lg" len="lg"/>
            </a:ln>
          </p:spPr>
        </p:cxnSp>
        <p:cxnSp>
          <p:nvCxnSpPr>
            <p:cNvPr id="24" name="Shape 381"/>
            <p:cNvCxnSpPr/>
            <p:nvPr/>
          </p:nvCxnSpPr>
          <p:spPr>
            <a:xfrm flipH="1">
              <a:off x="1979712" y="3573016"/>
              <a:ext cx="1433949" cy="432047"/>
            </a:xfrm>
            <a:prstGeom prst="straightConnector1">
              <a:avLst/>
            </a:prstGeom>
            <a:noFill/>
            <a:ln w="19050" cap="flat">
              <a:solidFill>
                <a:srgbClr val="00B050"/>
              </a:solidFill>
              <a:prstDash val="solid"/>
              <a:round/>
              <a:headEnd type="none" w="med" len="med"/>
              <a:tailEnd type="stealth" w="lg" len="lg"/>
            </a:ln>
          </p:spPr>
        </p:cxnSp>
        <p:pic>
          <p:nvPicPr>
            <p:cNvPr id="25" name="Shape 382"/>
            <p:cNvPicPr preferRelativeResize="0"/>
            <p:nvPr/>
          </p:nvPicPr>
          <p:blipFill rotWithShape="1">
            <a:blip r:embed="rId4">
              <a:alphaModFix/>
            </a:blip>
            <a:srcRect/>
            <a:stretch/>
          </p:blipFill>
          <p:spPr>
            <a:xfrm>
              <a:off x="3158625" y="4365103"/>
              <a:ext cx="261245" cy="290636"/>
            </a:xfrm>
            <a:prstGeom prst="rect">
              <a:avLst/>
            </a:prstGeom>
            <a:noFill/>
            <a:ln>
              <a:noFill/>
            </a:ln>
          </p:spPr>
        </p:pic>
        <p:pic>
          <p:nvPicPr>
            <p:cNvPr id="26" name="Shape 383"/>
            <p:cNvPicPr preferRelativeResize="0"/>
            <p:nvPr/>
          </p:nvPicPr>
          <p:blipFill rotWithShape="1">
            <a:blip r:embed="rId4">
              <a:alphaModFix/>
            </a:blip>
            <a:srcRect/>
            <a:stretch/>
          </p:blipFill>
          <p:spPr>
            <a:xfrm>
              <a:off x="5292080" y="4362498"/>
              <a:ext cx="261245" cy="290636"/>
            </a:xfrm>
            <a:prstGeom prst="rect">
              <a:avLst/>
            </a:prstGeom>
            <a:noFill/>
            <a:ln>
              <a:noFill/>
            </a:ln>
          </p:spPr>
        </p:pic>
      </p:gr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title" idx="4294967295"/>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9</a:t>
            </a:r>
            <a:r>
              <a:rPr lang="en-US" sz="2800" b="1" i="0" u="none" strike="noStrike" cap="none" baseline="0" dirty="0" smtClean="0">
                <a:solidFill>
                  <a:schemeClr val="dk2"/>
                </a:solidFill>
                <a:latin typeface="Times New Roman"/>
                <a:ea typeface="Times New Roman"/>
                <a:cs typeface="Times New Roman"/>
                <a:sym typeface="Times New Roman"/>
              </a:rPr>
              <a:t>: Wireless</a:t>
            </a:r>
            <a:r>
              <a:rPr lang="en-US" sz="2800" b="1" i="0" u="none" strike="noStrike" cap="none" dirty="0" smtClean="0">
                <a:solidFill>
                  <a:schemeClr val="dk2"/>
                </a:solidFill>
                <a:latin typeface="Times New Roman"/>
                <a:ea typeface="Times New Roman"/>
                <a:cs typeface="Times New Roman"/>
                <a:sym typeface="Times New Roman"/>
              </a:rPr>
              <a:t> Backhauling  with </a:t>
            </a:r>
            <a:r>
              <a:rPr lang="en-US" sz="2800" b="1" dirty="0" smtClean="0">
                <a:solidFill>
                  <a:schemeClr val="dk2"/>
                </a:solidFill>
                <a:latin typeface="Times New Roman"/>
                <a:ea typeface="Times New Roman"/>
                <a:cs typeface="Times New Roman"/>
                <a:sym typeface="Times New Roman"/>
              </a:rPr>
              <a:t>Multi-hop</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212" name="Shape 212"/>
          <p:cNvSpPr txBox="1"/>
          <p:nvPr/>
        </p:nvSpPr>
        <p:spPr>
          <a:xfrm>
            <a:off x="5016500" y="1682750"/>
            <a:ext cx="3697288" cy="40934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pPr>
            <a:r>
              <a:rPr lang="en-US" sz="1400" b="0" i="0" u="none" strike="noStrike" cap="none" baseline="0" dirty="0" smtClean="0">
                <a:solidFill>
                  <a:schemeClr val="dk1"/>
                </a:solidFill>
                <a:latin typeface="Arial"/>
                <a:ea typeface="Arial"/>
                <a:cs typeface="Arial"/>
                <a:sym typeface="Arial"/>
              </a:rPr>
              <a:t>-Potential </a:t>
            </a:r>
            <a:r>
              <a:rPr lang="en-US" sz="1400" b="0" i="0" u="none" strike="noStrike" cap="none" baseline="0" dirty="0">
                <a:solidFill>
                  <a:schemeClr val="dk1"/>
                </a:solidFill>
                <a:latin typeface="Arial"/>
                <a:ea typeface="Arial"/>
                <a:cs typeface="Arial"/>
                <a:sym typeface="Arial"/>
              </a:rPr>
              <a:t>interference from environmental factors and obstruction of the LOS, beam </a:t>
            </a:r>
            <a:r>
              <a:rPr lang="en-US" sz="1400" b="0" i="0" u="none" strike="noStrike" cap="none" baseline="0" dirty="0" smtClean="0">
                <a:solidFill>
                  <a:schemeClr val="dk1"/>
                </a:solidFill>
                <a:latin typeface="Arial"/>
                <a:ea typeface="Arial"/>
                <a:cs typeface="Arial"/>
                <a:sym typeface="Arial"/>
              </a:rPr>
              <a:t>misalignment.</a:t>
            </a:r>
          </a:p>
          <a:p>
            <a:pPr marL="0" marR="0" lvl="0" indent="0" algn="l" rtl="0">
              <a:spcBef>
                <a:spcPts val="0"/>
              </a:spcBef>
              <a:spcAft>
                <a:spcPts val="0"/>
              </a:spcAft>
              <a:buSzPct val="25000"/>
            </a:pPr>
            <a:endParaRPr lang="en-US" sz="14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FontTx/>
              <a:buChar char="-"/>
            </a:pP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b="1" u="sng" dirty="0" smtClean="0">
                <a:solidFill>
                  <a:schemeClr val="dk1"/>
                </a:solidFill>
              </a:rPr>
              <a:t>Use Case:</a:t>
            </a:r>
          </a:p>
          <a:p>
            <a:pPr lvl="0">
              <a:buClr>
                <a:schemeClr val="dk1"/>
              </a:buClr>
              <a:buSzPct val="100000"/>
              <a:buFont typeface="Arial"/>
              <a:buAutoNum type="arabicPeriod"/>
            </a:pPr>
            <a:r>
              <a:rPr lang="en-US" dirty="0" smtClean="0">
                <a:solidFill>
                  <a:schemeClr val="dk1"/>
                </a:solidFill>
              </a:rPr>
              <a:t>   Alice fire up her laptop at the bus stop to download the latest UHD movie while waiting</a:t>
            </a:r>
          </a:p>
          <a:p>
            <a:pPr lvl="0">
              <a:buClr>
                <a:schemeClr val="dk1"/>
              </a:buClr>
              <a:buSzPct val="100000"/>
              <a:buFont typeface="Arial"/>
              <a:buAutoNum type="arabicPeriod"/>
            </a:pPr>
            <a:r>
              <a:rPr lang="en-US" dirty="0" smtClean="0">
                <a:solidFill>
                  <a:schemeClr val="dk1"/>
                </a:solidFill>
              </a:rPr>
              <a:t>  The bus stop mounted the NG60 AP and connected wirelessly to another NG60 Portal AP mounted on the outside curb light-pole.</a:t>
            </a:r>
          </a:p>
          <a:p>
            <a:pPr marL="0" marR="0" lvl="0" indent="0" algn="l" rtl="0">
              <a:spcBef>
                <a:spcPts val="0"/>
              </a:spcBef>
              <a:spcAft>
                <a:spcPts val="0"/>
              </a:spcAft>
              <a:buClr>
                <a:schemeClr val="dk1"/>
              </a:buClr>
              <a:buSzPct val="100000"/>
              <a:buFont typeface="Arial"/>
              <a:buAutoNum type="arabicPeriod"/>
            </a:pP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213" name="Shape 213"/>
          <p:cNvSpPr txBox="1"/>
          <p:nvPr/>
        </p:nvSpPr>
        <p:spPr>
          <a:xfrm>
            <a:off x="366712" y="1682750"/>
            <a:ext cx="4546599" cy="43088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lvl="0">
              <a:buSzPct val="25000"/>
            </a:pPr>
            <a:r>
              <a:rPr lang="en-US" dirty="0" smtClean="0"/>
              <a:t>A number of NG60 APs forms a  P2P/P2MP wireless out door backhaul connectivity. The topology of the network could allow the connectivity through multiple hops</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Wireless Backhaul could be used for </a:t>
            </a:r>
            <a:r>
              <a:rPr lang="en-US" sz="1400" b="0" i="0" u="none" strike="noStrike" cap="none" baseline="0" dirty="0" smtClean="0">
                <a:solidFill>
                  <a:schemeClr val="dk1"/>
                </a:solidFill>
                <a:latin typeface="Arial"/>
                <a:ea typeface="Arial"/>
                <a:cs typeface="Arial"/>
                <a:sym typeface="Arial"/>
              </a:rPr>
              <a:t>small cell backhauling </a:t>
            </a:r>
            <a:r>
              <a:rPr lang="en-US" sz="1400" b="0" i="0" u="none" strike="noStrike" cap="none" baseline="0" dirty="0">
                <a:solidFill>
                  <a:schemeClr val="dk1"/>
                </a:solidFill>
                <a:latin typeface="Arial"/>
                <a:ea typeface="Arial"/>
                <a:cs typeface="Arial"/>
                <a:sym typeface="Arial"/>
              </a:rPr>
              <a:t>deployment in lieu of expensive fiber networks to inter-connect offices, data centers and many other IT applications.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000000"/>
                </a:solidFill>
                <a:latin typeface="Arial"/>
                <a:ea typeface="Arial"/>
                <a:cs typeface="Arial"/>
                <a:sym typeface="Arial"/>
              </a:rPr>
              <a:t>The data transfers at ~</a:t>
            </a:r>
            <a:r>
              <a:rPr lang="en-US" sz="1400" b="0" i="0" u="none" strike="noStrike" cap="none" baseline="0" dirty="0" smtClean="0">
                <a:solidFill>
                  <a:srgbClr val="000000"/>
                </a:solidFill>
                <a:latin typeface="Arial"/>
                <a:ea typeface="Arial"/>
                <a:cs typeface="Arial"/>
                <a:sym typeface="Arial"/>
              </a:rPr>
              <a:t>2</a:t>
            </a:r>
            <a:r>
              <a:rPr lang="en-US" sz="1400" b="0" i="0" u="none" strike="noStrike" cap="none"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Gbps</a:t>
            </a:r>
            <a:r>
              <a:rPr lang="en-US" sz="1400" b="0" i="0" u="none" strike="noStrike" cap="none" baseline="0" dirty="0" smtClean="0">
                <a:solidFill>
                  <a:srgbClr val="000000"/>
                </a:solidFill>
                <a:latin typeface="Arial"/>
                <a:ea typeface="Arial"/>
                <a:cs typeface="Arial"/>
                <a:sym typeface="Arial"/>
              </a:rPr>
              <a:t> with per link.</a:t>
            </a:r>
            <a:r>
              <a:rPr lang="en-US" sz="1400" b="0" i="0" u="none" strike="noStrike" cap="none" dirty="0" smtClean="0">
                <a:solidFill>
                  <a:srgbClr val="000000"/>
                </a:solidFill>
                <a:latin typeface="Arial"/>
                <a:ea typeface="Arial"/>
                <a:cs typeface="Arial"/>
                <a:sym typeface="Arial"/>
              </a:rPr>
              <a:t> </a:t>
            </a:r>
            <a:endParaRPr lang="en-US" dirty="0" smtClean="0"/>
          </a:p>
          <a:p>
            <a:pPr marL="0" marR="0" lvl="0" indent="0" algn="l" rtl="0">
              <a:spcBef>
                <a:spcPts val="0"/>
              </a:spcBef>
              <a:spcAft>
                <a:spcPts val="0"/>
              </a:spcAft>
              <a:buSzPct val="25000"/>
              <a:buNone/>
            </a:pPr>
            <a:endParaRPr lang="en-US" dirty="0" smtClean="0"/>
          </a:p>
          <a:p>
            <a:pPr marL="0" marR="0" lvl="0" indent="0" algn="l" rtl="0">
              <a:spcBef>
                <a:spcPts val="0"/>
              </a:spcBef>
              <a:spcAft>
                <a:spcPts val="0"/>
              </a:spcAft>
              <a:buSzPct val="25000"/>
              <a:buNone/>
            </a:pPr>
            <a:r>
              <a:rPr lang="en-US" sz="1400" b="0" i="0" u="none" strike="noStrike" cap="none" baseline="0" dirty="0" smtClean="0">
                <a:solidFill>
                  <a:srgbClr val="FF0000"/>
                </a:solidFill>
                <a:latin typeface="Arial"/>
                <a:ea typeface="Arial"/>
                <a:cs typeface="Arial"/>
                <a:sym typeface="Arial"/>
              </a:rPr>
              <a:t>The</a:t>
            </a:r>
            <a:r>
              <a:rPr lang="en-US" sz="1400" b="0" i="0" u="none" strike="noStrike" cap="none" dirty="0" smtClean="0">
                <a:solidFill>
                  <a:srgbClr val="FF0000"/>
                </a:solidFill>
                <a:latin typeface="Arial"/>
                <a:ea typeface="Arial"/>
                <a:cs typeface="Arial"/>
                <a:sym typeface="Arial"/>
              </a:rPr>
              <a:t> maximum number of </a:t>
            </a:r>
            <a:r>
              <a:rPr lang="en-US" dirty="0" smtClean="0">
                <a:solidFill>
                  <a:srgbClr val="FF0000"/>
                </a:solidFill>
              </a:rPr>
              <a:t>hops</a:t>
            </a:r>
            <a:r>
              <a:rPr lang="en-US" sz="1400" b="0" i="0" u="none" strike="noStrike" cap="none" dirty="0" smtClean="0">
                <a:solidFill>
                  <a:srgbClr val="FF0000"/>
                </a:solidFill>
                <a:latin typeface="Arial"/>
                <a:ea typeface="Arial"/>
                <a:cs typeface="Arial"/>
                <a:sym typeface="Arial"/>
              </a:rPr>
              <a:t> should not exceed 5</a:t>
            </a:r>
            <a:endParaRPr lang="en-US" sz="1400" b="0" i="0" u="none" strike="noStrike" cap="none" baseline="0" dirty="0" smtClean="0">
              <a:solidFill>
                <a:srgbClr val="FF0000"/>
              </a:solidFill>
              <a:latin typeface="Arial"/>
              <a:ea typeface="Arial"/>
              <a:cs typeface="Arial"/>
              <a:sym typeface="Arial"/>
            </a:endParaRPr>
          </a:p>
          <a:p>
            <a:pPr marL="0" marR="0" lvl="0" indent="0" algn="l" rtl="0">
              <a:spcBef>
                <a:spcPts val="0"/>
              </a:spcBef>
              <a:spcAft>
                <a:spcPts val="0"/>
              </a:spcAft>
              <a:buSzPct val="25000"/>
              <a:buNone/>
            </a:pPr>
            <a:endParaRPr lang="en-US" dirty="0" smtClean="0"/>
          </a:p>
          <a:p>
            <a:pPr lvl="0">
              <a:buSzPct val="25000"/>
            </a:pPr>
            <a:r>
              <a:rPr lang="en-US" sz="1400" b="0" i="0" u="none" strike="noStrike" cap="none" baseline="0" dirty="0" smtClean="0">
                <a:solidFill>
                  <a:srgbClr val="000000"/>
                </a:solidFill>
                <a:latin typeface="Arial"/>
                <a:ea typeface="Arial"/>
                <a:cs typeface="Arial"/>
                <a:sym typeface="Arial"/>
              </a:rPr>
              <a:t>High </a:t>
            </a:r>
            <a:r>
              <a:rPr lang="en-US" sz="1400" b="0" i="0" u="none" strike="noStrike" cap="none" baseline="0" dirty="0">
                <a:solidFill>
                  <a:srgbClr val="000000"/>
                </a:solidFill>
                <a:latin typeface="Arial"/>
                <a:ea typeface="Arial"/>
                <a:cs typeface="Arial"/>
                <a:sym typeface="Arial"/>
              </a:rPr>
              <a:t>reliability </a:t>
            </a:r>
            <a:r>
              <a:rPr lang="en-US" sz="1400" b="0" i="0" u="none" strike="noStrike" cap="none" baseline="0" dirty="0" smtClean="0">
                <a:solidFill>
                  <a:srgbClr val="000000"/>
                </a:solidFill>
                <a:latin typeface="Arial"/>
                <a:ea typeface="Arial"/>
                <a:cs typeface="Arial"/>
                <a:sym typeface="Arial"/>
              </a:rPr>
              <a:t>and </a:t>
            </a:r>
            <a:r>
              <a:rPr lang="en-US" dirty="0" smtClean="0"/>
              <a:t>availability(99.99%) </a:t>
            </a:r>
            <a:endParaRPr lang="en-US" sz="1400" b="0" i="0" u="none" strike="noStrike" cap="none" baseline="0" dirty="0">
              <a:solidFill>
                <a:srgbClr val="00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outdoor environment with </a:t>
            </a:r>
            <a:r>
              <a:rPr lang="en-US" sz="1400" b="0" i="0" u="none" strike="noStrike" cap="none" baseline="0" dirty="0" smtClean="0">
                <a:solidFill>
                  <a:schemeClr val="dk1"/>
                </a:solidFill>
                <a:latin typeface="Arial"/>
                <a:ea typeface="Arial"/>
                <a:cs typeface="Arial"/>
                <a:sym typeface="Arial"/>
              </a:rPr>
              <a:t>LOS on each link.  </a:t>
            </a:r>
            <a:r>
              <a:rPr lang="en-US" sz="1400" b="0" i="0" u="none" strike="noStrike" cap="none" baseline="0" dirty="0">
                <a:solidFill>
                  <a:schemeClr val="dk1"/>
                </a:solidFill>
                <a:latin typeface="Arial"/>
                <a:ea typeface="Arial"/>
                <a:cs typeface="Arial"/>
                <a:sym typeface="Arial"/>
              </a:rPr>
              <a:t>Distance </a:t>
            </a:r>
            <a:r>
              <a:rPr lang="en-US" sz="1400" b="0" i="0" u="none" strike="noStrike" cap="none" baseline="0" dirty="0" smtClean="0">
                <a:solidFill>
                  <a:schemeClr val="dk1"/>
                </a:solidFill>
                <a:latin typeface="Arial"/>
                <a:ea typeface="Arial"/>
                <a:cs typeface="Arial"/>
                <a:sym typeface="Arial"/>
              </a:rPr>
              <a:t>between each link &lt;150m</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85800" y="6858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a:solidFill>
                  <a:schemeClr val="dk2"/>
                </a:solidFill>
                <a:latin typeface="Times New Roman"/>
                <a:ea typeface="Times New Roman"/>
                <a:cs typeface="Times New Roman"/>
                <a:sym typeface="Times New Roman"/>
              </a:rPr>
              <a:t>Abstract</a:t>
            </a:r>
          </a:p>
        </p:txBody>
      </p:sp>
      <p:sp>
        <p:nvSpPr>
          <p:cNvPr id="89" name="Shape 89"/>
          <p:cNvSpPr txBox="1">
            <a:spLocks noGrp="1"/>
          </p:cNvSpPr>
          <p:nvPr>
            <p:ph type="body" idx="1"/>
          </p:nvPr>
        </p:nvSpPr>
        <p:spPr>
          <a:xfrm>
            <a:off x="685800" y="1981200"/>
            <a:ext cx="7772400" cy="4114800"/>
          </a:xfrm>
          <a:prstGeom prst="rect">
            <a:avLst/>
          </a:prstGeom>
          <a:noFill/>
          <a:ln>
            <a:noFill/>
          </a:ln>
        </p:spPr>
        <p:txBody>
          <a:bodyPr lIns="92075" tIns="46025" rIns="92075" bIns="46025" anchor="t" anchorCtr="0">
            <a:noAutofit/>
          </a:bodyPr>
          <a:lstStyle/>
          <a:p>
            <a:pPr marL="342900" marR="0" lvl="0" indent="-342900" rtl="0">
              <a:spcBef>
                <a:spcPts val="0"/>
              </a:spcBef>
              <a:spcAft>
                <a:spcPts val="0"/>
              </a:spcAft>
              <a:buClr>
                <a:schemeClr val="dk1"/>
              </a:buClr>
              <a:buSzPct val="25000"/>
              <a:buFont typeface="Times New Roman"/>
              <a:buNone/>
            </a:pPr>
            <a:r>
              <a:rPr lang="en-US" sz="2400" b="1" i="0" u="none" strike="noStrike" cap="none" baseline="0" dirty="0" smtClean="0">
                <a:solidFill>
                  <a:schemeClr val="dk1"/>
                </a:solidFill>
                <a:latin typeface="Times New Roman"/>
                <a:ea typeface="Times New Roman"/>
                <a:cs typeface="Times New Roman"/>
                <a:sym typeface="Times New Roman"/>
              </a:rPr>
              <a:t>    This </a:t>
            </a:r>
            <a:r>
              <a:rPr lang="en-US" sz="2400" b="1" i="0" u="none" strike="noStrike" cap="none" baseline="0" dirty="0">
                <a:solidFill>
                  <a:schemeClr val="dk1"/>
                </a:solidFill>
                <a:latin typeface="Times New Roman"/>
                <a:ea typeface="Times New Roman"/>
                <a:cs typeface="Times New Roman"/>
                <a:sym typeface="Times New Roman"/>
              </a:rPr>
              <a:t>document </a:t>
            </a:r>
            <a:r>
              <a:rPr lang="en-US" sz="2400" b="1" i="0" u="none" strike="noStrike" cap="none" baseline="0" dirty="0" smtClean="0">
                <a:solidFill>
                  <a:schemeClr val="dk1"/>
                </a:solidFill>
                <a:latin typeface="Times New Roman"/>
                <a:ea typeface="Times New Roman"/>
                <a:cs typeface="Times New Roman"/>
                <a:sym typeface="Times New Roman"/>
              </a:rPr>
              <a:t>discusses </a:t>
            </a:r>
            <a:r>
              <a:rPr lang="en-US" sz="2400" b="1" i="0" u="none" strike="noStrike" cap="none" baseline="0" dirty="0">
                <a:solidFill>
                  <a:schemeClr val="dk1"/>
                </a:solidFill>
                <a:latin typeface="Times New Roman"/>
                <a:ea typeface="Times New Roman"/>
                <a:cs typeface="Times New Roman"/>
                <a:sym typeface="Times New Roman"/>
              </a:rPr>
              <a:t>the use cases </a:t>
            </a:r>
            <a:r>
              <a:rPr lang="en-US" sz="2400" b="1" i="0" u="none" strike="noStrike" cap="none" baseline="0" dirty="0" smtClean="0">
                <a:solidFill>
                  <a:schemeClr val="dk1"/>
                </a:solidFill>
                <a:latin typeface="Times New Roman"/>
                <a:ea typeface="Times New Roman"/>
                <a:cs typeface="Times New Roman"/>
                <a:sym typeface="Times New Roman"/>
              </a:rPr>
              <a:t>for NG60</a:t>
            </a:r>
            <a:r>
              <a:rPr lang="en-US" sz="2400" b="1" i="0" u="none" strike="noStrike" cap="none" dirty="0" smtClean="0">
                <a:solidFill>
                  <a:schemeClr val="dk1"/>
                </a:solidFill>
                <a:latin typeface="Times New Roman"/>
                <a:ea typeface="Times New Roman"/>
                <a:cs typeface="Times New Roman"/>
                <a:sym typeface="Times New Roman"/>
              </a:rPr>
              <a:t> which are in line with requirements within NG60 proposed PAR/CSD documents. </a:t>
            </a:r>
            <a:endParaRPr lang="en-US" sz="2400" b="1"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9</a:t>
            </a:r>
            <a:r>
              <a:rPr lang="en-US" sz="2400" b="1" i="0" u="none" strike="noStrike" cap="none" baseline="0" dirty="0" smtClean="0">
                <a:solidFill>
                  <a:schemeClr val="dk2"/>
                </a:solidFill>
                <a:latin typeface="Times New Roman"/>
                <a:ea typeface="Times New Roman"/>
                <a:cs typeface="Times New Roman"/>
                <a:sym typeface="Times New Roman"/>
              </a:rPr>
              <a:t>: </a:t>
            </a:r>
            <a:r>
              <a:rPr lang="en-US" sz="2400" b="1" i="0" u="none" strike="noStrike" cap="none" baseline="0" dirty="0">
                <a:solidFill>
                  <a:schemeClr val="dk2"/>
                </a:solidFill>
                <a:latin typeface="Times New Roman"/>
                <a:ea typeface="Times New Roman"/>
                <a:cs typeface="Times New Roman"/>
                <a:sym typeface="Times New Roman"/>
              </a:rPr>
              <a:t>Wireless </a:t>
            </a:r>
            <a:r>
              <a:rPr lang="en-US" sz="2400" b="1" i="0" u="none" strike="noStrike" cap="none" baseline="0" dirty="0" smtClean="0">
                <a:solidFill>
                  <a:schemeClr val="dk2"/>
                </a:solidFill>
                <a:latin typeface="Times New Roman"/>
                <a:ea typeface="Times New Roman"/>
                <a:cs typeface="Times New Roman"/>
                <a:sym typeface="Times New Roman"/>
              </a:rPr>
              <a:t>Backhaul with Multi-hop</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26" name="Shape 226"/>
          <p:cNvSpPr txBox="1">
            <a:spLocks noGrp="1"/>
          </p:cNvSpPr>
          <p:nvPr>
            <p:ph type="body" idx="1"/>
          </p:nvPr>
        </p:nvSpPr>
        <p:spPr>
          <a:xfrm>
            <a:off x="683568" y="1268760"/>
            <a:ext cx="6192688"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lvl="0" indent="-342900">
              <a:lnSpc>
                <a:spcPct val="80000"/>
              </a:lnSpc>
              <a:spcBef>
                <a:spcPts val="270"/>
              </a:spcBef>
              <a:buSzPct val="25000"/>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2Gbps </a:t>
            </a:r>
            <a:r>
              <a:rPr lang="en-US" sz="1600" b="1" i="0" u="none" strike="noStrike" cap="none" baseline="0" dirty="0">
                <a:solidFill>
                  <a:srgbClr val="FF0000"/>
                </a:solidFill>
                <a:latin typeface="Times New Roman"/>
                <a:ea typeface="Times New Roman"/>
                <a:cs typeface="Times New Roman"/>
                <a:sym typeface="Times New Roman"/>
              </a:rPr>
              <a:t>, </a:t>
            </a:r>
            <a:r>
              <a:rPr lang="en-US" sz="1600" b="1" dirty="0" smtClean="0">
                <a:solidFill>
                  <a:srgbClr val="FF0000"/>
                </a:solidFill>
                <a:latin typeface="Times New Roman"/>
                <a:ea typeface="Times New Roman"/>
                <a:cs typeface="Times New Roman"/>
                <a:sym typeface="Times New Roman"/>
              </a:rPr>
              <a:t>at less than </a:t>
            </a:r>
            <a:r>
              <a:rPr lang="en-US" sz="1600" b="1" i="0" u="none" strike="noStrike" cap="none" baseline="0" dirty="0" smtClean="0">
                <a:solidFill>
                  <a:srgbClr val="FF0000"/>
                </a:solidFill>
                <a:latin typeface="Times New Roman"/>
                <a:ea typeface="Times New Roman"/>
                <a:cs typeface="Times New Roman"/>
                <a:sym typeface="Times New Roman"/>
              </a:rPr>
              <a:t>150m LOS in</a:t>
            </a:r>
            <a:r>
              <a:rPr lang="en-US" sz="1600" b="1" i="0" u="none" strike="noStrike" cap="none" dirty="0" smtClean="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@60Ghz </a:t>
            </a:r>
            <a:r>
              <a:rPr lang="en-US" sz="1600" b="1" i="0" u="none" strike="noStrike" cap="none" baseline="0" dirty="0">
                <a:solidFill>
                  <a:srgbClr val="FF0000"/>
                </a:solidFill>
                <a:latin typeface="Times New Roman"/>
                <a:ea typeface="Times New Roman"/>
                <a:cs typeface="Times New Roman"/>
                <a:sym typeface="Times New Roman"/>
              </a:rPr>
              <a:t>band </a:t>
            </a:r>
            <a:endParaRPr lang="en-US" sz="1600" b="1" i="0" u="none" strike="noStrike" cap="none" baseline="0" dirty="0" smtClean="0">
              <a:solidFill>
                <a:srgbClr val="FF0000"/>
              </a:solidFill>
              <a:latin typeface="Times New Roman"/>
              <a:ea typeface="Times New Roman"/>
              <a:cs typeface="Times New Roman"/>
              <a:sym typeface="Times New Roman"/>
            </a:endParaRPr>
          </a:p>
          <a:p>
            <a:pPr lvl="0" indent="-342900">
              <a:lnSpc>
                <a:spcPct val="80000"/>
              </a:lnSpc>
              <a:spcBef>
                <a:spcPts val="270"/>
              </a:spcBef>
              <a:buSzPct val="25000"/>
              <a:buNone/>
            </a:pPr>
            <a:r>
              <a:rPr lang="en-US" sz="1600" b="1" dirty="0" smtClean="0">
                <a:solidFill>
                  <a:schemeClr val="dk1"/>
                </a:solidFill>
                <a:latin typeface="Times New Roman"/>
                <a:ea typeface="Times New Roman"/>
                <a:cs typeface="Times New Roman"/>
                <a:sym typeface="Times New Roman"/>
              </a:rPr>
              <a:t>        </a:t>
            </a:r>
            <a:r>
              <a:rPr lang="en-US" sz="1600" b="1" dirty="0" smtClean="0">
                <a:solidFill>
                  <a:srgbClr val="FF0000"/>
                </a:solidFill>
                <a:latin typeface="Times New Roman"/>
                <a:ea typeface="Times New Roman"/>
                <a:cs typeface="Times New Roman"/>
                <a:sym typeface="Times New Roman"/>
              </a:rPr>
              <a:t>- # of hops AP &lt;5</a:t>
            </a:r>
          </a:p>
          <a:p>
            <a:pPr lvl="0" indent="-342900">
              <a:lnSpc>
                <a:spcPct val="80000"/>
              </a:lnSpc>
              <a:spcBef>
                <a:spcPts val="270"/>
              </a:spcBef>
              <a:buSzPct val="25000"/>
              <a:buNone/>
            </a:pPr>
            <a:r>
              <a:rPr lang="en-US" sz="1600" b="1" i="0" u="none" strike="noStrike" cap="none" baseline="0" dirty="0" smtClean="0">
                <a:solidFill>
                  <a:srgbClr val="FF0000"/>
                </a:solidFill>
                <a:latin typeface="Times New Roman"/>
                <a:ea typeface="Times New Roman"/>
                <a:cs typeface="Times New Roman"/>
                <a:sym typeface="Times New Roman"/>
              </a:rPr>
              <a:t>        - P2P/P2MP</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Low </a:t>
            </a:r>
            <a:r>
              <a:rPr lang="en-US" sz="1600" b="1" i="0" u="none" strike="noStrike" cap="none" baseline="0" dirty="0">
                <a:solidFill>
                  <a:schemeClr val="dk1"/>
                </a:solidFill>
                <a:latin typeface="Times New Roman"/>
                <a:ea typeface="Times New Roman"/>
                <a:cs typeface="Times New Roman"/>
                <a:sym typeface="Times New Roman"/>
              </a:rPr>
              <a:t>latency &lt; </a:t>
            </a:r>
            <a:r>
              <a:rPr lang="en-US" sz="1600" b="1" i="0" u="none" strike="noStrike" cap="none" baseline="0" dirty="0" smtClean="0">
                <a:solidFill>
                  <a:schemeClr val="dk1"/>
                </a:solidFill>
                <a:latin typeface="Times New Roman"/>
                <a:ea typeface="Times New Roman"/>
                <a:cs typeface="Times New Roman"/>
                <a:sym typeface="Times New Roman"/>
              </a:rPr>
              <a:t>35ms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Highly </a:t>
            </a:r>
            <a:r>
              <a:rPr lang="en-US" sz="1600" b="1" i="0" u="none" strike="noStrike" cap="none" baseline="0" dirty="0">
                <a:solidFill>
                  <a:schemeClr val="dk1"/>
                </a:solidFill>
                <a:latin typeface="Times New Roman"/>
                <a:ea typeface="Times New Roman"/>
                <a:cs typeface="Times New Roman"/>
                <a:sym typeface="Times New Roman"/>
              </a:rPr>
              <a:t>secure </a:t>
            </a: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chemeClr val="dk1"/>
                </a:solidFill>
                <a:latin typeface="Times New Roman"/>
                <a:ea typeface="Times New Roman"/>
                <a:cs typeface="Times New Roman"/>
                <a:sym typeface="Times New Roman"/>
              </a:rPr>
              <a:t>        - </a:t>
            </a:r>
            <a:r>
              <a:rPr lang="en-US" sz="1600" b="1" dirty="0" err="1" smtClean="0">
                <a:solidFill>
                  <a:schemeClr val="dk1"/>
                </a:solidFill>
                <a:latin typeface="Times New Roman"/>
                <a:ea typeface="Times New Roman"/>
                <a:cs typeface="Times New Roman"/>
                <a:sym typeface="Times New Roman"/>
              </a:rPr>
              <a:t>QoS</a:t>
            </a:r>
            <a:r>
              <a:rPr lang="en-US" sz="1600" b="1" dirty="0" smtClean="0">
                <a:solidFill>
                  <a:schemeClr val="dk1"/>
                </a:solidFill>
                <a:latin typeface="Times New Roman"/>
                <a:ea typeface="Times New Roman"/>
                <a:cs typeface="Times New Roman"/>
                <a:sym typeface="Times New Roman"/>
              </a:rPr>
              <a:t>/</a:t>
            </a:r>
            <a:r>
              <a:rPr lang="en-US" sz="1600" b="1" dirty="0" err="1" smtClean="0">
                <a:solidFill>
                  <a:schemeClr val="dk1"/>
                </a:solidFill>
                <a:latin typeface="Times New Roman"/>
                <a:ea typeface="Times New Roman"/>
                <a:cs typeface="Times New Roman"/>
                <a:sym typeface="Times New Roman"/>
              </a:rPr>
              <a:t>QoE</a:t>
            </a:r>
            <a:r>
              <a:rPr lang="en-US" sz="1600" b="1"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dirty="0" smtClean="0">
                <a:solidFill>
                  <a:schemeClr val="dk1"/>
                </a:solidFill>
                <a:latin typeface="Times New Roman"/>
                <a:ea typeface="Times New Roman"/>
                <a:cs typeface="Times New Roman"/>
                <a:sym typeface="Times New Roman"/>
              </a:rPr>
              <a:t>Self Backhauling</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- 99.99% of availability</a:t>
            </a: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Complies with FCC </a:t>
            </a:r>
            <a:r>
              <a:rPr lang="en-US" sz="1600" b="1" i="0" u="none" strike="noStrike" cap="none" baseline="0" dirty="0" smtClean="0">
                <a:solidFill>
                  <a:schemeClr val="dk1"/>
                </a:solidFill>
                <a:latin typeface="Times New Roman"/>
                <a:ea typeface="Times New Roman"/>
                <a:cs typeface="Times New Roman"/>
                <a:sym typeface="Times New Roman"/>
              </a:rPr>
              <a:t>Part 15 regulations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sz="1600" b="1" i="0" u="none" strike="noStrike" cap="none" baseline="0" dirty="0">
              <a:solidFill>
                <a:schemeClr val="dk1"/>
              </a:solidFill>
              <a:latin typeface="Times New Roman"/>
              <a:ea typeface="Times New Roman"/>
              <a:cs typeface="Times New Roman"/>
              <a:sym typeface="Times New Roman"/>
            </a:endParaRPr>
          </a:p>
        </p:txBody>
      </p:sp>
      <p:grpSp>
        <p:nvGrpSpPr>
          <p:cNvPr id="3" name="Shape 342"/>
          <p:cNvGrpSpPr/>
          <p:nvPr/>
        </p:nvGrpSpPr>
        <p:grpSpPr>
          <a:xfrm>
            <a:off x="953845" y="4149080"/>
            <a:ext cx="3906187" cy="2160240"/>
            <a:chOff x="1691680" y="3027015"/>
            <a:chExt cx="3816424" cy="1626120"/>
          </a:xfrm>
        </p:grpSpPr>
        <p:grpSp>
          <p:nvGrpSpPr>
            <p:cNvPr id="4" name="Shape 343"/>
            <p:cNvGrpSpPr/>
            <p:nvPr/>
          </p:nvGrpSpPr>
          <p:grpSpPr>
            <a:xfrm>
              <a:off x="1758545" y="3573015"/>
              <a:ext cx="1939072" cy="1080119"/>
              <a:chOff x="5724128" y="404663"/>
              <a:chExt cx="1656183" cy="942045"/>
            </a:xfrm>
          </p:grpSpPr>
          <p:sp>
            <p:nvSpPr>
              <p:cNvPr id="59"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60"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5" name="Shape 346"/>
            <p:cNvGrpSpPr/>
            <p:nvPr/>
          </p:nvGrpSpPr>
          <p:grpSpPr>
            <a:xfrm>
              <a:off x="3430159" y="3501006"/>
              <a:ext cx="2005937" cy="1152129"/>
              <a:chOff x="5724128" y="404663"/>
              <a:chExt cx="1656183" cy="942045"/>
            </a:xfrm>
          </p:grpSpPr>
          <p:sp>
            <p:nvSpPr>
              <p:cNvPr id="57"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8"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6" name="Shape 349"/>
            <p:cNvGrpSpPr/>
            <p:nvPr/>
          </p:nvGrpSpPr>
          <p:grpSpPr>
            <a:xfrm>
              <a:off x="4098792" y="3212976"/>
              <a:ext cx="404838" cy="1141141"/>
              <a:chOff x="5148064" y="4190325"/>
              <a:chExt cx="435980" cy="937142"/>
            </a:xfrm>
          </p:grpSpPr>
          <p:cxnSp>
            <p:nvCxnSpPr>
              <p:cNvPr id="53"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4"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55"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6"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32"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33"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NG60 </a:t>
              </a:r>
              <a:r>
                <a:rPr lang="en-US" sz="1000" b="0" i="0" u="none" strike="noStrike" cap="none" baseline="0" dirty="0" smtClean="0">
                  <a:solidFill>
                    <a:srgbClr val="000000"/>
                  </a:solidFill>
                  <a:latin typeface="Times New Roman"/>
                  <a:ea typeface="Times New Roman"/>
                  <a:cs typeface="Times New Roman"/>
                  <a:sym typeface="Times New Roman"/>
                </a:rPr>
                <a:t>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3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3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NG60 AP</a:t>
              </a:r>
            </a:p>
          </p:txBody>
        </p:sp>
        <p:sp>
          <p:nvSpPr>
            <p:cNvPr id="41"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N-LOS Access</a:t>
              </a:r>
            </a:p>
          </p:txBody>
        </p:sp>
        <p:sp>
          <p:nvSpPr>
            <p:cNvPr id="43"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Backhaul @60GHz</a:t>
              </a:r>
            </a:p>
          </p:txBody>
        </p:sp>
        <p:cxnSp>
          <p:nvCxnSpPr>
            <p:cNvPr id="44"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7" name="Shape 367"/>
            <p:cNvGrpSpPr/>
            <p:nvPr/>
          </p:nvGrpSpPr>
          <p:grpSpPr>
            <a:xfrm>
              <a:off x="2360326" y="3212975"/>
              <a:ext cx="404839" cy="1168888"/>
              <a:chOff x="5148064" y="4190325"/>
              <a:chExt cx="435980" cy="937142"/>
            </a:xfrm>
          </p:grpSpPr>
          <p:cxnSp>
            <p:nvCxnSpPr>
              <p:cNvPr id="49"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0"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51"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2"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46"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47" name="Shape 373"/>
            <p:cNvCxnSpPr>
              <a:stCxn id="60"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48" name="Shape 374"/>
            <p:cNvCxnSpPr>
              <a:stCxn id="41"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20" name="Shape 375"/>
          <p:cNvPicPr preferRelativeResize="0"/>
          <p:nvPr/>
        </p:nvPicPr>
        <p:blipFill rotWithShape="1">
          <a:blip r:embed="rId4">
            <a:alphaModFix/>
          </a:blip>
          <a:srcRect/>
          <a:stretch/>
        </p:blipFill>
        <p:spPr>
          <a:xfrm>
            <a:off x="1170856" y="5510075"/>
            <a:ext cx="596778" cy="392997"/>
          </a:xfrm>
          <a:prstGeom prst="rect">
            <a:avLst/>
          </a:prstGeom>
          <a:noFill/>
          <a:ln>
            <a:noFill/>
          </a:ln>
        </p:spPr>
      </p:pic>
      <p:pic>
        <p:nvPicPr>
          <p:cNvPr id="21" name="Shape 376"/>
          <p:cNvPicPr preferRelativeResize="0"/>
          <p:nvPr/>
        </p:nvPicPr>
        <p:blipFill rotWithShape="1">
          <a:blip r:embed="rId5">
            <a:alphaModFix/>
          </a:blip>
          <a:srcRect/>
          <a:stretch/>
        </p:blipFill>
        <p:spPr>
          <a:xfrm>
            <a:off x="1279361" y="5687254"/>
            <a:ext cx="200827" cy="253185"/>
          </a:xfrm>
          <a:prstGeom prst="rect">
            <a:avLst/>
          </a:prstGeom>
          <a:noFill/>
          <a:ln>
            <a:noFill/>
          </a:ln>
        </p:spPr>
      </p:pic>
      <p:grpSp>
        <p:nvGrpSpPr>
          <p:cNvPr id="8" name="Shape 377"/>
          <p:cNvGrpSpPr/>
          <p:nvPr/>
        </p:nvGrpSpPr>
        <p:grpSpPr>
          <a:xfrm>
            <a:off x="899592" y="5325636"/>
            <a:ext cx="379768" cy="614804"/>
            <a:chOff x="467543" y="3717032"/>
            <a:chExt cx="504056" cy="720080"/>
          </a:xfrm>
        </p:grpSpPr>
        <p:sp>
          <p:nvSpPr>
            <p:cNvPr id="27"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a:solidFill>
                    <a:srgbClr val="000000"/>
                  </a:solidFill>
                  <a:latin typeface="Tahoma"/>
                  <a:ea typeface="Tahoma"/>
                  <a:cs typeface="Tahoma"/>
                  <a:sym typeface="Tahoma"/>
                </a:rPr>
                <a:t>BUS STOP</a:t>
              </a:r>
            </a:p>
          </p:txBody>
        </p:sp>
        <p:cxnSp>
          <p:nvCxnSpPr>
            <p:cNvPr id="28"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23" name="Shape 380"/>
          <p:cNvCxnSpPr>
            <a:stCxn id="52" idx="2"/>
            <a:endCxn id="21" idx="3"/>
          </p:cNvCxnSpPr>
          <p:nvPr/>
        </p:nvCxnSpPr>
        <p:spPr>
          <a:xfrm flipH="1">
            <a:off x="1480164" y="4905661"/>
            <a:ext cx="544048" cy="908272"/>
          </a:xfrm>
          <a:prstGeom prst="straightConnector1">
            <a:avLst/>
          </a:prstGeom>
          <a:noFill/>
          <a:ln w="9525" cap="flat">
            <a:solidFill>
              <a:schemeClr val="dk1"/>
            </a:solidFill>
            <a:prstDash val="dash"/>
            <a:round/>
            <a:headEnd type="stealth" w="lg" len="lg"/>
            <a:tailEnd type="stealth" w="lg" len="lg"/>
          </a:ln>
        </p:spPr>
      </p:cxnSp>
      <p:cxnSp>
        <p:nvCxnSpPr>
          <p:cNvPr id="24" name="Shape 381"/>
          <p:cNvCxnSpPr/>
          <p:nvPr/>
        </p:nvCxnSpPr>
        <p:spPr>
          <a:xfrm flipH="1">
            <a:off x="1713382"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25" name="Shape 382"/>
          <p:cNvPicPr preferRelativeResize="0"/>
          <p:nvPr/>
        </p:nvPicPr>
        <p:blipFill rotWithShape="1">
          <a:blip r:embed="rId5">
            <a:alphaModFix/>
          </a:blip>
          <a:srcRect/>
          <a:stretch/>
        </p:blipFill>
        <p:spPr>
          <a:xfrm>
            <a:off x="2601604" y="5694517"/>
            <a:ext cx="196828" cy="248145"/>
          </a:xfrm>
          <a:prstGeom prst="rect">
            <a:avLst/>
          </a:prstGeom>
          <a:noFill/>
          <a:ln>
            <a:noFill/>
          </a:ln>
        </p:spPr>
      </p:pic>
      <p:grpSp>
        <p:nvGrpSpPr>
          <p:cNvPr id="62" name="Shape 342"/>
          <p:cNvGrpSpPr/>
          <p:nvPr/>
        </p:nvGrpSpPr>
        <p:grpSpPr>
          <a:xfrm>
            <a:off x="4770269" y="4149080"/>
            <a:ext cx="3906187" cy="2160240"/>
            <a:chOff x="1691680" y="3027015"/>
            <a:chExt cx="3816424" cy="1626120"/>
          </a:xfrm>
        </p:grpSpPr>
        <p:grpSp>
          <p:nvGrpSpPr>
            <p:cNvPr id="72" name="Shape 343"/>
            <p:cNvGrpSpPr/>
            <p:nvPr/>
          </p:nvGrpSpPr>
          <p:grpSpPr>
            <a:xfrm>
              <a:off x="1758545" y="3573015"/>
              <a:ext cx="1939072" cy="1080119"/>
              <a:chOff x="5724128" y="404663"/>
              <a:chExt cx="1656183" cy="942045"/>
            </a:xfrm>
          </p:grpSpPr>
          <p:sp>
            <p:nvSpPr>
              <p:cNvPr id="102"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103"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73" name="Shape 346"/>
            <p:cNvGrpSpPr/>
            <p:nvPr/>
          </p:nvGrpSpPr>
          <p:grpSpPr>
            <a:xfrm>
              <a:off x="3430159" y="3501006"/>
              <a:ext cx="2005937" cy="1152129"/>
              <a:chOff x="5724128" y="404663"/>
              <a:chExt cx="1656183" cy="942045"/>
            </a:xfrm>
          </p:grpSpPr>
          <p:sp>
            <p:nvSpPr>
              <p:cNvPr id="100"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101"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74" name="Shape 349"/>
            <p:cNvGrpSpPr/>
            <p:nvPr/>
          </p:nvGrpSpPr>
          <p:grpSpPr>
            <a:xfrm>
              <a:off x="4098792" y="3212976"/>
              <a:ext cx="404838" cy="1141141"/>
              <a:chOff x="5148064" y="4190325"/>
              <a:chExt cx="435980" cy="937142"/>
            </a:xfrm>
          </p:grpSpPr>
          <p:cxnSp>
            <p:nvCxnSpPr>
              <p:cNvPr id="96"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97"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98"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99"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75"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76"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NG60 AP</a:t>
              </a:r>
            </a:p>
          </p:txBody>
        </p:sp>
        <p:pic>
          <p:nvPicPr>
            <p:cNvPr id="78"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79"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NG60 </a:t>
              </a:r>
              <a:r>
                <a:rPr lang="en-US" sz="1000" b="0" i="0" u="none" strike="noStrike" cap="none" baseline="0" dirty="0" smtClean="0">
                  <a:solidFill>
                    <a:srgbClr val="000000"/>
                  </a:solidFill>
                  <a:latin typeface="Times New Roman"/>
                  <a:ea typeface="Times New Roman"/>
                  <a:cs typeface="Times New Roman"/>
                  <a:sym typeface="Times New Roman"/>
                </a:rPr>
                <a:t>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81" name="Shape 361"/>
            <p:cNvPicPr preferRelativeResize="0"/>
            <p:nvPr/>
          </p:nvPicPr>
          <p:blipFill rotWithShape="1">
            <a:blip r:embed="rId5">
              <a:alphaModFix/>
            </a:blip>
            <a:srcRect/>
            <a:stretch/>
          </p:blipFill>
          <p:spPr>
            <a:xfrm>
              <a:off x="3705903" y="4188667"/>
              <a:ext cx="192306" cy="186791"/>
            </a:xfrm>
            <a:prstGeom prst="rect">
              <a:avLst/>
            </a:prstGeom>
            <a:noFill/>
            <a:ln>
              <a:noFill/>
            </a:ln>
          </p:spPr>
        </p:pic>
        <p:sp>
          <p:nvSpPr>
            <p:cNvPr id="84"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N-LOS Access</a:t>
              </a:r>
            </a:p>
          </p:txBody>
        </p:sp>
        <p:sp>
          <p:nvSpPr>
            <p:cNvPr id="86"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87"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88" name="Shape 367"/>
            <p:cNvGrpSpPr/>
            <p:nvPr/>
          </p:nvGrpSpPr>
          <p:grpSpPr>
            <a:xfrm>
              <a:off x="2360326" y="3212975"/>
              <a:ext cx="404839" cy="1168888"/>
              <a:chOff x="5148064" y="4190325"/>
              <a:chExt cx="435980" cy="937142"/>
            </a:xfrm>
          </p:grpSpPr>
          <p:cxnSp>
            <p:nvCxnSpPr>
              <p:cNvPr id="92"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93"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94"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95"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89"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90" name="Shape 373"/>
            <p:cNvCxnSpPr>
              <a:stCxn id="103"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91" name="Shape 374"/>
            <p:cNvCxnSpPr>
              <a:stCxn id="84"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grpSp>
        <p:nvGrpSpPr>
          <p:cNvPr id="65" name="Shape 377"/>
          <p:cNvGrpSpPr/>
          <p:nvPr/>
        </p:nvGrpSpPr>
        <p:grpSpPr>
          <a:xfrm>
            <a:off x="4716016" y="5325636"/>
            <a:ext cx="379768" cy="614804"/>
            <a:chOff x="467543" y="3717032"/>
            <a:chExt cx="504056" cy="720080"/>
          </a:xfrm>
        </p:grpSpPr>
        <p:sp>
          <p:nvSpPr>
            <p:cNvPr id="70"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a:solidFill>
                    <a:srgbClr val="000000"/>
                  </a:solidFill>
                  <a:latin typeface="Tahoma"/>
                  <a:ea typeface="Tahoma"/>
                  <a:cs typeface="Tahoma"/>
                  <a:sym typeface="Tahoma"/>
                </a:rPr>
                <a:t>BUS STOP</a:t>
              </a:r>
            </a:p>
          </p:txBody>
        </p:sp>
        <p:cxnSp>
          <p:nvCxnSpPr>
            <p:cNvPr id="71"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67" name="Shape 381"/>
          <p:cNvCxnSpPr/>
          <p:nvPr/>
        </p:nvCxnSpPr>
        <p:spPr>
          <a:xfrm flipH="1">
            <a:off x="5529806"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68" name="Shape 382"/>
          <p:cNvPicPr preferRelativeResize="0"/>
          <p:nvPr/>
        </p:nvPicPr>
        <p:blipFill rotWithShape="1">
          <a:blip r:embed="rId5">
            <a:alphaModFix/>
          </a:blip>
          <a:srcRect/>
          <a:stretch/>
        </p:blipFill>
        <p:spPr>
          <a:xfrm>
            <a:off x="6418028" y="5694517"/>
            <a:ext cx="196828" cy="248145"/>
          </a:xfrm>
          <a:prstGeom prst="rect">
            <a:avLst/>
          </a:prstGeom>
          <a:noFill/>
          <a:ln>
            <a:noFill/>
          </a:ln>
        </p:spPr>
      </p:pic>
      <p:cxnSp>
        <p:nvCxnSpPr>
          <p:cNvPr id="104" name="Shape 372"/>
          <p:cNvCxnSpPr/>
          <p:nvPr/>
        </p:nvCxnSpPr>
        <p:spPr>
          <a:xfrm>
            <a:off x="3923928" y="4797152"/>
            <a:ext cx="1621435" cy="0"/>
          </a:xfrm>
          <a:prstGeom prst="straightConnector1">
            <a:avLst/>
          </a:prstGeom>
          <a:noFill/>
          <a:ln w="25400" cap="flat">
            <a:solidFill>
              <a:srgbClr val="A5A5A5"/>
            </a:solidFill>
            <a:prstDash val="dash"/>
            <a:round/>
            <a:headEnd type="stealth" w="med" len="med"/>
            <a:tailEnd type="stealth" w="med" len="med"/>
          </a:ln>
        </p:spPr>
      </p:cxnSp>
      <p:cxnSp>
        <p:nvCxnSpPr>
          <p:cNvPr id="105" name="Shape 366"/>
          <p:cNvCxnSpPr/>
          <p:nvPr/>
        </p:nvCxnSpPr>
        <p:spPr>
          <a:xfrm>
            <a:off x="4716016" y="4365104"/>
            <a:ext cx="0" cy="478300"/>
          </a:xfrm>
          <a:prstGeom prst="straightConnector1">
            <a:avLst/>
          </a:prstGeom>
          <a:noFill/>
          <a:ln w="19050" cap="flat">
            <a:solidFill>
              <a:srgbClr val="00B050"/>
            </a:solidFill>
            <a:prstDash val="solid"/>
            <a:round/>
            <a:headEnd type="none" w="med" len="med"/>
            <a:tailEnd type="stealth" w="lg" len="lg"/>
          </a:ln>
        </p:spPr>
      </p:cxnSp>
      <p:sp>
        <p:nvSpPr>
          <p:cNvPr id="106" name="Shape 365"/>
          <p:cNvSpPr txBox="1"/>
          <p:nvPr/>
        </p:nvSpPr>
        <p:spPr>
          <a:xfrm>
            <a:off x="4139952" y="4149080"/>
            <a:ext cx="1094996" cy="131389"/>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pic>
        <p:nvPicPr>
          <p:cNvPr id="1028" name="Picture 4" descr="C:\Program Files\Microsoft Office\MEDIA\CAGCAT10\j0205462.wmf"/>
          <p:cNvPicPr>
            <a:picLocks noChangeAspect="1" noChangeArrowheads="1"/>
          </p:cNvPicPr>
          <p:nvPr/>
        </p:nvPicPr>
        <p:blipFill>
          <a:blip r:embed="rId6"/>
          <a:srcRect/>
          <a:stretch>
            <a:fillRect/>
          </a:stretch>
        </p:blipFill>
        <p:spPr bwMode="auto">
          <a:xfrm>
            <a:off x="4932040" y="5229200"/>
            <a:ext cx="936104" cy="931398"/>
          </a:xfrm>
          <a:prstGeom prst="rect">
            <a:avLst/>
          </a:prstGeom>
          <a:noFill/>
        </p:spPr>
      </p:pic>
      <p:sp>
        <p:nvSpPr>
          <p:cNvPr id="109" name="TextBox 108"/>
          <p:cNvSpPr txBox="1"/>
          <p:nvPr/>
        </p:nvSpPr>
        <p:spPr>
          <a:xfrm>
            <a:off x="5148064" y="5949280"/>
            <a:ext cx="482824" cy="261610"/>
          </a:xfrm>
          <a:prstGeom prst="rect">
            <a:avLst/>
          </a:prstGeom>
          <a:noFill/>
        </p:spPr>
        <p:txBody>
          <a:bodyPr wrap="none" rtlCol="0">
            <a:spAutoFit/>
          </a:bodyPr>
          <a:lstStyle/>
          <a:p>
            <a:r>
              <a:rPr lang="en-US" sz="1050" b="1" dirty="0" smtClean="0"/>
              <a:t>POP</a:t>
            </a:r>
            <a:endParaRPr lang="en-US" sz="1050" b="1" dirty="0"/>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683568" y="548680"/>
            <a:ext cx="7772400" cy="726976"/>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Summary of Key metrics </a:t>
            </a:r>
          </a:p>
        </p:txBody>
      </p:sp>
      <p:graphicFrame>
        <p:nvGraphicFramePr>
          <p:cNvPr id="392" name="Shape 392"/>
          <p:cNvGraphicFramePr/>
          <p:nvPr>
            <p:extLst>
              <p:ext uri="{D42A27DB-BD31-4B8C-83A1-F6EECF244321}">
                <p14:modId xmlns="" xmlns:p14="http://schemas.microsoft.com/office/powerpoint/2010/main" val="2484724683"/>
              </p:ext>
            </p:extLst>
          </p:nvPr>
        </p:nvGraphicFramePr>
        <p:xfrm>
          <a:off x="323528" y="1124744"/>
          <a:ext cx="8568952" cy="5175534"/>
        </p:xfrm>
        <a:graphic>
          <a:graphicData uri="http://schemas.openxmlformats.org/drawingml/2006/table">
            <a:tbl>
              <a:tblPr firstRow="1" bandRow="1">
                <a:noFill/>
                <a:tableStyleId>{76D8E0FC-F2F0-4C2D-AB19-AB96CCA464D3}</a:tableStyleId>
              </a:tblPr>
              <a:tblGrid>
                <a:gridCol w="536886"/>
                <a:gridCol w="831266"/>
                <a:gridCol w="1152128"/>
                <a:gridCol w="799224"/>
                <a:gridCol w="1080768"/>
                <a:gridCol w="926373"/>
                <a:gridCol w="716279"/>
                <a:gridCol w="797835"/>
                <a:gridCol w="1728193"/>
              </a:tblGrid>
              <a:tr h="434616">
                <a:tc rowSpan="2">
                  <a:txBody>
                    <a:bodyPr/>
                    <a:lstStyle/>
                    <a:p>
                      <a:pPr marL="0" marR="0" lvl="0" indent="0" algn="ctr" rtl="0">
                        <a:spcBef>
                          <a:spcPts val="0"/>
                        </a:spcBef>
                        <a:buSzPct val="25000"/>
                        <a:buNone/>
                      </a:pPr>
                      <a:r>
                        <a:rPr lang="en-US" sz="1100" u="none" strike="noStrike" cap="none" baseline="0" dirty="0"/>
                        <a:t> </a:t>
                      </a:r>
                      <a:r>
                        <a:rPr lang="en-US" sz="1100" u="none" strike="noStrike" cap="none" baseline="0" dirty="0" smtClean="0"/>
                        <a:t>UC</a:t>
                      </a:r>
                      <a:endParaRPr lang="en-US" sz="1100" u="none" strike="noStrike" cap="none" baseline="0" dirty="0"/>
                    </a:p>
                    <a:p>
                      <a:pPr marL="0" marR="0" lvl="0" indent="0" algn="ctr" rtl="0">
                        <a:spcBef>
                          <a:spcPts val="0"/>
                        </a:spcBef>
                        <a:buSzPct val="25000"/>
                        <a:buNone/>
                      </a:pPr>
                      <a:r>
                        <a:rPr lang="en-US" sz="1100" u="none" strike="noStrike" cap="none" baseline="0" dirty="0"/>
                        <a: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a:t>Indoor (I)/</a:t>
                      </a:r>
                    </a:p>
                    <a:p>
                      <a:pPr marL="0" marR="0" lvl="0" indent="0" algn="ctr" rtl="0">
                        <a:spcBef>
                          <a:spcPts val="0"/>
                        </a:spcBef>
                        <a:buSzPct val="25000"/>
                        <a:buNone/>
                      </a:pPr>
                      <a:r>
                        <a:rPr lang="en-US" sz="1100" u="none" strike="noStrike" cap="none" baseline="0"/>
                        <a:t>Outdoor (O)</a:t>
                      </a:r>
                    </a:p>
                  </a:txBody>
                  <a:tcPr marL="91450" marR="91450" marT="45725" marB="45725">
                    <a:solidFill>
                      <a:srgbClr val="D8D8D8"/>
                    </a:solidFill>
                  </a:tcPr>
                </a:tc>
                <a:tc>
                  <a:txBody>
                    <a:bodyPr/>
                    <a:lstStyle/>
                    <a:p>
                      <a:pPr marL="0" marR="0" lvl="0" indent="0" algn="ctr" rtl="0">
                        <a:spcBef>
                          <a:spcPts val="0"/>
                        </a:spcBef>
                        <a:buSzPct val="25000"/>
                        <a:buNone/>
                      </a:pPr>
                      <a:r>
                        <a:rPr lang="en-US" sz="1100" u="none" strike="noStrike" cap="none" baseline="0" dirty="0" err="1" smtClean="0"/>
                        <a:t>bne</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Throughput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Topology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Latency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Security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Availability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Applications and Characteristics</a:t>
                      </a:r>
                      <a:endParaRPr lang="en-US" sz="1100" u="none" strike="noStrike" cap="none" baseline="0" dirty="0"/>
                    </a:p>
                  </a:txBody>
                  <a:tcPr marL="91450" marR="91450" marT="45725" marB="45725">
                    <a:solidFill>
                      <a:srgbClr val="D8D8D8"/>
                    </a:solidFill>
                  </a:tcPr>
                </a:tc>
              </a:tr>
              <a:tr h="377703">
                <a:tc vMerge="1">
                  <a:txBody>
                    <a:bodyPr/>
                    <a:lstStyle/>
                    <a:p>
                      <a:endParaRPr lang="en-US"/>
                    </a:p>
                  </a:txBody>
                  <a:tcPr/>
                </a:tc>
                <a:tc vMerge="1">
                  <a:txBody>
                    <a:bodyPr/>
                    <a:lstStyle/>
                    <a:p>
                      <a:endParaRPr lang="en-US"/>
                    </a:p>
                  </a:txBody>
                  <a:tcPr/>
                </a:tc>
                <a:tc>
                  <a:txBody>
                    <a:bodyPr/>
                    <a:lstStyle/>
                    <a:p>
                      <a:pPr marL="0" marR="0" lvl="0" indent="0" algn="l" rtl="0">
                        <a:spcBef>
                          <a:spcPts val="0"/>
                        </a:spcBef>
                        <a:buNone/>
                      </a:pPr>
                      <a:r>
                        <a:rPr lang="en-US" sz="1100" u="none" strike="noStrike" cap="none" baseline="0" dirty="0" smtClean="0"/>
                        <a:t>LOS/       NLOS</a:t>
                      </a:r>
                      <a:endParaRPr sz="1100" u="none" strike="noStrike" cap="none" baseline="0" dirty="0"/>
                    </a:p>
                  </a:txBody>
                  <a:tcPr marL="91450" marR="91450" marT="45725" marB="45725">
                    <a:solidFill>
                      <a:srgbClr val="D8D8D8"/>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34616">
                <a:tc>
                  <a:txBody>
                    <a:bodyPr/>
                    <a:lstStyle/>
                    <a:p>
                      <a:pPr marL="0" marR="0" lvl="0" indent="0" algn="l" rtl="0">
                        <a:spcBef>
                          <a:spcPts val="0"/>
                        </a:spcBef>
                        <a:buSzPct val="25000"/>
                        <a:buNone/>
                      </a:pPr>
                      <a:r>
                        <a:rPr lang="en-US" sz="800" u="none" strike="noStrike" cap="none" baseline="0" dirty="0" smtClean="0"/>
                        <a:t>1</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a:t>
                      </a:r>
                      <a:r>
                        <a:rPr lang="en-US" sz="800" u="none" strike="noStrike" cap="none" baseline="0" dirty="0"/>
                        <a:t>&lt;</a:t>
                      </a:r>
                      <a:r>
                        <a:rPr lang="en-US" sz="800" u="none" strike="noStrike" cap="none" baseline="0" dirty="0" smtClean="0"/>
                        <a:t>10cm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~10Gbps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-Static,D2D, </a:t>
                      </a:r>
                    </a:p>
                    <a:p>
                      <a:pPr marL="0" marR="0" lvl="0" indent="0" algn="l" rtl="0">
                        <a:spcBef>
                          <a:spcPts val="0"/>
                        </a:spcBef>
                        <a:buSzPct val="25000"/>
                        <a:buNone/>
                      </a:pPr>
                      <a:r>
                        <a:rPr lang="en-US" sz="800" u="none" strike="noStrike" cap="none" baseline="0" dirty="0" smtClean="0"/>
                        <a:t>-Streaming/Downloading</a:t>
                      </a:r>
                    </a:p>
                  </a:txBody>
                  <a:tcPr marL="91450" marR="91450" marT="45725" marB="45725">
                    <a:solidFill>
                      <a:schemeClr val="accent1">
                        <a:lumMod val="40000"/>
                        <a:lumOff val="60000"/>
                        <a:alpha val="0"/>
                      </a:schemeClr>
                    </a:solidFill>
                  </a:tcPr>
                </a:tc>
              </a:tr>
              <a:tr h="605354">
                <a:tc>
                  <a:txBody>
                    <a:bodyPr/>
                    <a:lstStyle/>
                    <a:p>
                      <a:pPr marL="0" marR="0" lvl="0" indent="0" algn="l" rtl="0">
                        <a:spcBef>
                          <a:spcPts val="0"/>
                        </a:spcBef>
                        <a:buSzPct val="25000"/>
                        <a:buNone/>
                      </a:pPr>
                      <a:r>
                        <a:rPr lang="en-US" sz="800" u="none" strike="noStrike" cap="none" baseline="0" dirty="0" smtClean="0"/>
                        <a:t>2</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 </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&gt;28Gbps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a:t>
                      </a:r>
                      <a:r>
                        <a:rPr lang="en-US" sz="800" u="none" strike="noStrike" cap="none" baseline="0" dirty="0" err="1" smtClean="0"/>
                        <a:t>Umcompressed</a:t>
                      </a:r>
                      <a:r>
                        <a:rPr lang="en-US" sz="800" u="none" strike="noStrike" cap="none" baseline="0" dirty="0" smtClean="0"/>
                        <a:t> 8K UHD</a:t>
                      </a:r>
                    </a:p>
                    <a:p>
                      <a:pPr marL="0" marR="0" lvl="0" indent="0" algn="l" rtl="0">
                        <a:spcBef>
                          <a:spcPts val="0"/>
                        </a:spcBef>
                        <a:buNone/>
                      </a:pPr>
                      <a:r>
                        <a:rPr lang="en-US" sz="800" u="none" strike="noStrike" cap="none" baseline="0" dirty="0" smtClean="0"/>
                        <a:t>  Streaming</a:t>
                      </a:r>
                      <a:endParaRPr sz="800" u="none" strike="noStrike" cap="none" baseline="0" dirty="0"/>
                    </a:p>
                  </a:txBody>
                  <a:tcPr marL="91450" marR="91450" marT="45725" marB="45725">
                    <a:solidFill>
                      <a:schemeClr val="accent1">
                        <a:lumMod val="40000"/>
                        <a:lumOff val="60000"/>
                        <a:alpha val="0"/>
                      </a:schemeClr>
                    </a:solidFill>
                  </a:tcPr>
                </a:tc>
              </a:tr>
              <a:tr h="605354">
                <a:tc>
                  <a:txBody>
                    <a:bodyPr/>
                    <a:lstStyle/>
                    <a:p>
                      <a:pPr marL="0" marR="0" lvl="0" indent="0" algn="l" rtl="0">
                        <a:spcBef>
                          <a:spcPts val="0"/>
                        </a:spcBef>
                        <a:buSzPct val="25000"/>
                        <a:buNone/>
                      </a:pPr>
                      <a:r>
                        <a:rPr lang="en-US" sz="800" u="none" strike="noStrike" cap="none" baseline="0" dirty="0" smtClean="0"/>
                        <a:t>3</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&lt;10m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-Low Mobility, D2D </a:t>
                      </a:r>
                    </a:p>
                    <a:p>
                      <a:pPr marL="0" marR="0" lvl="0" indent="0" algn="l" rtl="0">
                        <a:spcBef>
                          <a:spcPts val="0"/>
                        </a:spcBef>
                        <a:buNone/>
                      </a:pPr>
                      <a:r>
                        <a:rPr lang="en-US" sz="800" u="none" strike="noStrike" cap="none" baseline="0" dirty="0" smtClean="0"/>
                        <a:t>-3D UHD streaming</a:t>
                      </a:r>
                      <a:endParaRPr sz="800" u="none" strike="noStrike" cap="none" baseline="0" dirty="0"/>
                    </a:p>
                  </a:txBody>
                  <a:tcPr marL="91450" marR="91450" marT="45725" marB="45725">
                    <a:solidFill>
                      <a:schemeClr val="accent1">
                        <a:lumMod val="40000"/>
                        <a:lumOff val="60000"/>
                        <a:alpha val="0"/>
                      </a:schemeClr>
                    </a:solidFill>
                  </a:tcPr>
                </a:tc>
              </a:tr>
              <a:tr h="377703">
                <a:tc>
                  <a:txBody>
                    <a:bodyPr/>
                    <a:lstStyle/>
                    <a:p>
                      <a:pPr marL="0" marR="0" lvl="0" indent="0" algn="l" rtl="0">
                        <a:spcBef>
                          <a:spcPts val="0"/>
                        </a:spcBef>
                        <a:buSzPct val="25000"/>
                        <a:buNone/>
                      </a:pPr>
                      <a:r>
                        <a:rPr lang="en-US" sz="800" u="none" strike="noStrike" cap="none" baseline="0" dirty="0" smtClean="0"/>
                        <a:t>4</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p>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-Indoor Backhaul with multi-hop*</a:t>
                      </a:r>
                    </a:p>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r>
              <a:tr h="434616">
                <a:tc>
                  <a:txBody>
                    <a:bodyPr/>
                    <a:lstStyle/>
                    <a:p>
                      <a:pPr marL="0" marR="0" lvl="0" indent="0" algn="l" rtl="0">
                        <a:spcBef>
                          <a:spcPts val="0"/>
                        </a:spcBef>
                        <a:buSzPct val="25000"/>
                        <a:buNone/>
                      </a:pPr>
                      <a:r>
                        <a:rPr lang="en-US" sz="800" u="none" strike="noStrike" cap="none" baseline="0" dirty="0" smtClean="0"/>
                        <a:t>5</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I</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&gt;</a:t>
                      </a:r>
                      <a:r>
                        <a:rPr lang="en-US" sz="800" u="none" strike="noStrike" cap="none" baseline="0" dirty="0"/>
                        <a:t>20Gbps</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-Multicast </a:t>
                      </a:r>
                    </a:p>
                    <a:p>
                      <a:pPr marL="0" marR="0" lvl="0" indent="0" algn="l" rtl="0">
                        <a:spcBef>
                          <a:spcPts val="0"/>
                        </a:spcBef>
                        <a:buSzPct val="25000"/>
                        <a:buNone/>
                      </a:pPr>
                      <a:r>
                        <a:rPr lang="en-US" sz="800" u="none" strike="noStrike" cap="none" baseline="0" dirty="0" smtClean="0"/>
                        <a:t>-Streaming/Downloading</a:t>
                      </a:r>
                    </a:p>
                    <a:p>
                      <a:pPr marL="0" marR="0" lvl="0" indent="0" algn="l" rtl="0">
                        <a:spcBef>
                          <a:spcPts val="0"/>
                        </a:spcBef>
                        <a:buSzPct val="25000"/>
                        <a:buNone/>
                      </a:pPr>
                      <a:r>
                        <a:rPr lang="en-US" sz="800" u="none" strike="noStrike" cap="none" baseline="0" dirty="0" smtClean="0"/>
                        <a:t>- Dense Hotspot</a:t>
                      </a:r>
                      <a:endParaRPr lang="en-US" sz="800" u="none" strike="noStrike" cap="none" baseline="0" dirty="0"/>
                    </a:p>
                  </a:txBody>
                  <a:tcPr marL="91450" marR="91450" marT="45725" marB="45725">
                    <a:solidFill>
                      <a:schemeClr val="accent1">
                        <a:lumMod val="40000"/>
                        <a:lumOff val="60000"/>
                        <a:alpha val="0"/>
                      </a:schemeClr>
                    </a:solidFill>
                  </a:tcPr>
                </a:tc>
              </a:tr>
              <a:tr h="533968">
                <a:tc>
                  <a:txBody>
                    <a:bodyPr/>
                    <a:lstStyle/>
                    <a:p>
                      <a:pPr marL="0" marR="0" lvl="0" indent="0" algn="l" rtl="0">
                        <a:spcBef>
                          <a:spcPts val="0"/>
                        </a:spcBef>
                        <a:buSzPct val="25000"/>
                        <a:buNone/>
                      </a:pPr>
                      <a:r>
                        <a:rPr lang="en-US" sz="800" u="none" strike="noStrike" cap="none" baseline="0" dirty="0" smtClean="0"/>
                        <a:t>6</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I/O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&gt;20Gbps</a:t>
                      </a:r>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99.99%</a:t>
                      </a:r>
                    </a:p>
                    <a:p>
                      <a:pPr marL="0" marR="0" lvl="0" indent="0" algn="l" rtl="0">
                        <a:spcBef>
                          <a:spcPts val="0"/>
                        </a:spcBef>
                        <a:buNone/>
                      </a:pP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-Multi-band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-Multi-RAT operation  </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800" u="none" strike="noStrike" cap="none" baseline="0" dirty="0" smtClean="0"/>
                        <a:t>Hotspot </a:t>
                      </a:r>
                    </a:p>
                    <a:p>
                      <a:pPr marL="0" marR="0" lvl="0" indent="0" algn="l" rtl="0">
                        <a:spcBef>
                          <a:spcPts val="0"/>
                        </a:spcBef>
                        <a:buNone/>
                      </a:pP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7</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&lt;200m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~20Gbps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a:t>
                      </a:r>
                      <a:r>
                        <a:rPr lang="en-US" sz="800" u="none" strike="noStrike" cap="none" baseline="0" dirty="0" err="1" smtClean="0"/>
                        <a:t>Fronthauling</a:t>
                      </a:r>
                      <a:endParaRPr lang="en-US" sz="800" u="none" strike="noStrike" cap="none" baseline="0" dirty="0" smtClean="0"/>
                    </a:p>
                    <a:p>
                      <a:pPr marL="0" marR="0" lvl="0" indent="0" algn="l" rtl="0">
                        <a:spcBef>
                          <a:spcPts val="0"/>
                        </a:spcBef>
                        <a:buNone/>
                      </a:pP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8</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&lt;1km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&lt;35ms</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-Small Cell Backhauling with single hop</a:t>
                      </a: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9</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&lt;150m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~2Gbps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&lt;5ms</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-Small Cell Backhauling with multi-hop*</a:t>
                      </a:r>
                      <a:endParaRPr sz="800" u="none" strike="noStrike" cap="none" baseline="0" dirty="0"/>
                    </a:p>
                  </a:txBody>
                  <a:tcPr marL="91450" marR="91450" marT="45725" marB="45725"/>
                </a:tc>
              </a:tr>
            </a:tbl>
          </a:graphicData>
        </a:graphic>
      </p:graphicFrame>
      <p:sp>
        <p:nvSpPr>
          <p:cNvPr id="4" name="TextBox 3"/>
          <p:cNvSpPr txBox="1"/>
          <p:nvPr/>
        </p:nvSpPr>
        <p:spPr>
          <a:xfrm>
            <a:off x="1403648" y="6581001"/>
            <a:ext cx="5763116" cy="276999"/>
          </a:xfrm>
          <a:prstGeom prst="rect">
            <a:avLst/>
          </a:prstGeom>
          <a:noFill/>
        </p:spPr>
        <p:txBody>
          <a:bodyPr wrap="none" rtlCol="0">
            <a:spAutoFit/>
          </a:bodyPr>
          <a:lstStyle/>
          <a:p>
            <a:r>
              <a:rPr lang="en-US" altLang="zh-CN" sz="1200" dirty="0" smtClean="0"/>
              <a:t>*: Multi-hop will build up on the scope of the DMG Relay defined in IEEE 802.11ad</a:t>
            </a:r>
            <a:endParaRPr lang="zh-CN" altLang="en-US" sz="1200" dirty="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Shape 443"/>
          <p:cNvSpPr txBox="1"/>
          <p:nvPr/>
        </p:nvSpPr>
        <p:spPr>
          <a:xfrm>
            <a:off x="6553200" y="649287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1" i="0" u="none" strike="noStrike" cap="none" baseline="0">
                <a:solidFill>
                  <a:schemeClr val="lt1"/>
                </a:solidFill>
                <a:latin typeface="Arial"/>
                <a:ea typeface="Arial"/>
                <a:cs typeface="Arial"/>
                <a:sym typeface="Arial"/>
              </a:rPr>
              <a:pPr marL="0" marR="0" lvl="0" indent="0" algn="r" rtl="0">
                <a:spcBef>
                  <a:spcPts val="0"/>
                </a:spcBef>
                <a:spcAft>
                  <a:spcPts val="0"/>
                </a:spcAft>
                <a:buSzPct val="25000"/>
                <a:buNone/>
              </a:pPr>
              <a:t>22</a:t>
            </a:fld>
            <a:endParaRPr lang="en-US" sz="1000" b="1" i="0" u="none" strike="noStrike" cap="none" baseline="0">
              <a:solidFill>
                <a:schemeClr val="lt1"/>
              </a:solidFill>
              <a:latin typeface="Arial"/>
              <a:ea typeface="Arial"/>
              <a:cs typeface="Arial"/>
              <a:sym typeface="Arial"/>
            </a:endParaRPr>
          </a:p>
        </p:txBody>
      </p:sp>
      <p:sp>
        <p:nvSpPr>
          <p:cNvPr id="444" name="Shape 444"/>
          <p:cNvSpPr txBox="1">
            <a:spLocks noGrp="1"/>
          </p:cNvSpPr>
          <p:nvPr>
            <p:ph type="title" idx="4294967295"/>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dirty="0" smtClean="0">
                <a:solidFill>
                  <a:schemeClr val="dk2"/>
                </a:solidFill>
                <a:latin typeface="Times New Roman"/>
                <a:ea typeface="Times New Roman"/>
                <a:cs typeface="Times New Roman"/>
                <a:sym typeface="Times New Roman"/>
              </a:rPr>
              <a:t>References</a:t>
            </a:r>
            <a:endParaRPr lang="en-US" sz="3200" b="1" i="0" u="none" strike="noStrike" cap="none" baseline="0" dirty="0">
              <a:solidFill>
                <a:schemeClr val="dk2"/>
              </a:solidFill>
              <a:latin typeface="Times New Roman"/>
              <a:ea typeface="Times New Roman"/>
              <a:cs typeface="Times New Roman"/>
              <a:sym typeface="Times New Roman"/>
            </a:endParaRPr>
          </a:p>
        </p:txBody>
      </p:sp>
      <p:sp>
        <p:nvSpPr>
          <p:cNvPr id="6" name="Shape 177"/>
          <p:cNvSpPr/>
          <p:nvPr/>
        </p:nvSpPr>
        <p:spPr>
          <a:xfrm>
            <a:off x="1187624" y="1196752"/>
            <a:ext cx="7416824" cy="4896544"/>
          </a:xfrm>
          <a:prstGeom prst="rect">
            <a:avLst/>
          </a:prstGeom>
          <a:noFill/>
          <a:ln>
            <a:noFill/>
          </a:ln>
        </p:spPr>
        <p:txBody>
          <a:bodyPr lIns="91425" tIns="45700" rIns="91425" bIns="45700" anchor="t" anchorCtr="0">
            <a:noAutofit/>
          </a:bodyPr>
          <a:lstStyle/>
          <a:p>
            <a:pPr lvl="0">
              <a:buSzPct val="25000"/>
            </a:pPr>
            <a:r>
              <a:rPr lang="en-US" sz="1200" dirty="0" smtClean="0">
                <a:solidFill>
                  <a:schemeClr val="dk1"/>
                </a:solidFill>
                <a:latin typeface="Times New Roman"/>
                <a:ea typeface="Times New Roman"/>
                <a:cs typeface="Times New Roman"/>
                <a:sym typeface="Times New Roman"/>
              </a:rPr>
              <a:t>[1] http://www.forbes.com/fdc/welcome_mjx.shtml. </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chemeClr val="dk1"/>
                </a:solidFill>
                <a:latin typeface="Times New Roman"/>
                <a:ea typeface="Times New Roman"/>
                <a:cs typeface="Times New Roman"/>
                <a:sym typeface="Times New Roman"/>
              </a:rPr>
              <a:t>[2] </a:t>
            </a:r>
            <a:r>
              <a:rPr lang="en-US" sz="1200" u="sng" dirty="0" smtClean="0">
                <a:solidFill>
                  <a:schemeClr val="hlink"/>
                </a:solidFill>
                <a:latin typeface="Times New Roman"/>
                <a:ea typeface="Times New Roman"/>
                <a:cs typeface="Times New Roman"/>
                <a:sym typeface="Times New Roman"/>
                <a:hlinkClick r:id="rId3"/>
              </a:rPr>
              <a:t>http://www.wpi.edu/Pubs/ETD/Available/etd-050112-072212/unrestricted/Fitzpatrick.pdf</a:t>
            </a:r>
          </a:p>
          <a:p>
            <a:pPr lvl="0">
              <a:buSzPct val="25000"/>
            </a:pPr>
            <a:r>
              <a:rPr lang="en-US" sz="1200" dirty="0" smtClean="0">
                <a:solidFill>
                  <a:schemeClr val="dk1"/>
                </a:solidFill>
                <a:latin typeface="Times New Roman"/>
                <a:ea typeface="Times New Roman"/>
                <a:cs typeface="Times New Roman"/>
                <a:sym typeface="Times New Roman"/>
              </a:rPr>
              <a:t>      Table 1: Serve Moto Speeds Obtained from output Link speeds</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[3] The PER is based on requirements of 11ad, sub-clause 21.3.3.8</a:t>
            </a:r>
          </a:p>
          <a:p>
            <a:pPr lvl="0">
              <a:buSzPct val="25000"/>
            </a:pPr>
            <a:endParaRPr lang="en-US" sz="1200" dirty="0" smtClean="0">
              <a:solidFill>
                <a:srgbClr val="3F3F3F"/>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[4] The average CISCO Catalyst switch over time is between 35msec to 280msec, </a:t>
            </a:r>
          </a:p>
          <a:p>
            <a:pPr lvl="0">
              <a:buSzPct val="25000"/>
            </a:pPr>
            <a:r>
              <a:rPr lang="en-US" sz="1200" dirty="0" smtClean="0">
                <a:solidFill>
                  <a:srgbClr val="3F3F3F"/>
                </a:solidFill>
                <a:latin typeface="Times New Roman"/>
                <a:ea typeface="Times New Roman"/>
                <a:cs typeface="Times New Roman"/>
                <a:sym typeface="Times New Roman"/>
              </a:rPr>
              <a:t>     </a:t>
            </a:r>
            <a:r>
              <a:rPr lang="en-US" sz="1200" u="sng" dirty="0" smtClean="0">
                <a:solidFill>
                  <a:schemeClr val="hlink"/>
                </a:solidFill>
                <a:latin typeface="Times New Roman"/>
                <a:ea typeface="Times New Roman"/>
                <a:cs typeface="Times New Roman"/>
                <a:sym typeface="Times New Roman"/>
                <a:hlinkClick r:id="rId4"/>
              </a:rPr>
              <a:t>http://www.cisco.com/c/en/us/products/collateral/switches/catalyst-6500-series-switches/prod_white_paper0900aecd801c5cd7.html</a:t>
            </a:r>
          </a:p>
          <a:p>
            <a:pPr lvl="0">
              <a:buSzPct val="25000"/>
            </a:pPr>
            <a:endParaRPr lang="en-US" sz="1200" u="sng" dirty="0" smtClean="0">
              <a:solidFill>
                <a:schemeClr val="hlink"/>
              </a:solidFill>
              <a:latin typeface="Times New Roman"/>
              <a:ea typeface="Times New Roman"/>
              <a:cs typeface="Times New Roman"/>
              <a:sym typeface="Times New Roman"/>
              <a:hlinkClick r:id="rId4"/>
            </a:endParaRPr>
          </a:p>
          <a:p>
            <a:pPr lvl="0">
              <a:buSzPct val="25000"/>
            </a:pPr>
            <a:r>
              <a:rPr lang="en-US" sz="1200" dirty="0" smtClean="0">
                <a:solidFill>
                  <a:srgbClr val="3F3F3F"/>
                </a:solidFill>
                <a:latin typeface="Times New Roman"/>
                <a:ea typeface="Times New Roman"/>
                <a:cs typeface="Times New Roman"/>
                <a:sym typeface="Times New Roman"/>
              </a:rPr>
              <a:t>[5]  IEC 60297 mechanical structures for electronic equipment with 19’’ cabinet plus some spacing </a:t>
            </a:r>
          </a:p>
          <a:p>
            <a:pPr lvl="0">
              <a:buSzPct val="25000"/>
            </a:pPr>
            <a:endParaRPr lang="en-US" sz="1200" dirty="0" smtClean="0">
              <a:solidFill>
                <a:srgbClr val="3F3F3F"/>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cs typeface="Times New Roman" pitchFamily="18" charset="0"/>
              </a:rPr>
              <a:t>[6]  </a:t>
            </a:r>
            <a:r>
              <a:rPr lang="en-US" sz="1200" dirty="0" smtClean="0">
                <a:solidFill>
                  <a:schemeClr val="dk1"/>
                </a:solidFill>
                <a:latin typeface="Times New Roman" pitchFamily="18" charset="0"/>
                <a:cs typeface="Times New Roman" pitchFamily="18" charset="0"/>
                <a:hlinkClick r:id="rId5"/>
              </a:rPr>
              <a:t>https://mentor.ieee.org/802.11/dcn/14/11-14-0606-00-0wng-next-generation-802-11ad.pptx</a:t>
            </a:r>
            <a:endParaRPr lang="en-US" sz="1200" dirty="0" smtClean="0">
              <a:solidFill>
                <a:schemeClr val="dk1"/>
              </a:solidFill>
              <a:latin typeface="Times New Roman" pitchFamily="18" charset="0"/>
              <a:cs typeface="Times New Roman" pitchFamily="18" charset="0"/>
            </a:endParaRPr>
          </a:p>
          <a:p>
            <a:pPr>
              <a:buSzPct val="25000"/>
            </a:pPr>
            <a:endParaRPr lang="en-US" sz="1200" dirty="0" smtClean="0">
              <a:solidFill>
                <a:schemeClr val="dk1"/>
              </a:solidFill>
              <a:latin typeface="Times New Roman" pitchFamily="18" charset="0"/>
              <a:cs typeface="Times New Roman" pitchFamily="18" charset="0"/>
            </a:endParaRPr>
          </a:p>
          <a:p>
            <a:pPr lvl="0">
              <a:buSzPct val="25000"/>
            </a:pPr>
            <a:r>
              <a:rPr lang="en-US" sz="1200" u="sng" dirty="0" smtClean="0">
                <a:solidFill>
                  <a:schemeClr val="tx1"/>
                </a:solidFill>
                <a:latin typeface="Times New Roman"/>
                <a:ea typeface="Times New Roman"/>
                <a:cs typeface="Times New Roman"/>
                <a:sym typeface="Times New Roman"/>
                <a:hlinkClick r:id="rId6"/>
              </a:rPr>
              <a:t>[7] </a:t>
            </a:r>
            <a:r>
              <a:rPr lang="en-US" sz="1200" u="sng" dirty="0" smtClean="0">
                <a:solidFill>
                  <a:schemeClr val="hlink"/>
                </a:solidFill>
                <a:latin typeface="Times New Roman"/>
                <a:ea typeface="Times New Roman"/>
                <a:cs typeface="Times New Roman"/>
                <a:sym typeface="Times New Roman"/>
                <a:hlinkClick r:id="rId6"/>
              </a:rPr>
              <a:t>http://www.businessinsider.com/smartphone-and-tablet-penetration-2013-10</a:t>
            </a:r>
            <a:r>
              <a:rPr lang="en-US" sz="1200" dirty="0" smtClean="0">
                <a:solidFill>
                  <a:schemeClr val="dk1"/>
                </a:solidFill>
                <a:latin typeface="Times New Roman"/>
                <a:ea typeface="Times New Roman"/>
                <a:cs typeface="Times New Roman"/>
                <a:sym typeface="Times New Roman"/>
              </a:rPr>
              <a:t> </a:t>
            </a:r>
          </a:p>
          <a:p>
            <a:pPr lvl="0">
              <a:buSzPct val="25000"/>
            </a:pPr>
            <a:endParaRPr lang="en-US" sz="1200" dirty="0" smtClean="0">
              <a:solidFill>
                <a:schemeClr val="dk1"/>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[8] 15-14-0304-11-003d-applications-requirement-document-ard.docx</a:t>
            </a: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 [9]</a:t>
            </a:r>
            <a:r>
              <a:rPr lang="en-US" sz="1200" dirty="0" smtClean="0">
                <a:solidFill>
                  <a:schemeClr val="dk1"/>
                </a:solidFill>
                <a:latin typeface="Times New Roman" pitchFamily="18" charset="0"/>
                <a:cs typeface="Times New Roman" pitchFamily="18" charset="0"/>
                <a:sym typeface="Times New Roman"/>
              </a:rPr>
              <a:t> </a:t>
            </a:r>
            <a:r>
              <a:rPr lang="en-US" sz="1200" dirty="0" smtClean="0">
                <a:latin typeface="Times New Roman" pitchFamily="18" charset="0"/>
                <a:cs typeface="Times New Roman" pitchFamily="18" charset="0"/>
              </a:rPr>
              <a:t>3GPP TR 36.932 V12.1.0 (2013-03): Scenarios and requirements for small  cell enhancements for E-UTRA and E-UTRAN</a:t>
            </a: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[10]</a:t>
            </a:r>
            <a:r>
              <a:rPr lang="en-US" sz="1200" u="sng" dirty="0" smtClean="0">
                <a:hlinkClick r:id="rId7"/>
              </a:rPr>
              <a:t>http://cbnl.com/sites/all/files/userfiles/files/Examining%20small%20cell%20backhaul%20requirements%20webinar%2015%20Feb%202012.pdf</a:t>
            </a:r>
            <a:r>
              <a:rPr lang="en-US" sz="1200" dirty="0" smtClean="0"/>
              <a:t> </a:t>
            </a: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a:buSzPct val="25000"/>
            </a:pPr>
            <a:endParaRPr lang="en-US" sz="1600" dirty="0" smtClean="0">
              <a:solidFill>
                <a:schemeClr val="dk1"/>
              </a:solidFill>
              <a:latin typeface="Times New Roman" pitchFamily="18" charset="0"/>
              <a:cs typeface="Times New Roman" pitchFamily="18" charset="0"/>
            </a:endParaRPr>
          </a:p>
          <a:p>
            <a:pPr lvl="0">
              <a:buSzPct val="25000"/>
            </a:pPr>
            <a:endParaRPr lang="en-US" sz="1600" dirty="0" smtClean="0">
              <a:solidFill>
                <a:srgbClr val="3F3F3F"/>
              </a:solidFill>
              <a:latin typeface="Times New Roman"/>
              <a:ea typeface="Times New Roman"/>
              <a:cs typeface="Times New Roman"/>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b="0" i="0" u="none" strike="noStrike" cap="none" baseline="0" dirty="0" smtClean="0">
                <a:solidFill>
                  <a:schemeClr val="dk1"/>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1196752"/>
            <a:ext cx="7488832" cy="3508653"/>
          </a:xfrm>
          <a:prstGeom prst="rect">
            <a:avLst/>
          </a:prstGeom>
        </p:spPr>
        <p:txBody>
          <a:bodyPr wrap="square">
            <a:spAutoFit/>
          </a:bodyPr>
          <a:lstStyle/>
          <a:p>
            <a:pPr marL="342900" lvl="0" indent="-342900">
              <a:buClr>
                <a:schemeClr val="dk1"/>
              </a:buClr>
              <a:buSzPct val="100000"/>
              <a:buFont typeface="Wingdings" pitchFamily="2" charset="2"/>
              <a:buChar char="q"/>
            </a:pPr>
            <a:endParaRPr lang="en-US"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[11]   11-14-1185-00-ng60-ng60-usage-scenarios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[12]   11-14-1166-01-ng60-ng60-use-cases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[13]  11-14-1160-00-ng60-ultra-short-range-usr-communications-usage-models-for-ng60</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[14]   11-14-1249-01-ng60-backhaul-support-in-ng-60</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[15]   11-14-1151-05-ng60-ng60-proposed-par</a:t>
            </a: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[16] </a:t>
            </a:r>
            <a:r>
              <a:rPr lang="en-US" sz="1600" dirty="0" smtClean="0">
                <a:solidFill>
                  <a:schemeClr val="dk1"/>
                </a:solidFill>
                <a:latin typeface="Times New Roman"/>
                <a:ea typeface="Times New Roman"/>
                <a:cs typeface="Times New Roman"/>
                <a:sym typeface="Times New Roman"/>
              </a:rPr>
              <a:t>11-14-1152-06-ng60-ng60-proposed-csd</a:t>
            </a:r>
          </a:p>
          <a:p>
            <a:pPr marL="34290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[17] </a:t>
            </a:r>
            <a:r>
              <a:rPr lang="en-US" sz="1600" dirty="0" smtClean="0">
                <a:solidFill>
                  <a:schemeClr val="dk1"/>
                </a:solidFill>
                <a:latin typeface="Times New Roman"/>
                <a:ea typeface="Times New Roman"/>
                <a:cs typeface="Times New Roman"/>
                <a:sym typeface="Times New Roman"/>
              </a:rPr>
              <a:t>11-15-0345-00-</a:t>
            </a:r>
            <a:r>
              <a:rPr lang="en-US" altLang="zh-CN" sz="1600" dirty="0" smtClean="0">
                <a:solidFill>
                  <a:schemeClr val="dk1"/>
                </a:solidFill>
                <a:latin typeface="Times New Roman"/>
                <a:ea typeface="Times New Roman"/>
                <a:cs typeface="Times New Roman"/>
                <a:sym typeface="Times New Roman"/>
              </a:rPr>
              <a:t>8K-UHD-Wireless-Transfer-Usage-Model-for-NG60</a:t>
            </a:r>
            <a:endParaRPr lang="en-US" sz="1600" dirty="0" smtClean="0">
              <a:solidFill>
                <a:schemeClr val="dk1"/>
              </a:solidFill>
              <a:latin typeface="Times New Roman"/>
              <a:ea typeface="Times New Roman"/>
              <a:cs typeface="Times New Roman"/>
              <a:sym typeface="Times New Roman"/>
            </a:endParaRPr>
          </a:p>
        </p:txBody>
      </p:sp>
      <p:sp>
        <p:nvSpPr>
          <p:cNvPr id="4" name="Shape 444"/>
          <p:cNvSpPr txBox="1">
            <a:spLocks/>
          </p:cNvSpPr>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dk2"/>
                </a:solidFill>
                <a:effectLst/>
                <a:uLnTx/>
                <a:uFillTx/>
                <a:latin typeface="Times New Roman"/>
                <a:ea typeface="Times New Roman"/>
                <a:cs typeface="Times New Roman"/>
                <a:sym typeface="Times New Roman"/>
              </a:rPr>
              <a:t>References</a:t>
            </a:r>
            <a:endParaRPr kumimoji="0" lang="en-US" sz="3200" b="1" i="0" u="none" strike="noStrike" kern="0" cap="none" spc="0" normalizeH="0" baseline="0" noProof="0" dirty="0">
              <a:ln>
                <a:noFill/>
              </a:ln>
              <a:solidFill>
                <a:schemeClr val="dk2"/>
              </a:solidFill>
              <a:effectLst/>
              <a:uLnTx/>
              <a:uFillTx/>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buSzPct val="25000"/>
              <a:buNone/>
            </a:pPr>
            <a:r>
              <a:rPr lang="en-US" smtClean="0"/>
              <a:t>Slide </a:t>
            </a:r>
            <a:fld id="{00000000-1234-1234-1234-123412341234}" type="slidenum">
              <a:rPr lang="en-US" smtClean="0"/>
              <a:pPr marL="0" lvl="0" indent="0">
                <a:spcBef>
                  <a:spcPts val="0"/>
                </a:spcBef>
                <a:buSzPct val="25000"/>
                <a:buNone/>
              </a:pPr>
              <a:t>24</a:t>
            </a:fld>
            <a:endParaRPr lang="en-US"/>
          </a:p>
        </p:txBody>
      </p:sp>
      <p:sp>
        <p:nvSpPr>
          <p:cNvPr id="3" name="Rectangle 2"/>
          <p:cNvSpPr/>
          <p:nvPr/>
        </p:nvSpPr>
        <p:spPr>
          <a:xfrm>
            <a:off x="395536" y="1196752"/>
            <a:ext cx="8064896" cy="3216265"/>
          </a:xfrm>
          <a:prstGeom prst="rect">
            <a:avLst/>
          </a:prstGeom>
        </p:spPr>
        <p:txBody>
          <a:bodyPr wrap="square">
            <a:spAutoFit/>
          </a:bodyPr>
          <a:lstStyle/>
          <a:p>
            <a:pPr marL="342900" lvl="0" indent="-342900">
              <a:buClr>
                <a:schemeClr val="dk1"/>
              </a:buClr>
              <a:buSzPct val="100000"/>
              <a:buFont typeface="Wingdings" pitchFamily="2" charset="2"/>
              <a:buChar char="q"/>
            </a:pPr>
            <a:endParaRPr lang="en-US" sz="11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2400" b="1" dirty="0" smtClean="0">
                <a:solidFill>
                  <a:schemeClr val="dk1"/>
                </a:solidFill>
                <a:latin typeface="Times New Roman"/>
                <a:ea typeface="Times New Roman"/>
                <a:cs typeface="Times New Roman"/>
                <a:sym typeface="Times New Roman"/>
              </a:rPr>
              <a:t>   </a:t>
            </a:r>
            <a:r>
              <a:rPr lang="en-US" altLang="zh-CN" sz="2400" dirty="0" smtClean="0"/>
              <a:t>Do you agree that the use cases described in document 11-15/328r1 represent a sufficient set of use cases for the NG60 SG and future TG</a:t>
            </a:r>
            <a:r>
              <a:rPr lang="en-US" altLang="zh-CN" sz="2400" dirty="0" smtClean="0"/>
              <a:t>?</a:t>
            </a:r>
            <a:endParaRPr lang="en-US" sz="2400" b="1"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2400" b="1"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2400" b="1"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2400" b="1" dirty="0" smtClean="0">
                <a:solidFill>
                  <a:schemeClr val="dk1"/>
                </a:solidFill>
                <a:latin typeface="Times New Roman"/>
                <a:ea typeface="Times New Roman"/>
                <a:cs typeface="Times New Roman"/>
                <a:sym typeface="Times New Roman"/>
              </a:rPr>
              <a:t>    Yes:</a:t>
            </a:r>
          </a:p>
          <a:p>
            <a:pPr marL="342900" lvl="0" indent="-342900">
              <a:buClr>
                <a:schemeClr val="dk1"/>
              </a:buClr>
              <a:buSzPct val="100000"/>
            </a:pPr>
            <a:r>
              <a:rPr lang="en-US" sz="2400" b="1" dirty="0" smtClean="0">
                <a:solidFill>
                  <a:schemeClr val="dk1"/>
                </a:solidFill>
                <a:latin typeface="Times New Roman"/>
                <a:ea typeface="Times New Roman"/>
                <a:cs typeface="Times New Roman"/>
                <a:sym typeface="Times New Roman"/>
              </a:rPr>
              <a:t>    No: </a:t>
            </a:r>
          </a:p>
          <a:p>
            <a:pPr marL="342900" lvl="0" indent="-342900">
              <a:buClr>
                <a:schemeClr val="dk1"/>
              </a:buClr>
              <a:buSzPct val="100000"/>
            </a:pPr>
            <a:r>
              <a:rPr lang="en-US" sz="2400" b="1" dirty="0" smtClean="0">
                <a:solidFill>
                  <a:schemeClr val="dk1"/>
                </a:solidFill>
                <a:latin typeface="Times New Roman"/>
                <a:ea typeface="Times New Roman"/>
                <a:cs typeface="Times New Roman"/>
                <a:sym typeface="Times New Roman"/>
              </a:rPr>
              <a:t>    Need to know more:</a:t>
            </a:r>
          </a:p>
        </p:txBody>
      </p:sp>
      <p:sp>
        <p:nvSpPr>
          <p:cNvPr id="4" name="Shape 444"/>
          <p:cNvSpPr txBox="1">
            <a:spLocks/>
          </p:cNvSpPr>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dk2"/>
                </a:solidFill>
                <a:effectLst/>
                <a:uLnTx/>
                <a:uFillTx/>
                <a:latin typeface="Times New Roman"/>
                <a:ea typeface="Times New Roman"/>
                <a:cs typeface="Times New Roman"/>
                <a:sym typeface="Times New Roman"/>
              </a:rPr>
              <a:t>Straw</a:t>
            </a:r>
            <a:r>
              <a:rPr kumimoji="0" lang="en-US" sz="3200" b="1" i="0" u="none" strike="noStrike" kern="0" cap="none" spc="0" normalizeH="0" noProof="0" dirty="0" smtClean="0">
                <a:ln>
                  <a:noFill/>
                </a:ln>
                <a:solidFill>
                  <a:schemeClr val="dk2"/>
                </a:solidFill>
                <a:effectLst/>
                <a:uLnTx/>
                <a:uFillTx/>
                <a:latin typeface="Times New Roman"/>
                <a:ea typeface="Times New Roman"/>
                <a:cs typeface="Times New Roman"/>
                <a:sym typeface="Times New Roman"/>
              </a:rPr>
              <a:t> Poll</a:t>
            </a:r>
            <a:endParaRPr kumimoji="0" lang="en-US" sz="3200" b="1" i="0" u="none" strike="noStrike" kern="0" cap="none" spc="0" normalizeH="0" baseline="0" noProof="0" dirty="0">
              <a:ln>
                <a:noFill/>
              </a:ln>
              <a:solidFill>
                <a:schemeClr val="dk2"/>
              </a:solidFill>
              <a:effectLst/>
              <a:uLnTx/>
              <a:uFillTx/>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914400" y="620688"/>
            <a:ext cx="7315200" cy="750912"/>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sz="2000" b="1" dirty="0">
                <a:ea typeface="宋体" pitchFamily="2" charset="-122"/>
              </a:rPr>
              <a:t>Usage Model </a:t>
            </a:r>
            <a:r>
              <a:rPr lang="en-US" altLang="zh-CN" sz="2000" b="1" dirty="0" smtClean="0">
                <a:ea typeface="宋体" pitchFamily="2" charset="-122"/>
              </a:rPr>
              <a:t>1: </a:t>
            </a:r>
            <a:r>
              <a:rPr lang="en-US" altLang="zh-CN" sz="2000" b="1" dirty="0">
                <a:ea typeface="宋体" pitchFamily="2" charset="-122"/>
              </a:rPr>
              <a:t>Ultra Short Range (USR) Communications</a:t>
            </a:r>
          </a:p>
        </p:txBody>
      </p:sp>
      <p:sp>
        <p:nvSpPr>
          <p:cNvPr id="52227" name="TextBox 19"/>
          <p:cNvSpPr txBox="1">
            <a:spLocks noChangeArrowheads="1"/>
          </p:cNvSpPr>
          <p:nvPr/>
        </p:nvSpPr>
        <p:spPr bwMode="auto">
          <a:xfrm>
            <a:off x="4953000" y="1371600"/>
            <a:ext cx="3746500" cy="4122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buFont typeface="Arial" charset="0"/>
              <a:buNone/>
            </a:pPr>
            <a:r>
              <a:rPr lang="en-US" altLang="zh-CN" sz="1400" b="1" u="sng" dirty="0">
                <a:latin typeface="+mn-lt"/>
                <a:ea typeface="MS PGothic" pitchFamily="34" charset="-128"/>
              </a:rPr>
              <a:t>Traffic Conditions:</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Only a single portable/mobile </a:t>
            </a:r>
            <a:r>
              <a:rPr lang="en-US" altLang="zh-CN" sz="1400" dirty="0">
                <a:latin typeface="+mn-lt"/>
                <a:ea typeface="MS PGothic" pitchFamily="34" charset="-128"/>
              </a:rPr>
              <a:t>device can access to </a:t>
            </a:r>
            <a:r>
              <a:rPr lang="en-US" altLang="zh-CN" sz="1400" dirty="0" smtClean="0">
                <a:latin typeface="+mn-lt"/>
                <a:ea typeface="MS PGothic" pitchFamily="34" charset="-128"/>
              </a:rPr>
              <a:t>a fixed device at a time with </a:t>
            </a:r>
            <a:r>
              <a:rPr lang="en-US" altLang="zh-CN" sz="1400" dirty="0">
                <a:latin typeface="+mn-lt"/>
                <a:ea typeface="MS PGothic" pitchFamily="34" charset="-128"/>
              </a:rPr>
              <a:t>simply best-effort rates. </a:t>
            </a:r>
          </a:p>
          <a:p>
            <a:pPr marL="233363" indent="-173038">
              <a:buFont typeface="Arial" charset="0"/>
              <a:buChar char="•"/>
            </a:pPr>
            <a:r>
              <a:rPr lang="en-US" altLang="zh-CN" sz="1400" dirty="0">
                <a:latin typeface="+mn-lt"/>
              </a:rPr>
              <a:t>There is typically no interference from other mm-wave links due </a:t>
            </a:r>
            <a:r>
              <a:rPr lang="en-US" altLang="zh-CN" sz="1400" dirty="0" smtClean="0">
                <a:latin typeface="+mn-lt"/>
              </a:rPr>
              <a:t>to</a:t>
            </a:r>
            <a:r>
              <a:rPr lang="en-US" altLang="zh-CN" sz="1400" dirty="0" smtClean="0">
                <a:latin typeface="+mn-lt"/>
                <a:ea typeface="MS PGothic" pitchFamily="34" charset="-128"/>
              </a:rPr>
              <a:t> </a:t>
            </a:r>
            <a:r>
              <a:rPr lang="en-US" altLang="zh-CN" sz="1400" dirty="0">
                <a:latin typeface="+mn-lt"/>
                <a:ea typeface="MS PGothic" pitchFamily="34" charset="-128"/>
              </a:rPr>
              <a:t>ultra short </a:t>
            </a:r>
            <a:r>
              <a:rPr lang="en-US" altLang="zh-CN" sz="1400" dirty="0">
                <a:latin typeface="+mn-lt"/>
              </a:rPr>
              <a:t>link distance</a:t>
            </a:r>
            <a:r>
              <a:rPr lang="en-US" altLang="zh-CN" sz="1400" dirty="0" smtClean="0">
                <a:latin typeface="+mn-lt"/>
              </a:rPr>
              <a:t>.</a:t>
            </a:r>
          </a:p>
          <a:p>
            <a:pPr marL="233363" indent="-173038">
              <a:buFont typeface="Arial" charset="0"/>
              <a:buChar char="•"/>
            </a:pPr>
            <a:r>
              <a:rPr lang="en-US" altLang="zh-CN" sz="1400" dirty="0">
                <a:latin typeface="+mn-lt"/>
              </a:rPr>
              <a:t>Traffic is </a:t>
            </a:r>
            <a:r>
              <a:rPr lang="en-US" altLang="zh-CN" sz="1400" dirty="0" smtClean="0">
                <a:latin typeface="+mn-lt"/>
              </a:rPr>
              <a:t>unidirectional</a:t>
            </a:r>
            <a:r>
              <a:rPr lang="en-US" altLang="zh-CN" sz="1400" dirty="0">
                <a:latin typeface="+mn-lt"/>
              </a:rPr>
              <a:t>.</a:t>
            </a:r>
          </a:p>
          <a:p>
            <a:pPr>
              <a:lnSpc>
                <a:spcPct val="95000"/>
              </a:lnSpc>
            </a:pPr>
            <a:endParaRPr lang="en-US" altLang="zh-CN" sz="1400" dirty="0">
              <a:latin typeface="+mn-lt"/>
              <a:ea typeface="MS PGothic" pitchFamily="34" charset="-128"/>
            </a:endParaRPr>
          </a:p>
          <a:p>
            <a:pPr>
              <a:lnSpc>
                <a:spcPct val="95000"/>
              </a:lnSpc>
              <a:buFont typeface="Arial" charset="0"/>
              <a:buNone/>
            </a:pPr>
            <a:r>
              <a:rPr lang="en-US" altLang="zh-CN" sz="1400" b="1" u="sng" dirty="0">
                <a:latin typeface="+mn-lt"/>
                <a:ea typeface="MS PGothic" pitchFamily="34" charset="-128"/>
              </a:rPr>
              <a:t>Use Case:</a:t>
            </a:r>
          </a:p>
          <a:p>
            <a:pPr marL="233363" indent="-173038">
              <a:buFontTx/>
              <a:buAutoNum type="arabicPeriod"/>
            </a:pPr>
            <a:r>
              <a:rPr lang="en-US" altLang="zh-CN" sz="1400" dirty="0">
                <a:latin typeface="+mn-lt"/>
                <a:ea typeface="MS PGothic" pitchFamily="34" charset="-128"/>
              </a:rPr>
              <a:t>User </a:t>
            </a:r>
            <a:r>
              <a:rPr lang="en-US" altLang="zh-CN" sz="1400" dirty="0" smtClean="0">
                <a:latin typeface="+mn-lt"/>
                <a:ea typeface="MS PGothic" pitchFamily="34" charset="-128"/>
              </a:rPr>
              <a:t>places a portable/mobile device in a definite position relative to a fixed device.</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Secure </a:t>
            </a:r>
            <a:r>
              <a:rPr lang="en-US" altLang="zh-CN" sz="1400" dirty="0">
                <a:latin typeface="+mn-lt"/>
                <a:ea typeface="MS PGothic" pitchFamily="34" charset="-128"/>
              </a:rPr>
              <a:t>pairing between the </a:t>
            </a:r>
            <a:r>
              <a:rPr lang="en-US" altLang="zh-CN" sz="1400" dirty="0" smtClean="0">
                <a:latin typeface="+mn-lt"/>
                <a:ea typeface="MS PGothic" pitchFamily="34" charset="-128"/>
              </a:rPr>
              <a:t>portable/device device and the fixed device is completed without user </a:t>
            </a:r>
            <a:r>
              <a:rPr lang="en-US" altLang="zh-CN" sz="1400" dirty="0">
                <a:latin typeface="+mn-lt"/>
                <a:ea typeface="MS PGothic" pitchFamily="34" charset="-128"/>
              </a:rPr>
              <a:t>configuration.</a:t>
            </a:r>
          </a:p>
          <a:p>
            <a:pPr marL="233363" indent="-173038">
              <a:buFontTx/>
              <a:buAutoNum type="arabicPeriod"/>
            </a:pPr>
            <a:r>
              <a:rPr lang="en-US" altLang="zh-CN" sz="1400" dirty="0" smtClean="0">
                <a:latin typeface="+mn-lt"/>
                <a:ea typeface="MS PGothic" pitchFamily="34" charset="-128"/>
              </a:rPr>
              <a:t>The pre-selected application is launched and the pre-selected task </a:t>
            </a:r>
            <a:r>
              <a:rPr lang="en-US" altLang="zh-CN" sz="1400" dirty="0">
                <a:latin typeface="+mn-lt"/>
                <a:ea typeface="MS PGothic" pitchFamily="34" charset="-128"/>
              </a:rPr>
              <a:t>(e.g</a:t>
            </a:r>
            <a:r>
              <a:rPr lang="en-US" altLang="zh-CN" sz="1400" dirty="0" smtClean="0">
                <a:latin typeface="+mn-lt"/>
                <a:ea typeface="MS PGothic" pitchFamily="34" charset="-128"/>
              </a:rPr>
              <a:t>., </a:t>
            </a:r>
            <a:r>
              <a:rPr lang="en-US" altLang="zh-CN" sz="1400" dirty="0">
                <a:latin typeface="+mn-lt"/>
                <a:ea typeface="MS PGothic" pitchFamily="34" charset="-128"/>
              </a:rPr>
              <a:t>download </a:t>
            </a:r>
            <a:r>
              <a:rPr lang="en-US" altLang="zh-CN" sz="1400" dirty="0" smtClean="0">
                <a:latin typeface="+mn-lt"/>
                <a:ea typeface="MS PGothic" pitchFamily="34" charset="-128"/>
              </a:rPr>
              <a:t>video clip) is started.</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The application exits when </a:t>
            </a:r>
            <a:r>
              <a:rPr lang="en-US" altLang="zh-CN" sz="1400" dirty="0">
                <a:latin typeface="+mn-lt"/>
                <a:ea typeface="MS PGothic" pitchFamily="34" charset="-128"/>
              </a:rPr>
              <a:t>task is </a:t>
            </a:r>
            <a:r>
              <a:rPr lang="en-US" altLang="zh-CN" sz="1400" dirty="0" smtClean="0">
                <a:latin typeface="+mn-lt"/>
                <a:ea typeface="MS PGothic" pitchFamily="34" charset="-128"/>
              </a:rPr>
              <a:t>complete.</a:t>
            </a:r>
            <a:endParaRPr lang="en-US" altLang="zh-CN" sz="1400" dirty="0">
              <a:latin typeface="+mn-lt"/>
              <a:ea typeface="MS PGothic" pitchFamily="34" charset="-128"/>
            </a:endParaRPr>
          </a:p>
        </p:txBody>
      </p:sp>
      <p:sp>
        <p:nvSpPr>
          <p:cNvPr id="52228" name="Text Box 5"/>
          <p:cNvSpPr txBox="1">
            <a:spLocks noChangeArrowheads="1"/>
          </p:cNvSpPr>
          <p:nvPr/>
        </p:nvSpPr>
        <p:spPr bwMode="auto">
          <a:xfrm>
            <a:off x="457199" y="1196752"/>
            <a:ext cx="4191001" cy="51768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lgn="ctr">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pPr>
            <a:r>
              <a:rPr lang="en-US" altLang="zh-CN" sz="1400" b="1" u="sng" dirty="0">
                <a:latin typeface="+mn-lt"/>
                <a:ea typeface="MS PGothic" pitchFamily="34" charset="-128"/>
              </a:rPr>
              <a:t>Pre-Conditions:</a:t>
            </a:r>
            <a:r>
              <a:rPr lang="en-US" altLang="zh-CN" sz="1400" dirty="0">
                <a:latin typeface="+mn-lt"/>
                <a:ea typeface="MS PGothic" pitchFamily="34" charset="-128"/>
              </a:rPr>
              <a:t>  </a:t>
            </a:r>
          </a:p>
          <a:p>
            <a:pPr>
              <a:lnSpc>
                <a:spcPct val="95000"/>
              </a:lnSpc>
            </a:pPr>
            <a:r>
              <a:rPr lang="en-GB" altLang="zh-CN" sz="1400" dirty="0" smtClean="0">
                <a:latin typeface="+mn-lt"/>
                <a:ea typeface="MS PGothic" pitchFamily="34" charset="-128"/>
              </a:rPr>
              <a:t>User </a:t>
            </a:r>
            <a:r>
              <a:rPr lang="en-GB" altLang="zh-CN" sz="1400" dirty="0">
                <a:latin typeface="+mn-lt"/>
                <a:ea typeface="MS PGothic" pitchFamily="34" charset="-128"/>
              </a:rPr>
              <a:t>has </a:t>
            </a:r>
            <a:r>
              <a:rPr lang="en-GB" altLang="zh-CN" sz="1400" dirty="0" smtClean="0">
                <a:latin typeface="+mn-lt"/>
                <a:ea typeface="MS PGothic" pitchFamily="34" charset="-128"/>
              </a:rPr>
              <a:t>WLAN</a:t>
            </a:r>
            <a:r>
              <a:rPr lang="en-US" altLang="zh-CN" sz="1400" dirty="0" smtClean="0">
                <a:latin typeface="+mn-lt"/>
                <a:ea typeface="MS PGothic" pitchFamily="34" charset="-128"/>
              </a:rPr>
              <a:t> </a:t>
            </a:r>
            <a:r>
              <a:rPr lang="en-US" altLang="zh-CN" sz="1400" dirty="0">
                <a:latin typeface="+mn-lt"/>
                <a:ea typeface="MS PGothic" pitchFamily="34" charset="-128"/>
              </a:rPr>
              <a:t>connectivity between a </a:t>
            </a:r>
            <a:r>
              <a:rPr lang="en-GB" altLang="zh-CN" sz="1400" dirty="0" smtClean="0">
                <a:latin typeface="+mn-lt"/>
                <a:ea typeface="MS PGothic" pitchFamily="34" charset="-128"/>
              </a:rPr>
              <a:t>portable/mobile </a:t>
            </a:r>
            <a:r>
              <a:rPr lang="en-GB" altLang="zh-CN" sz="1400" dirty="0">
                <a:latin typeface="+mn-lt"/>
                <a:ea typeface="MS PGothic" pitchFamily="34" charset="-128"/>
              </a:rPr>
              <a:t>device (e.g., tablet, </a:t>
            </a:r>
            <a:r>
              <a:rPr lang="en-GB" altLang="zh-CN" sz="1400" dirty="0" smtClean="0">
                <a:latin typeface="+mn-lt"/>
                <a:ea typeface="MS PGothic" pitchFamily="34" charset="-128"/>
              </a:rPr>
              <a:t>smart </a:t>
            </a:r>
            <a:r>
              <a:rPr lang="en-GB" altLang="zh-CN" sz="1400" dirty="0">
                <a:latin typeface="+mn-lt"/>
                <a:ea typeface="MS PGothic" pitchFamily="34" charset="-128"/>
              </a:rPr>
              <a:t>phone) and a </a:t>
            </a:r>
            <a:r>
              <a:rPr lang="en-GB" altLang="zh-CN" sz="1400" dirty="0" smtClean="0">
                <a:latin typeface="+mn-lt"/>
                <a:ea typeface="MS PGothic" pitchFamily="34" charset="-128"/>
              </a:rPr>
              <a:t>fixed device (e.g., tollgate, kiosk)</a:t>
            </a:r>
            <a:r>
              <a:rPr lang="en-US" altLang="zh-CN" sz="1400" dirty="0" smtClean="0">
                <a:latin typeface="+mn-lt"/>
                <a:ea typeface="MS PGothic" pitchFamily="34" charset="-128"/>
              </a:rPr>
              <a:t>.</a:t>
            </a:r>
            <a:endParaRPr lang="en-US" altLang="zh-CN" sz="1400" dirty="0">
              <a:latin typeface="+mn-lt"/>
              <a:ea typeface="MS PGothic" pitchFamily="34" charset="-128"/>
            </a:endParaRPr>
          </a:p>
          <a:p>
            <a:pPr>
              <a:lnSpc>
                <a:spcPct val="95000"/>
              </a:lnSpc>
            </a:pPr>
            <a:endParaRPr lang="en-US" altLang="zh-CN" sz="1400" dirty="0">
              <a:latin typeface="+mn-lt"/>
              <a:ea typeface="MS PGothic" pitchFamily="34" charset="-128"/>
            </a:endParaRPr>
          </a:p>
          <a:p>
            <a:pPr>
              <a:lnSpc>
                <a:spcPct val="95000"/>
              </a:lnSpc>
            </a:pPr>
            <a:r>
              <a:rPr lang="en-US" altLang="zh-CN" sz="1400" b="1" u="sng" dirty="0" smtClean="0">
                <a:latin typeface="+mn-lt"/>
                <a:ea typeface="MS PGothic" pitchFamily="34" charset="-128"/>
              </a:rPr>
              <a:t>Application</a:t>
            </a:r>
            <a:r>
              <a:rPr lang="en-US" altLang="zh-CN" sz="1400" b="1" u="sng" dirty="0">
                <a:latin typeface="+mn-lt"/>
                <a:ea typeface="MS PGothic" pitchFamily="34" charset="-128"/>
              </a:rPr>
              <a: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cs typeface="Arial" charset="0"/>
              </a:rPr>
              <a:t>Users can </a:t>
            </a:r>
            <a:r>
              <a:rPr lang="en-US" altLang="zh-CN" sz="1400" dirty="0" smtClean="0">
                <a:latin typeface="+mn-lt"/>
                <a:cs typeface="Arial" charset="0"/>
              </a:rPr>
              <a:t>download mass </a:t>
            </a:r>
            <a:r>
              <a:rPr lang="en-US" altLang="zh-CN" sz="1400" dirty="0">
                <a:latin typeface="+mn-lt"/>
                <a:cs typeface="Arial" charset="0"/>
              </a:rPr>
              <a:t>data (e.g. </a:t>
            </a:r>
            <a:r>
              <a:rPr lang="en-US" altLang="zh-CN" sz="1400" dirty="0" smtClean="0">
                <a:latin typeface="+mn-lt"/>
                <a:cs typeface="Arial" charset="0"/>
              </a:rPr>
              <a:t>video/audio clip, e-magazine, picture </a:t>
            </a:r>
            <a:r>
              <a:rPr lang="en-US" altLang="zh-CN" sz="1400" dirty="0">
                <a:latin typeface="+mn-lt"/>
                <a:cs typeface="Arial" charset="0"/>
              </a:rPr>
              <a:t>library etc.) </a:t>
            </a:r>
            <a:r>
              <a:rPr lang="en-US" altLang="zh-CN" sz="1400" dirty="0" smtClean="0">
                <a:latin typeface="+mn-lt"/>
                <a:cs typeface="Arial" charset="0"/>
              </a:rPr>
              <a:t>from a fixed device. </a:t>
            </a:r>
            <a:r>
              <a:rPr lang="en-US" sz="1400" dirty="0" smtClean="0">
                <a:latin typeface="+mn-lt"/>
                <a:ea typeface="ＭＳ Ｐゴシック" charset="-128"/>
              </a:rPr>
              <a:t>100 </a:t>
            </a:r>
            <a:r>
              <a:rPr lang="en-US" sz="1400" dirty="0">
                <a:latin typeface="+mn-lt"/>
                <a:ea typeface="ＭＳ Ｐゴシック" charset="-128"/>
              </a:rPr>
              <a:t>jpeg (picture) files of </a:t>
            </a:r>
            <a:r>
              <a:rPr lang="en-US" sz="1400" dirty="0" smtClean="0">
                <a:latin typeface="+mn-lt"/>
                <a:ea typeface="ＭＳ Ｐゴシック" charset="-128"/>
              </a:rPr>
              <a:t>5MB </a:t>
            </a:r>
            <a:r>
              <a:rPr lang="en-US" sz="1400" dirty="0">
                <a:latin typeface="+mn-lt"/>
                <a:ea typeface="ＭＳ Ｐゴシック" charset="-128"/>
              </a:rPr>
              <a:t>takes </a:t>
            </a:r>
            <a:r>
              <a:rPr lang="en-US" sz="1400" dirty="0" smtClean="0">
                <a:latin typeface="+mn-lt"/>
                <a:ea typeface="ＭＳ Ｐゴシック" charset="-128"/>
              </a:rPr>
              <a:t>0.6 second </a:t>
            </a:r>
            <a:r>
              <a:rPr lang="en-US" sz="1400" dirty="0">
                <a:latin typeface="+mn-lt"/>
                <a:ea typeface="ＭＳ Ｐゴシック" charset="-128"/>
              </a:rPr>
              <a:t>over a </a:t>
            </a:r>
            <a:r>
              <a:rPr lang="en-US" sz="1400" dirty="0" smtClean="0">
                <a:latin typeface="+mn-lt"/>
                <a:ea typeface="ＭＳ Ｐゴシック" charset="-128"/>
              </a:rPr>
              <a:t>single hop 10Gbps link.  </a:t>
            </a:r>
            <a:endParaRPr lang="en-US" altLang="zh-CN" sz="1400" dirty="0">
              <a:latin typeface="+mn-lt"/>
              <a:cs typeface="Arial" charset="0"/>
            </a:endParaRPr>
          </a:p>
          <a:p>
            <a:pPr marL="233363" indent="-173038">
              <a:buFont typeface="Arial" charset="0"/>
              <a:buChar char="•"/>
            </a:pPr>
            <a:r>
              <a:rPr lang="en-US" sz="1400" dirty="0">
                <a:latin typeface="+mn-lt"/>
                <a:ea typeface="ＭＳ Ｐゴシック" charset="-128"/>
              </a:rPr>
              <a:t>Jitter </a:t>
            </a:r>
            <a:r>
              <a:rPr lang="en-US" sz="1400" dirty="0" smtClean="0">
                <a:latin typeface="+mn-lt"/>
                <a:ea typeface="ＭＳ Ｐゴシック" charset="-128"/>
              </a:rPr>
              <a:t>is not </a:t>
            </a:r>
            <a:r>
              <a:rPr lang="en-US" sz="1400" dirty="0">
                <a:latin typeface="+mn-lt"/>
                <a:ea typeface="ＭＳ Ｐゴシック" charset="-128"/>
              </a:rPr>
              <a:t>critical. </a:t>
            </a:r>
            <a:r>
              <a:rPr lang="en-US" altLang="zh-CN" sz="1400" dirty="0" smtClean="0">
                <a:latin typeface="+mn-lt"/>
                <a:ea typeface="MS PGothic" pitchFamily="34" charset="-128"/>
              </a:rPr>
              <a:t>The </a:t>
            </a:r>
            <a:r>
              <a:rPr lang="en-US" altLang="zh-CN" sz="1400" dirty="0">
                <a:latin typeface="+mn-lt"/>
                <a:ea typeface="MS PGothic" pitchFamily="34" charset="-128"/>
              </a:rPr>
              <a:t>key metric is the user’s time spent to do a transfer. </a:t>
            </a:r>
            <a:r>
              <a:rPr lang="en-US" altLang="zh-CN" sz="1400" dirty="0" smtClean="0">
                <a:latin typeface="+mn-lt"/>
                <a:ea typeface="MS PGothic" pitchFamily="34" charset="-128"/>
              </a:rPr>
              <a:t>Less </a:t>
            </a:r>
            <a:r>
              <a:rPr lang="en-US" altLang="zh-CN" sz="1400" dirty="0">
                <a:latin typeface="+mn-lt"/>
                <a:ea typeface="MS PGothic" pitchFamily="34" charset="-128"/>
              </a:rPr>
              <a:t>than </a:t>
            </a:r>
            <a:r>
              <a:rPr lang="en-US" altLang="zh-CN" sz="1400" dirty="0" smtClean="0">
                <a:solidFill>
                  <a:srgbClr val="FF0000"/>
                </a:solidFill>
                <a:latin typeface="+mn-lt"/>
                <a:ea typeface="MS PGothic" pitchFamily="34" charset="-128"/>
              </a:rPr>
              <a:t>1 second </a:t>
            </a:r>
            <a:r>
              <a:rPr lang="en-US" altLang="zh-CN" sz="1400" dirty="0">
                <a:latin typeface="+mn-lt"/>
                <a:ea typeface="MS PGothic" pitchFamily="34" charset="-128"/>
              </a:rPr>
              <a:t>is acceptable. </a:t>
            </a:r>
            <a:r>
              <a:rPr lang="en-US" altLang="zh-CN" sz="1400" dirty="0" smtClean="0">
                <a:latin typeface="+mn-lt"/>
                <a:ea typeface="MS PGothic" pitchFamily="34" charset="-128"/>
              </a:rPr>
              <a:t>1-5 seconds may </a:t>
            </a:r>
            <a:r>
              <a:rPr lang="en-US" altLang="zh-CN" sz="1400" dirty="0">
                <a:latin typeface="+mn-lt"/>
                <a:ea typeface="MS PGothic" pitchFamily="34" charset="-128"/>
              </a:rPr>
              <a:t>be acceptable. More than </a:t>
            </a:r>
            <a:r>
              <a:rPr lang="en-US" altLang="zh-CN" sz="1400" dirty="0" smtClean="0">
                <a:latin typeface="+mn-lt"/>
                <a:ea typeface="MS PGothic" pitchFamily="34" charset="-128"/>
              </a:rPr>
              <a:t>5 seconds </a:t>
            </a:r>
            <a:r>
              <a:rPr lang="en-US" altLang="zh-CN" sz="1400" dirty="0">
                <a:latin typeface="+mn-lt"/>
                <a:ea typeface="MS PGothic" pitchFamily="34" charset="-128"/>
              </a:rPr>
              <a:t>may not be acceptable.</a:t>
            </a:r>
          </a:p>
          <a:p>
            <a:pPr>
              <a:lnSpc>
                <a:spcPct val="95000"/>
              </a:lnSpc>
            </a:pPr>
            <a:endParaRPr lang="en-US" altLang="zh-CN" sz="1400" b="1" u="sng" dirty="0">
              <a:latin typeface="+mn-lt"/>
              <a:ea typeface="MS PGothic" pitchFamily="34" charset="-128"/>
            </a:endParaRPr>
          </a:p>
          <a:p>
            <a:pPr>
              <a:lnSpc>
                <a:spcPct val="95000"/>
              </a:lnSpc>
            </a:pPr>
            <a:r>
              <a:rPr lang="en-US" altLang="zh-CN" sz="1400" b="1" u="sng" dirty="0">
                <a:latin typeface="+mn-lt"/>
                <a:ea typeface="MS PGothic" pitchFamily="34" charset="-128"/>
              </a:rPr>
              <a:t>Environment: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ea typeface="MS PGothic" pitchFamily="34" charset="-128"/>
              </a:rPr>
              <a:t>Environments can be </a:t>
            </a:r>
            <a:r>
              <a:rPr lang="en-US" altLang="zh-CN" sz="1400" dirty="0" smtClean="0">
                <a:latin typeface="+mn-lt"/>
                <a:ea typeface="MS PGothic" pitchFamily="34" charset="-128"/>
              </a:rPr>
              <a:t>variable, e.g., </a:t>
            </a:r>
            <a:r>
              <a:rPr lang="en-US" altLang="zh-CN" sz="1400" dirty="0">
                <a:latin typeface="+mn-lt"/>
                <a:ea typeface="MS PGothic" pitchFamily="34" charset="-128"/>
              </a:rPr>
              <a:t>crowded public space such as </a:t>
            </a:r>
            <a:r>
              <a:rPr lang="en-US" altLang="zh-CN" sz="1400" dirty="0" smtClean="0">
                <a:latin typeface="+mn-lt"/>
                <a:ea typeface="MS PGothic" pitchFamily="34" charset="-128"/>
              </a:rPr>
              <a:t>train </a:t>
            </a:r>
            <a:r>
              <a:rPr lang="en-US" altLang="zh-CN" sz="1400" dirty="0">
                <a:latin typeface="+mn-lt"/>
                <a:ea typeface="MS PGothic" pitchFamily="34" charset="-128"/>
              </a:rPr>
              <a:t>stations, airports, shopping </a:t>
            </a:r>
            <a:r>
              <a:rPr lang="en-US" altLang="zh-CN" sz="1400" dirty="0" smtClean="0">
                <a:latin typeface="+mn-lt"/>
                <a:ea typeface="MS PGothic" pitchFamily="34" charset="-128"/>
              </a:rPr>
              <a:t>mall, office</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Link </a:t>
            </a:r>
            <a:r>
              <a:rPr lang="en-US" altLang="zh-CN" sz="1400" dirty="0">
                <a:latin typeface="+mn-lt"/>
                <a:ea typeface="MS PGothic" pitchFamily="34" charset="-128"/>
              </a:rPr>
              <a:t>distance can typically </a:t>
            </a:r>
            <a:r>
              <a:rPr lang="en-US" altLang="zh-CN" sz="1400" dirty="0">
                <a:latin typeface="+mn-lt"/>
              </a:rPr>
              <a:t>be </a:t>
            </a:r>
            <a:r>
              <a:rPr lang="en-US" altLang="zh-CN" sz="1400" dirty="0" smtClean="0">
                <a:latin typeface="+mn-lt"/>
              </a:rPr>
              <a:t>up to </a:t>
            </a:r>
            <a:r>
              <a:rPr lang="en-US" altLang="zh-CN" sz="1400" dirty="0" smtClean="0">
                <a:solidFill>
                  <a:srgbClr val="FF0000"/>
                </a:solidFill>
                <a:latin typeface="+mn-lt"/>
              </a:rPr>
              <a:t>10 cm</a:t>
            </a:r>
            <a:r>
              <a:rPr lang="en-US" altLang="zh-CN" sz="1400" dirty="0" smtClean="0">
                <a:latin typeface="+mn-lt"/>
              </a:rPr>
              <a:t>.</a:t>
            </a:r>
            <a:endParaRPr lang="en-US" altLang="zh-CN" sz="1400" dirty="0">
              <a:latin typeface="+mn-lt"/>
            </a:endParaRPr>
          </a:p>
          <a:p>
            <a:pPr marL="233363" indent="-173038">
              <a:buFont typeface="Arial" charset="0"/>
              <a:buChar char="•"/>
            </a:pPr>
            <a:r>
              <a:rPr lang="en-US" altLang="zh-CN" sz="1400" dirty="0">
                <a:latin typeface="+mn-lt"/>
                <a:ea typeface="MS PGothic" pitchFamily="34" charset="-128"/>
              </a:rPr>
              <a:t>Typically transmissions are Line of Sight.</a:t>
            </a:r>
          </a:p>
          <a:p>
            <a:pPr marL="233363" indent="-173038">
              <a:buFont typeface="Arial" charset="0"/>
              <a:buChar char="•"/>
            </a:pPr>
            <a:r>
              <a:rPr lang="en-US" altLang="zh-CN" sz="1400" dirty="0" smtClean="0">
                <a:latin typeface="+mn-lt"/>
              </a:rPr>
              <a:t>All </a:t>
            </a:r>
            <a:r>
              <a:rPr lang="en-US" altLang="zh-CN" sz="1400" dirty="0">
                <a:latin typeface="+mn-lt"/>
              </a:rPr>
              <a:t>devices will typically be stationary during usage</a:t>
            </a:r>
            <a:r>
              <a:rPr lang="en-US" altLang="zh-CN" sz="1400" dirty="0" smtClean="0">
                <a:latin typeface="+mn-lt"/>
              </a:rPr>
              <a:t>.</a:t>
            </a:r>
            <a:endParaRPr lang="en-US" altLang="zh-CN" sz="1400" dirty="0">
              <a:latin typeface="+mn-lt"/>
            </a:endParaRPr>
          </a:p>
        </p:txBody>
      </p:sp>
    </p:spTree>
    <p:extLst>
      <p:ext uri="{BB962C8B-B14F-4D97-AF65-F5344CB8AC3E}">
        <p14:creationId xmlns="" xmlns:p14="http://schemas.microsoft.com/office/powerpoint/2010/main" val="2820033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160" y="404664"/>
            <a:ext cx="9144000" cy="838200"/>
          </a:xfrm>
        </p:spPr>
        <p:txBody>
          <a:bodyPr/>
          <a:lstStyle/>
          <a:p>
            <a:r>
              <a:rPr lang="en-US" altLang="zh-CN" sz="2000" b="1" dirty="0" smtClean="0">
                <a:ea typeface="宋体" pitchFamily="2" charset="-122"/>
              </a:rPr>
              <a:t>Usage Model 1: USR Communications</a:t>
            </a:r>
            <a:endParaRPr lang="en-US" altLang="ja-JP" sz="2000" b="1" dirty="0" smtClean="0">
              <a:ea typeface="ＭＳ Ｐゴシック" charset="-128"/>
            </a:endParaRPr>
          </a:p>
        </p:txBody>
      </p:sp>
      <p:sp>
        <p:nvSpPr>
          <p:cNvPr id="8" name="内容占位符 2"/>
          <p:cNvSpPr>
            <a:spLocks noGrp="1"/>
          </p:cNvSpPr>
          <p:nvPr>
            <p:ph idx="1"/>
          </p:nvPr>
        </p:nvSpPr>
        <p:spPr>
          <a:xfrm>
            <a:off x="228599" y="990599"/>
            <a:ext cx="4151607" cy="3073823"/>
          </a:xfrm>
        </p:spPr>
        <p:txBody>
          <a:bodyPr/>
          <a:lstStyle/>
          <a:p>
            <a:pPr marL="284163" indent="-284163">
              <a:buFont typeface="Wingdings" panose="05000000000000000000" pitchFamily="2" charset="2"/>
              <a:buChar char="q"/>
            </a:pPr>
            <a:r>
              <a:rPr lang="en-GB" altLang="ja-JP" sz="1600" dirty="0" smtClean="0"/>
              <a:t>Rapid content transfer between a portable /mobile device (e.g., tablet, smart phone) and a fixed device or between two portable/mobile devices within a ultra short separation</a:t>
            </a:r>
          </a:p>
          <a:p>
            <a:pPr marL="569913" lvl="1" indent="-233363">
              <a:buFont typeface="Wingdings" panose="05000000000000000000" pitchFamily="2" charset="2"/>
              <a:buChar char="§"/>
            </a:pPr>
            <a:r>
              <a:rPr lang="en-GB" altLang="ja-JP" dirty="0" smtClean="0"/>
              <a:t>Assumption: </a:t>
            </a:r>
            <a:r>
              <a:rPr lang="en-GB" altLang="ja-JP" dirty="0" smtClean="0">
                <a:solidFill>
                  <a:srgbClr val="FF0000"/>
                </a:solidFill>
              </a:rPr>
              <a:t>1:1</a:t>
            </a:r>
          </a:p>
          <a:p>
            <a:pPr marL="569913" lvl="1" indent="-233363">
              <a:buFont typeface="Wingdings" panose="05000000000000000000" pitchFamily="2" charset="2"/>
              <a:buChar char="§"/>
            </a:pPr>
            <a:r>
              <a:rPr lang="en-GB" altLang="ja-JP" dirty="0" smtClean="0"/>
              <a:t>Fast link setup: </a:t>
            </a:r>
            <a:r>
              <a:rPr lang="en-GB" altLang="ja-JP" dirty="0" smtClean="0">
                <a:solidFill>
                  <a:srgbClr val="FF0000"/>
                </a:solidFill>
              </a:rPr>
              <a:t>&lt; 100msec</a:t>
            </a:r>
          </a:p>
          <a:p>
            <a:pPr marL="569913" lvl="1" indent="-233363">
              <a:buFont typeface="Wingdings" panose="05000000000000000000" pitchFamily="2" charset="2"/>
              <a:buChar char="§"/>
            </a:pPr>
            <a:r>
              <a:rPr lang="en-GB" altLang="ja-JP" dirty="0" smtClean="0"/>
              <a:t>Transaction time: </a:t>
            </a:r>
            <a:r>
              <a:rPr lang="en-GB" altLang="ja-JP" dirty="0" smtClean="0">
                <a:solidFill>
                  <a:srgbClr val="FF0000"/>
                </a:solidFill>
              </a:rPr>
              <a:t>&lt;1sec</a:t>
            </a:r>
          </a:p>
          <a:p>
            <a:pPr marL="569913" lvl="1" indent="-233363">
              <a:buFont typeface="Wingdings" panose="05000000000000000000" pitchFamily="2" charset="2"/>
              <a:buChar char="§"/>
            </a:pPr>
            <a:r>
              <a:rPr lang="en-GB" altLang="ja-JP" dirty="0"/>
              <a:t>Ultra short link </a:t>
            </a:r>
            <a:r>
              <a:rPr lang="en-GB" altLang="ja-JP" dirty="0" smtClean="0"/>
              <a:t>distance: </a:t>
            </a:r>
            <a:r>
              <a:rPr lang="en-GB" altLang="ja-JP" dirty="0" smtClean="0">
                <a:solidFill>
                  <a:srgbClr val="FF0000"/>
                </a:solidFill>
              </a:rPr>
              <a:t>&lt;10cm</a:t>
            </a:r>
          </a:p>
          <a:p>
            <a:pPr marL="569913" lvl="1" indent="-233363">
              <a:buFont typeface="Wingdings" panose="05000000000000000000" pitchFamily="2" charset="2"/>
              <a:buChar char="§"/>
            </a:pPr>
            <a:r>
              <a:rPr lang="en-US" altLang="ko-KR" dirty="0" smtClean="0">
                <a:ea typeface="굴림" pitchFamily="50" charset="-127"/>
              </a:rPr>
              <a:t>Very </a:t>
            </a:r>
            <a:r>
              <a:rPr lang="en-US" altLang="ko-KR" dirty="0">
                <a:ea typeface="굴림" pitchFamily="50" charset="-127"/>
              </a:rPr>
              <a:t>low power </a:t>
            </a:r>
            <a:r>
              <a:rPr lang="en-US" altLang="ko-KR" dirty="0" smtClean="0">
                <a:ea typeface="굴림" pitchFamily="50" charset="-127"/>
              </a:rPr>
              <a:t>consumption for portable/mobile device: </a:t>
            </a:r>
            <a:r>
              <a:rPr lang="en-US" altLang="ko-KR" dirty="0">
                <a:solidFill>
                  <a:srgbClr val="FF0000"/>
                </a:solidFill>
                <a:ea typeface="굴림" pitchFamily="50" charset="-127"/>
              </a:rPr>
              <a:t>&lt; </a:t>
            </a:r>
            <a:r>
              <a:rPr lang="en-US" altLang="ko-KR" dirty="0" smtClean="0">
                <a:solidFill>
                  <a:srgbClr val="FF0000"/>
                </a:solidFill>
                <a:ea typeface="굴림" pitchFamily="50" charset="-127"/>
              </a:rPr>
              <a:t>400mW</a:t>
            </a:r>
          </a:p>
          <a:p>
            <a:pPr marL="569913" lvl="1" indent="-233363">
              <a:buFont typeface="Wingdings" panose="05000000000000000000" pitchFamily="2" charset="2"/>
              <a:buChar char="§"/>
            </a:pPr>
            <a:r>
              <a:rPr lang="en-US" altLang="ko-KR" dirty="0" smtClean="0">
                <a:ea typeface="굴림" pitchFamily="50" charset="-127"/>
              </a:rPr>
              <a:t>Target data rate: </a:t>
            </a:r>
            <a:r>
              <a:rPr lang="en-US" altLang="ko-KR" dirty="0" smtClean="0">
                <a:solidFill>
                  <a:srgbClr val="FF0000"/>
                </a:solidFill>
                <a:ea typeface="굴림" pitchFamily="50" charset="-127"/>
              </a:rPr>
              <a:t>10 </a:t>
            </a:r>
            <a:r>
              <a:rPr lang="en-US" altLang="ko-KR" dirty="0" err="1" smtClean="0">
                <a:solidFill>
                  <a:srgbClr val="FF0000"/>
                </a:solidFill>
                <a:ea typeface="굴림" pitchFamily="50" charset="-127"/>
              </a:rPr>
              <a:t>Gbps</a:t>
            </a:r>
            <a:endParaRPr lang="en-US" altLang="ko-KR" dirty="0">
              <a:solidFill>
                <a:srgbClr val="FF0000"/>
              </a:solidFill>
              <a:ea typeface="굴림" pitchFamily="50" charset="-127"/>
            </a:endParaRPr>
          </a:p>
          <a:p>
            <a:pPr lvl="1">
              <a:buFont typeface="Wingdings" panose="05000000000000000000" pitchFamily="2" charset="2"/>
              <a:buChar char="§"/>
            </a:pPr>
            <a:endParaRPr lang="en-GB" altLang="ja-JP" dirty="0"/>
          </a:p>
          <a:p>
            <a:pPr>
              <a:buFont typeface="Wingdings" panose="05000000000000000000" pitchFamily="2" charset="2"/>
              <a:buChar char="q"/>
            </a:pPr>
            <a:endParaRPr lang="en-GB" altLang="ja-JP" sz="1600" dirty="0"/>
          </a:p>
        </p:txBody>
      </p:sp>
      <p:graphicFrame>
        <p:nvGraphicFramePr>
          <p:cNvPr id="68" name="Table 67"/>
          <p:cNvGraphicFramePr>
            <a:graphicFrameLocks noGrp="1"/>
          </p:cNvGraphicFramePr>
          <p:nvPr>
            <p:extLst>
              <p:ext uri="{D42A27DB-BD31-4B8C-83A1-F6EECF244321}">
                <p14:modId xmlns="" xmlns:p14="http://schemas.microsoft.com/office/powerpoint/2010/main" val="3382113857"/>
              </p:ext>
            </p:extLst>
          </p:nvPr>
        </p:nvGraphicFramePr>
        <p:xfrm>
          <a:off x="4416251" y="1700808"/>
          <a:ext cx="4419601" cy="1554480"/>
        </p:xfrm>
        <a:graphic>
          <a:graphicData uri="http://schemas.openxmlformats.org/drawingml/2006/table">
            <a:tbl>
              <a:tblPr>
                <a:tableStyleId>{5C22544A-7EE6-4342-B048-85BDC9FD1C3A}</a:tableStyleId>
              </a:tblPr>
              <a:tblGrid>
                <a:gridCol w="1240946"/>
                <a:gridCol w="620472"/>
                <a:gridCol w="1396064"/>
                <a:gridCol w="1162119"/>
              </a:tblGrid>
              <a:tr h="381000">
                <a:tc>
                  <a:txBody>
                    <a:bodyPr/>
                    <a:lstStyle/>
                    <a:p>
                      <a:pPr marL="0" marR="0" algn="ctr">
                        <a:spcBef>
                          <a:spcPts val="0"/>
                        </a:spcBef>
                        <a:spcAft>
                          <a:spcPts val="0"/>
                        </a:spcAft>
                      </a:pPr>
                      <a:r>
                        <a:rPr lang="en-US" sz="1100" b="1" dirty="0">
                          <a:effectLst/>
                        </a:rPr>
                        <a:t>@ 70% MAC-App efficiency</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rPr>
                        <a:t>Size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smtClean="0">
                          <a:effectLst/>
                        </a:rPr>
                        <a:t>NG60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effectLst/>
                        </a:rPr>
                        <a:t>11ad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ea typeface="Times New Roman"/>
                        </a:rPr>
                        <a:t>4K</a:t>
                      </a:r>
                      <a:r>
                        <a:rPr lang="en-US" sz="1100" baseline="0" dirty="0" smtClean="0">
                          <a:solidFill>
                            <a:schemeClr val="tx1"/>
                          </a:solidFill>
                          <a:effectLst/>
                          <a:latin typeface="+mn-lt"/>
                          <a:ea typeface="Times New Roman"/>
                        </a:rPr>
                        <a:t> UHD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60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 min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11.4 min@1Gbps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rPr>
                        <a:t>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ea typeface="Times New Roman"/>
                        </a:rPr>
                        <a:t>SD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Picture</a:t>
                      </a:r>
                      <a:r>
                        <a:rPr lang="en-US" sz="1100" baseline="0" dirty="0" smtClean="0">
                          <a:solidFill>
                            <a:schemeClr val="tx1"/>
                          </a:solidFill>
                          <a:effectLst/>
                        </a:rPr>
                        <a:t> library</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11.4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rPr>
                        <a:t>4K movie trailer </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1.2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1.4 sec </a:t>
                      </a:r>
                      <a:r>
                        <a:rPr lang="en-US" sz="1100" dirty="0">
                          <a:solidFill>
                            <a:schemeClr val="tx1"/>
                          </a:solidFill>
                          <a:effectLst/>
                          <a:latin typeface="+mn-lt"/>
                        </a:rPr>
                        <a:t>@ </a:t>
                      </a:r>
                      <a:r>
                        <a:rPr lang="en-US" sz="1100" dirty="0" smtClean="0">
                          <a:solidFill>
                            <a:schemeClr val="tx1"/>
                          </a:solidFill>
                          <a:effectLst/>
                          <a:latin typeface="+mn-lt"/>
                        </a:rPr>
                        <a:t>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13.7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HD movie trailer</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100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E-magazine</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250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0.3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2.8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Group 2"/>
          <p:cNvGrpSpPr>
            <a:grpSpLocks/>
          </p:cNvGrpSpPr>
          <p:nvPr/>
        </p:nvGrpSpPr>
        <p:grpSpPr bwMode="auto">
          <a:xfrm>
            <a:off x="5936904" y="4014478"/>
            <a:ext cx="2597496" cy="2131357"/>
            <a:chOff x="319375" y="1579563"/>
            <a:chExt cx="4170075" cy="4918075"/>
          </a:xfrm>
        </p:grpSpPr>
        <p:pic>
          <p:nvPicPr>
            <p:cNvPr id="9" name="Picture 4" descr="shinjuku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8463" y="1579563"/>
              <a:ext cx="4048125" cy="2703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Oval 5"/>
            <p:cNvSpPr>
              <a:spLocks noChangeArrowheads="1"/>
            </p:cNvSpPr>
            <p:nvPr/>
          </p:nvSpPr>
          <p:spPr bwMode="auto">
            <a:xfrm>
              <a:off x="2165350" y="2635250"/>
              <a:ext cx="674688" cy="601663"/>
            </a:xfrm>
            <a:prstGeom prst="ellipse">
              <a:avLst/>
            </a:prstGeom>
            <a:noFill/>
            <a:ln w="571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en-SG" altLang="en-US" sz="900">
                <a:latin typeface="+mn-lt"/>
              </a:endParaRPr>
            </a:p>
          </p:txBody>
        </p:sp>
        <p:sp>
          <p:nvSpPr>
            <p:cNvPr id="11" name="AutoShape 6"/>
            <p:cNvSpPr>
              <a:spLocks noChangeArrowheads="1"/>
            </p:cNvSpPr>
            <p:nvPr/>
          </p:nvSpPr>
          <p:spPr bwMode="auto">
            <a:xfrm>
              <a:off x="2414588" y="4103688"/>
              <a:ext cx="2074862" cy="2393950"/>
            </a:xfrm>
            <a:prstGeom prst="wedgeRoundRectCallout">
              <a:avLst>
                <a:gd name="adj1" fmla="val -47782"/>
                <a:gd name="adj2" fmla="val -84551"/>
                <a:gd name="adj3" fmla="val 16667"/>
              </a:avLst>
            </a:prstGeom>
            <a:solidFill>
              <a:schemeClr val="bg1"/>
            </a:solidFill>
            <a:ln w="38100">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gn="ctr" eaLnBrk="1" hangingPunct="1"/>
              <a:endParaRPr lang="ja-JP" altLang="en-US" sz="900">
                <a:latin typeface="+mn-lt"/>
              </a:endParaRPr>
            </a:p>
          </p:txBody>
        </p:sp>
        <p:pic>
          <p:nvPicPr>
            <p:cNvPr id="12" name="Picture 7" descr="suica"/>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620963" y="4232275"/>
              <a:ext cx="1628775" cy="213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8" descr="C:\Documents and Settings\akita\Local Settings\Temporary Internet Files\Content.IE5\UWTVV61J\MC900426062[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47788" y="4343400"/>
              <a:ext cx="762000" cy="682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5" descr="MC900434810[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5788" y="4191000"/>
              <a:ext cx="762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6" descr="MC900431607[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14388" y="4876800"/>
              <a:ext cx="762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 Box 17"/>
            <p:cNvSpPr txBox="1">
              <a:spLocks noChangeArrowheads="1"/>
            </p:cNvSpPr>
            <p:nvPr/>
          </p:nvSpPr>
          <p:spPr bwMode="auto">
            <a:xfrm>
              <a:off x="319375" y="5623663"/>
              <a:ext cx="2212746" cy="7812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Video/audio clip, magazine</a:t>
              </a:r>
              <a:r>
                <a:rPr lang="en-US" altLang="ja-JP" sz="800" b="1" dirty="0">
                  <a:latin typeface="+mn-lt"/>
                  <a:cs typeface="Arial" charset="0"/>
                </a:rPr>
                <a:t>, </a:t>
              </a:r>
              <a:r>
                <a:rPr lang="en-US" altLang="ja-JP" sz="800" b="1" dirty="0" smtClean="0">
                  <a:latin typeface="+mn-lt"/>
                  <a:cs typeface="Arial" charset="0"/>
                </a:rPr>
                <a:t>newspaper, etc</a:t>
              </a:r>
              <a:r>
                <a:rPr lang="en-US" altLang="ja-JP" sz="800" b="1" dirty="0">
                  <a:latin typeface="+mn-lt"/>
                  <a:cs typeface="Arial" charset="0"/>
                </a:rPr>
                <a:t>.</a:t>
              </a:r>
            </a:p>
          </p:txBody>
        </p:sp>
        <p:sp>
          <p:nvSpPr>
            <p:cNvPr id="18" name="Text Box 18"/>
            <p:cNvSpPr txBox="1">
              <a:spLocks noChangeArrowheads="1"/>
            </p:cNvSpPr>
            <p:nvPr/>
          </p:nvSpPr>
          <p:spPr bwMode="auto">
            <a:xfrm>
              <a:off x="1600199" y="1584326"/>
              <a:ext cx="1292411" cy="532641"/>
            </a:xfrm>
            <a:prstGeom prst="rect">
              <a:avLst/>
            </a:prstGeom>
            <a:solidFill>
              <a:schemeClr val="bg1"/>
            </a:solidFill>
            <a:ln>
              <a:noFill/>
            </a:ln>
            <a:effectLst>
              <a:outerShdw dist="35921" dir="2700000" algn="ctr" rotWithShape="0">
                <a:schemeClr val="bg2"/>
              </a:outerShdw>
            </a:effectLst>
            <a:extLs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Train </a:t>
              </a:r>
              <a:r>
                <a:rPr lang="en-US" altLang="ja-JP" sz="900" b="1" dirty="0">
                  <a:latin typeface="+mn-lt"/>
                  <a:cs typeface="Arial" charset="0"/>
                </a:rPr>
                <a:t>Station</a:t>
              </a:r>
            </a:p>
          </p:txBody>
        </p:sp>
      </p:grpSp>
      <p:grpSp>
        <p:nvGrpSpPr>
          <p:cNvPr id="6" name="Group 18"/>
          <p:cNvGrpSpPr/>
          <p:nvPr/>
        </p:nvGrpSpPr>
        <p:grpSpPr>
          <a:xfrm>
            <a:off x="410519" y="4330125"/>
            <a:ext cx="3094681" cy="1907187"/>
            <a:chOff x="4876800" y="1854270"/>
            <a:chExt cx="5395919" cy="3175121"/>
          </a:xfrm>
        </p:grpSpPr>
        <p:grpSp>
          <p:nvGrpSpPr>
            <p:cNvPr id="19" name="Group 63"/>
            <p:cNvGrpSpPr>
              <a:grpSpLocks/>
            </p:cNvGrpSpPr>
            <p:nvPr/>
          </p:nvGrpSpPr>
          <p:grpSpPr bwMode="auto">
            <a:xfrm>
              <a:off x="4876800" y="2286000"/>
              <a:ext cx="2971800" cy="2743391"/>
              <a:chOff x="640" y="913"/>
              <a:chExt cx="1632" cy="1994"/>
            </a:xfrm>
          </p:grpSpPr>
          <p:grpSp>
            <p:nvGrpSpPr>
              <p:cNvPr id="20" name="Group 12"/>
              <p:cNvGrpSpPr>
                <a:grpSpLocks/>
              </p:cNvGrpSpPr>
              <p:nvPr/>
            </p:nvGrpSpPr>
            <p:grpSpPr bwMode="auto">
              <a:xfrm>
                <a:off x="1258" y="913"/>
                <a:ext cx="418" cy="904"/>
                <a:chOff x="555" y="1879"/>
                <a:chExt cx="990" cy="2145"/>
              </a:xfrm>
            </p:grpSpPr>
            <p:sp>
              <p:nvSpPr>
                <p:cNvPr id="57" name="Rectangle 13"/>
                <p:cNvSpPr>
                  <a:spLocks noChangeArrowheads="1"/>
                </p:cNvSpPr>
                <p:nvPr/>
              </p:nvSpPr>
              <p:spPr bwMode="auto">
                <a:xfrm>
                  <a:off x="580" y="3929"/>
                  <a:ext cx="950" cy="95"/>
                </a:xfrm>
                <a:prstGeom prst="rect">
                  <a:avLst/>
                </a:prstGeom>
                <a:gradFill rotWithShape="0">
                  <a:gsLst>
                    <a:gs pos="0">
                      <a:schemeClr val="tx1"/>
                    </a:gs>
                    <a:gs pos="100000">
                      <a:srgbClr val="4D4D4D"/>
                    </a:gs>
                  </a:gsLst>
                  <a:lin ang="27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58" name="Rectangle 14"/>
                <p:cNvSpPr>
                  <a:spLocks noChangeArrowheads="1"/>
                </p:cNvSpPr>
                <p:nvPr/>
              </p:nvSpPr>
              <p:spPr bwMode="auto">
                <a:xfrm>
                  <a:off x="555" y="1879"/>
                  <a:ext cx="989" cy="2050"/>
                </a:xfrm>
                <a:prstGeom prst="rect">
                  <a:avLst/>
                </a:prstGeom>
                <a:gradFill rotWithShape="0">
                  <a:gsLst>
                    <a:gs pos="0">
                      <a:srgbClr val="F8F8F8"/>
                    </a:gs>
                    <a:gs pos="100000">
                      <a:srgbClr val="969696"/>
                    </a:gs>
                  </a:gsLst>
                  <a:lin ang="54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24" name="Group 15"/>
                <p:cNvGrpSpPr>
                  <a:grpSpLocks/>
                </p:cNvGrpSpPr>
                <p:nvPr/>
              </p:nvGrpSpPr>
              <p:grpSpPr bwMode="auto">
                <a:xfrm>
                  <a:off x="676" y="2054"/>
                  <a:ext cx="745" cy="1298"/>
                  <a:chOff x="676" y="2158"/>
                  <a:chExt cx="745" cy="1298"/>
                </a:xfrm>
              </p:grpSpPr>
              <p:sp>
                <p:nvSpPr>
                  <p:cNvPr id="66" name="Rectangle 16"/>
                  <p:cNvSpPr>
                    <a:spLocks noChangeArrowheads="1"/>
                  </p:cNvSpPr>
                  <p:nvPr/>
                </p:nvSpPr>
                <p:spPr bwMode="auto">
                  <a:xfrm>
                    <a:off x="676" y="2158"/>
                    <a:ext cx="745" cy="1298"/>
                  </a:xfrm>
                  <a:prstGeom prst="rect">
                    <a:avLst/>
                  </a:prstGeom>
                  <a:solidFill>
                    <a:schemeClr val="tx1"/>
                  </a:soli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7" name="Rectangle 17"/>
                  <p:cNvSpPr>
                    <a:spLocks noChangeArrowheads="1"/>
                  </p:cNvSpPr>
                  <p:nvPr/>
                </p:nvSpPr>
                <p:spPr bwMode="auto">
                  <a:xfrm>
                    <a:off x="715" y="2216"/>
                    <a:ext cx="666" cy="1184"/>
                  </a:xfrm>
                  <a:prstGeom prst="rect">
                    <a:avLst/>
                  </a:prstGeom>
                  <a:gradFill rotWithShape="0">
                    <a:gsLst>
                      <a:gs pos="0">
                        <a:srgbClr val="CCFFFF"/>
                      </a:gs>
                      <a:gs pos="100000">
                        <a:srgbClr val="66CCFF"/>
                      </a:gs>
                    </a:gsLst>
                    <a:lin ang="2700000" scaled="1"/>
                  </a:gra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b="1">
                      <a:latin typeface="+mn-lt"/>
                    </a:endParaRPr>
                  </a:p>
                </p:txBody>
              </p:sp>
            </p:grpSp>
            <p:grpSp>
              <p:nvGrpSpPr>
                <p:cNvPr id="29" name="Group 18"/>
                <p:cNvGrpSpPr>
                  <a:grpSpLocks/>
                </p:cNvGrpSpPr>
                <p:nvPr/>
              </p:nvGrpSpPr>
              <p:grpSpPr bwMode="auto">
                <a:xfrm>
                  <a:off x="673" y="3434"/>
                  <a:ext cx="748" cy="54"/>
                  <a:chOff x="673" y="3378"/>
                  <a:chExt cx="748" cy="54"/>
                </a:xfrm>
              </p:grpSpPr>
              <p:sp>
                <p:nvSpPr>
                  <p:cNvPr id="64" name="Rectangle 19"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5" name="Rectangle 20"/>
                  <p:cNvSpPr>
                    <a:spLocks noChangeArrowheads="1"/>
                  </p:cNvSpPr>
                  <p:nvPr/>
                </p:nvSpPr>
                <p:spPr bwMode="auto">
                  <a:xfrm>
                    <a:off x="671" y="3388"/>
                    <a:ext cx="743"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nvGrpSpPr>
                <p:cNvPr id="34" name="Group 21"/>
                <p:cNvGrpSpPr>
                  <a:grpSpLocks/>
                </p:cNvGrpSpPr>
                <p:nvPr/>
              </p:nvGrpSpPr>
              <p:grpSpPr bwMode="auto">
                <a:xfrm>
                  <a:off x="670" y="1917"/>
                  <a:ext cx="748" cy="54"/>
                  <a:chOff x="673" y="3378"/>
                  <a:chExt cx="748" cy="54"/>
                </a:xfrm>
              </p:grpSpPr>
              <p:sp>
                <p:nvSpPr>
                  <p:cNvPr id="62" name="Rectangle 22"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3" name="Rectangle 23"/>
                  <p:cNvSpPr>
                    <a:spLocks noChangeArrowheads="1"/>
                  </p:cNvSpPr>
                  <p:nvPr/>
                </p:nvSpPr>
                <p:spPr bwMode="auto">
                  <a:xfrm>
                    <a:off x="674" y="3392"/>
                    <a:ext cx="745"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sp>
            <p:nvSpPr>
              <p:cNvPr id="25" name="Oval 183"/>
              <p:cNvSpPr>
                <a:spLocks noChangeArrowheads="1"/>
              </p:cNvSpPr>
              <p:nvPr/>
            </p:nvSpPr>
            <p:spPr bwMode="auto">
              <a:xfrm rot="3135661">
                <a:off x="1047" y="1737"/>
                <a:ext cx="215" cy="583"/>
              </a:xfrm>
              <a:prstGeom prst="ellipse">
                <a:avLst/>
              </a:prstGeom>
              <a:solidFill>
                <a:srgbClr val="FF66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6" name="Oval 184"/>
              <p:cNvSpPr>
                <a:spLocks noChangeArrowheads="1"/>
              </p:cNvSpPr>
              <p:nvPr/>
            </p:nvSpPr>
            <p:spPr bwMode="auto">
              <a:xfrm rot="1488339">
                <a:off x="1203" y="1817"/>
                <a:ext cx="221" cy="654"/>
              </a:xfrm>
              <a:prstGeom prst="ellipse">
                <a:avLst/>
              </a:prstGeom>
              <a:solidFill>
                <a:srgbClr val="FF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7" name="Oval 185"/>
              <p:cNvSpPr>
                <a:spLocks noChangeArrowheads="1"/>
              </p:cNvSpPr>
              <p:nvPr/>
            </p:nvSpPr>
            <p:spPr bwMode="auto">
              <a:xfrm rot="-666192">
                <a:off x="1449" y="1845"/>
                <a:ext cx="251" cy="671"/>
              </a:xfrm>
              <a:prstGeom prst="ellipse">
                <a:avLst/>
              </a:prstGeom>
              <a:solidFill>
                <a:srgbClr val="00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8" name="Oval 186"/>
              <p:cNvSpPr>
                <a:spLocks noChangeArrowheads="1"/>
              </p:cNvSpPr>
              <p:nvPr/>
            </p:nvSpPr>
            <p:spPr bwMode="auto">
              <a:xfrm rot="-2343671">
                <a:off x="1665" y="1775"/>
                <a:ext cx="236" cy="648"/>
              </a:xfrm>
              <a:prstGeom prst="ellipse">
                <a:avLst/>
              </a:prstGeom>
              <a:solidFill>
                <a:srgbClr val="00CCFF">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59" name="Group 265"/>
              <p:cNvGrpSpPr>
                <a:grpSpLocks noChangeAspect="1"/>
              </p:cNvGrpSpPr>
              <p:nvPr/>
            </p:nvGrpSpPr>
            <p:grpSpPr bwMode="auto">
              <a:xfrm>
                <a:off x="1017" y="2516"/>
                <a:ext cx="173" cy="330"/>
                <a:chOff x="793" y="845"/>
                <a:chExt cx="1061" cy="2041"/>
              </a:xfrm>
            </p:grpSpPr>
            <p:pic>
              <p:nvPicPr>
                <p:cNvPr id="33" name="Picture 26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93" y="845"/>
                  <a:ext cx="1061" cy="2041"/>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grpSp>
              <p:nvGrpSpPr>
                <p:cNvPr id="60" name="Group 267"/>
                <p:cNvGrpSpPr>
                  <a:grpSpLocks noChangeAspect="1"/>
                </p:cNvGrpSpPr>
                <p:nvPr/>
              </p:nvGrpSpPr>
              <p:grpSpPr bwMode="auto">
                <a:xfrm>
                  <a:off x="916" y="1071"/>
                  <a:ext cx="816" cy="1417"/>
                  <a:chOff x="916" y="1071"/>
                  <a:chExt cx="816" cy="1417"/>
                </a:xfrm>
              </p:grpSpPr>
              <p:sp>
                <p:nvSpPr>
                  <p:cNvPr id="35" name="Rectangle 268"/>
                  <p:cNvSpPr>
                    <a:spLocks noChangeAspect="1" noChangeArrowheads="1"/>
                  </p:cNvSpPr>
                  <p:nvPr/>
                </p:nvSpPr>
                <p:spPr bwMode="auto">
                  <a:xfrm>
                    <a:off x="916" y="1071"/>
                    <a:ext cx="816" cy="1417"/>
                  </a:xfrm>
                  <a:prstGeom prst="rect">
                    <a:avLst/>
                  </a:prstGeom>
                  <a:solidFill>
                    <a:srgbClr val="BCCADC"/>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6" name="AutoShape 269"/>
                  <p:cNvSpPr>
                    <a:spLocks noChangeAspect="1" noChangeArrowheads="1"/>
                  </p:cNvSpPr>
                  <p:nvPr/>
                </p:nvSpPr>
                <p:spPr bwMode="auto">
                  <a:xfrm rot="5400000">
                    <a:off x="975"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7" name="Rectangle 270"/>
                  <p:cNvSpPr>
                    <a:spLocks noChangeAspect="1" noChangeArrowheads="1"/>
                  </p:cNvSpPr>
                  <p:nvPr/>
                </p:nvSpPr>
                <p:spPr bwMode="auto">
                  <a:xfrm>
                    <a:off x="1156" y="2367"/>
                    <a:ext cx="91" cy="91"/>
                  </a:xfrm>
                  <a:prstGeom prst="rect">
                    <a:avLst/>
                  </a:prstGeom>
                  <a:solidFill>
                    <a:srgbClr val="E3E1EF"/>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8" name="AutoShape 271"/>
                  <p:cNvSpPr>
                    <a:spLocks noChangeAspect="1" noChangeArrowheads="1"/>
                  </p:cNvSpPr>
                  <p:nvPr/>
                </p:nvSpPr>
                <p:spPr bwMode="auto">
                  <a:xfrm rot="5400000">
                    <a:off x="1519"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9" name="AutoShape 272"/>
                  <p:cNvSpPr>
                    <a:spLocks noChangeAspect="1" noChangeArrowheads="1"/>
                  </p:cNvSpPr>
                  <p:nvPr/>
                </p:nvSpPr>
                <p:spPr bwMode="auto">
                  <a:xfrm rot="-5400000">
                    <a:off x="1338" y="2367"/>
                    <a:ext cx="91" cy="91"/>
                  </a:xfrm>
                  <a:prstGeom prst="triangle">
                    <a:avLst>
                      <a:gd name="adj" fmla="val 50000"/>
                    </a:avLst>
                  </a:prstGeom>
                  <a:solidFill>
                    <a:srgbClr val="E3E1EF"/>
                  </a:solidFill>
                  <a:ln w="9525">
                    <a:noFill/>
                    <a:miter lim="800000"/>
                    <a:headEnd/>
                    <a:tailEnd/>
                  </a:ln>
                  <a:extLst/>
                </p:spPr>
                <p:txBody>
                  <a:bodyPr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0" name="Line 273"/>
                  <p:cNvSpPr>
                    <a:spLocks noChangeAspect="1" noChangeShapeType="1"/>
                  </p:cNvSpPr>
                  <p:nvPr/>
                </p:nvSpPr>
                <p:spPr bwMode="auto">
                  <a:xfrm>
                    <a:off x="1610" y="2367"/>
                    <a:ext cx="0" cy="91"/>
                  </a:xfrm>
                  <a:prstGeom prst="line">
                    <a:avLst/>
                  </a:prstGeom>
                  <a:noFill/>
                  <a:ln w="19050">
                    <a:noFill/>
                    <a:round/>
                    <a:headEnd/>
                    <a:tailEnd/>
                  </a:ln>
                  <a:extLst>
                    <a:ext uri="{909E8E84-426E-40DD-AFC4-6F175D3DCCD1}">
                      <a14:hiddenFill xmlns="" xmlns:a14="http://schemas.microsoft.com/office/drawing/2010/main">
                        <a:noFill/>
                      </a14:hiddenFill>
                    </a:ext>
                  </a:extLst>
                </p:spPr>
                <p:txBody>
                  <a:bodyPr/>
                  <a:lstStyle/>
                  <a:p>
                    <a:endParaRPr lang="en-US" sz="900">
                      <a:latin typeface="+mn-lt"/>
                    </a:endParaRPr>
                  </a:p>
                </p:txBody>
              </p:sp>
              <p:sp>
                <p:nvSpPr>
                  <p:cNvPr id="41" name="Line 274"/>
                  <p:cNvSpPr>
                    <a:spLocks noChangeAspect="1" noChangeShapeType="1"/>
                  </p:cNvSpPr>
                  <p:nvPr/>
                </p:nvSpPr>
                <p:spPr bwMode="auto">
                  <a:xfrm>
                    <a:off x="1338" y="2367"/>
                    <a:ext cx="0" cy="91"/>
                  </a:xfrm>
                  <a:prstGeom prst="line">
                    <a:avLst/>
                  </a:prstGeom>
                  <a:noFill/>
                  <a:ln w="19050">
                    <a:noFill/>
                    <a:round/>
                    <a:headEnd/>
                    <a:tailEnd/>
                  </a:ln>
                  <a:extLst>
                    <a:ext uri="{909E8E84-426E-40DD-AFC4-6F175D3DCCD1}">
                      <a14:hiddenFill xmlns="" xmlns:a14="http://schemas.microsoft.com/office/drawing/2010/main">
                        <a:noFill/>
                      </a14:hiddenFill>
                    </a:ext>
                  </a:extLst>
                </p:spPr>
                <p:txBody>
                  <a:bodyPr/>
                  <a:lstStyle/>
                  <a:p>
                    <a:endParaRPr lang="en-US" sz="900">
                      <a:latin typeface="+mn-lt"/>
                    </a:endParaRPr>
                  </a:p>
                </p:txBody>
              </p:sp>
              <p:sp>
                <p:nvSpPr>
                  <p:cNvPr id="42" name="Rectangle 275"/>
                  <p:cNvSpPr>
                    <a:spLocks noChangeAspect="1" noChangeArrowheads="1"/>
                  </p:cNvSpPr>
                  <p:nvPr/>
                </p:nvSpPr>
                <p:spPr bwMode="auto">
                  <a:xfrm>
                    <a:off x="935" y="1253"/>
                    <a:ext cx="771" cy="998"/>
                  </a:xfrm>
                  <a:prstGeom prst="rect">
                    <a:avLst/>
                  </a:prstGeom>
                  <a:solidFill>
                    <a:srgbClr val="000000"/>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3" name="Line 276"/>
                  <p:cNvSpPr>
                    <a:spLocks noChangeAspect="1" noChangeShapeType="1"/>
                  </p:cNvSpPr>
                  <p:nvPr/>
                </p:nvSpPr>
                <p:spPr bwMode="auto">
                  <a:xfrm>
                    <a:off x="930" y="2318"/>
                    <a:ext cx="771" cy="0"/>
                  </a:xfrm>
                  <a:prstGeom prst="line">
                    <a:avLst/>
                  </a:prstGeom>
                  <a:noFill/>
                  <a:ln w="25400">
                    <a:noFill/>
                    <a:round/>
                    <a:headEnd/>
                    <a:tailEnd/>
                  </a:ln>
                  <a:extLst>
                    <a:ext uri="{909E8E84-426E-40DD-AFC4-6F175D3DCCD1}">
                      <a14:hiddenFill xmlns="" xmlns:a14="http://schemas.microsoft.com/office/drawing/2010/main">
                        <a:noFill/>
                      </a14:hiddenFill>
                    </a:ext>
                  </a:extLst>
                </p:spPr>
                <p:txBody>
                  <a:bodyPr/>
                  <a:lstStyle/>
                  <a:p>
                    <a:endParaRPr lang="en-US" sz="900">
                      <a:latin typeface="+mn-lt"/>
                    </a:endParaRPr>
                  </a:p>
                </p:txBody>
              </p:sp>
              <p:sp>
                <p:nvSpPr>
                  <p:cNvPr id="44" name="Oval 277"/>
                  <p:cNvSpPr>
                    <a:spLocks noChangeAspect="1" noChangeArrowheads="1"/>
                  </p:cNvSpPr>
                  <p:nvPr/>
                </p:nvSpPr>
                <p:spPr bwMode="auto">
                  <a:xfrm>
                    <a:off x="1247" y="2273"/>
                    <a:ext cx="91" cy="90"/>
                  </a:xfrm>
                  <a:prstGeom prst="ellipse">
                    <a:avLst/>
                  </a:prstGeom>
                  <a:solidFill>
                    <a:srgbClr val="E3E1EF"/>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5" name="AutoShape 278"/>
                  <p:cNvSpPr>
                    <a:spLocks noChangeAspect="1" noChangeArrowheads="1"/>
                  </p:cNvSpPr>
                  <p:nvPr/>
                </p:nvSpPr>
                <p:spPr bwMode="auto">
                  <a:xfrm rot="5400000">
                    <a:off x="1274" y="2295"/>
                    <a:ext cx="46" cy="45"/>
                  </a:xfrm>
                  <a:prstGeom prst="triangle">
                    <a:avLst>
                      <a:gd name="adj" fmla="val 50000"/>
                    </a:avLst>
                  </a:prstGeom>
                  <a:solidFill>
                    <a:srgbClr val="FF9F11"/>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6" name="Rectangle 279"/>
                  <p:cNvSpPr>
                    <a:spLocks noChangeAspect="1" noChangeArrowheads="1"/>
                  </p:cNvSpPr>
                  <p:nvPr/>
                </p:nvSpPr>
                <p:spPr bwMode="auto">
                  <a:xfrm>
                    <a:off x="1066" y="1117"/>
                    <a:ext cx="499" cy="91"/>
                  </a:xfrm>
                  <a:prstGeom prst="rect">
                    <a:avLst/>
                  </a:prstGeom>
                  <a:solidFill>
                    <a:schemeClr val="bg1"/>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pic>
                <p:nvPicPr>
                  <p:cNvPr id="47" name="Picture 280"/>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30" y="1117"/>
                    <a:ext cx="122" cy="9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48" name="Picture 281"/>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581" y="1117"/>
                    <a:ext cx="120" cy="9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49" name="Picture 282"/>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961" y="1271"/>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0" name="Picture 28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338" y="1271"/>
                    <a:ext cx="340" cy="22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1" name="Picture 284"/>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338" y="1760"/>
                    <a:ext cx="340" cy="224"/>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2" name="Picture 285"/>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961" y="2003"/>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3" name="Picture 286"/>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1338" y="1515"/>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4" name="Picture 287"/>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1338" y="2003"/>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5" name="Picture 288"/>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961" y="1515"/>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6" name="Picture 289"/>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961" y="1760"/>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grpSp>
          </p:grpSp>
          <p:pic>
            <p:nvPicPr>
              <p:cNvPr id="30" name="Picture 33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40" y="2159"/>
                <a:ext cx="279" cy="33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31" name="Picture 33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rot="-900789">
                <a:off x="2007" y="2433"/>
                <a:ext cx="265" cy="362"/>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32" name="Picture 339"/>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416" y="2517"/>
                <a:ext cx="435" cy="39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grpSp>
        <p:sp>
          <p:nvSpPr>
            <p:cNvPr id="21" name="Text Box 64"/>
            <p:cNvSpPr txBox="1">
              <a:spLocks noChangeArrowheads="1"/>
            </p:cNvSpPr>
            <p:nvPr/>
          </p:nvSpPr>
          <p:spPr bwMode="auto">
            <a:xfrm>
              <a:off x="6043628" y="1854270"/>
              <a:ext cx="769187" cy="384293"/>
            </a:xfrm>
            <a:prstGeom prst="rect">
              <a:avLst/>
            </a:prstGeom>
            <a:solidFill>
              <a:schemeClr val="bg1"/>
            </a:solidFill>
            <a:ln w="9525">
              <a:noFill/>
              <a:miter lim="800000"/>
              <a:headEnd/>
              <a:tailEnd/>
            </a:ln>
            <a:effectLst>
              <a:outerShdw dist="35921" dir="2700000" algn="ctr" rotWithShape="0">
                <a:schemeClr val="bg2"/>
              </a:outerShdw>
            </a:effectLs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Kiosk</a:t>
              </a:r>
              <a:endParaRPr lang="en-US" altLang="ja-JP" sz="900" b="1" dirty="0">
                <a:latin typeface="+mn-lt"/>
                <a:cs typeface="Arial" charset="0"/>
              </a:endParaRPr>
            </a:p>
          </p:txBody>
        </p:sp>
        <p:pic>
          <p:nvPicPr>
            <p:cNvPr id="22" name="Picture 69" descr="MC900397222[1]"/>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7543800" y="2590800"/>
              <a:ext cx="1143000" cy="103028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
          <p:nvSpPr>
            <p:cNvPr id="23" name="Text Box 71"/>
            <p:cNvSpPr txBox="1">
              <a:spLocks noChangeArrowheads="1"/>
            </p:cNvSpPr>
            <p:nvPr/>
          </p:nvSpPr>
          <p:spPr bwMode="auto">
            <a:xfrm>
              <a:off x="7701730" y="3666574"/>
              <a:ext cx="2570989" cy="563631"/>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a:latin typeface="+mn-lt"/>
                  <a:cs typeface="Arial" charset="0"/>
                </a:rPr>
                <a:t>Movie, </a:t>
              </a:r>
              <a:r>
                <a:rPr lang="en-US" altLang="ja-JP" sz="800" b="1" dirty="0" smtClean="0">
                  <a:latin typeface="+mn-lt"/>
                  <a:cs typeface="Arial" charset="0"/>
                </a:rPr>
                <a:t>video/audio </a:t>
              </a:r>
              <a:r>
                <a:rPr lang="en-US" altLang="ja-JP" sz="800" b="1" dirty="0">
                  <a:latin typeface="+mn-lt"/>
                  <a:cs typeface="Arial" charset="0"/>
                </a:rPr>
                <a:t>clip, magazine, newspaper, etc.</a:t>
              </a:r>
            </a:p>
          </p:txBody>
        </p:sp>
      </p:grpSp>
      <p:grpSp>
        <p:nvGrpSpPr>
          <p:cNvPr id="61" name="Group 69"/>
          <p:cNvGrpSpPr/>
          <p:nvPr/>
        </p:nvGrpSpPr>
        <p:grpSpPr>
          <a:xfrm>
            <a:off x="3850111" y="4530977"/>
            <a:ext cx="1291977" cy="1142999"/>
            <a:chOff x="6248400" y="2088282"/>
            <a:chExt cx="1614491" cy="1142999"/>
          </a:xfrm>
        </p:grpSpPr>
        <p:pic>
          <p:nvPicPr>
            <p:cNvPr id="71" name="Picture 4" descr="SPHA700BSS_s_55ae3f"/>
            <p:cNvPicPr>
              <a:picLocks noChangeArrowheads="1"/>
            </p:cNvPicPr>
            <p:nvPr/>
          </p:nvPicPr>
          <p:blipFill>
            <a:blip r:embed="rId22">
              <a:extLst>
                <a:ext uri="{28A0092B-C50C-407E-A947-70E740481C1C}">
                  <a14:useLocalDpi xmlns="" xmlns:a14="http://schemas.microsoft.com/office/drawing/2010/main" val="0"/>
                </a:ext>
              </a:extLst>
            </a:blip>
            <a:srcRect/>
            <a:stretch>
              <a:fillRect/>
            </a:stretch>
          </p:blipFill>
          <p:spPr bwMode="auto">
            <a:xfrm>
              <a:off x="6248400" y="2088282"/>
              <a:ext cx="576615" cy="1142999"/>
            </a:xfrm>
            <a:prstGeom prst="rect">
              <a:avLst/>
            </a:prstGeom>
            <a:noFill/>
            <a:extLst>
              <a:ext uri="{909E8E84-426E-40DD-AFC4-6F175D3DCCD1}">
                <a14:hiddenFill xmlns="" xmlns:a14="http://schemas.microsoft.com/office/drawing/2010/main">
                  <a:solidFill>
                    <a:srgbClr val="FFFFFF"/>
                  </a:solidFill>
                </a14:hiddenFill>
              </a:ext>
            </a:extLst>
          </p:spPr>
        </p:pic>
        <p:sp>
          <p:nvSpPr>
            <p:cNvPr id="72" name="Line 7"/>
            <p:cNvSpPr>
              <a:spLocks noChangeShapeType="1"/>
            </p:cNvSpPr>
            <p:nvPr/>
          </p:nvSpPr>
          <p:spPr bwMode="auto">
            <a:xfrm>
              <a:off x="6735048" y="2586281"/>
              <a:ext cx="351552" cy="0"/>
            </a:xfrm>
            <a:prstGeom prst="line">
              <a:avLst/>
            </a:prstGeom>
            <a:noFill/>
            <a:ln w="9525">
              <a:solidFill>
                <a:srgbClr val="0860A8"/>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FF5C47"/>
                    </a:outerShdw>
                  </a:effectLst>
                </a14:hiddenEffects>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70" name="Group 13"/>
            <p:cNvGrpSpPr>
              <a:grpSpLocks/>
            </p:cNvGrpSpPr>
            <p:nvPr/>
          </p:nvGrpSpPr>
          <p:grpSpPr bwMode="auto">
            <a:xfrm>
              <a:off x="7115828" y="2088282"/>
              <a:ext cx="747063" cy="992997"/>
              <a:chOff x="2736" y="836"/>
              <a:chExt cx="2504" cy="2345"/>
            </a:xfrm>
          </p:grpSpPr>
          <p:pic>
            <p:nvPicPr>
              <p:cNvPr id="75" name="Picture 14" descr="UMPC_sony"/>
              <p:cNvPicPr>
                <a:picLocks noChangeArrowheads="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2736" y="836"/>
                <a:ext cx="2504" cy="2345"/>
              </a:xfrm>
              <a:prstGeom prst="rect">
                <a:avLst/>
              </a:prstGeom>
              <a:noFill/>
              <a:extLst>
                <a:ext uri="{909E8E84-426E-40DD-AFC4-6F175D3DCCD1}">
                  <a14:hiddenFill xmlns="" xmlns:a14="http://schemas.microsoft.com/office/drawing/2010/main">
                    <a:solidFill>
                      <a:srgbClr val="FFFFFF"/>
                    </a:solidFill>
                  </a14:hiddenFill>
                </a:ext>
              </a:extLst>
            </p:spPr>
          </p:pic>
          <p:pic>
            <p:nvPicPr>
              <p:cNvPr id="76" name="Picture 15" descr="warcraft2"/>
              <p:cNvPicPr>
                <a:picLocks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3422" y="1104"/>
                <a:ext cx="1474" cy="1035"/>
              </a:xfrm>
              <a:prstGeom prst="rect">
                <a:avLst/>
              </a:prstGeom>
              <a:noFill/>
              <a:extLst>
                <a:ext uri="{909E8E84-426E-40DD-AFC4-6F175D3DCCD1}">
                  <a14:hiddenFill xmlns="" xmlns:a14="http://schemas.microsoft.com/office/drawing/2010/main">
                    <a:solidFill>
                      <a:srgbClr val="FFFFFF"/>
                    </a:solidFill>
                  </a14:hiddenFill>
                </a:ext>
              </a:extLst>
            </p:spPr>
          </p:pic>
        </p:grpSp>
      </p:grpSp>
      <p:sp>
        <p:nvSpPr>
          <p:cNvPr id="78" name="Text Box 71"/>
          <p:cNvSpPr txBox="1">
            <a:spLocks noChangeArrowheads="1"/>
          </p:cNvSpPr>
          <p:nvPr/>
        </p:nvSpPr>
        <p:spPr bwMode="auto">
          <a:xfrm>
            <a:off x="3810000" y="5647314"/>
            <a:ext cx="1405889" cy="33855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Movie, video/audio clip, picture library, etc</a:t>
            </a:r>
            <a:r>
              <a:rPr lang="en-US" altLang="ja-JP" sz="800" b="1" dirty="0">
                <a:latin typeface="+mn-lt"/>
                <a:cs typeface="Arial" charset="0"/>
              </a:rPr>
              <a:t>.</a:t>
            </a:r>
          </a:p>
        </p:txBody>
      </p:sp>
    </p:spTree>
    <p:extLst>
      <p:ext uri="{BB962C8B-B14F-4D97-AF65-F5344CB8AC3E}">
        <p14:creationId xmlns="" xmlns:p14="http://schemas.microsoft.com/office/powerpoint/2010/main" val="72210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685800" y="685800"/>
            <a:ext cx="7772400" cy="870992"/>
          </a:xfrm>
          <a:noFill/>
          <a:ln/>
        </p:spPr>
        <p:txBody>
          <a:bodyPr/>
          <a:lstStyle/>
          <a:p>
            <a:pPr latinLnBrk="0"/>
            <a:r>
              <a:rPr lang="en-US" altLang="zh-CN" sz="2400" dirty="0" smtClean="0"/>
              <a:t> </a:t>
            </a:r>
            <a:r>
              <a:rPr lang="en-US" altLang="zh-CN" sz="2400" b="1" dirty="0" smtClean="0">
                <a:latin typeface="Times New Roman" pitchFamily="18" charset="0"/>
                <a:cs typeface="Times New Roman" pitchFamily="18" charset="0"/>
              </a:rPr>
              <a:t>Usage Model 2: 8K UHD Wireless Transfer at Smart Home</a:t>
            </a:r>
            <a:endParaRPr lang="en-CA" altLang="zh-CN" sz="2400" b="1" dirty="0">
              <a:latin typeface="Times New Roman" pitchFamily="18" charset="0"/>
              <a:cs typeface="Times New Roman" pitchFamily="18" charset="0"/>
            </a:endParaRPr>
          </a:p>
        </p:txBody>
      </p:sp>
      <p:sp>
        <p:nvSpPr>
          <p:cNvPr id="17" name="Rectangle 3"/>
          <p:cNvSpPr txBox="1">
            <a:spLocks noChangeArrowheads="1"/>
          </p:cNvSpPr>
          <p:nvPr/>
        </p:nvSpPr>
        <p:spPr bwMode="auto">
          <a:xfrm>
            <a:off x="539552" y="1423708"/>
            <a:ext cx="4320480" cy="504056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Pre-Conditions: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NG60 </a:t>
            </a:r>
            <a:r>
              <a:rPr lang="en-US" altLang="ko-KR" sz="1200" kern="0" dirty="0" smtClean="0">
                <a:solidFill>
                  <a:srgbClr val="000000"/>
                </a:solidFill>
                <a:latin typeface="+mn-lt"/>
                <a:ea typeface="+mn-ea"/>
              </a:rPr>
              <a:t>is interfaced between</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 source device (e.g. set-top</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box, </a:t>
            </a:r>
            <a:r>
              <a:rPr kumimoji="0" lang="en-US" altLang="ko-KR" sz="1200" b="0" i="0" u="none" strike="noStrike" kern="0" cap="none" spc="0" normalizeH="0" noProof="0" dirty="0" err="1" smtClean="0">
                <a:ln>
                  <a:noFill/>
                </a:ln>
                <a:solidFill>
                  <a:srgbClr val="000000"/>
                </a:solidFill>
                <a:effectLst/>
                <a:uLnTx/>
                <a:uFillTx/>
                <a:latin typeface="+mn-lt"/>
                <a:ea typeface="+mn-ea"/>
                <a:cs typeface="+mn-cs"/>
              </a:rPr>
              <a:t>blu</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-ray player, tablet, smart phone)</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and a sink device (e.g. smart TV, thin display)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8K UHD contents at home.</a:t>
            </a:r>
            <a:endParaRPr kumimoji="0" lang="en-US"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Environment: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Devices are operating in close proximity at home. Typical distance between devices are &lt; 5m.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lang="en-US" altLang="ko-KR" sz="1200" kern="0" dirty="0" smtClean="0">
                <a:solidFill>
                  <a:srgbClr val="000000"/>
                </a:solidFill>
                <a:latin typeface="+mn-lt"/>
                <a:ea typeface="+mn-ea"/>
              </a:rPr>
              <a:t>When it comes to the link between a set-top box and a thin display (or smart TV), the set-top box can be inside a table which may provide some SNR loss.  </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Application: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At least 28 </a:t>
            </a:r>
            <a:r>
              <a:rPr kumimoji="0" lang="en-US" altLang="ko-KR" sz="1200" b="0" i="0" u="none" strike="noStrike" kern="0" cap="none" spc="0" normalizeH="0" baseline="0" noProof="0" dirty="0" err="1" smtClean="0">
                <a:ln>
                  <a:noFill/>
                </a:ln>
                <a:solidFill>
                  <a:srgbClr val="000000"/>
                </a:solidFill>
                <a:effectLst/>
                <a:uLnTx/>
                <a:uFillTx/>
                <a:latin typeface="+mn-lt"/>
                <a:ea typeface="+mn-ea"/>
                <a:cs typeface="+mn-cs"/>
              </a:rPr>
              <a:t>Gbps</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data rate is required for a link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uncompressed 8K UHD streaming (60 frames</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per second, 24 bits per pixel, 4:2:2 </a:t>
            </a:r>
            <a:r>
              <a:rPr kumimoji="0" lang="en-US" altLang="ko-KR" sz="1200" b="0" i="0" u="none" strike="noStrike" kern="0" cap="none" spc="0" normalizeH="0" noProof="0" dirty="0" err="1" smtClean="0">
                <a:ln>
                  <a:noFill/>
                </a:ln>
                <a:solidFill>
                  <a:srgbClr val="000000"/>
                </a:solidFill>
                <a:effectLst/>
                <a:uLnTx/>
                <a:uFillTx/>
                <a:latin typeface="+mn-lt"/>
                <a:ea typeface="+mn-ea"/>
                <a:cs typeface="+mn-cs"/>
              </a:rPr>
              <a:t>Chroma</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sampling at minimum)</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lang="en-US" altLang="ko-KR" sz="1200" kern="0" dirty="0" smtClean="0">
                <a:solidFill>
                  <a:srgbClr val="000000"/>
                </a:solidFill>
                <a:latin typeface="+mn-lt"/>
                <a:ea typeface="+mn-ea"/>
              </a:rPr>
              <a:t>Jitter &lt;5ms, delay&lt;5ms.</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lvl="0" eaLnBrk="1" latinLnBrk="1" hangingPunct="1">
              <a:lnSpc>
                <a:spcPct val="90000"/>
              </a:lnSpc>
              <a:spcBef>
                <a:spcPts val="600"/>
              </a:spcBef>
              <a:defRPr/>
            </a:pPr>
            <a:r>
              <a:rPr lang="en-US" b="1" u="sng" kern="0" dirty="0" smtClean="0">
                <a:solidFill>
                  <a:srgbClr val="000000"/>
                </a:solidFill>
                <a:latin typeface="+mn-lt"/>
                <a:ea typeface="+mn-ea"/>
              </a:rPr>
              <a:t>Traffic Conditions</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Only a single link may exist at a time. </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There is typically no interference from other mm-wave links at home.</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Traffic is mostly unidirectional.</a:t>
            </a:r>
            <a:endParaRPr lang="en-US" altLang="ko-KR" sz="1400" kern="0" dirty="0" smtClean="0">
              <a:solidFill>
                <a:srgbClr val="000000"/>
              </a:solidFill>
              <a:latin typeface="+mn-lt"/>
              <a:ea typeface="+mn-ea"/>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endParaRPr kumimoji="0" lang="en-US" sz="1600" b="1" i="0" u="sng" strike="noStrike" kern="0" cap="none" spc="0" normalizeH="0" baseline="0" noProof="0" dirty="0">
              <a:ln>
                <a:noFill/>
              </a:ln>
              <a:solidFill>
                <a:srgbClr val="000000"/>
              </a:solidFill>
              <a:effectLst/>
              <a:uLnTx/>
              <a:uFillTx/>
              <a:latin typeface="+mn-lt"/>
              <a:ea typeface="+mn-ea"/>
              <a:cs typeface="+mn-cs"/>
            </a:endParaRPr>
          </a:p>
        </p:txBody>
      </p:sp>
      <p:sp>
        <p:nvSpPr>
          <p:cNvPr id="18" name="Rectangle 3"/>
          <p:cNvSpPr txBox="1">
            <a:spLocks noChangeArrowheads="1"/>
          </p:cNvSpPr>
          <p:nvPr/>
        </p:nvSpPr>
        <p:spPr bwMode="auto">
          <a:xfrm>
            <a:off x="4788024" y="1423708"/>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400" u="sng" kern="0" dirty="0" smtClean="0"/>
              <a:t>Use </a:t>
            </a:r>
            <a:r>
              <a:rPr lang="en-US" sz="1400" u="sng" kern="0" dirty="0"/>
              <a:t>Case</a:t>
            </a:r>
          </a:p>
          <a:p>
            <a:pPr marL="0" indent="0">
              <a:buFontTx/>
              <a:buChar char="-"/>
            </a:pPr>
            <a:r>
              <a:rPr lang="en-US" sz="1200" b="0" kern="0" dirty="0" smtClean="0"/>
              <a:t>  Split TV: TV is on the wall as a thin display and set-top box works as a controller, wirelessly interfaced by NG60 to replace wired interfaces. </a:t>
            </a:r>
          </a:p>
          <a:p>
            <a:pPr marL="0" indent="0">
              <a:buFontTx/>
              <a:buChar char="-"/>
            </a:pPr>
            <a:r>
              <a:rPr lang="en-US" sz="1200" b="0" kern="0" dirty="0" smtClean="0"/>
              <a:t>Smart display (Mirroring): Uncompressed 8K UHD streaming is through smart TV. 8K UHD video can be real-time transferred from </a:t>
            </a:r>
            <a:r>
              <a:rPr lang="en-US" sz="1200" b="0" kern="0" dirty="0" err="1" smtClean="0"/>
              <a:t>smartphone</a:t>
            </a:r>
            <a:r>
              <a:rPr lang="en-US" sz="1200" b="0" kern="0" dirty="0" smtClean="0"/>
              <a:t>/tablet to smart TV. When </a:t>
            </a:r>
            <a:r>
              <a:rPr lang="en-US" altLang="ko-KR" sz="1200" b="0" kern="0" dirty="0" smtClean="0"/>
              <a:t>user enters home, the video which the user is watching in his/her smart phone is seamlessly played in the smart TV. </a:t>
            </a:r>
            <a:endParaRPr lang="en-US" sz="1200" b="0" kern="0" dirty="0" smtClean="0"/>
          </a:p>
        </p:txBody>
      </p:sp>
      <p:sp>
        <p:nvSpPr>
          <p:cNvPr id="9" name="Date Placeholder 3"/>
          <p:cNvSpPr>
            <a:spLocks noGrp="1"/>
          </p:cNvSpPr>
          <p:nvPr>
            <p:ph type="dt" idx="4294967295"/>
          </p:nvPr>
        </p:nvSpPr>
        <p:spPr>
          <a:xfrm>
            <a:off x="696912" y="333375"/>
            <a:ext cx="2303451" cy="273050"/>
          </a:xfrm>
          <a:prstGeom prst="rect">
            <a:avLst/>
          </a:prstGeom>
        </p:spPr>
        <p:txBody>
          <a:bodyPr/>
          <a:lstStyle/>
          <a:p>
            <a:r>
              <a:rPr lang="en-US" altLang="ko-KR" dirty="0" smtClean="0"/>
              <a:t>March 2015</a:t>
            </a:r>
            <a:endParaRPr lang="en-GB" altLang="ko-K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lvl="0">
              <a:buSzPct val="25000"/>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2</a:t>
            </a:r>
            <a:r>
              <a:rPr lang="en-US" sz="2400" i="0" u="none" strike="noStrike" cap="none" baseline="0" dirty="0" smtClean="0">
                <a:solidFill>
                  <a:schemeClr val="dk2"/>
                </a:solidFill>
                <a:latin typeface="Times New Roman"/>
                <a:ea typeface="Times New Roman"/>
                <a:cs typeface="Times New Roman"/>
                <a:sym typeface="Times New Roman"/>
              </a:rPr>
              <a:t>: </a:t>
            </a:r>
            <a:r>
              <a:rPr lang="en-US" altLang="zh-CN" sz="2400" b="1" dirty="0" smtClean="0">
                <a:latin typeface="Times New Roman" pitchFamily="18" charset="0"/>
                <a:cs typeface="Times New Roman" pitchFamily="18" charset="0"/>
              </a:rPr>
              <a:t>8K UHD Wireless Transfer at Smart Home</a:t>
            </a:r>
            <a:endParaRPr lang="en-US" sz="2400" b="1" i="0" u="none" strike="noStrike" cap="none" baseline="0" dirty="0">
              <a:solidFill>
                <a:schemeClr val="dk2"/>
              </a:solidFill>
              <a:latin typeface="Times New Roman" pitchFamily="18" charset="0"/>
              <a:ea typeface="Times New Roman"/>
              <a:cs typeface="Times New Roman" pitchFamily="18" charset="0"/>
              <a:sym typeface="Times New Roman"/>
            </a:endParaRPr>
          </a:p>
        </p:txBody>
      </p:sp>
      <p:sp>
        <p:nvSpPr>
          <p:cNvPr id="226" name="Shape 226"/>
          <p:cNvSpPr txBox="1">
            <a:spLocks noGrp="1"/>
          </p:cNvSpPr>
          <p:nvPr>
            <p:ph type="body" idx="1"/>
          </p:nvPr>
        </p:nvSpPr>
        <p:spPr>
          <a:xfrm>
            <a:off x="457199" y="1600200"/>
            <a:ext cx="6347049"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&gt;28 </a:t>
            </a:r>
            <a:r>
              <a:rPr lang="en-US" sz="1600" b="1" i="0" u="none" strike="noStrike" cap="none" baseline="0" dirty="0" err="1" smtClean="0">
                <a:solidFill>
                  <a:srgbClr val="FF0000"/>
                </a:solidFill>
                <a:latin typeface="Times New Roman"/>
                <a:ea typeface="Times New Roman"/>
                <a:cs typeface="Times New Roman"/>
                <a:sym typeface="Times New Roman"/>
              </a:rPr>
              <a:t>Gbps</a:t>
            </a:r>
            <a:r>
              <a:rPr lang="en-US" sz="1600" b="1" i="0" u="none" strike="noStrike" cap="none" baseline="0" dirty="0" smtClean="0">
                <a:solidFill>
                  <a:srgbClr val="FF0000"/>
                </a:solidFill>
                <a:latin typeface="Times New Roman"/>
                <a:ea typeface="Times New Roman"/>
                <a:cs typeface="Times New Roman"/>
                <a:sym typeface="Times New Roman"/>
              </a:rPr>
              <a:t>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 High </a:t>
            </a:r>
            <a:r>
              <a:rPr lang="en-US" sz="1600" b="1" i="0" u="none" strike="noStrike" cap="none" baseline="0" dirty="0" err="1" smtClean="0">
                <a:solidFill>
                  <a:srgbClr val="FF0000"/>
                </a:solidFill>
                <a:latin typeface="Times New Roman"/>
                <a:ea typeface="Times New Roman"/>
                <a:cs typeface="Times New Roman"/>
                <a:sym typeface="Times New Roman"/>
              </a:rPr>
              <a:t>QoS</a:t>
            </a:r>
            <a:r>
              <a:rPr lang="en-US" sz="1600" b="1" i="0" u="none" strike="noStrike" cap="none" baseline="0" dirty="0" smtClean="0">
                <a:solidFill>
                  <a:srgbClr val="FF0000"/>
                </a:solidFill>
                <a:latin typeface="Times New Roman"/>
                <a:ea typeface="Times New Roman"/>
                <a:cs typeface="Times New Roman"/>
                <a:sym typeface="Times New Roman"/>
              </a:rPr>
              <a:t>/</a:t>
            </a:r>
            <a:r>
              <a:rPr lang="en-US" sz="1600" b="1" i="0" u="none" strike="noStrike" cap="none" baseline="0" dirty="0" err="1" smtClean="0">
                <a:solidFill>
                  <a:srgbClr val="FF0000"/>
                </a:solidFill>
                <a:latin typeface="Times New Roman"/>
                <a:ea typeface="Times New Roman"/>
                <a:cs typeface="Times New Roman"/>
                <a:sym typeface="Times New Roman"/>
              </a:rPr>
              <a:t>QoE</a:t>
            </a:r>
            <a:r>
              <a:rPr lang="en-US" sz="1600" b="1" i="0" u="none" strike="noStrike" cap="none" dirty="0" smtClean="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latency </a:t>
            </a:r>
            <a:r>
              <a:rPr lang="en-US" sz="1600" b="1" i="0" u="none" strike="noStrike" cap="none" baseline="0" dirty="0">
                <a:solidFill>
                  <a:srgbClr val="FF0000"/>
                </a:solidFill>
                <a:latin typeface="Times New Roman"/>
                <a:ea typeface="Times New Roman"/>
                <a:cs typeface="Times New Roman"/>
                <a:sym typeface="Times New Roman"/>
              </a:rPr>
              <a:t>&lt; </a:t>
            </a:r>
            <a:r>
              <a:rPr lang="en-US" sz="1600" b="1" i="0" u="none" strike="noStrike" cap="none" baseline="0" dirty="0" smtClean="0">
                <a:solidFill>
                  <a:srgbClr val="FF0000"/>
                </a:solidFill>
                <a:latin typeface="Times New Roman"/>
                <a:ea typeface="Times New Roman"/>
                <a:cs typeface="Times New Roman"/>
                <a:sym typeface="Times New Roman"/>
              </a:rPr>
              <a:t>5ms, jitter&lt;5ms)</a:t>
            </a: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rgbClr val="FF0000"/>
                </a:solidFill>
                <a:latin typeface="Times New Roman"/>
                <a:ea typeface="Times New Roman"/>
                <a:cs typeface="Times New Roman"/>
                <a:sym typeface="Times New Roman"/>
              </a:rPr>
              <a:t>        - P2P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p:txBody>
      </p:sp>
      <p:grpSp>
        <p:nvGrpSpPr>
          <p:cNvPr id="61" name="그룹 41"/>
          <p:cNvGrpSpPr/>
          <p:nvPr/>
        </p:nvGrpSpPr>
        <p:grpSpPr>
          <a:xfrm>
            <a:off x="611560" y="2996952"/>
            <a:ext cx="4948718" cy="2029792"/>
            <a:chOff x="4427984" y="4077072"/>
            <a:chExt cx="4948718" cy="2029792"/>
          </a:xfrm>
        </p:grpSpPr>
        <p:sp>
          <p:nvSpPr>
            <p:cNvPr id="62" name="TextBox 61"/>
            <p:cNvSpPr txBox="1"/>
            <p:nvPr/>
          </p:nvSpPr>
          <p:spPr>
            <a:xfrm>
              <a:off x="4427984" y="5621178"/>
              <a:ext cx="2088232"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or Display</a:t>
              </a:r>
              <a:endParaRPr kumimoji="0" lang="ko-KR" altLang="en-US" sz="1000" i="0" u="none" strike="noStrike" kern="0" cap="none" spc="0" normalizeH="0" baseline="0" noProof="0" dirty="0">
                <a:ln>
                  <a:noFill/>
                </a:ln>
                <a:solidFill>
                  <a:sysClr val="windowText" lastClr="000000"/>
                </a:solidFill>
                <a:effectLst/>
                <a:uLnTx/>
                <a:uFillTx/>
              </a:endParaRPr>
            </a:p>
          </p:txBody>
        </p:sp>
        <p:grpSp>
          <p:nvGrpSpPr>
            <p:cNvPr id="63" name="그룹 31"/>
            <p:cNvGrpSpPr/>
            <p:nvPr/>
          </p:nvGrpSpPr>
          <p:grpSpPr>
            <a:xfrm>
              <a:off x="4932040" y="4077072"/>
              <a:ext cx="4444662" cy="2029792"/>
              <a:chOff x="589558" y="2298324"/>
              <a:chExt cx="6004978" cy="2742360"/>
            </a:xfrm>
          </p:grpSpPr>
          <p:pic>
            <p:nvPicPr>
              <p:cNvPr id="66" name="Picture 2" descr="http://nimage.newsway.kr/photo/2015/02/24/2015022409162369226_20150224091809_1.jpg"/>
              <p:cNvPicPr>
                <a:picLocks noChangeAspect="1" noChangeArrowheads="1"/>
              </p:cNvPicPr>
              <p:nvPr/>
            </p:nvPicPr>
            <p:blipFill>
              <a:blip r:embed="rId3" cstate="print"/>
              <a:srcRect l="12281" t="10889" r="15789" b="23775"/>
              <a:stretch>
                <a:fillRect/>
              </a:stretch>
            </p:blipFill>
            <p:spPr bwMode="auto">
              <a:xfrm>
                <a:off x="589558" y="3076617"/>
                <a:ext cx="1483153" cy="1302281"/>
              </a:xfrm>
              <a:prstGeom prst="rect">
                <a:avLst/>
              </a:prstGeom>
              <a:noFill/>
            </p:spPr>
          </p:pic>
          <p:pic>
            <p:nvPicPr>
              <p:cNvPr id="67" name="Picture 4" descr="https://encrypted-tbn1.gstatic.com/images?q=tbn:ANd9GcRLC5R5iSEz6MmQwFi4lrD0g7MG_1WyLuPFTSIbqQl1VFj1ajfDe4I0-g">
                <a:hlinkClick r:id="rId4"/>
              </p:cNvPr>
              <p:cNvPicPr>
                <a:picLocks noChangeAspect="1" noChangeArrowheads="1"/>
              </p:cNvPicPr>
              <p:nvPr/>
            </p:nvPicPr>
            <p:blipFill>
              <a:blip r:embed="rId5" cstate="print"/>
              <a:srcRect t="28180" b="15459"/>
              <a:stretch>
                <a:fillRect/>
              </a:stretch>
            </p:blipFill>
            <p:spPr bwMode="auto">
              <a:xfrm>
                <a:off x="3605445" y="2298324"/>
                <a:ext cx="1395863" cy="644245"/>
              </a:xfrm>
              <a:prstGeom prst="rect">
                <a:avLst/>
              </a:prstGeom>
              <a:noFill/>
            </p:spPr>
          </p:pic>
          <p:sp>
            <p:nvSpPr>
              <p:cNvPr id="68" name="TextBox 67"/>
              <p:cNvSpPr txBox="1"/>
              <p:nvPr/>
            </p:nvSpPr>
            <p:spPr>
              <a:xfrm>
                <a:off x="4578312" y="2395611"/>
                <a:ext cx="2016224" cy="40011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Set-top box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controller)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69" name="Picture 6" descr="https://encrypted-tbn3.gstatic.com/images?q=tbn:ANd9GcTIjdwqNoeakwq05XWf0cSoY9zD3wh9G-ykSTDk-CGB0PXQ11IYsK2a4QM">
                <a:hlinkClick r:id="rId6"/>
              </p:cNvPr>
              <p:cNvPicPr>
                <a:picLocks noChangeAspect="1" noChangeArrowheads="1"/>
              </p:cNvPicPr>
              <p:nvPr/>
            </p:nvPicPr>
            <p:blipFill>
              <a:blip r:embed="rId7" cstate="print"/>
              <a:srcRect/>
              <a:stretch>
                <a:fillRect/>
              </a:stretch>
            </p:blipFill>
            <p:spPr bwMode="auto">
              <a:xfrm>
                <a:off x="3994592" y="3271191"/>
                <a:ext cx="1207387" cy="903304"/>
              </a:xfrm>
              <a:prstGeom prst="rect">
                <a:avLst/>
              </a:prstGeom>
              <a:noFill/>
            </p:spPr>
          </p:pic>
          <p:sp>
            <p:nvSpPr>
              <p:cNvPr id="70" name="TextBox 69"/>
              <p:cNvSpPr txBox="1"/>
              <p:nvPr/>
            </p:nvSpPr>
            <p:spPr>
              <a:xfrm>
                <a:off x="4623959" y="3900550"/>
                <a:ext cx="1656184"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err="1" smtClean="0">
                    <a:solidFill>
                      <a:sysClr val="windowText" lastClr="000000"/>
                    </a:solidFill>
                  </a:rPr>
                  <a:t>Blu</a:t>
                </a:r>
                <a:r>
                  <a:rPr lang="en-US" altLang="ko-KR" sz="1000" kern="0" dirty="0" smtClean="0">
                    <a:solidFill>
                      <a:sysClr val="windowText" lastClr="000000"/>
                    </a:solidFill>
                  </a:rPr>
                  <a:t>-ray player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71" name="Picture 8" descr="https://encrypted-tbn3.gstatic.com/images?q=tbn:ANd9GcQhHQMNWdGnqAK1ekRNjfgs8cg9uRghIdJRIJ0qMAgUMrcjNQ3o3YPbDJo">
                <a:hlinkClick r:id="rId8"/>
              </p:cNvPr>
              <p:cNvPicPr>
                <a:picLocks noChangeAspect="1" noChangeArrowheads="1"/>
              </p:cNvPicPr>
              <p:nvPr/>
            </p:nvPicPr>
            <p:blipFill>
              <a:blip r:embed="rId9" cstate="print"/>
              <a:srcRect l="26761" t="15120" r="19718" b="14321"/>
              <a:stretch>
                <a:fillRect/>
              </a:stretch>
            </p:blipFill>
            <p:spPr bwMode="auto">
              <a:xfrm>
                <a:off x="4091879" y="4329778"/>
                <a:ext cx="406232" cy="710906"/>
              </a:xfrm>
              <a:prstGeom prst="rect">
                <a:avLst/>
              </a:prstGeom>
              <a:noFill/>
            </p:spPr>
          </p:pic>
          <p:sp>
            <p:nvSpPr>
              <p:cNvPr id="72" name="TextBox 71"/>
              <p:cNvSpPr txBox="1"/>
              <p:nvPr/>
            </p:nvSpPr>
            <p:spPr>
              <a:xfrm>
                <a:off x="4189166" y="4535919"/>
                <a:ext cx="2016224"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Smart phone/Tablet</a:t>
                </a:r>
                <a:endParaRPr kumimoji="0" lang="ko-KR" altLang="en-US" sz="1000" i="0" u="none" strike="noStrike" kern="0" cap="none" spc="0" normalizeH="0" baseline="0" noProof="0" dirty="0">
                  <a:ln>
                    <a:noFill/>
                  </a:ln>
                  <a:solidFill>
                    <a:sysClr val="windowText" lastClr="000000"/>
                  </a:solidFill>
                  <a:effectLst/>
                  <a:uLnTx/>
                  <a:uFillTx/>
                </a:endParaRPr>
              </a:p>
            </p:txBody>
          </p:sp>
          <p:cxnSp>
            <p:nvCxnSpPr>
              <p:cNvPr id="73" name="직선 연결선 24"/>
              <p:cNvCxnSpPr>
                <a:stCxn id="66" idx="3"/>
                <a:endCxn id="67" idx="1"/>
              </p:cNvCxnSpPr>
              <p:nvPr/>
            </p:nvCxnSpPr>
            <p:spPr bwMode="auto">
              <a:xfrm flipV="1">
                <a:off x="2072711" y="2620447"/>
                <a:ext cx="1532734" cy="1107312"/>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4" name="TextBox 73"/>
              <p:cNvSpPr txBox="1"/>
              <p:nvPr/>
            </p:nvSpPr>
            <p:spPr>
              <a:xfrm>
                <a:off x="1854285" y="2298324"/>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Replacement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of  wired interface </a:t>
                </a:r>
                <a:endParaRPr kumimoji="0" lang="ko-KR" altLang="en-US" sz="1000" b="1" i="0" u="none" strike="noStrike" kern="0" cap="none" spc="0" normalizeH="0" baseline="0" noProof="0" dirty="0">
                  <a:ln>
                    <a:noFill/>
                  </a:ln>
                  <a:solidFill>
                    <a:srgbClr val="FF0000"/>
                  </a:solidFill>
                  <a:effectLst/>
                  <a:uLnTx/>
                  <a:uFillTx/>
                </a:endParaRPr>
              </a:p>
            </p:txBody>
          </p:sp>
          <p:cxnSp>
            <p:nvCxnSpPr>
              <p:cNvPr id="75" name="직선 연결선 26"/>
              <p:cNvCxnSpPr>
                <a:stCxn id="66" idx="3"/>
                <a:endCxn id="69" idx="1"/>
              </p:cNvCxnSpPr>
              <p:nvPr/>
            </p:nvCxnSpPr>
            <p:spPr bwMode="auto">
              <a:xfrm flipV="1">
                <a:off x="2072711" y="3722844"/>
                <a:ext cx="1921881" cy="4915"/>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2367515" y="3173905"/>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fixed device</a:t>
                </a:r>
                <a:endParaRPr kumimoji="0" lang="ko-KR" altLang="en-US" sz="1000" b="1" i="0" u="none" strike="noStrike" kern="0" cap="none" spc="0" normalizeH="0" baseline="0" noProof="0" dirty="0">
                  <a:ln>
                    <a:noFill/>
                  </a:ln>
                  <a:solidFill>
                    <a:srgbClr val="FF0000"/>
                  </a:solidFill>
                  <a:effectLst/>
                  <a:uLnTx/>
                  <a:uFillTx/>
                </a:endParaRPr>
              </a:p>
            </p:txBody>
          </p:sp>
          <p:cxnSp>
            <p:nvCxnSpPr>
              <p:cNvPr id="77" name="직선 연결선 28"/>
              <p:cNvCxnSpPr>
                <a:stCxn id="66" idx="3"/>
                <a:endCxn id="71" idx="1"/>
              </p:cNvCxnSpPr>
              <p:nvPr/>
            </p:nvCxnSpPr>
            <p:spPr bwMode="auto">
              <a:xfrm>
                <a:off x="2072711" y="3727759"/>
                <a:ext cx="2019168" cy="957472"/>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sp>
          <p:nvSpPr>
            <p:cNvPr id="64" name="TextBox 63"/>
            <p:cNvSpPr txBox="1"/>
            <p:nvPr/>
          </p:nvSpPr>
          <p:spPr>
            <a:xfrm>
              <a:off x="5652120" y="5661248"/>
              <a:ext cx="2016224"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mobile device</a:t>
              </a:r>
              <a:endParaRPr kumimoji="0" lang="ko-KR" altLang="en-US" sz="1000" b="1" i="0" u="none" strike="noStrike" kern="0" cap="none" spc="0" normalizeH="0" baseline="0" noProof="0" dirty="0">
                <a:ln>
                  <a:noFill/>
                </a:ln>
                <a:solidFill>
                  <a:srgbClr val="FF0000"/>
                </a:solidFill>
                <a:effectLst/>
                <a:uLnTx/>
                <a:uFillTx/>
              </a:endParaRPr>
            </a:p>
          </p:txBody>
        </p:sp>
        <p:sp>
          <p:nvSpPr>
            <p:cNvPr id="65" name="모서리가 둥근 직사각형 32"/>
            <p:cNvSpPr/>
            <p:nvPr/>
          </p:nvSpPr>
          <p:spPr bwMode="auto">
            <a:xfrm>
              <a:off x="5076056" y="4149080"/>
              <a:ext cx="900608" cy="462227"/>
            </a:xfrm>
            <a:prstGeom prst="round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ko-KR" sz="1200" b="0" i="0" u="none" strike="noStrike" cap="none" normalizeH="0" baseline="0" dirty="0" smtClean="0">
                  <a:ln>
                    <a:noFill/>
                  </a:ln>
                  <a:solidFill>
                    <a:schemeClr val="bg1"/>
                  </a:solidFill>
                  <a:effectLst/>
                  <a:latin typeface="Times New Roman" pitchFamily="16" charset="0"/>
                  <a:ea typeface="MS Gothic" charset="-128"/>
                </a:rPr>
                <a:t>8K UHD</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200" dirty="0" smtClean="0"/>
                <a:t>Service</a:t>
              </a:r>
              <a:endParaRPr kumimoji="0" lang="ko-KR" altLang="en-US" sz="1200" b="0" i="0" u="none" strike="noStrike" cap="none" normalizeH="0" baseline="0" dirty="0" smtClean="0">
                <a:ln>
                  <a:noFill/>
                </a:ln>
                <a:solidFill>
                  <a:schemeClr val="bg1"/>
                </a:solidFill>
                <a:effectLst/>
                <a:latin typeface="Times New Roman" pitchFamily="16" charset="0"/>
                <a:ea typeface="MS Gothic" charset="-128"/>
              </a:endParaRPr>
            </a:p>
          </p:txBody>
        </p:sp>
      </p:gr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Shape 14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3</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Augmented Reality and Virtual Reality</a:t>
            </a:r>
          </a:p>
        </p:txBody>
      </p:sp>
      <p:sp>
        <p:nvSpPr>
          <p:cNvPr id="142" name="Shape 142"/>
          <p:cNvSpPr txBox="1"/>
          <p:nvPr/>
        </p:nvSpPr>
        <p:spPr>
          <a:xfrm>
            <a:off x="5016500" y="1682750"/>
            <a:ext cx="3697288" cy="34470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a:solidFill>
                  <a:schemeClr val="dk1"/>
                </a:solidFill>
                <a:latin typeface="Arial"/>
                <a:ea typeface="Arial"/>
                <a:cs typeface="Arial"/>
                <a:sym typeface="Arial"/>
              </a:rPr>
              <a:t>Traffic Conditions:</a:t>
            </a:r>
            <a:r>
              <a:rPr lang="en-US" sz="1400" b="0" i="0" u="none" strike="noStrike" cap="none" baseline="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Pr>
              <a:t>Potential interference from environmental factors and obstruction of the LOS.</a:t>
            </a:r>
          </a:p>
          <a:p>
            <a:pPr marL="0" marR="0" lvl="0" indent="0" algn="l" rtl="0">
              <a:spcBef>
                <a:spcPts val="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Pr>
              <a:t>The devices might be stationary or might be used with low-mobility during usage. </a:t>
            </a:r>
          </a:p>
          <a:p>
            <a:pPr marL="0" marR="0" lvl="0" indent="0" algn="l" rtl="0">
              <a:spcBef>
                <a:spcPts val="0"/>
              </a:spcBef>
              <a:spcAft>
                <a:spcPts val="0"/>
              </a:spcAft>
              <a:buNone/>
            </a:pPr>
            <a:endParaRPr sz="14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a:solidFill>
                  <a:schemeClr val="dk1"/>
                </a:solidFill>
                <a:latin typeface="Arial"/>
                <a:ea typeface="Arial"/>
                <a:cs typeface="Arial"/>
                <a:sym typeface="Arial"/>
              </a:rPr>
              <a:t> Gamer is wearing his goggle to start the COD games on a platform.</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a:solidFill>
                  <a:schemeClr val="dk1"/>
                </a:solidFill>
                <a:latin typeface="Arial"/>
                <a:ea typeface="Arial"/>
                <a:cs typeface="Arial"/>
                <a:sym typeface="Arial"/>
              </a:rPr>
              <a:t> He is constantly moving left and right and crouching from time to time to simulate the battle scenes.</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a:solidFill>
                  <a:schemeClr val="dk1"/>
                </a:solidFill>
                <a:latin typeface="Arial"/>
                <a:ea typeface="Arial"/>
                <a:cs typeface="Arial"/>
                <a:sym typeface="Arial"/>
              </a:rPr>
              <a:t> Video is non-disruptively streamed down to the goggle from the gaming console which is about 8 feet in front of him.</a:t>
            </a:r>
          </a:p>
          <a:p>
            <a:pPr marL="0" marR="0" lvl="0" indent="0" algn="l" rtl="0">
              <a:spcBef>
                <a:spcPts val="0"/>
              </a:spcBef>
              <a:spcAft>
                <a:spcPts val="0"/>
              </a:spcAft>
              <a:buClr>
                <a:schemeClr val="dk1"/>
              </a:buClr>
              <a:buFont typeface="Arial"/>
              <a:buNone/>
            </a:pPr>
            <a:endParaRPr sz="800" b="0" i="0" u="none" strike="noStrike" cap="none" baseline="0">
              <a:solidFill>
                <a:schemeClr val="dk1"/>
              </a:solidFill>
              <a:latin typeface="Arial"/>
              <a:ea typeface="Arial"/>
              <a:cs typeface="Arial"/>
              <a:sym typeface="Arial"/>
            </a:endParaRPr>
          </a:p>
        </p:txBody>
      </p:sp>
      <p:sp>
        <p:nvSpPr>
          <p:cNvPr id="143" name="Shape 143"/>
          <p:cNvSpPr txBox="1"/>
          <p:nvPr/>
        </p:nvSpPr>
        <p:spPr>
          <a:xfrm>
            <a:off x="366712" y="1682750"/>
            <a:ext cx="4546599" cy="387798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AR/VR wearable devices are equipped with NG60 interface to stream video into the goggles.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User plays high close-reality game which needs to involves more body movements, the gaming console streaming the videos needs to be able to tolerate the low mobility of the gamers’ movements</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FF0000"/>
                </a:solidFill>
                <a:latin typeface="Arial"/>
                <a:ea typeface="Arial"/>
                <a:cs typeface="Arial"/>
                <a:sym typeface="Arial"/>
              </a:rPr>
              <a:t>The data transfers at ~20 </a:t>
            </a:r>
            <a:r>
              <a:rPr lang="en-US" sz="1400" b="0" i="0" u="none" strike="noStrike" cap="none" baseline="0" dirty="0" err="1">
                <a:solidFill>
                  <a:srgbClr val="FF0000"/>
                </a:solidFill>
                <a:latin typeface="Arial"/>
                <a:ea typeface="Arial"/>
                <a:cs typeface="Arial"/>
                <a:sym typeface="Arial"/>
              </a:rPr>
              <a:t>Gbps</a:t>
            </a:r>
            <a:r>
              <a:rPr lang="en-US" sz="1400" b="0" i="0" u="none" strike="noStrike" cap="none" baseline="0" dirty="0">
                <a:solidFill>
                  <a:srgbClr val="FF0000"/>
                </a:solidFill>
                <a:latin typeface="Arial"/>
                <a:ea typeface="Arial"/>
                <a:cs typeface="Arial"/>
                <a:sym typeface="Arial"/>
              </a:rPr>
              <a:t>, Latency &lt;5msec,  jitter &lt;5 </a:t>
            </a:r>
            <a:r>
              <a:rPr lang="en-US" sz="1400" b="0" i="0" u="none" strike="noStrike" cap="none" baseline="0" dirty="0" err="1">
                <a:solidFill>
                  <a:srgbClr val="FF0000"/>
                </a:solidFill>
                <a:latin typeface="Arial"/>
                <a:ea typeface="Arial"/>
                <a:cs typeface="Arial"/>
                <a:sym typeface="Arial"/>
              </a:rPr>
              <a:t>msec</a:t>
            </a:r>
            <a:r>
              <a:rPr lang="en-US" sz="1400" b="0" i="0" u="none" strike="noStrike" cap="none" baseline="0" dirty="0">
                <a:solidFill>
                  <a:srgbClr val="FF0000"/>
                </a:solidFill>
                <a:latin typeface="Arial"/>
                <a:ea typeface="Arial"/>
                <a:cs typeface="Arial"/>
                <a:sym typeface="Arial"/>
              </a:rPr>
              <a:t>, PER&lt;10E-2.</a:t>
            </a: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room such as a living /media room. Transmissions are mostly LOS. Distance between far corners of the room are </a:t>
            </a:r>
            <a:r>
              <a:rPr lang="en-US" sz="1400" b="0" i="0" u="none" strike="noStrike" cap="none" baseline="0" dirty="0">
                <a:solidFill>
                  <a:srgbClr val="FF0000"/>
                </a:solidFill>
                <a:latin typeface="Arial"/>
                <a:ea typeface="Arial"/>
                <a:cs typeface="Arial"/>
                <a:sym typeface="Arial"/>
              </a:rPr>
              <a:t>&lt;10 </a:t>
            </a:r>
            <a:r>
              <a:rPr lang="en-US" sz="1400" b="0" i="0" u="none" strike="noStrike" cap="none" baseline="0" dirty="0" smtClean="0">
                <a:solidFill>
                  <a:srgbClr val="FF0000"/>
                </a:solidFill>
                <a:latin typeface="Arial"/>
                <a:ea typeface="Arial"/>
                <a:cs typeface="Arial"/>
                <a:sym typeface="Arial"/>
              </a:rPr>
              <a:t>m</a:t>
            </a:r>
            <a:r>
              <a:rPr lang="en-US" sz="1400" b="0" i="0" u="none" strike="noStrike" cap="none" baseline="0" dirty="0" smtClean="0">
                <a:solidFill>
                  <a:schemeClr val="dk1"/>
                </a:solidFill>
                <a:latin typeface="Arial"/>
                <a:ea typeface="Arial"/>
                <a:cs typeface="Arial"/>
                <a:sym typeface="Arial"/>
              </a:rPr>
              <a:t>.  </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304800"/>
            <a:ext cx="8229600" cy="1143000"/>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Usage Model </a:t>
            </a:r>
            <a:r>
              <a:rPr lang="en-US" sz="3200" b="1" dirty="0" smtClean="0">
                <a:solidFill>
                  <a:schemeClr val="dk2"/>
                </a:solidFill>
                <a:latin typeface="Times New Roman"/>
                <a:ea typeface="Times New Roman"/>
                <a:cs typeface="Times New Roman"/>
                <a:sym typeface="Times New Roman"/>
              </a:rPr>
              <a:t>3</a:t>
            </a:r>
            <a:r>
              <a:rPr lang="en-US" sz="3200" b="1" i="0" u="none" strike="noStrike" cap="none" baseline="0" dirty="0" smtClean="0">
                <a:solidFill>
                  <a:schemeClr val="dk2"/>
                </a:solidFill>
                <a:latin typeface="Times New Roman"/>
                <a:ea typeface="Times New Roman"/>
                <a:cs typeface="Times New Roman"/>
                <a:sym typeface="Times New Roman"/>
              </a:rPr>
              <a:t>:  </a:t>
            </a:r>
            <a:r>
              <a:rPr lang="en-US" sz="3200" b="1" i="0" u="none" strike="noStrike" cap="none" baseline="0" dirty="0">
                <a:solidFill>
                  <a:schemeClr val="dk2"/>
                </a:solidFill>
                <a:latin typeface="Times New Roman"/>
                <a:ea typeface="Times New Roman"/>
                <a:cs typeface="Times New Roman"/>
                <a:sym typeface="Times New Roman"/>
              </a:rPr>
              <a:t>AR and VR</a:t>
            </a:r>
          </a:p>
        </p:txBody>
      </p:sp>
      <p:sp>
        <p:nvSpPr>
          <p:cNvPr id="154" name="Shape 154"/>
          <p:cNvSpPr txBox="1">
            <a:spLocks noGrp="1"/>
          </p:cNvSpPr>
          <p:nvPr>
            <p:ph type="body" idx="1"/>
          </p:nvPr>
        </p:nvSpPr>
        <p:spPr>
          <a:xfrm>
            <a:off x="371455" y="1381524"/>
            <a:ext cx="4084167" cy="4678453"/>
          </a:xfrm>
          <a:prstGeom prst="rect">
            <a:avLst/>
          </a:prstGeom>
          <a:noFill/>
          <a:ln>
            <a:noFill/>
          </a:ln>
        </p:spPr>
        <p:txBody>
          <a:bodyPr lIns="92075" tIns="46025" rIns="92075" bIns="46025" anchor="t" anchorCtr="0">
            <a:noAutofit/>
          </a:bodyPr>
          <a:lstStyle/>
          <a:p>
            <a:pPr marL="342900" marR="0" lvl="0" indent="-342900" algn="l" rtl="0">
              <a:lnSpc>
                <a:spcPct val="90000"/>
              </a:lnSpc>
              <a:spcBef>
                <a:spcPts val="0"/>
              </a:spcBef>
              <a:spcAft>
                <a:spcPts val="0"/>
              </a:spcAft>
              <a:buClr>
                <a:schemeClr val="dk1"/>
              </a:buClr>
              <a:buSzPct val="97500"/>
              <a:buFont typeface="Times New Roman"/>
              <a:buChar char="•"/>
            </a:pPr>
            <a:r>
              <a:rPr lang="en-US" sz="1950" b="1" i="0" u="none" strike="noStrike" cap="none" baseline="0" dirty="0">
                <a:solidFill>
                  <a:schemeClr val="dk1"/>
                </a:solidFill>
                <a:latin typeface="Times New Roman"/>
                <a:ea typeface="Times New Roman"/>
                <a:cs typeface="Times New Roman"/>
                <a:sym typeface="Times New Roman"/>
              </a:rPr>
              <a:t>AR and VR is touting close-to- reality user experience with 3D video and 7.1 audio. </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 The wearable device is subject to low mobility movement (Neck roll, pitch, yaw etc)</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 The Video quality can support up to 3D 4K </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 </a:t>
            </a:r>
            <a:r>
              <a:rPr lang="en-US" sz="1550" b="0" i="0" u="none" strike="noStrike" cap="none" baseline="0" dirty="0">
                <a:solidFill>
                  <a:srgbClr val="FF0000"/>
                </a:solidFill>
                <a:latin typeface="Times New Roman"/>
                <a:ea typeface="Times New Roman"/>
                <a:cs typeface="Times New Roman"/>
                <a:sym typeface="Times New Roman"/>
              </a:rPr>
              <a:t>The operating environment is usually indoor &lt;=</a:t>
            </a:r>
            <a:r>
              <a:rPr lang="en-US" sz="1550" b="0" i="0" u="none" strike="noStrike" cap="none" baseline="0" dirty="0" smtClean="0">
                <a:solidFill>
                  <a:srgbClr val="FF0000"/>
                </a:solidFill>
                <a:latin typeface="Times New Roman"/>
                <a:ea typeface="Times New Roman"/>
                <a:cs typeface="Times New Roman"/>
                <a:sym typeface="Times New Roman"/>
              </a:rPr>
              <a:t>10m</a:t>
            </a:r>
            <a:endParaRPr lang="en-US" sz="1550" b="0"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90000"/>
              </a:lnSpc>
              <a:spcBef>
                <a:spcPts val="390"/>
              </a:spcBef>
              <a:spcAft>
                <a:spcPts val="0"/>
              </a:spcAft>
              <a:buClr>
                <a:schemeClr val="dk1"/>
              </a:buClr>
              <a:buSzPct val="97500"/>
              <a:buFont typeface="Times New Roman"/>
              <a:buChar char="•"/>
            </a:pPr>
            <a:r>
              <a:rPr lang="en-US" sz="1950" b="1" i="0" u="none" strike="noStrike" cap="none" baseline="0" dirty="0">
                <a:solidFill>
                  <a:schemeClr val="dk1"/>
                </a:solidFill>
                <a:latin typeface="Times New Roman"/>
                <a:ea typeface="Times New Roman"/>
                <a:cs typeface="Times New Roman"/>
                <a:sym typeface="Times New Roman"/>
              </a:rPr>
              <a:t>  Applications:</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Sony HMZ-T3</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 VR goggles by Oculus</a:t>
            </a:r>
          </a:p>
          <a:p>
            <a:pPr marL="742950" marR="0" lvl="1" indent="-285750" algn="l" rtl="0">
              <a:lnSpc>
                <a:spcPct val="90000"/>
              </a:lnSpc>
              <a:spcBef>
                <a:spcPts val="310"/>
              </a:spcBef>
              <a:spcAft>
                <a:spcPts val="0"/>
              </a:spcAft>
              <a:buClr>
                <a:schemeClr val="dk1"/>
              </a:buClr>
              <a:buSzPct val="25000"/>
              <a:buFont typeface="Times New Roman"/>
              <a:buNone/>
            </a:pPr>
            <a:r>
              <a:rPr lang="en-US" sz="1550" b="0" i="0" u="none" strike="noStrike" cap="none" baseline="0" dirty="0">
                <a:solidFill>
                  <a:schemeClr val="dk1"/>
                </a:solidFill>
                <a:latin typeface="Times New Roman"/>
                <a:ea typeface="Times New Roman"/>
                <a:cs typeface="Times New Roman"/>
                <a:sym typeface="Times New Roman"/>
              </a:rPr>
              <a:t> </a:t>
            </a:r>
          </a:p>
          <a:p>
            <a:pPr marL="342900" marR="0" lvl="0" indent="-342900" algn="l" rtl="0">
              <a:lnSpc>
                <a:spcPct val="90000"/>
              </a:lnSpc>
              <a:spcBef>
                <a:spcPts val="388"/>
              </a:spcBef>
              <a:spcAft>
                <a:spcPts val="0"/>
              </a:spcAft>
              <a:buClr>
                <a:schemeClr val="dk1"/>
              </a:buClr>
              <a:buFont typeface="Times New Roman"/>
              <a:buNone/>
            </a:pPr>
            <a:endParaRPr sz="195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40"/>
              </a:spcBef>
              <a:spcAft>
                <a:spcPts val="0"/>
              </a:spcAft>
              <a:buClr>
                <a:schemeClr val="dk1"/>
              </a:buClr>
              <a:buSzPct val="25000"/>
              <a:buFont typeface="Times New Roman"/>
              <a:buNone/>
            </a:pPr>
            <a:r>
              <a:rPr lang="en-US" sz="2200" b="1" i="0" u="none" strike="noStrike" cap="none" baseline="0" dirty="0">
                <a:solidFill>
                  <a:schemeClr val="dk1"/>
                </a:solidFill>
                <a:latin typeface="Times New Roman"/>
                <a:ea typeface="Times New Roman"/>
                <a:cs typeface="Times New Roman"/>
                <a:sym typeface="Times New Roman"/>
              </a:rPr>
              <a:t>             </a:t>
            </a:r>
          </a:p>
        </p:txBody>
      </p:sp>
      <p:pic>
        <p:nvPicPr>
          <p:cNvPr id="155" name="Shape 155"/>
          <p:cNvPicPr preferRelativeResize="0"/>
          <p:nvPr/>
        </p:nvPicPr>
        <p:blipFill rotWithShape="1">
          <a:blip r:embed="rId3">
            <a:alphaModFix/>
          </a:blip>
          <a:srcRect/>
          <a:stretch/>
        </p:blipFill>
        <p:spPr>
          <a:xfrm>
            <a:off x="4339937" y="1486073"/>
            <a:ext cx="2817376" cy="1614573"/>
          </a:xfrm>
          <a:prstGeom prst="rect">
            <a:avLst/>
          </a:prstGeom>
          <a:noFill/>
          <a:ln>
            <a:noFill/>
          </a:ln>
        </p:spPr>
      </p:pic>
      <p:graphicFrame>
        <p:nvGraphicFramePr>
          <p:cNvPr id="156" name="Shape 156"/>
          <p:cNvGraphicFramePr/>
          <p:nvPr/>
        </p:nvGraphicFramePr>
        <p:xfrm>
          <a:off x="4757651" y="3429000"/>
          <a:ext cx="3422100" cy="1941075"/>
        </p:xfrm>
        <a:graphic>
          <a:graphicData uri="http://schemas.openxmlformats.org/drawingml/2006/table">
            <a:tbl>
              <a:tblPr firstRow="1" bandRow="1">
                <a:noFill/>
                <a:tableStyleId>{7DEFE1F0-23D1-467C-B1D0-CCCE52E34E7B}</a:tableStyleId>
              </a:tblPr>
              <a:tblGrid>
                <a:gridCol w="1140700"/>
                <a:gridCol w="1140700"/>
                <a:gridCol w="1140700"/>
              </a:tblGrid>
              <a:tr h="228600">
                <a:tc>
                  <a:txBody>
                    <a:bodyPr/>
                    <a:lstStyle/>
                    <a:p>
                      <a:pPr marL="0" marR="0" lvl="0" indent="0" algn="l" rtl="0">
                        <a:spcBef>
                          <a:spcPts val="0"/>
                        </a:spcBef>
                        <a:buSzPct val="25000"/>
                        <a:buNone/>
                      </a:pPr>
                      <a:r>
                        <a:rPr lang="en-US" sz="1050" u="none" strike="noStrike" cap="none" baseline="0">
                          <a:solidFill>
                            <a:schemeClr val="dk1"/>
                          </a:solidFill>
                        </a:rPr>
                        <a:t>Features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solidFill>
                            <a:schemeClr val="dk1"/>
                          </a:solidFill>
                        </a:rPr>
                        <a:t>Requirements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solidFill>
                            <a:schemeClr val="dk1"/>
                          </a:solidFill>
                        </a:rPr>
                        <a:t>Notes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28600">
                <a:tc>
                  <a:txBody>
                    <a:bodyPr/>
                    <a:lstStyle/>
                    <a:p>
                      <a:pPr marL="0" marR="0" lvl="0" indent="0" algn="l" rtl="0">
                        <a:spcBef>
                          <a:spcPts val="0"/>
                        </a:spcBef>
                        <a:buSzPct val="25000"/>
                        <a:buNone/>
                      </a:pPr>
                      <a:r>
                        <a:rPr lang="en-US" sz="1050" u="none" strike="noStrike" cap="none" baseline="0"/>
                        <a:t> </a:t>
                      </a:r>
                      <a:r>
                        <a:rPr lang="en-US" sz="1050" u="none" strike="noStrike" cap="none" baseline="0">
                          <a:solidFill>
                            <a:schemeClr val="dk1"/>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 </a:t>
                      </a:r>
                      <a:r>
                        <a:rPr lang="en-US" sz="1050" u="none" strike="noStrike" cap="none" baseline="0">
                          <a:solidFill>
                            <a:schemeClr val="dk1"/>
                          </a:solidFill>
                        </a:rPr>
                        <a:t>10ft</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Sony HMZ T1 supports up to 7ft Wireless HD</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34825">
                <a:tc>
                  <a:txBody>
                    <a:bodyPr/>
                    <a:lstStyle/>
                    <a:p>
                      <a:pPr marL="0" marR="0" lvl="0" indent="0" algn="l" rtl="0">
                        <a:spcBef>
                          <a:spcPts val="0"/>
                        </a:spcBef>
                        <a:buSzPct val="25000"/>
                        <a:buNone/>
                      </a:pPr>
                      <a:r>
                        <a:rPr lang="en-US" sz="1050" u="none" strike="noStrike" cap="none" baseline="0"/>
                        <a:t>Video Quality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3D 4K [1]</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HDMI 2.0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rowSpan="3">
                  <a:txBody>
                    <a:bodyPr/>
                    <a:lstStyle/>
                    <a:p>
                      <a:pPr marL="0" marR="0" lvl="0" indent="0" algn="l" rtl="0">
                        <a:spcBef>
                          <a:spcPts val="0"/>
                        </a:spcBef>
                        <a:buSzPct val="25000"/>
                        <a:buNone/>
                      </a:pPr>
                      <a:r>
                        <a:rPr lang="en-US" sz="1050" u="none" strike="noStrike" cap="none" baseline="0"/>
                        <a:t>Range of Motion</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 Neck Roll [2]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0.17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a:t> Neck Pitch[2]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0.14(s/60deg)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a:t> Neck Yaw[2]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0.13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Shape 10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i="0" u="none" strike="noStrike" cap="none" baseline="0" dirty="0" smtClean="0">
                <a:solidFill>
                  <a:schemeClr val="dk2"/>
                </a:solidFill>
                <a:latin typeface="Times New Roman"/>
                <a:ea typeface="Times New Roman"/>
                <a:cs typeface="Times New Roman"/>
                <a:sym typeface="Times New Roman"/>
              </a:rPr>
              <a:t>4: </a:t>
            </a:r>
            <a:r>
              <a:rPr lang="en-US" sz="2800" b="1" i="0" u="none" strike="noStrike" cap="none" baseline="0" dirty="0">
                <a:solidFill>
                  <a:schemeClr val="dk2"/>
                </a:solidFill>
                <a:latin typeface="Times New Roman"/>
                <a:ea typeface="Times New Roman"/>
                <a:cs typeface="Times New Roman"/>
                <a:sym typeface="Times New Roman"/>
              </a:rPr>
              <a:t>Data Center NG60 Inter-Rack Connectivity</a:t>
            </a:r>
          </a:p>
        </p:txBody>
      </p:sp>
      <p:sp>
        <p:nvSpPr>
          <p:cNvPr id="102" name="Shape 102"/>
          <p:cNvSpPr txBox="1"/>
          <p:nvPr/>
        </p:nvSpPr>
        <p:spPr>
          <a:xfrm>
            <a:off x="5016500" y="1682750"/>
            <a:ext cx="3697288" cy="34470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a:solidFill>
                  <a:schemeClr val="dk1"/>
                </a:solidFill>
                <a:latin typeface="Arial"/>
                <a:ea typeface="Arial"/>
                <a:cs typeface="Arial"/>
                <a:sym typeface="Arial"/>
              </a:rPr>
              <a:t>Traffic Conditions:</a:t>
            </a:r>
            <a:r>
              <a:rPr lang="en-US" sz="1400" b="0" i="0" u="none" strike="noStrike" cap="none" baseline="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a:solidFill>
                  <a:schemeClr val="dk1"/>
                </a:solidFill>
                <a:latin typeface="Arial"/>
                <a:ea typeface="Arial"/>
                <a:cs typeface="Arial"/>
                <a:sym typeface="Arial"/>
              </a:rPr>
              <a:t>Potential interference from environmental factors and noise.</a:t>
            </a:r>
          </a:p>
          <a:p>
            <a:pPr marL="0" marR="0" lvl="0" indent="0" algn="l" rtl="0">
              <a:spcBef>
                <a:spcPts val="0"/>
              </a:spcBef>
              <a:spcAft>
                <a:spcPts val="0"/>
              </a:spcAft>
              <a:buNone/>
            </a:pPr>
            <a:endParaRPr sz="14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a:solidFill>
                  <a:schemeClr val="dk1"/>
                </a:solidFill>
                <a:latin typeface="Arial"/>
                <a:ea typeface="Arial"/>
                <a:cs typeface="Arial"/>
                <a:sym typeface="Arial"/>
              </a:rPr>
              <a:t> The main fiber 10GEthernet interface is down </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a:solidFill>
                  <a:schemeClr val="dk1"/>
                </a:solidFill>
                <a:latin typeface="Arial"/>
                <a:ea typeface="Arial"/>
                <a:cs typeface="Arial"/>
                <a:sym typeface="Arial"/>
              </a:rPr>
              <a:t> The ToR switch quickly detects the failure and wakes up the dormant NG 60 interface ASAP</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a:solidFill>
                  <a:schemeClr val="dk1"/>
                </a:solidFill>
                <a:latin typeface="Arial"/>
                <a:ea typeface="Arial"/>
                <a:cs typeface="Arial"/>
                <a:sym typeface="Arial"/>
              </a:rPr>
              <a:t> Data continuously flows over the NG60 interface to the next EoR switch within 100ms</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a:solidFill>
                  <a:schemeClr val="dk1"/>
                </a:solidFill>
                <a:latin typeface="Arial"/>
                <a:ea typeface="Arial"/>
                <a:cs typeface="Arial"/>
                <a:sym typeface="Arial"/>
              </a:rPr>
              <a:t> No administrator’s intervention to restore the Network</a:t>
            </a:r>
          </a:p>
          <a:p>
            <a:pPr marL="0" marR="0" lvl="0" indent="0" algn="l" rtl="0">
              <a:spcBef>
                <a:spcPts val="0"/>
              </a:spcBef>
              <a:spcAft>
                <a:spcPts val="0"/>
              </a:spcAft>
              <a:buClr>
                <a:schemeClr val="dk1"/>
              </a:buClr>
              <a:buFont typeface="Arial"/>
              <a:buNone/>
            </a:pPr>
            <a:endParaRPr sz="800" b="0" i="0" u="none" strike="noStrike" cap="none" baseline="0">
              <a:solidFill>
                <a:schemeClr val="dk1"/>
              </a:solidFill>
              <a:latin typeface="Arial"/>
              <a:ea typeface="Arial"/>
              <a:cs typeface="Arial"/>
              <a:sym typeface="Arial"/>
            </a:endParaRPr>
          </a:p>
        </p:txBody>
      </p:sp>
      <p:sp>
        <p:nvSpPr>
          <p:cNvPr id="103" name="Shape 103"/>
          <p:cNvSpPr txBox="1"/>
          <p:nvPr/>
        </p:nvSpPr>
        <p:spPr>
          <a:xfrm>
            <a:off x="366712" y="1682750"/>
            <a:ext cx="4546599" cy="452431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Data Center employs the NG 60 interfaces as the secondary/tertiary interfaces in lieu of fiber optics failure. </a:t>
            </a:r>
            <a:r>
              <a:rPr lang="en-US" sz="1400" b="0" i="0" u="none" strike="noStrike" cap="none" baseline="0" dirty="0">
                <a:solidFill>
                  <a:srgbClr val="FF0000"/>
                </a:solidFill>
                <a:latin typeface="Arial"/>
                <a:ea typeface="Arial"/>
                <a:cs typeface="Arial"/>
                <a:sym typeface="Arial"/>
              </a:rPr>
              <a:t>The Data Center is fully operational with high demands of </a:t>
            </a:r>
            <a:r>
              <a:rPr lang="en-US" sz="1400" b="0" i="0" u="none" strike="noStrike" cap="none" baseline="0" dirty="0" smtClean="0">
                <a:solidFill>
                  <a:srgbClr val="FF0000"/>
                </a:solidFill>
                <a:latin typeface="Arial"/>
                <a:ea typeface="Arial"/>
                <a:cs typeface="Arial"/>
                <a:sym typeface="Arial"/>
              </a:rPr>
              <a:t>99.99% </a:t>
            </a:r>
            <a:r>
              <a:rPr lang="en-US" sz="1400" b="0" i="0" u="none" strike="noStrike" cap="none" baseline="0" dirty="0">
                <a:solidFill>
                  <a:srgbClr val="FF0000"/>
                </a:solidFill>
                <a:latin typeface="Arial"/>
                <a:ea typeface="Arial"/>
                <a:cs typeface="Arial"/>
                <a:sym typeface="Arial"/>
              </a:rPr>
              <a:t>of reliability and availability</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a:t>
            </a:r>
            <a:r>
              <a:rPr lang="en-US" sz="1400" b="0" i="0" u="none" strike="noStrike" cap="none" baseline="0" dirty="0" err="1">
                <a:solidFill>
                  <a:schemeClr val="dk1"/>
                </a:solidFill>
                <a:latin typeface="Arial"/>
                <a:ea typeface="Arial"/>
                <a:cs typeface="Arial"/>
                <a:sym typeface="Arial"/>
              </a:rPr>
              <a:t>ToR</a:t>
            </a:r>
            <a:r>
              <a:rPr lang="en-US" sz="1400" b="0" i="0" u="none" strike="noStrike" cap="none" baseline="0" dirty="0">
                <a:solidFill>
                  <a:schemeClr val="dk1"/>
                </a:solidFill>
                <a:latin typeface="Arial"/>
                <a:ea typeface="Arial"/>
                <a:cs typeface="Arial"/>
                <a:sym typeface="Arial"/>
              </a:rPr>
              <a:t> switch can transmit /receive via the NG 60 interface to reach the </a:t>
            </a:r>
            <a:r>
              <a:rPr lang="en-US" sz="1400" b="0" i="0" u="none" strike="noStrike" cap="none" baseline="0" dirty="0" err="1">
                <a:solidFill>
                  <a:schemeClr val="dk1"/>
                </a:solidFill>
                <a:latin typeface="Arial"/>
                <a:ea typeface="Arial"/>
                <a:cs typeface="Arial"/>
                <a:sym typeface="Arial"/>
              </a:rPr>
              <a:t>EoR</a:t>
            </a:r>
            <a:r>
              <a:rPr lang="en-US" sz="1400" b="0" i="0" u="none" strike="noStrike" cap="none" baseline="0" dirty="0">
                <a:solidFill>
                  <a:schemeClr val="dk1"/>
                </a:solidFill>
                <a:latin typeface="Arial"/>
                <a:ea typeface="Arial"/>
                <a:cs typeface="Arial"/>
                <a:sym typeface="Arial"/>
              </a:rPr>
              <a:t> switch </a:t>
            </a:r>
            <a:r>
              <a:rPr lang="en-US" sz="1400" b="0" i="0" u="none" strike="noStrike" cap="none" baseline="0" dirty="0" smtClean="0">
                <a:solidFill>
                  <a:schemeClr val="dk1"/>
                </a:solidFill>
                <a:latin typeface="Arial"/>
                <a:ea typeface="Arial"/>
                <a:cs typeface="Arial"/>
                <a:sym typeface="Arial"/>
              </a:rPr>
              <a:t>through multiple hops. </a:t>
            </a:r>
            <a:r>
              <a:rPr lang="en-US" sz="1400" b="0" i="0" u="none" strike="noStrike" cap="none" baseline="0" dirty="0">
                <a:solidFill>
                  <a:srgbClr val="FF0000"/>
                </a:solidFill>
                <a:latin typeface="Arial"/>
                <a:ea typeface="Arial"/>
                <a:cs typeface="Arial"/>
                <a:sym typeface="Arial"/>
              </a:rPr>
              <a:t>The </a:t>
            </a:r>
            <a:r>
              <a:rPr lang="en-US" sz="1400" b="0" i="0" u="none" strike="noStrike" cap="none" baseline="0" dirty="0" err="1">
                <a:solidFill>
                  <a:srgbClr val="FF0000"/>
                </a:solidFill>
                <a:latin typeface="Arial"/>
                <a:ea typeface="Arial"/>
                <a:cs typeface="Arial"/>
                <a:sym typeface="Arial"/>
              </a:rPr>
              <a:t>EoR</a:t>
            </a:r>
            <a:r>
              <a:rPr lang="en-US" sz="1400" b="0" i="0" u="none" strike="noStrike" cap="none" baseline="0" dirty="0">
                <a:solidFill>
                  <a:srgbClr val="FF0000"/>
                </a:solidFill>
                <a:latin typeface="Arial"/>
                <a:ea typeface="Arial"/>
                <a:cs typeface="Arial"/>
                <a:sym typeface="Arial"/>
              </a:rPr>
              <a:t> switch can reach the hub switch through the NG60 interfaces.  The data being stored transfers at ~40 </a:t>
            </a:r>
            <a:r>
              <a:rPr lang="en-US" sz="1400" b="0" i="0" u="none" strike="noStrike" cap="none" baseline="0" dirty="0" err="1">
                <a:solidFill>
                  <a:srgbClr val="FF0000"/>
                </a:solidFill>
                <a:latin typeface="Arial"/>
                <a:ea typeface="Arial"/>
                <a:cs typeface="Arial"/>
                <a:sym typeface="Arial"/>
              </a:rPr>
              <a:t>Gbps</a:t>
            </a:r>
            <a:r>
              <a:rPr lang="en-US" sz="1400" b="0" i="0" u="none" strike="noStrike" cap="none" baseline="0" dirty="0">
                <a:solidFill>
                  <a:srgbClr val="FF0000"/>
                </a:solidFill>
                <a:latin typeface="Arial"/>
                <a:ea typeface="Arial"/>
                <a:cs typeface="Arial"/>
                <a:sym typeface="Arial"/>
              </a:rPr>
              <a:t>, disruption tolerance  is &lt;100msec, PER&lt;10E-2 [1]</a:t>
            </a:r>
            <a:r>
              <a:rPr lang="en-US" sz="1400" b="0" i="0" u="none" strike="noStrike" cap="none" baseline="0" dirty="0">
                <a:solidFill>
                  <a:schemeClr val="dk1"/>
                </a:solidFill>
                <a:latin typeface="Arial"/>
                <a:ea typeface="Arial"/>
                <a:cs typeface="Arial"/>
                <a:sym typeface="Arial"/>
              </a:rPr>
              <a:t>. </a:t>
            </a:r>
            <a:r>
              <a:rPr lang="en-US" sz="1400" b="0" i="0" u="none" strike="noStrike" cap="none" baseline="0" dirty="0" smtClean="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dirty="0" smtClean="0">
                <a:solidFill>
                  <a:srgbClr val="FF0000"/>
                </a:solidFill>
              </a:rPr>
              <a:t>The data could traversal multiple hops (&lt;=5) in order to reach the </a:t>
            </a:r>
            <a:r>
              <a:rPr lang="en-US" dirty="0" err="1" smtClean="0">
                <a:solidFill>
                  <a:srgbClr val="FF0000"/>
                </a:solidFill>
              </a:rPr>
              <a:t>EoR</a:t>
            </a:r>
            <a:r>
              <a:rPr lang="en-US" dirty="0" smtClean="0">
                <a:solidFill>
                  <a:srgbClr val="FF0000"/>
                </a:solidFill>
              </a:rPr>
              <a:t> switches.</a:t>
            </a:r>
            <a:endParaRPr lang="en-US" sz="140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specialized environments with sustainable temperature, humidity and other physical quality of air flow. Transmissions are mostly LOS. Distances between adjacent racks are standard rack width and distance between adjacent rows are ~4’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13197</TotalTime>
  <Words>3645</Words>
  <Application>Microsoft Office PowerPoint</Application>
  <PresentationFormat>On-screen Show (4:3)</PresentationFormat>
  <Paragraphs>634</Paragraphs>
  <Slides>24</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802-11-Submission</vt:lpstr>
      <vt:lpstr>Microsoft Office Word 97 - 2003 文档</vt:lpstr>
      <vt:lpstr>Image</vt:lpstr>
      <vt:lpstr>NG 60 Use Cases</vt:lpstr>
      <vt:lpstr>Abstract</vt:lpstr>
      <vt:lpstr>Usage Model 1: Ultra Short Range (USR) Communications</vt:lpstr>
      <vt:lpstr>Usage Model 1: USR Communications</vt:lpstr>
      <vt:lpstr> Usage Model 2: 8K UHD Wireless Transfer at Smart Home</vt:lpstr>
      <vt:lpstr>Usage Model 2: 8K UHD Wireless Transfer at Smart Home</vt:lpstr>
      <vt:lpstr>Usage Model 3: Augmented Reality and Virtual Reality</vt:lpstr>
      <vt:lpstr>Usage Model 3:  AR and VR</vt:lpstr>
      <vt:lpstr>Usage Model 4: Data Center NG60 Inter-Rack Connectivity</vt:lpstr>
      <vt:lpstr>Usage Model 4: Data Center</vt:lpstr>
      <vt:lpstr>Usage Model 5: Video/Mass-Data Distribution/Video on Demand System</vt:lpstr>
      <vt:lpstr>Slide 12</vt:lpstr>
      <vt:lpstr>Usage Model 6: Mobile Offloading and Multi-Band Operation (MBO)</vt:lpstr>
      <vt:lpstr>Usage Model 6– Mobile Offloading and MBO</vt:lpstr>
      <vt:lpstr>Usage Model 7: Mobile Fronthauling</vt:lpstr>
      <vt:lpstr>Slide 16</vt:lpstr>
      <vt:lpstr>Usage Model 8: Wireless Backhauling with Single Hop</vt:lpstr>
      <vt:lpstr>Usage Model 8: Wireless Backhaul with Single hop</vt:lpstr>
      <vt:lpstr>Usage Model 9: Wireless Backhauling  with Multi-hop</vt:lpstr>
      <vt:lpstr>Usage Model 9: Wireless Backhaul with Multi-hop</vt:lpstr>
      <vt:lpstr>Summary of Key metrics </vt:lpstr>
      <vt:lpstr>References</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 60 Use Cases</dc:title>
  <dc:creator>Rob Sun. et al</dc:creator>
  <cp:lastModifiedBy>ROB</cp:lastModifiedBy>
  <cp:revision>71</cp:revision>
  <dcterms:modified xsi:type="dcterms:W3CDTF">2015-03-11T16:16:20Z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1425398538</vt:lpwstr>
  </property>
</Properties>
</file>