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5"/>
  </p:notesMasterIdLst>
  <p:sldIdLst>
    <p:sldId id="256" r:id="rId2"/>
    <p:sldId id="257" r:id="rId3"/>
    <p:sldId id="284" r:id="rId4"/>
    <p:sldId id="289" r:id="rId5"/>
    <p:sldId id="297" r:id="rId6"/>
    <p:sldId id="298" r:id="rId7"/>
    <p:sldId id="260" r:id="rId8"/>
    <p:sldId id="261" r:id="rId9"/>
    <p:sldId id="258" r:id="rId10"/>
    <p:sldId id="259" r:id="rId11"/>
    <p:sldId id="286" r:id="rId12"/>
    <p:sldId id="287" r:id="rId13"/>
    <p:sldId id="262" r:id="rId14"/>
    <p:sldId id="263" r:id="rId15"/>
    <p:sldId id="295" r:id="rId16"/>
    <p:sldId id="296" r:id="rId17"/>
    <p:sldId id="264" r:id="rId18"/>
    <p:sldId id="265" r:id="rId19"/>
    <p:sldId id="290" r:id="rId20"/>
    <p:sldId id="291" r:id="rId21"/>
    <p:sldId id="272" r:id="rId22"/>
    <p:sldId id="293" r:id="rId23"/>
    <p:sldId id="294" r:id="rId24"/>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93758" autoAdjust="0"/>
  </p:normalViewPr>
  <p:slideViewPr>
    <p:cSldViewPr>
      <p:cViewPr>
        <p:scale>
          <a:sx n="100" d="100"/>
          <a:sy n="100" d="100"/>
        </p:scale>
        <p:origin x="-504" y="1260"/>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Page </a:t>
            </a:r>
            <a:fld id="{00000000-1234-1234-1234-123412341234}" type="slidenum">
              <a:rPr lang="en-US"/>
              <a:pPr marL="0" lvl="0" indent="0">
                <a:spcBef>
                  <a:spcPts val="0"/>
                </a:spcBef>
                <a:buSzPct val="25000"/>
                <a:buNone/>
              </a:pPr>
              <a:t>‹#›</a:t>
            </a:fld>
            <a:endParaRPr lang="en-US"/>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smtClean="0"/>
              <a:t>Month Year</a:t>
            </a:r>
          </a:p>
        </p:txBody>
      </p:sp>
      <p:sp>
        <p:nvSpPr>
          <p:cNvPr id="40964" name="Rectangle 6"/>
          <p:cNvSpPr>
            <a:spLocks noGrp="1" noChangeArrowheads="1"/>
          </p:cNvSpPr>
          <p:nvPr>
            <p:ph type="ftr" sz="quarter" idx="4"/>
          </p:nvPr>
        </p:nvSpPr>
        <p:spPr/>
        <p:txBody>
          <a:bodyPr/>
          <a:lstStyle/>
          <a:p>
            <a:pPr lvl="4">
              <a:defRPr/>
            </a:pPr>
            <a:r>
              <a:rPr lang="en-US" altLang="zh-CN"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smtClean="0"/>
              <a:t>Page </a:t>
            </a:r>
            <a:fld id="{B408998E-9D16-466B-958D-144785F6A917}" type="slidenum">
              <a:rPr lang="en-US" altLang="zh-CN" smtClean="0"/>
              <a:pPr>
                <a:defRPr/>
              </a:pPr>
              <a:t>3</a:t>
            </a:fld>
            <a:endParaRPr lang="en-US" altLang="zh-CN"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a:t>Slide </a:t>
            </a:r>
            <a:fld id="{00000000-1234-1234-1234-123412341234}" type="slidenum">
              <a:rPr lang="en-US"/>
              <a:pPr marL="0" lvl="0" indent="0">
                <a:spcBef>
                  <a:spcPts val="0"/>
                </a:spcBef>
                <a:buSzPct val="25000"/>
                <a:buNone/>
              </a:pPr>
              <a:t>‹#›</a:t>
            </a:fld>
            <a:endParaRPr lang="en-US"/>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Mar, 2015                                                                      doc</a:t>
            </a:r>
            <a:r>
              <a:rPr lang="en-US" sz="18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IEEE 802.11-15/0328r0</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3.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wmf"/><Relationship Id="rId5" Type="http://schemas.openxmlformats.org/officeDocument/2006/relationships/image" Target="../media/image47.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7" Type="http://schemas.openxmlformats.org/officeDocument/2006/relationships/hyperlink" Target="http://cbnl.com/sites/all/files/userfiles/files/Examining%20small%20cell%20backhaul%20requirements%20webinar%2015%20Feb%20201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NG 60 Use 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2015-2</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3400" y="1939925"/>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 xmlns:p14="http://schemas.microsoft.com/office/powerpoint/2010/main" val="2742469584"/>
              </p:ext>
            </p:extLst>
          </p:nvPr>
        </p:nvGraphicFramePr>
        <p:xfrm>
          <a:off x="400050" y="2352675"/>
          <a:ext cx="7829550" cy="3962400"/>
        </p:xfrm>
        <a:graphic>
          <a:graphicData uri="http://schemas.openxmlformats.org/presentationml/2006/ole">
            <p:oleObj spid="_x0000_s2053" name="Document" r:id="rId4" imgW="8242501" imgH="4178792" progId="Word.Document.8">
              <p:embed/>
            </p:oleObj>
          </a:graphicData>
        </a:graphic>
      </p:graphicFrame>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a:t>Security</a:t>
                      </a:r>
                    </a:p>
                    <a:p>
                      <a:pPr marL="0" marR="0" lvl="0" indent="0" algn="l" rtl="0">
                        <a:spcBef>
                          <a:spcPts val="0"/>
                        </a:spcBef>
                        <a:buSzPct val="25000"/>
                        <a:buNone/>
                      </a:pPr>
                      <a:r>
                        <a:rPr lang="en-US" sz="900" u="none" strike="noStrike" cap="none" baseline="0">
                          <a:solidFill>
                            <a:srgbClr val="3F3F3F"/>
                          </a:solidFill>
                        </a:rPr>
                        <a:t>(Confidentiality/Integrity</a:t>
                      </a:r>
                      <a:r>
                        <a:rPr lang="en-US" sz="900" u="none" strike="noStrike" cap="none" baseline="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err="1"/>
                        <a:t>EoR</a:t>
                      </a:r>
                      <a:r>
                        <a:rPr lang="en-US" sz="1050" u="none" strike="noStrike" cap="none" baseline="0" dirty="0"/>
                        <a:t>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a:solidFill>
                  <a:schemeClr val="dk1"/>
                </a:solidFill>
                <a:latin typeface="Times New Roman"/>
                <a:ea typeface="Times New Roman"/>
                <a:cs typeface="Times New Roman"/>
                <a:sym typeface="Times New Roman"/>
              </a:rPr>
              <a:t>NG60 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a:t>
            </a:r>
            <a:r>
              <a:rPr lang="en-US" sz="1250" b="0" i="0" u="none" strike="noStrike" cap="none" baseline="0" dirty="0" err="1">
                <a:solidFill>
                  <a:schemeClr val="dk1"/>
                </a:solidFill>
                <a:latin typeface="Times New Roman"/>
                <a:ea typeface="Times New Roman"/>
                <a:cs typeface="Times New Roman"/>
                <a:sym typeface="Times New Roman"/>
              </a:rPr>
              <a:t>msec</a:t>
            </a:r>
            <a:r>
              <a:rPr lang="en-US" sz="12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NG60 interfaces function as </a:t>
            </a:r>
            <a:r>
              <a:rPr lang="en-US" sz="1250" b="0" i="0" u="none" strike="noStrike" cap="none" baseline="0" dirty="0" smtClean="0">
                <a:solidFill>
                  <a:schemeClr val="dk1"/>
                </a:solidFill>
                <a:latin typeface="Times New Roman"/>
                <a:ea typeface="Times New Roman"/>
                <a:cs typeface="Times New Roman"/>
                <a:sym typeface="Times New Roman"/>
              </a:rPr>
              <a:t>DMG Relay </a:t>
            </a:r>
            <a:r>
              <a:rPr lang="en-US" sz="1250" b="0" i="0" u="none" strike="noStrike" cap="none" baseline="0" dirty="0">
                <a:solidFill>
                  <a:schemeClr val="dk1"/>
                </a:solidFill>
                <a:latin typeface="Times New Roman"/>
                <a:ea typeface="Times New Roman"/>
                <a:cs typeface="Times New Roman"/>
                <a:sym typeface="Times New Roman"/>
              </a:rPr>
              <a:t>links, </a:t>
            </a:r>
            <a:r>
              <a:rPr lang="en-US" sz="1250" b="0" i="0" u="none" strike="noStrike" cap="none" baseline="0" dirty="0" err="1">
                <a:solidFill>
                  <a:schemeClr val="dk1"/>
                </a:solidFill>
                <a:latin typeface="Times New Roman"/>
                <a:ea typeface="Times New Roman"/>
                <a:cs typeface="Times New Roman"/>
                <a:sym typeface="Times New Roman"/>
              </a:rPr>
              <a:t>i.e</a:t>
            </a:r>
            <a:r>
              <a:rPr lang="en-US" sz="1250" b="0" i="0" u="none" strike="noStrike" cap="none" baseline="0" dirty="0">
                <a:solidFill>
                  <a:schemeClr val="dk1"/>
                </a:solidFill>
                <a:latin typeface="Times New Roman"/>
                <a:ea typeface="Times New Roman"/>
                <a:cs typeface="Times New Roman"/>
                <a:sym typeface="Times New Roman"/>
              </a:rPr>
              <a:t>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NG60 interface to form a service set. Multiple links and data streams have varying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reliability, and throughput requirements, some with simply best-effort rates (downloading), others with a certain data rate and </a:t>
            </a:r>
            <a:r>
              <a:rPr lang="en-US" sz="1200" b="0" i="0" u="none" strike="noStrike" cap="none" baseline="0" dirty="0" err="1">
                <a:solidFill>
                  <a:schemeClr val="dk1"/>
                </a:solidFill>
                <a:latin typeface="Arial"/>
                <a:ea typeface="Arial"/>
                <a:cs typeface="Arial"/>
                <a:sym typeface="Arial"/>
              </a:rPr>
              <a:t>QoS</a:t>
            </a:r>
            <a:r>
              <a:rPr lang="en-US" sz="1200" b="0" i="0" u="none" strike="noStrike" cap="none" baseline="0" dirty="0">
                <a:solidFill>
                  <a:schemeClr val="dk1"/>
                </a:solidFill>
                <a:latin typeface="Arial"/>
                <a:ea typeface="Arial"/>
                <a:cs typeface="Arial"/>
                <a:sym typeface="Arial"/>
              </a:rPr>
              <a:t>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NG60 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NG60 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NG60 connectivity between user-devices (fixed or portable) and The NG60 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NG60 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NG60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a:t>
            </a:r>
            <a:r>
              <a:rPr lang="en-US" sz="1100" b="0" i="0" u="none" strike="noStrike" cap="none" baseline="0" dirty="0" err="1">
                <a:solidFill>
                  <a:schemeClr val="dk1"/>
                </a:solidFill>
                <a:latin typeface="Arial"/>
                <a:ea typeface="Arial"/>
                <a:cs typeface="Arial"/>
                <a:sym typeface="Arial"/>
              </a:rPr>
              <a:t>wifi</a:t>
            </a:r>
            <a:r>
              <a:rPr lang="en-US" sz="1100" b="0" i="0" u="none" strike="noStrike" cap="none" baseline="0" dirty="0">
                <a:solidFill>
                  <a:schemeClr val="dk1"/>
                </a:solidFill>
                <a:latin typeface="Arial"/>
                <a:ea typeface="Arial"/>
                <a:cs typeface="Arial"/>
                <a:sym typeface="Arial"/>
              </a:rPr>
              <a:t>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NG60 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NG60 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err="1">
                <a:solidFill>
                  <a:schemeClr val="dk1"/>
                </a:solidFill>
                <a:latin typeface="Times New Roman"/>
                <a:ea typeface="Times New Roman"/>
                <a:cs typeface="Times New Roman"/>
                <a:sym typeface="Times New Roman"/>
              </a:rPr>
              <a:t>WiFi</a:t>
            </a:r>
            <a:r>
              <a:rPr lang="en-US" sz="1600" b="0" i="0" u="none" strike="noStrike" cap="none" baseline="0" dirty="0">
                <a:solidFill>
                  <a:schemeClr val="dk1"/>
                </a:solidFill>
                <a:latin typeface="Times New Roman"/>
                <a:ea typeface="Times New Roman"/>
                <a:cs typeface="Times New Roman"/>
                <a:sym typeface="Times New Roman"/>
              </a:rPr>
              <a:t>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err="1"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err="1">
                <a:solidFill>
                  <a:schemeClr val="dk1"/>
                </a:solidFill>
                <a:ea typeface="Arial"/>
                <a:cs typeface="Arial"/>
                <a:sym typeface="Arial"/>
              </a:rPr>
              <a:t>QoS</a:t>
            </a:r>
            <a:r>
              <a:rPr lang="en-US" sz="1400" dirty="0">
                <a:solidFill>
                  <a:schemeClr val="dk1"/>
                </a:solidFill>
                <a:ea typeface="Arial"/>
                <a:cs typeface="Arial"/>
                <a:sym typeface="Arial"/>
              </a:rPr>
              <a:t>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NG60 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NG60 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NG60 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a:t>
            </a:r>
            <a:r>
              <a:rPr lang="en-US" sz="1400" b="0" i="0" u="none" strike="noStrike" cap="none" baseline="0" dirty="0" err="1" smtClean="0">
                <a:latin typeface="Arial"/>
                <a:ea typeface="Arial"/>
                <a:cs typeface="Arial"/>
                <a:sym typeface="Arial"/>
              </a:rPr>
              <a:t>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a:t>
            </a:r>
            <a:r>
              <a:rPr kumimoji="0" lang="en-US" sz="1600" b="1" kern="0" dirty="0" err="1" smtClean="0">
                <a:solidFill>
                  <a:schemeClr val="tx1"/>
                </a:solidFill>
                <a:latin typeface="+mn-lt"/>
                <a:ea typeface="Times New Roman"/>
                <a:cs typeface="Times New Roman"/>
                <a:sym typeface="Times New Roman"/>
              </a:rPr>
              <a:t>Gbps</a:t>
            </a:r>
            <a:r>
              <a:rPr kumimoji="0" lang="en-US" sz="1600" b="1" kern="0" dirty="0" smtClean="0">
                <a:solidFill>
                  <a:schemeClr val="tx1"/>
                </a:solidFill>
                <a:latin typeface="+mn-lt"/>
                <a:ea typeface="Times New Roman"/>
                <a:cs typeface="Times New Roman"/>
                <a:sym typeface="Times New Roman"/>
              </a:rPr>
              <a:t>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a:t>
            </a:r>
            <a:r>
              <a:rPr kumimoji="0" lang="en-US" sz="1600" b="1" kern="0" dirty="0" err="1" smtClean="0">
                <a:solidFill>
                  <a:schemeClr val="tx1"/>
                </a:solidFill>
                <a:latin typeface="+mn-lt"/>
                <a:ea typeface="Times New Roman"/>
                <a:cs typeface="Times New Roman"/>
                <a:sym typeface="Times New Roman"/>
              </a:rPr>
              <a:t>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 xmlns:p14="http://schemas.microsoft.com/office/powerpoint/2010/main"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 xmlns:p14="http://schemas.microsoft.com/office/powerpoint/2010/main"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 xmlns:p14="http://schemas.microsoft.com/office/powerpoint/2010/main"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a:t>
            </a:r>
            <a:r>
              <a:rPr kumimoji="0" lang="en-US" sz="2800" b="1" kern="0" dirty="0" err="1" smtClean="0">
                <a:solidFill>
                  <a:schemeClr val="dk2"/>
                </a:solidFill>
                <a:latin typeface="Times New Roman"/>
                <a:ea typeface="Times New Roman"/>
                <a:cs typeface="Times New Roman"/>
                <a:sym typeface="Times New Roman"/>
              </a:rPr>
              <a:t>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with Single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a:t>
            </a:r>
            <a:r>
              <a:rPr lang="en-US"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400" b="0" i="0" u="none" strike="noStrike" cap="none" dirty="0" smtClean="0">
                <a:solidFill>
                  <a:schemeClr val="dk1"/>
                </a:solidFill>
                <a:latin typeface="Arial"/>
                <a:ea typeface="Arial"/>
                <a:cs typeface="Arial"/>
                <a:sym typeface="Arial"/>
              </a:rPr>
              <a:t>  The bus stop mounted the NG60 AP and connected wirelessly to another NG60 Portal AP mounted on the outside curb light-pole.</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outdoor backhaul connectivity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a:t>
            </a:r>
            <a:r>
              <a:rPr lang="en-US" sz="1400" b="0" i="0" u="none" strike="noStrike" cap="none" baseline="0" dirty="0" smtClean="0">
                <a:solidFill>
                  <a:schemeClr val="dk1"/>
                </a:solidFill>
                <a:latin typeface="Arial"/>
                <a:ea typeface="Arial"/>
                <a:cs typeface="Arial"/>
                <a:sym typeface="Arial"/>
              </a:rPr>
              <a:t>access networks, inter</a:t>
            </a:r>
            <a:r>
              <a:rPr lang="en-US" sz="1400" b="0" i="0" u="none" strike="noStrike" cap="none" dirty="0" smtClean="0">
                <a:solidFill>
                  <a:schemeClr val="dk1"/>
                </a:solidFill>
                <a:latin typeface="Arial"/>
                <a:ea typeface="Arial"/>
                <a:cs typeface="Arial"/>
                <a:sym typeface="Arial"/>
              </a:rPr>
              <a:t> buildings or so.</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with link aggregation, High reliability </a:t>
            </a:r>
            <a:r>
              <a:rPr lang="en-US" sz="1400" b="0" i="0" u="none" strike="noStrike" cap="none" baseline="0" dirty="0" smtClean="0">
                <a:solidFill>
                  <a:srgbClr val="FF0000"/>
                </a:solidFill>
                <a:latin typeface="Arial"/>
                <a:ea typeface="Arial"/>
                <a:cs typeface="Arial"/>
                <a:sym typeface="Arial"/>
              </a:rPr>
              <a:t>and </a:t>
            </a:r>
            <a:r>
              <a:rPr lang="en-US" dirty="0" smtClean="0">
                <a:solidFill>
                  <a:srgbClr val="FF0000"/>
                </a:solidFill>
              </a:rPr>
              <a:t>availability (99.99%) </a:t>
            </a:r>
          </a:p>
          <a:p>
            <a:pPr lvl="0">
              <a:buSzPct val="25000"/>
            </a:pPr>
            <a:endParaRPr lang="en-US" sz="1400" b="0" i="0" u="none" strike="noStrike" cap="none" baseline="0" dirty="0" smtClean="0">
              <a:solidFill>
                <a:srgbClr val="000000"/>
              </a:solidFill>
              <a:latin typeface="Arial"/>
              <a:ea typeface="Arial"/>
              <a:cs typeface="Arial"/>
              <a:sym typeface="Arial"/>
            </a:endParaRPr>
          </a:p>
          <a:p>
            <a:pPr lvl="0">
              <a:buSzPct val="25000"/>
            </a:pPr>
            <a:r>
              <a:rPr lang="en-US" dirty="0" smtClean="0">
                <a:solidFill>
                  <a:srgbClr val="FF0000"/>
                </a:solidFill>
              </a:rPr>
              <a:t>High requirements for </a:t>
            </a:r>
            <a:r>
              <a:rPr lang="en-US" dirty="0" err="1" smtClean="0">
                <a:solidFill>
                  <a:srgbClr val="FF0000"/>
                </a:solidFill>
              </a:rPr>
              <a:t>QoS</a:t>
            </a:r>
            <a:r>
              <a:rPr lang="en-US" dirty="0" smtClean="0">
                <a:solidFill>
                  <a:srgbClr val="FF0000"/>
                </a:solidFill>
              </a:rPr>
              <a:t>/</a:t>
            </a:r>
            <a:r>
              <a:rPr lang="en-US" dirty="0" err="1" smtClean="0">
                <a:solidFill>
                  <a:srgbClr val="FF0000"/>
                </a:solidFill>
              </a:rPr>
              <a:t>QoE</a:t>
            </a:r>
            <a:r>
              <a:rPr lang="en-US" dirty="0" smtClean="0">
                <a:solidFill>
                  <a:srgbClr val="FF0000"/>
                </a:solidFill>
              </a:rPr>
              <a:t> [9]</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LOS.  Distance </a:t>
            </a:r>
            <a:r>
              <a:rPr lang="en-US" sz="1400" b="0" i="0" u="none" strike="noStrike" cap="none" baseline="0" dirty="0" smtClean="0">
                <a:solidFill>
                  <a:schemeClr val="dk1"/>
                </a:solidFill>
                <a:latin typeface="Arial"/>
                <a:ea typeface="Arial"/>
                <a:cs typeface="Arial"/>
                <a:sym typeface="Arial"/>
              </a:rPr>
              <a:t>is &lt;1000m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a:t>
            </a:r>
            <a:r>
              <a:rPr lang="en-US" sz="2400" b="1" dirty="0" smtClean="0">
                <a:solidFill>
                  <a:schemeClr val="dk2"/>
                </a:solidFill>
                <a:latin typeface="Times New Roman"/>
                <a:ea typeface="Times New Roman"/>
                <a:cs typeface="Times New Roman"/>
                <a:sym typeface="Times New Roman"/>
              </a:rPr>
              <a:t>S</a:t>
            </a:r>
            <a:r>
              <a:rPr lang="en-US" sz="2400" b="1" i="0" u="none" strike="noStrike" cap="none" baseline="0" dirty="0" smtClean="0">
                <a:solidFill>
                  <a:schemeClr val="dk2"/>
                </a:solidFill>
                <a:latin typeface="Times New Roman"/>
                <a:ea typeface="Times New Roman"/>
                <a:cs typeface="Times New Roman"/>
                <a:sym typeface="Times New Roman"/>
              </a:rPr>
              <a:t>ingle 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457199" y="1600200"/>
            <a:ext cx="4258817"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&gt;20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less than 1000m LOS @60Ghz </a:t>
            </a:r>
            <a:r>
              <a:rPr lang="en-US" sz="1600" b="1" i="0" u="none" strike="noStrike" cap="none" baseline="0" dirty="0">
                <a:solidFill>
                  <a:srgbClr val="FF0000"/>
                </a:solidFill>
                <a:latin typeface="Times New Roman"/>
                <a:ea typeface="Times New Roman"/>
                <a:cs typeface="Times New Roman"/>
                <a:sym typeface="Times New Roman"/>
              </a:rPr>
              <a:t>band </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Low </a:t>
            </a:r>
            <a:r>
              <a:rPr lang="en-US" sz="1600" b="1" i="0" u="none" strike="noStrike" cap="none" baseline="0" dirty="0">
                <a:solidFill>
                  <a:srgbClr val="FF0000"/>
                </a:solidFill>
                <a:latin typeface="Times New Roman"/>
                <a:ea typeface="Times New Roman"/>
                <a:cs typeface="Times New Roman"/>
                <a:sym typeface="Times New Roman"/>
              </a:rPr>
              <a:t>latency &lt; </a:t>
            </a:r>
            <a:r>
              <a:rPr lang="en-US" sz="1600" b="1" i="0" u="none" strike="noStrike" cap="none" baseline="0" dirty="0" smtClean="0">
                <a:solidFill>
                  <a:srgbClr val="FF0000"/>
                </a:solidFill>
                <a:latin typeface="Times New Roman"/>
                <a:ea typeface="Times New Roman"/>
                <a:cs typeface="Times New Roman"/>
                <a:sym typeface="Times New Roman"/>
              </a:rPr>
              <a:t>35ms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or 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644008" y="1700808"/>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9</a:t>
            </a:r>
            <a:r>
              <a:rPr lang="en-US" sz="2800" b="1" i="0" u="none" strike="noStrike" cap="none" baseline="0" dirty="0" smtClean="0">
                <a:solidFill>
                  <a:schemeClr val="dk2"/>
                </a:solidFill>
                <a:latin typeface="Times New Roman"/>
                <a:ea typeface="Times New Roman"/>
                <a:cs typeface="Times New Roman"/>
                <a:sym typeface="Times New Roman"/>
              </a:rPr>
              <a:t>: Wireless</a:t>
            </a:r>
            <a:r>
              <a:rPr lang="en-US" sz="2800" b="1" i="0" u="none" strike="noStrike" cap="none" dirty="0" smtClean="0">
                <a:solidFill>
                  <a:schemeClr val="dk2"/>
                </a:solidFill>
                <a:latin typeface="Times New Roman"/>
                <a:ea typeface="Times New Roman"/>
                <a:cs typeface="Times New Roman"/>
                <a:sym typeface="Times New Roman"/>
              </a:rPr>
              <a:t> Backhauling  with </a:t>
            </a:r>
            <a:r>
              <a:rPr lang="en-US" sz="2800" b="1" dirty="0" smtClean="0">
                <a:solidFill>
                  <a:schemeClr val="dk2"/>
                </a:solidFill>
                <a:latin typeface="Times New Roman"/>
                <a:ea typeface="Times New Roman"/>
                <a:cs typeface="Times New Roman"/>
                <a:sym typeface="Times New Roman"/>
              </a:rPr>
              <a:t>Multi-hop</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400" b="0" i="0" u="none" strike="noStrike" cap="none" baseline="0" dirty="0" smtClean="0">
                <a:solidFill>
                  <a:schemeClr val="dk1"/>
                </a:solidFill>
                <a:latin typeface="Arial"/>
                <a:ea typeface="Arial"/>
                <a:cs typeface="Arial"/>
                <a:sym typeface="Arial"/>
              </a:rPr>
              <a:t>-Potential </a:t>
            </a:r>
            <a:r>
              <a:rPr lang="en-US" sz="1400" b="0" i="0" u="none" strike="noStrike" cap="none" baseline="0" dirty="0">
                <a:solidFill>
                  <a:schemeClr val="dk1"/>
                </a:solidFill>
                <a:latin typeface="Arial"/>
                <a:ea typeface="Arial"/>
                <a:cs typeface="Arial"/>
                <a:sym typeface="Arial"/>
              </a:rPr>
              <a:t>interference from environmental factors and obstruction of the LOS, beam </a:t>
            </a:r>
            <a:r>
              <a:rPr lang="en-US" sz="1400" b="0" i="0" u="none" strike="noStrike" cap="none" baseline="0" dirty="0" smtClean="0">
                <a:solidFill>
                  <a:schemeClr val="dk1"/>
                </a:solidFill>
                <a:latin typeface="Arial"/>
                <a:ea typeface="Arial"/>
                <a:cs typeface="Arial"/>
                <a:sym typeface="Arial"/>
              </a:rPr>
              <a:t>misalignment.</a:t>
            </a:r>
          </a:p>
          <a:p>
            <a:pPr marL="0" marR="0" lvl="0" indent="0" algn="l" rtl="0">
              <a:spcBef>
                <a:spcPts val="0"/>
              </a:spcBef>
              <a:spcAft>
                <a:spcPts val="0"/>
              </a:spcAft>
              <a:buSzPct val="25000"/>
            </a:pP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b="1" u="sng" dirty="0" smtClean="0">
                <a:solidFill>
                  <a:schemeClr val="dk1"/>
                </a:solidFill>
              </a:rPr>
              <a:t>Use Case:</a:t>
            </a:r>
          </a:p>
          <a:p>
            <a:pPr lvl="0">
              <a:buClr>
                <a:schemeClr val="dk1"/>
              </a:buClr>
              <a:buSzPct val="100000"/>
              <a:buFont typeface="Arial"/>
              <a:buAutoNum type="arabicPeriod"/>
            </a:pPr>
            <a:r>
              <a:rPr lang="en-US" dirty="0" smtClean="0">
                <a:solidFill>
                  <a:schemeClr val="dk1"/>
                </a:solidFill>
              </a:rPr>
              <a:t>   Alice fire up her laptop at the </a:t>
            </a:r>
            <a:r>
              <a:rPr lang="en-US" dirty="0" smtClean="0">
                <a:solidFill>
                  <a:schemeClr val="dk1"/>
                </a:solidFill>
              </a:rPr>
              <a:t>bus </a:t>
            </a:r>
            <a:r>
              <a:rPr lang="en-US" dirty="0" smtClean="0">
                <a:solidFill>
                  <a:schemeClr val="dk1"/>
                </a:solidFill>
              </a:rPr>
              <a:t>stop to download the latest UHD movie while waiting</a:t>
            </a:r>
          </a:p>
          <a:p>
            <a:pPr lvl="0">
              <a:buClr>
                <a:schemeClr val="dk1"/>
              </a:buClr>
              <a:buSzPct val="100000"/>
              <a:buFont typeface="Arial"/>
              <a:buAutoNum type="arabicPeriod"/>
            </a:pPr>
            <a:r>
              <a:rPr lang="en-US" dirty="0" smtClean="0">
                <a:solidFill>
                  <a:schemeClr val="dk1"/>
                </a:solidFill>
              </a:rPr>
              <a:t>  The bus stop mounted the NG60 AP and connected wirelessly to another NG60 Portal AP mounted on the outside curb light-pole.</a:t>
            </a:r>
          </a:p>
          <a:p>
            <a:pPr marL="0" marR="0" lvl="0" indent="0" algn="l" rtl="0">
              <a:spcBef>
                <a:spcPts val="0"/>
              </a:spcBef>
              <a:spcAft>
                <a:spcPts val="0"/>
              </a:spcAft>
              <a:buClr>
                <a:schemeClr val="dk1"/>
              </a:buClr>
              <a:buSzPct val="100000"/>
              <a:buFont typeface="Arial"/>
              <a:buAutoNum type="arabicPeriod"/>
            </a:pP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lvl="0">
              <a:buSzPct val="25000"/>
            </a:pPr>
            <a:r>
              <a:rPr lang="en-US" dirty="0" smtClean="0"/>
              <a:t>A number of NG60 APs forms a  P2P/P2MP wireless out door backhaul connectivity. The topology of the network could allow the connectivity through multiple hops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Wireless Backhaul could be used for </a:t>
            </a:r>
            <a:r>
              <a:rPr lang="en-US" sz="1400" b="0" i="0" u="none" strike="noStrike" cap="none" baseline="0" dirty="0" smtClean="0">
                <a:solidFill>
                  <a:schemeClr val="dk1"/>
                </a:solidFill>
                <a:latin typeface="Arial"/>
                <a:ea typeface="Arial"/>
                <a:cs typeface="Arial"/>
                <a:sym typeface="Arial"/>
              </a:rPr>
              <a:t>small cell backhauling </a:t>
            </a:r>
            <a:r>
              <a:rPr lang="en-US" sz="1400" b="0" i="0" u="none" strike="noStrike" cap="none" baseline="0" dirty="0">
                <a:solidFill>
                  <a:schemeClr val="dk1"/>
                </a:solidFill>
                <a:latin typeface="Arial"/>
                <a:ea typeface="Arial"/>
                <a:cs typeface="Arial"/>
                <a:sym typeface="Arial"/>
              </a:rPr>
              <a:t>deployment in lieu of expensive fiber networks to inter-connect offices, data centers and many other IT applications.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000000"/>
                </a:solidFill>
                <a:latin typeface="Arial"/>
                <a:ea typeface="Arial"/>
                <a:cs typeface="Arial"/>
                <a:sym typeface="Arial"/>
              </a:rPr>
              <a:t>The data transfers at ~</a:t>
            </a:r>
            <a:r>
              <a:rPr lang="en-US" sz="1400" b="0" i="0" u="none" strike="noStrike" cap="none" baseline="0" dirty="0" smtClean="0">
                <a:solidFill>
                  <a:srgbClr val="000000"/>
                </a:solidFill>
                <a:latin typeface="Arial"/>
                <a:ea typeface="Arial"/>
                <a:cs typeface="Arial"/>
                <a:sym typeface="Arial"/>
              </a:rPr>
              <a:t>2</a:t>
            </a:r>
            <a:r>
              <a:rPr lang="en-US" sz="1400" b="0" i="0" u="none" strike="noStrike" cap="none" dirty="0" smtClean="0">
                <a:solidFill>
                  <a:srgbClr val="000000"/>
                </a:solidFill>
                <a:latin typeface="Arial"/>
                <a:ea typeface="Arial"/>
                <a:cs typeface="Arial"/>
                <a:sym typeface="Arial"/>
              </a:rPr>
              <a:t> </a:t>
            </a:r>
            <a:r>
              <a:rPr lang="en-US" sz="1400" b="0" i="0" u="none" strike="noStrike" cap="none" baseline="0" dirty="0" err="1" smtClean="0">
                <a:solidFill>
                  <a:srgbClr val="000000"/>
                </a:solidFill>
                <a:latin typeface="Arial"/>
                <a:ea typeface="Arial"/>
                <a:cs typeface="Arial"/>
                <a:sym typeface="Arial"/>
              </a:rPr>
              <a:t>Gbps</a:t>
            </a:r>
            <a:r>
              <a:rPr lang="en-US" sz="1400" b="0" i="0" u="none" strike="noStrike" cap="none" baseline="0" dirty="0" smtClean="0">
                <a:solidFill>
                  <a:srgbClr val="000000"/>
                </a:solidFill>
                <a:latin typeface="Arial"/>
                <a:ea typeface="Arial"/>
                <a:cs typeface="Arial"/>
                <a:sym typeface="Arial"/>
              </a:rPr>
              <a:t> with per link.</a:t>
            </a:r>
            <a:r>
              <a:rPr lang="en-US" sz="1400" b="0" i="0" u="none" strike="noStrike" cap="none" dirty="0" smtClean="0">
                <a:solidFill>
                  <a:srgbClr val="000000"/>
                </a:solidFill>
                <a:latin typeface="Arial"/>
                <a:ea typeface="Arial"/>
                <a:cs typeface="Arial"/>
                <a:sym typeface="Arial"/>
              </a:rPr>
              <a:t> </a:t>
            </a:r>
            <a:endParaRPr lang="en-US" dirty="0" smtClean="0"/>
          </a:p>
          <a:p>
            <a:pPr marL="0" marR="0" lvl="0" indent="0" algn="l" rtl="0">
              <a:spcBef>
                <a:spcPts val="0"/>
              </a:spcBef>
              <a:spcAft>
                <a:spcPts val="0"/>
              </a:spcAft>
              <a:buSzPct val="25000"/>
              <a:buNone/>
            </a:pPr>
            <a:endParaRPr lang="en-US" dirty="0" smtClean="0"/>
          </a:p>
          <a:p>
            <a:pPr marL="0" marR="0" lvl="0" indent="0" algn="l" rtl="0">
              <a:spcBef>
                <a:spcPts val="0"/>
              </a:spcBef>
              <a:spcAft>
                <a:spcPts val="0"/>
              </a:spcAft>
              <a:buSzPct val="25000"/>
              <a:buNone/>
            </a:pPr>
            <a:r>
              <a:rPr lang="en-US" sz="1400" b="0" i="0" u="none" strike="noStrike" cap="none" baseline="0" dirty="0" smtClean="0">
                <a:solidFill>
                  <a:srgbClr val="FF0000"/>
                </a:solidFill>
                <a:latin typeface="Arial"/>
                <a:ea typeface="Arial"/>
                <a:cs typeface="Arial"/>
                <a:sym typeface="Arial"/>
              </a:rPr>
              <a:t>The</a:t>
            </a:r>
            <a:r>
              <a:rPr lang="en-US" sz="1400" b="0" i="0" u="none" strike="noStrike" cap="none" dirty="0" smtClean="0">
                <a:solidFill>
                  <a:srgbClr val="FF0000"/>
                </a:solidFill>
                <a:latin typeface="Arial"/>
                <a:ea typeface="Arial"/>
                <a:cs typeface="Arial"/>
                <a:sym typeface="Arial"/>
              </a:rPr>
              <a:t> maximum number of </a:t>
            </a:r>
            <a:r>
              <a:rPr lang="en-US" dirty="0" smtClean="0">
                <a:solidFill>
                  <a:srgbClr val="FF0000"/>
                </a:solidFill>
              </a:rPr>
              <a:t>hops</a:t>
            </a:r>
            <a:r>
              <a:rPr lang="en-US" sz="1400" b="0" i="0" u="none" strike="noStrike" cap="none" dirty="0" smtClean="0">
                <a:solidFill>
                  <a:srgbClr val="FF0000"/>
                </a:solidFill>
                <a:latin typeface="Arial"/>
                <a:ea typeface="Arial"/>
                <a:cs typeface="Arial"/>
                <a:sym typeface="Arial"/>
              </a:rPr>
              <a:t> should not exceed 5</a:t>
            </a:r>
            <a:endParaRPr lang="en-US" sz="140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SzPct val="25000"/>
              <a:buNone/>
            </a:pPr>
            <a:endParaRPr lang="en-US" dirty="0" smtClean="0"/>
          </a:p>
          <a:p>
            <a:pPr lvl="0">
              <a:buSzPct val="25000"/>
            </a:pPr>
            <a:r>
              <a:rPr lang="en-US" sz="1400" b="0" i="0" u="none" strike="noStrike" cap="none" baseline="0" dirty="0" smtClean="0">
                <a:solidFill>
                  <a:srgbClr val="000000"/>
                </a:solidFill>
                <a:latin typeface="Arial"/>
                <a:ea typeface="Arial"/>
                <a:cs typeface="Arial"/>
                <a:sym typeface="Arial"/>
              </a:rPr>
              <a:t>High </a:t>
            </a:r>
            <a:r>
              <a:rPr lang="en-US" sz="1400" b="0" i="0" u="none" strike="noStrike" cap="none" baseline="0" dirty="0">
                <a:solidFill>
                  <a:srgbClr val="000000"/>
                </a:solidFill>
                <a:latin typeface="Arial"/>
                <a:ea typeface="Arial"/>
                <a:cs typeface="Arial"/>
                <a:sym typeface="Arial"/>
              </a:rPr>
              <a:t>reliability </a:t>
            </a:r>
            <a:r>
              <a:rPr lang="en-US" sz="1400" b="0" i="0" u="none" strike="noStrike" cap="none" baseline="0" dirty="0" smtClean="0">
                <a:solidFill>
                  <a:srgbClr val="000000"/>
                </a:solidFill>
                <a:latin typeface="Arial"/>
                <a:ea typeface="Arial"/>
                <a:cs typeface="Arial"/>
                <a:sym typeface="Arial"/>
              </a:rPr>
              <a:t>and </a:t>
            </a:r>
            <a:r>
              <a:rPr lang="en-US" dirty="0" smtClean="0"/>
              <a:t>availability(99.99%) </a:t>
            </a:r>
            <a:endParaRPr lang="en-US" sz="1400" b="0" i="0" u="none" strike="noStrike" cap="none" baseline="0" dirty="0">
              <a:solidFill>
                <a:srgbClr val="00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outdoor environment with </a:t>
            </a:r>
            <a:r>
              <a:rPr lang="en-US" sz="1400" b="0" i="0" u="none" strike="noStrike" cap="none" baseline="0" dirty="0" smtClean="0">
                <a:solidFill>
                  <a:schemeClr val="dk1"/>
                </a:solidFill>
                <a:latin typeface="Arial"/>
                <a:ea typeface="Arial"/>
                <a:cs typeface="Arial"/>
                <a:sym typeface="Arial"/>
              </a:rPr>
              <a:t>LOS on each link.  </a:t>
            </a:r>
            <a:r>
              <a:rPr lang="en-US" sz="1400" b="0" i="0" u="none" strike="noStrike" cap="none" baseline="0" dirty="0">
                <a:solidFill>
                  <a:schemeClr val="dk1"/>
                </a:solidFill>
                <a:latin typeface="Arial"/>
                <a:ea typeface="Arial"/>
                <a:cs typeface="Arial"/>
                <a:sym typeface="Arial"/>
              </a:rPr>
              <a:t>Distance </a:t>
            </a:r>
            <a:r>
              <a:rPr lang="en-US" sz="1400" b="0" i="0" u="none" strike="noStrike" cap="none" baseline="0" dirty="0" smtClean="0">
                <a:solidFill>
                  <a:schemeClr val="dk1"/>
                </a:solidFill>
                <a:latin typeface="Arial"/>
                <a:ea typeface="Arial"/>
                <a:cs typeface="Arial"/>
                <a:sym typeface="Arial"/>
              </a:rPr>
              <a:t>between each link &lt;150m</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NG60</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NG60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9</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 with Multi-hop</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683568" y="1268760"/>
            <a:ext cx="6192688"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2Gbps </a:t>
            </a:r>
            <a:r>
              <a:rPr lang="en-US" sz="1600" b="1" i="0" u="none" strike="noStrike" cap="none" baseline="0" dirty="0">
                <a:solidFill>
                  <a:srgbClr val="FF0000"/>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at less than </a:t>
            </a:r>
            <a:r>
              <a:rPr lang="en-US" sz="1600" b="1" i="0" u="none" strike="noStrike" cap="none" baseline="0" dirty="0" smtClean="0">
                <a:solidFill>
                  <a:srgbClr val="FF0000"/>
                </a:solidFill>
                <a:latin typeface="Times New Roman"/>
                <a:ea typeface="Times New Roman"/>
                <a:cs typeface="Times New Roman"/>
                <a:sym typeface="Times New Roman"/>
              </a:rPr>
              <a:t>150m LOS in</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@60Ghz </a:t>
            </a:r>
            <a:r>
              <a:rPr lang="en-US" sz="1600" b="1" i="0" u="none" strike="noStrike" cap="none" baseline="0" dirty="0">
                <a:solidFill>
                  <a:srgbClr val="FF0000"/>
                </a:solidFill>
                <a:latin typeface="Times New Roman"/>
                <a:ea typeface="Times New Roman"/>
                <a:cs typeface="Times New Roman"/>
                <a:sym typeface="Times New Roman"/>
              </a:rPr>
              <a:t>band </a:t>
            </a:r>
            <a:endParaRPr lang="en-US" sz="1600" b="1" i="0" u="none" strike="noStrike" cap="none" baseline="0" dirty="0" smtClean="0">
              <a:solidFill>
                <a:srgbClr val="FF0000"/>
              </a:solidFill>
              <a:latin typeface="Times New Roman"/>
              <a:ea typeface="Times New Roman"/>
              <a:cs typeface="Times New Roman"/>
              <a:sym typeface="Times New Roman"/>
            </a:endParaRPr>
          </a:p>
          <a:p>
            <a:pPr lvl="0" indent="-342900">
              <a:lnSpc>
                <a:spcPct val="80000"/>
              </a:lnSpc>
              <a:spcBef>
                <a:spcPts val="270"/>
              </a:spcBef>
              <a:buSzPct val="25000"/>
              <a:buNone/>
            </a:pPr>
            <a:r>
              <a:rPr lang="en-US" sz="1600" b="1" dirty="0" smtClean="0">
                <a:solidFill>
                  <a:schemeClr val="dk1"/>
                </a:solidFill>
                <a:latin typeface="Times New Roman"/>
                <a:ea typeface="Times New Roman"/>
                <a:cs typeface="Times New Roman"/>
                <a:sym typeface="Times New Roman"/>
              </a:rPr>
              <a:t>        </a:t>
            </a:r>
            <a:r>
              <a:rPr lang="en-US" sz="1600" b="1" dirty="0" smtClean="0">
                <a:solidFill>
                  <a:srgbClr val="FF0000"/>
                </a:solidFill>
                <a:latin typeface="Times New Roman"/>
                <a:ea typeface="Times New Roman"/>
                <a:cs typeface="Times New Roman"/>
                <a:sym typeface="Times New Roman"/>
              </a:rPr>
              <a:t>- # of hops AP &lt;5</a:t>
            </a:r>
          </a:p>
          <a:p>
            <a:pPr lvl="0" indent="-342900">
              <a:lnSpc>
                <a:spcPct val="80000"/>
              </a:lnSpc>
              <a:spcBef>
                <a:spcPts val="270"/>
              </a:spcBef>
              <a:buSzPct val="25000"/>
              <a:buNone/>
            </a:pPr>
            <a:r>
              <a:rPr lang="en-US" sz="1600" b="1" i="0" u="none" strike="noStrike" cap="none" baseline="0" dirty="0" smtClean="0">
                <a:solidFill>
                  <a:srgbClr val="FF0000"/>
                </a:solidFill>
                <a:latin typeface="Times New Roman"/>
                <a:ea typeface="Times New Roman"/>
                <a:cs typeface="Times New Roman"/>
                <a:sym typeface="Times New Roman"/>
              </a:rPr>
              <a:t>        - P2P/P2MP</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Low </a:t>
            </a:r>
            <a:r>
              <a:rPr lang="en-US" sz="1600" b="1" i="0" u="none" strike="noStrike" cap="none" baseline="0" dirty="0">
                <a:solidFill>
                  <a:schemeClr val="dk1"/>
                </a:solidFill>
                <a:latin typeface="Times New Roman"/>
                <a:ea typeface="Times New Roman"/>
                <a:cs typeface="Times New Roman"/>
                <a:sym typeface="Times New Roman"/>
              </a:rPr>
              <a:t>latency &lt; </a:t>
            </a:r>
            <a:r>
              <a:rPr lang="en-US" sz="1600" b="1" i="0" u="none" strike="noStrike" cap="none" baseline="0" dirty="0" smtClean="0">
                <a:solidFill>
                  <a:schemeClr val="dk1"/>
                </a:solidFill>
                <a:latin typeface="Times New Roman"/>
                <a:ea typeface="Times New Roman"/>
                <a:cs typeface="Times New Roman"/>
                <a:sym typeface="Times New Roman"/>
              </a:rPr>
              <a:t>35ms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Highly </a:t>
            </a:r>
            <a:r>
              <a:rPr lang="en-US" sz="1600" b="1" i="0" u="none" strike="noStrike" cap="none" baseline="0" dirty="0">
                <a:solidFill>
                  <a:schemeClr val="dk1"/>
                </a:solidFill>
                <a:latin typeface="Times New Roman"/>
                <a:ea typeface="Times New Roman"/>
                <a:cs typeface="Times New Roman"/>
                <a:sym typeface="Times New Roman"/>
              </a:rPr>
              <a:t>secure </a:t>
            </a: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chemeClr val="dk1"/>
                </a:solidFill>
                <a:latin typeface="Times New Roman"/>
                <a:ea typeface="Times New Roman"/>
                <a:cs typeface="Times New Roman"/>
                <a:sym typeface="Times New Roman"/>
              </a:rPr>
              <a:t>        - </a:t>
            </a:r>
            <a:r>
              <a:rPr lang="en-US" sz="1600" b="1" dirty="0" err="1" smtClean="0">
                <a:solidFill>
                  <a:schemeClr val="dk1"/>
                </a:solidFill>
                <a:latin typeface="Times New Roman"/>
                <a:ea typeface="Times New Roman"/>
                <a:cs typeface="Times New Roman"/>
                <a:sym typeface="Times New Roman"/>
              </a:rPr>
              <a:t>QoS</a:t>
            </a:r>
            <a:r>
              <a:rPr lang="en-US" sz="1600" b="1" dirty="0" smtClean="0">
                <a:solidFill>
                  <a:schemeClr val="dk1"/>
                </a:solidFill>
                <a:latin typeface="Times New Roman"/>
                <a:ea typeface="Times New Roman"/>
                <a:cs typeface="Times New Roman"/>
                <a:sym typeface="Times New Roman"/>
              </a:rPr>
              <a:t>/</a:t>
            </a:r>
            <a:r>
              <a:rPr lang="en-US" sz="1600" b="1" dirty="0" err="1" smtClean="0">
                <a:solidFill>
                  <a:schemeClr val="dk1"/>
                </a:solidFill>
                <a:latin typeface="Times New Roman"/>
                <a:ea typeface="Times New Roman"/>
                <a:cs typeface="Times New Roman"/>
                <a:sym typeface="Times New Roman"/>
              </a:rPr>
              <a:t>QoE</a:t>
            </a:r>
            <a:r>
              <a:rPr lang="en-US" sz="1600" b="1"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dirty="0" smtClean="0">
                <a:solidFill>
                  <a:schemeClr val="dk1"/>
                </a:solidFill>
                <a:latin typeface="Times New Roman"/>
                <a:ea typeface="Times New Roman"/>
                <a:cs typeface="Times New Roman"/>
                <a:sym typeface="Times New Roman"/>
              </a:rPr>
              <a:t>Self Backhauling</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- 99.99% of availability</a:t>
            </a: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Complies with FCC </a:t>
            </a:r>
            <a:r>
              <a:rPr lang="en-US" sz="1600" b="1" i="0" u="none" strike="noStrike" cap="none" baseline="0" dirty="0" smtClean="0">
                <a:solidFill>
                  <a:schemeClr val="dk1"/>
                </a:solidFill>
                <a:latin typeface="Times New Roman"/>
                <a:ea typeface="Times New Roman"/>
                <a:cs typeface="Times New Roman"/>
                <a:sym typeface="Times New Roman"/>
              </a:rPr>
              <a:t>Part 15 regulations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sz="1600" b="1" i="0" u="none" strike="noStrike" cap="none" baseline="0" dirty="0">
              <a:solidFill>
                <a:schemeClr val="dk1"/>
              </a:solidFill>
              <a:latin typeface="Times New Roman"/>
              <a:ea typeface="Times New Roman"/>
              <a:cs typeface="Times New Roman"/>
              <a:sym typeface="Times New Roman"/>
            </a:endParaRPr>
          </a:p>
        </p:txBody>
      </p:sp>
      <p:grpSp>
        <p:nvGrpSpPr>
          <p:cNvPr id="3" name="Shape 342"/>
          <p:cNvGrpSpPr/>
          <p:nvPr/>
        </p:nvGrpSpPr>
        <p:grpSpPr>
          <a:xfrm>
            <a:off x="953845" y="4149080"/>
            <a:ext cx="3906187" cy="2160240"/>
            <a:chOff x="1691680" y="3027015"/>
            <a:chExt cx="3816424" cy="1626120"/>
          </a:xfrm>
        </p:grpSpPr>
        <p:grpSp>
          <p:nvGrpSpPr>
            <p:cNvPr id="4"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5"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6"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7"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4">
            <a:alphaModFix/>
          </a:blip>
          <a:srcRect/>
          <a:stretch/>
        </p:blipFill>
        <p:spPr>
          <a:xfrm>
            <a:off x="1170856" y="5510075"/>
            <a:ext cx="596778" cy="392997"/>
          </a:xfrm>
          <a:prstGeom prst="rect">
            <a:avLst/>
          </a:prstGeom>
          <a:noFill/>
          <a:ln>
            <a:noFill/>
          </a:ln>
        </p:spPr>
      </p:pic>
      <p:pic>
        <p:nvPicPr>
          <p:cNvPr id="21" name="Shape 376"/>
          <p:cNvPicPr preferRelativeResize="0"/>
          <p:nvPr/>
        </p:nvPicPr>
        <p:blipFill rotWithShape="1">
          <a:blip r:embed="rId5">
            <a:alphaModFix/>
          </a:blip>
          <a:srcRect/>
          <a:stretch/>
        </p:blipFill>
        <p:spPr>
          <a:xfrm>
            <a:off x="1279361" y="5687254"/>
            <a:ext cx="200827" cy="253185"/>
          </a:xfrm>
          <a:prstGeom prst="rect">
            <a:avLst/>
          </a:prstGeom>
          <a:noFill/>
          <a:ln>
            <a:noFill/>
          </a:ln>
        </p:spPr>
      </p:pic>
      <p:grpSp>
        <p:nvGrpSpPr>
          <p:cNvPr id="8" name="Shape 377"/>
          <p:cNvGrpSpPr/>
          <p:nvPr/>
        </p:nvGrpSpPr>
        <p:grpSpPr>
          <a:xfrm>
            <a:off x="899592" y="5325636"/>
            <a:ext cx="379768" cy="614804"/>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5">
            <a:alphaModFix/>
          </a:blip>
          <a:srcRect/>
          <a:stretch/>
        </p:blipFill>
        <p:spPr>
          <a:xfrm>
            <a:off x="2601604" y="5694517"/>
            <a:ext cx="196828" cy="248145"/>
          </a:xfrm>
          <a:prstGeom prst="rect">
            <a:avLst/>
          </a:prstGeom>
          <a:noFill/>
          <a:ln>
            <a:noFill/>
          </a:ln>
        </p:spPr>
      </p:pic>
      <p:grpSp>
        <p:nvGrpSpPr>
          <p:cNvPr id="62" name="Shape 342"/>
          <p:cNvGrpSpPr/>
          <p:nvPr/>
        </p:nvGrpSpPr>
        <p:grpSpPr>
          <a:xfrm>
            <a:off x="4770269" y="4149080"/>
            <a:ext cx="3906187" cy="2160240"/>
            <a:chOff x="1691680" y="3027015"/>
            <a:chExt cx="3816424" cy="1626120"/>
          </a:xfrm>
        </p:grpSpPr>
        <p:grpSp>
          <p:nvGrpSpPr>
            <p:cNvPr id="72" name="Shape 343"/>
            <p:cNvGrpSpPr/>
            <p:nvPr/>
          </p:nvGrpSpPr>
          <p:grpSpPr>
            <a:xfrm>
              <a:off x="1758545" y="3573015"/>
              <a:ext cx="1939072" cy="1080119"/>
              <a:chOff x="5724128" y="404663"/>
              <a:chExt cx="1656183" cy="942045"/>
            </a:xfrm>
          </p:grpSpPr>
          <p:sp>
            <p:nvSpPr>
              <p:cNvPr id="102"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3"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3" name="Shape 346"/>
            <p:cNvGrpSpPr/>
            <p:nvPr/>
          </p:nvGrpSpPr>
          <p:grpSpPr>
            <a:xfrm>
              <a:off x="3430159" y="3501006"/>
              <a:ext cx="2005937" cy="1152129"/>
              <a:chOff x="5724128" y="404663"/>
              <a:chExt cx="1656183" cy="942045"/>
            </a:xfrm>
          </p:grpSpPr>
          <p:sp>
            <p:nvSpPr>
              <p:cNvPr id="100"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101"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a:solidFill>
                    <a:srgbClr val="000000"/>
                  </a:solidFill>
                  <a:latin typeface="Arial"/>
                  <a:ea typeface="Arial"/>
                  <a:cs typeface="Arial"/>
                  <a:sym typeface="Arial"/>
                </a:endParaRPr>
              </a:p>
            </p:txBody>
          </p:sp>
        </p:grpSp>
        <p:grpSp>
          <p:nvGrpSpPr>
            <p:cNvPr id="74" name="Shape 349"/>
            <p:cNvGrpSpPr/>
            <p:nvPr/>
          </p:nvGrpSpPr>
          <p:grpSpPr>
            <a:xfrm>
              <a:off x="4098792" y="3212976"/>
              <a:ext cx="404838" cy="1141141"/>
              <a:chOff x="5148064" y="4190325"/>
              <a:chExt cx="435980" cy="937142"/>
            </a:xfrm>
          </p:grpSpPr>
          <p:cxnSp>
            <p:nvCxnSpPr>
              <p:cNvPr id="96"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9"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75"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76"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NG60 AP</a:t>
              </a:r>
            </a:p>
          </p:txBody>
        </p:sp>
        <p:pic>
          <p:nvPicPr>
            <p:cNvPr id="78"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79"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NG60 </a:t>
              </a:r>
              <a:r>
                <a:rPr lang="en-US" sz="1000" b="0" i="0" u="none" strike="noStrike" cap="none" baseline="0" dirty="0" smtClean="0">
                  <a:solidFill>
                    <a:srgbClr val="000000"/>
                  </a:solidFill>
                  <a:latin typeface="Times New Roman"/>
                  <a:ea typeface="Times New Roman"/>
                  <a:cs typeface="Times New Roman"/>
                  <a:sym typeface="Times New Roman"/>
                </a:rPr>
                <a:t>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1" name="Shape 361"/>
            <p:cNvPicPr preferRelativeResize="0"/>
            <p:nvPr/>
          </p:nvPicPr>
          <p:blipFill rotWithShape="1">
            <a:blip r:embed="rId5">
              <a:alphaModFix/>
            </a:blip>
            <a:srcRect/>
            <a:stretch/>
          </p:blipFill>
          <p:spPr>
            <a:xfrm>
              <a:off x="3705903" y="4188667"/>
              <a:ext cx="192306" cy="186791"/>
            </a:xfrm>
            <a:prstGeom prst="rect">
              <a:avLst/>
            </a:prstGeom>
            <a:noFill/>
            <a:ln>
              <a:noFill/>
            </a:ln>
          </p:spPr>
        </p:pic>
        <p:sp>
          <p:nvSpPr>
            <p:cNvPr id="84"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a:solidFill>
                    <a:srgbClr val="000000"/>
                  </a:solidFill>
                  <a:latin typeface="Times New Roman"/>
                  <a:ea typeface="Times New Roman"/>
                  <a:cs typeface="Times New Roman"/>
                  <a:sym typeface="Times New Roman"/>
                </a:rPr>
                <a:t>N-LOS Access</a:t>
              </a:r>
            </a:p>
          </p:txBody>
        </p:sp>
        <p:sp>
          <p:nvSpPr>
            <p:cNvPr id="86"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87"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88" name="Shape 367"/>
            <p:cNvGrpSpPr/>
            <p:nvPr/>
          </p:nvGrpSpPr>
          <p:grpSpPr>
            <a:xfrm>
              <a:off x="2360326" y="3212975"/>
              <a:ext cx="404839" cy="1168888"/>
              <a:chOff x="5148064" y="4190325"/>
              <a:chExt cx="435980" cy="937142"/>
            </a:xfrm>
          </p:grpSpPr>
          <p:cxnSp>
            <p:nvCxnSpPr>
              <p:cNvPr id="92"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3"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4"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sp>
            <p:nvSpPr>
              <p:cNvPr id="95"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rgbClr val="000000"/>
                  </a:solidFill>
                  <a:latin typeface="Arial"/>
                  <a:ea typeface="Arial"/>
                  <a:cs typeface="Arial"/>
                  <a:sym typeface="Arial"/>
                </a:endParaRPr>
              </a:p>
            </p:txBody>
          </p:sp>
        </p:grpSp>
        <p:cxnSp>
          <p:nvCxnSpPr>
            <p:cNvPr id="89"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0" name="Shape 373"/>
            <p:cNvCxnSpPr>
              <a:stCxn id="103"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1" name="Shape 374"/>
            <p:cNvCxnSpPr>
              <a:stCxn id="84"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65" name="Shape 377"/>
          <p:cNvGrpSpPr/>
          <p:nvPr/>
        </p:nvGrpSpPr>
        <p:grpSpPr>
          <a:xfrm>
            <a:off x="4716016" y="5325636"/>
            <a:ext cx="379768" cy="614804"/>
            <a:chOff x="467543" y="3717032"/>
            <a:chExt cx="504056" cy="720080"/>
          </a:xfrm>
        </p:grpSpPr>
        <p:sp>
          <p:nvSpPr>
            <p:cNvPr id="70"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a:solidFill>
                    <a:srgbClr val="000000"/>
                  </a:solidFill>
                  <a:latin typeface="Tahoma"/>
                  <a:ea typeface="Tahoma"/>
                  <a:cs typeface="Tahoma"/>
                  <a:sym typeface="Tahoma"/>
                </a:rPr>
                <a:t>BUS STOP</a:t>
              </a:r>
            </a:p>
          </p:txBody>
        </p:sp>
        <p:cxnSp>
          <p:nvCxnSpPr>
            <p:cNvPr id="71"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8" name="Shape 382"/>
          <p:cNvPicPr preferRelativeResize="0"/>
          <p:nvPr/>
        </p:nvPicPr>
        <p:blipFill rotWithShape="1">
          <a:blip r:embed="rId5">
            <a:alphaModFix/>
          </a:blip>
          <a:srcRect/>
          <a:stretch/>
        </p:blipFill>
        <p:spPr>
          <a:xfrm>
            <a:off x="6418028" y="5694517"/>
            <a:ext cx="196828" cy="248145"/>
          </a:xfrm>
          <a:prstGeom prst="rect">
            <a:avLst/>
          </a:prstGeom>
          <a:noFill/>
          <a:ln>
            <a:noFill/>
          </a:ln>
        </p:spPr>
      </p:pic>
      <p:cxnSp>
        <p:nvCxnSpPr>
          <p:cNvPr id="10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10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10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1028"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109" name="TextBox 108"/>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 xmlns:p14="http://schemas.microsoft.com/office/powerpoint/2010/main" val="2484724683"/>
              </p:ext>
            </p:extLst>
          </p:nvPr>
        </p:nvGraphicFramePr>
        <p:xfrm>
          <a:off x="323528" y="1124744"/>
          <a:ext cx="8568952" cy="5175534"/>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a:t>Indoor (I)/</a:t>
                      </a:r>
                    </a:p>
                    <a:p>
                      <a:pPr marL="0" marR="0" lvl="0" indent="0" algn="ctr" rtl="0">
                        <a:spcBef>
                          <a:spcPts val="0"/>
                        </a:spcBef>
                        <a:buSzPct val="25000"/>
                        <a:buNone/>
                      </a:pPr>
                      <a:r>
                        <a:rPr lang="en-US" sz="1100" u="none" strike="noStrike" cap="none" baseline="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err="1" smtClean="0"/>
                        <a:t>bne</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a:t>
                      </a:r>
                      <a:r>
                        <a:rPr lang="en-US" sz="800" u="none" strike="noStrike" cap="none" baseline="0" dirty="0" err="1" smtClean="0"/>
                        <a:t>Umcompressed</a:t>
                      </a:r>
                      <a:r>
                        <a:rPr lang="en-US" sz="800" u="none" strike="noStrike" cap="none" baseline="0" dirty="0" smtClean="0"/>
                        <a:t>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a:t>
                      </a:r>
                      <a:r>
                        <a:rPr lang="en-US" sz="800" u="none" strike="noStrike" cap="none" baseline="0" dirty="0" err="1" smtClean="0"/>
                        <a:t>Fronthauling</a:t>
                      </a:r>
                      <a:endParaRPr lang="en-US" sz="800" u="none" strike="noStrike" cap="none" baseline="0" dirty="0" smtClean="0"/>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single hop</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&lt;150m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 with multi-hop*</a:t>
                      </a:r>
                      <a:endParaRPr sz="800" u="none" strike="noStrike" cap="none" baseline="0" dirty="0"/>
                    </a:p>
                  </a:txBody>
                  <a:tcPr marL="91450" marR="91450" marT="45725" marB="45725"/>
                </a:tc>
              </a:tr>
            </a:tbl>
          </a:graphicData>
        </a:graphic>
      </p:graphicFrame>
      <p:sp>
        <p:nvSpPr>
          <p:cNvPr id="4" name="TextBox 3"/>
          <p:cNvSpPr txBox="1"/>
          <p:nvPr/>
        </p:nvSpPr>
        <p:spPr>
          <a:xfrm>
            <a:off x="1403648" y="6581001"/>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22</a:t>
            </a:fld>
            <a:endParaRPr lang="en-US" sz="1000" b="1" i="0" u="none" strike="noStrike" cap="none" baseline="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[10]</a:t>
            </a:r>
            <a:r>
              <a:rPr lang="en-US" sz="1200" u="sng" dirty="0" smtClean="0">
                <a:hlinkClick r:id="rId7"/>
              </a:rPr>
              <a:t>http://cbnl.com/sites/all/files/userfiles/files/Examining%20small%20cell%20backhaul%20requirements%20webinar%2015%20Feb%202012.pdf</a:t>
            </a:r>
            <a:r>
              <a:rPr lang="en-US" sz="1200" dirty="0" smtClean="0"/>
              <a:t> </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016210"/>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11-14-1185-00-ng60-ng60-usage-scenarios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11-14-1166-01-ng60-ng60-use-cases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11-14-1160-00-ng60-ultra-short-range-usr-communications-usage-models-for-ng60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11-14-1249-01-ng60-backhaul-support-in-ng-60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11-14-1151-05-ng60-ng60-proposed-par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11-14-1152-06-ng60-ng60-proposed-csd</a:t>
            </a: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12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no interference 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 xmlns:p14="http://schemas.microsoft.com/office/powerpoint/2010/main"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a:t>
            </a:r>
            <a:r>
              <a:rPr lang="en-US" altLang="ko-KR" dirty="0" err="1" smtClean="0">
                <a:solidFill>
                  <a:srgbClr val="FF0000"/>
                </a:solidFill>
                <a:ea typeface="굴림" pitchFamily="50" charset="-127"/>
              </a:rPr>
              <a:t>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NG60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 xmlns:a14="http://schemas.microsoft.com/office/drawing/2010/main">
                        <a:noFill/>
                      </a14:hiddenFill>
                    </a:ext>
                  </a:extLst>
                </p:spPr>
                <p:txBody>
                  <a:bodyPr/>
                  <a:lstStyle/>
                  <a:p>
                    <a:endParaRPr lang="en-US" sz="90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 xmlns:p14="http://schemas.microsoft.com/office/powerpoint/2010/main" val="72210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NG60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blu</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a:t>
            </a:r>
            <a:r>
              <a:rPr kumimoji="0" lang="en-US" altLang="ko-KR" sz="1200" b="0" i="0" u="none" strike="noStrike" kern="0" cap="none" spc="0" normalizeH="0" baseline="0" noProof="0" dirty="0" err="1" smtClean="0">
                <a:ln>
                  <a:noFill/>
                </a:ln>
                <a:solidFill>
                  <a:srgbClr val="000000"/>
                </a:solidFill>
                <a:effectLst/>
                <a:uLnTx/>
                <a:uFillTx/>
                <a:latin typeface="+mn-lt"/>
                <a:ea typeface="+mn-ea"/>
                <a:cs typeface="+mn-cs"/>
              </a:rPr>
              <a:t>Gbps</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a:t>
            </a:r>
            <a:r>
              <a:rPr kumimoji="0" lang="en-US" altLang="ko-KR" sz="1200" b="0" i="0" u="none" strike="noStrike" kern="0" cap="none" spc="0" normalizeH="0" noProof="0" dirty="0" err="1" smtClean="0">
                <a:ln>
                  <a:noFill/>
                </a:ln>
                <a:solidFill>
                  <a:srgbClr val="000000"/>
                </a:solidFill>
                <a:effectLst/>
                <a:uLnTx/>
                <a:uFillTx/>
                <a:latin typeface="+mn-lt"/>
                <a:ea typeface="+mn-ea"/>
                <a:cs typeface="+mn-cs"/>
              </a:rPr>
              <a:t>Chroma</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no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NG60 to replace wired interfaces. </a:t>
            </a:r>
          </a:p>
          <a:p>
            <a:pPr marL="0" indent="0">
              <a:buFontTx/>
              <a:buChar char="-"/>
            </a:pPr>
            <a:r>
              <a:rPr lang="en-US" sz="1200" b="0" kern="0" dirty="0" smtClean="0"/>
              <a:t>Smart display (Mirroring): Uncompressed 8K UHD streaming is through smart TV. 8K UHD video can be real-time transferred from </a:t>
            </a:r>
            <a:r>
              <a:rPr lang="en-US" sz="1200" b="0" kern="0" dirty="0" err="1" smtClean="0"/>
              <a:t>smartphone</a:t>
            </a:r>
            <a:r>
              <a:rPr lang="en-US" sz="1200" b="0" kern="0" dirty="0" smtClean="0"/>
              <a:t>/tablet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a:t>
            </a:r>
            <a:r>
              <a:rPr lang="en-US" sz="1600" b="1" i="0" u="none" strike="noStrike" cap="none" baseline="0" dirty="0" smtClean="0">
                <a:solidFill>
                  <a:srgbClr val="FF0000"/>
                </a:solidFill>
                <a:latin typeface="Times New Roman"/>
                <a:ea typeface="Times New Roman"/>
                <a:cs typeface="Times New Roman"/>
                <a:sym typeface="Times New Roman"/>
              </a:rPr>
              <a:t>28 </a:t>
            </a:r>
            <a:r>
              <a:rPr lang="en-US" sz="1600" b="1" i="0" u="none" strike="noStrike" cap="none" baseline="0" dirty="0" err="1" smtClean="0">
                <a:solidFill>
                  <a:srgbClr val="FF0000"/>
                </a:solidFill>
                <a:latin typeface="Times New Roman"/>
                <a:ea typeface="Times New Roman"/>
                <a:cs typeface="Times New Roman"/>
                <a:sym typeface="Times New Roman"/>
              </a:rPr>
              <a:t>Gbps</a:t>
            </a:r>
            <a:r>
              <a:rPr lang="en-US" sz="1600" b="1" i="0" u="none" strike="noStrike" cap="none" baseline="0" dirty="0" smtClean="0">
                <a:solidFill>
                  <a:srgbClr val="FF0000"/>
                </a:solidFill>
                <a:latin typeface="Times New Roman"/>
                <a:ea typeface="Times New Roman"/>
                <a:cs typeface="Times New Roman"/>
                <a:sym typeface="Times New Roman"/>
              </a:rPr>
              <a:t>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a:t>
            </a:r>
            <a:r>
              <a:rPr lang="en-US" sz="1600" b="1" i="0" u="none" strike="noStrike" cap="none" baseline="0" dirty="0" err="1" smtClean="0">
                <a:solidFill>
                  <a:srgbClr val="FF0000"/>
                </a:solidFill>
                <a:latin typeface="Times New Roman"/>
                <a:ea typeface="Times New Roman"/>
                <a:cs typeface="Times New Roman"/>
                <a:sym typeface="Times New Roman"/>
              </a:rPr>
              <a:t>QoS</a:t>
            </a:r>
            <a:r>
              <a:rPr lang="en-US" sz="1600" b="1" i="0" u="none" strike="noStrike" cap="none" baseline="0" dirty="0" smtClean="0">
                <a:solidFill>
                  <a:srgbClr val="FF0000"/>
                </a:solidFill>
                <a:latin typeface="Times New Roman"/>
                <a:ea typeface="Times New Roman"/>
                <a:cs typeface="Times New Roman"/>
                <a:sym typeface="Times New Roman"/>
              </a:rPr>
              <a:t>/</a:t>
            </a:r>
            <a:r>
              <a:rPr lang="en-US" sz="1600" b="1" i="0" u="none" strike="noStrike" cap="none" baseline="0" dirty="0" err="1" smtClean="0">
                <a:solidFill>
                  <a:srgbClr val="FF0000"/>
                </a:solidFill>
                <a:latin typeface="Times New Roman"/>
                <a:ea typeface="Times New Roman"/>
                <a:cs typeface="Times New Roman"/>
                <a:sym typeface="Times New Roman"/>
              </a:rPr>
              <a:t>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0"/>
                <a:ext cx="165618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err="1" smtClean="0">
                    <a:solidFill>
                      <a:sysClr val="windowText" lastClr="000000"/>
                    </a:solidFill>
                  </a:rPr>
                  <a:t>Blu</a:t>
                </a:r>
                <a:r>
                  <a:rPr lang="en-US" altLang="ko-KR" sz="1000" kern="0" dirty="0" smtClean="0">
                    <a:solidFill>
                      <a:sysClr val="windowText" lastClr="000000"/>
                    </a:solidFill>
                  </a:rPr>
                  <a:t>-ray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3</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Augmented Reality and Virtual Reality</a:t>
            </a:r>
          </a:p>
        </p:txBody>
      </p:sp>
      <p:sp>
        <p:nvSpPr>
          <p:cNvPr id="142" name="Shape 14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Gamer is wearing his goggle to start the COD games on a platform.</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He is constantly moving left and right and crouching from time to time to simulate the battle scenes.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Video is non-disruptively 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43" name="Shape 143"/>
          <p:cNvSpPr txBox="1"/>
          <p:nvPr/>
        </p:nvSpPr>
        <p:spPr>
          <a:xfrm>
            <a:off x="366712" y="1682750"/>
            <a:ext cx="4546599" cy="387798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AR/VR wearable devices are equipped with NG60 interface to stream video into the goggles.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User plays high close-reality game which needs to involves more body movements, the gaming console streaming the videos needs to be able to tolerate the low mobility of the gamers’ movements</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~20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Latency &lt;5msec,  jitter &lt;5 </a:t>
            </a:r>
            <a:r>
              <a:rPr lang="en-US" sz="1400" b="0" i="0" u="none" strike="noStrike" cap="none" baseline="0" dirty="0" err="1">
                <a:solidFill>
                  <a:srgbClr val="FF0000"/>
                </a:solidFill>
                <a:latin typeface="Arial"/>
                <a:ea typeface="Arial"/>
                <a:cs typeface="Arial"/>
                <a:sym typeface="Arial"/>
              </a:rPr>
              <a:t>msec</a:t>
            </a:r>
            <a:r>
              <a:rPr lang="en-US" sz="1400" b="0" i="0" u="none" strike="noStrike" cap="none" baseline="0" dirty="0">
                <a:solidFill>
                  <a:srgbClr val="FF0000"/>
                </a:solidFill>
                <a:latin typeface="Arial"/>
                <a:ea typeface="Arial"/>
                <a:cs typeface="Arial"/>
                <a:sym typeface="Arial"/>
              </a:rPr>
              <a:t>,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room such as a living /media room.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 </a:t>
            </a:r>
            <a:r>
              <a:rPr lang="en-US" sz="1400" b="0" i="0" u="none" strike="noStrike" cap="none" baseline="0" dirty="0" smtClean="0">
                <a:solidFill>
                  <a:srgbClr val="FF0000"/>
                </a:solidFill>
                <a:latin typeface="Arial"/>
                <a:ea typeface="Arial"/>
                <a:cs typeface="Arial"/>
                <a:sym typeface="Arial"/>
              </a:rPr>
              <a:t>m</a:t>
            </a:r>
            <a:r>
              <a:rPr lang="en-US" sz="1400" b="0" i="0" u="none" strike="noStrike" cap="none" baseline="0" dirty="0" smtClean="0">
                <a:solidFill>
                  <a:schemeClr val="dk1"/>
                </a:solidFill>
                <a:latin typeface="Arial"/>
                <a:ea typeface="Arial"/>
                <a:cs typeface="Arial"/>
                <a:sym typeface="Arial"/>
              </a:rPr>
              <a:t>.  </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04800"/>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3</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AR and VR</a:t>
            </a:r>
          </a:p>
        </p:txBody>
      </p:sp>
      <p:sp>
        <p:nvSpPr>
          <p:cNvPr id="154" name="Shape 154"/>
          <p:cNvSpPr txBox="1">
            <a:spLocks noGrp="1"/>
          </p:cNvSpPr>
          <p:nvPr>
            <p:ph type="body" idx="1"/>
          </p:nvPr>
        </p:nvSpPr>
        <p:spPr>
          <a:xfrm>
            <a:off x="371455" y="1381524"/>
            <a:ext cx="4084167" cy="4678453"/>
          </a:xfrm>
          <a:prstGeom prst="rect">
            <a:avLst/>
          </a:prstGeom>
          <a:noFill/>
          <a:ln>
            <a:noFill/>
          </a:ln>
        </p:spPr>
        <p:txBody>
          <a:bodyPr lIns="92075" tIns="46025" rIns="92075" bIns="46025" anchor="t" anchorCtr="0">
            <a:noAutofit/>
          </a:bodyPr>
          <a:lstStyle/>
          <a:p>
            <a:pPr marL="342900" marR="0" lvl="0" indent="-342900" algn="l" rtl="0">
              <a:lnSpc>
                <a:spcPct val="90000"/>
              </a:lnSpc>
              <a:spcBef>
                <a:spcPts val="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AR and VR is touting close-to- reality user experience with 3D video and 7.1 audio.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wearable device is subject to low mobility movement (Neck roll, pitch, yaw etc)</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The Video quality can support up to 3D 4K </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a:t>
            </a:r>
            <a:r>
              <a:rPr lang="en-US" sz="1550" b="0" i="0" u="none" strike="noStrike" cap="none" baseline="0" dirty="0">
                <a:solidFill>
                  <a:srgbClr val="FF0000"/>
                </a:solidFill>
                <a:latin typeface="Times New Roman"/>
                <a:ea typeface="Times New Roman"/>
                <a:cs typeface="Times New Roman"/>
                <a:sym typeface="Times New Roman"/>
              </a:rPr>
              <a:t>The operating environment is usually indoor &lt;=</a:t>
            </a:r>
            <a:r>
              <a:rPr lang="en-US" sz="1550" b="0" i="0" u="none" strike="noStrike" cap="none" baseline="0" dirty="0" smtClean="0">
                <a:solidFill>
                  <a:srgbClr val="FF0000"/>
                </a:solidFill>
                <a:latin typeface="Times New Roman"/>
                <a:ea typeface="Times New Roman"/>
                <a:cs typeface="Times New Roman"/>
                <a:sym typeface="Times New Roman"/>
              </a:rPr>
              <a:t>10m</a:t>
            </a:r>
            <a:endParaRPr lang="en-US" sz="1550" b="0"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90000"/>
              </a:lnSpc>
              <a:spcBef>
                <a:spcPts val="390"/>
              </a:spcBef>
              <a:spcAft>
                <a:spcPts val="0"/>
              </a:spcAft>
              <a:buClr>
                <a:schemeClr val="dk1"/>
              </a:buClr>
              <a:buSzPct val="97500"/>
              <a:buFont typeface="Times New Roman"/>
              <a:buChar char="•"/>
            </a:pPr>
            <a:r>
              <a:rPr lang="en-US" sz="1950" b="1" i="0" u="none" strike="noStrike" cap="none" baseline="0" dirty="0">
                <a:solidFill>
                  <a:schemeClr val="dk1"/>
                </a:solidFill>
                <a:latin typeface="Times New Roman"/>
                <a:ea typeface="Times New Roman"/>
                <a:cs typeface="Times New Roman"/>
                <a:sym typeface="Times New Roman"/>
              </a:rPr>
              <a:t>  Applications:</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Sony HMZ-T3</a:t>
            </a:r>
          </a:p>
          <a:p>
            <a:pPr marL="742950" marR="0" lvl="1" indent="-285750" algn="l" rtl="0">
              <a:lnSpc>
                <a:spcPct val="90000"/>
              </a:lnSpc>
              <a:spcBef>
                <a:spcPts val="310"/>
              </a:spcBef>
              <a:spcAft>
                <a:spcPts val="0"/>
              </a:spcAft>
              <a:buClr>
                <a:schemeClr val="dk1"/>
              </a:buClr>
              <a:buSzPct val="96875"/>
              <a:buFont typeface="Times New Roman"/>
              <a:buChar char="–"/>
            </a:pPr>
            <a:r>
              <a:rPr lang="en-US" sz="1550" b="0" i="0" u="none" strike="noStrike" cap="none" baseline="0" dirty="0">
                <a:solidFill>
                  <a:schemeClr val="dk1"/>
                </a:solidFill>
                <a:latin typeface="Times New Roman"/>
                <a:ea typeface="Times New Roman"/>
                <a:cs typeface="Times New Roman"/>
                <a:sym typeface="Times New Roman"/>
              </a:rPr>
              <a:t> VR goggles by Oculus</a:t>
            </a:r>
          </a:p>
          <a:p>
            <a:pPr marL="742950" marR="0" lvl="1" indent="-285750" algn="l" rtl="0">
              <a:lnSpc>
                <a:spcPct val="90000"/>
              </a:lnSpc>
              <a:spcBef>
                <a:spcPts val="310"/>
              </a:spcBef>
              <a:spcAft>
                <a:spcPts val="0"/>
              </a:spcAft>
              <a:buClr>
                <a:schemeClr val="dk1"/>
              </a:buClr>
              <a:buSzPct val="25000"/>
              <a:buFont typeface="Times New Roman"/>
              <a:buNone/>
            </a:pPr>
            <a:r>
              <a:rPr lang="en-US" sz="1550" b="0" i="0" u="none" strike="noStrike" cap="none" baseline="0" dirty="0">
                <a:solidFill>
                  <a:schemeClr val="dk1"/>
                </a:solidFill>
                <a:latin typeface="Times New Roman"/>
                <a:ea typeface="Times New Roman"/>
                <a:cs typeface="Times New Roman"/>
                <a:sym typeface="Times New Roman"/>
              </a:rPr>
              <a:t> </a:t>
            </a:r>
          </a:p>
          <a:p>
            <a:pPr marL="342900" marR="0" lvl="0" indent="-342900" algn="l" rtl="0">
              <a:lnSpc>
                <a:spcPct val="90000"/>
              </a:lnSpc>
              <a:spcBef>
                <a:spcPts val="388"/>
              </a:spcBef>
              <a:spcAft>
                <a:spcPts val="0"/>
              </a:spcAft>
              <a:buClr>
                <a:schemeClr val="dk1"/>
              </a:buClr>
              <a:buFont typeface="Times New Roman"/>
              <a:buNone/>
            </a:pPr>
            <a:endParaRPr sz="195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2200" b="1" i="0" u="none" strike="noStrike" cap="none" baseline="0" dirty="0">
                <a:solidFill>
                  <a:schemeClr val="dk1"/>
                </a:solidFill>
                <a:latin typeface="Times New Roman"/>
                <a:ea typeface="Times New Roman"/>
                <a:cs typeface="Times New Roman"/>
                <a:sym typeface="Times New Roman"/>
              </a:rPr>
              <a:t>             </a:t>
            </a:r>
          </a:p>
        </p:txBody>
      </p:sp>
      <p:pic>
        <p:nvPicPr>
          <p:cNvPr id="155" name="Shape 155"/>
          <p:cNvPicPr preferRelativeResize="0"/>
          <p:nvPr/>
        </p:nvPicPr>
        <p:blipFill rotWithShape="1">
          <a:blip r:embed="rId3">
            <a:alphaModFix/>
          </a:blip>
          <a:srcRect/>
          <a:stretch/>
        </p:blipFill>
        <p:spPr>
          <a:xfrm>
            <a:off x="4339937" y="1486073"/>
            <a:ext cx="2817376" cy="1614573"/>
          </a:xfrm>
          <a:prstGeom prst="rect">
            <a:avLst/>
          </a:prstGeom>
          <a:noFill/>
          <a:ln>
            <a:noFill/>
          </a:ln>
        </p:spPr>
      </p:pic>
      <p:graphicFrame>
        <p:nvGraphicFramePr>
          <p:cNvPr id="156" name="Shape 156"/>
          <p:cNvGraphicFramePr/>
          <p:nvPr/>
        </p:nvGraphicFramePr>
        <p:xfrm>
          <a:off x="4757651" y="3429000"/>
          <a:ext cx="3422100" cy="1941075"/>
        </p:xfrm>
        <a:graphic>
          <a:graphicData uri="http://schemas.openxmlformats.org/drawingml/2006/table">
            <a:tbl>
              <a:tblPr firstRow="1" bandRow="1">
                <a:noFill/>
                <a:tableStyleId>{7DEFE1F0-23D1-467C-B1D0-CCCE52E34E7B}</a:tableStyleId>
              </a:tblPr>
              <a:tblGrid>
                <a:gridCol w="1140700"/>
                <a:gridCol w="1140700"/>
                <a:gridCol w="1140700"/>
              </a:tblGrid>
              <a:tr h="228600">
                <a:tc>
                  <a:txBody>
                    <a:bodyPr/>
                    <a:lstStyle/>
                    <a:p>
                      <a:pPr marL="0" marR="0" lvl="0" indent="0" algn="l" rtl="0">
                        <a:spcBef>
                          <a:spcPts val="0"/>
                        </a:spcBef>
                        <a:buSzPct val="25000"/>
                        <a:buNone/>
                      </a:pPr>
                      <a:r>
                        <a:rPr lang="en-US" sz="1050" u="none" strike="noStrike" cap="none" baseline="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a:t>
                      </a:r>
                      <a:r>
                        <a:rPr lang="en-US" sz="1050" u="none" strike="noStrike" cap="none" baseline="0">
                          <a:solidFill>
                            <a:schemeClr val="dk1"/>
                          </a:solidFill>
                        </a:rPr>
                        <a:t>10ft</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Sony HMZ T1 supports up to 7ft Wireless HD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a:t>Range of Motion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 Neck 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a:t> Neck 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NG60 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Traffic Conditions:</a:t>
            </a:r>
            <a:r>
              <a:rPr lang="en-US" sz="1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The ToR switch quickly detects the failure and wakes up the dormant NG 60 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Data continuously flows over the NG60 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NG 60 interfaces 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a:t>
            </a:r>
            <a:r>
              <a:rPr lang="en-US" sz="1400" b="0" i="0" u="none" strike="noStrike" cap="none" baseline="0" dirty="0" err="1">
                <a:solidFill>
                  <a:schemeClr val="dk1"/>
                </a:solidFill>
                <a:latin typeface="Arial"/>
                <a:ea typeface="Arial"/>
                <a:cs typeface="Arial"/>
                <a:sym typeface="Arial"/>
              </a:rPr>
              <a:t>ToR</a:t>
            </a:r>
            <a:r>
              <a:rPr lang="en-US" sz="1400" b="0" i="0" u="none" strike="noStrike" cap="none" baseline="0" dirty="0">
                <a:solidFill>
                  <a:schemeClr val="dk1"/>
                </a:solidFill>
                <a:latin typeface="Arial"/>
                <a:ea typeface="Arial"/>
                <a:cs typeface="Arial"/>
                <a:sym typeface="Arial"/>
              </a:rPr>
              <a:t> switch can transmit /receive via the NG 60 interface to reach the </a:t>
            </a:r>
            <a:r>
              <a:rPr lang="en-US" sz="1400" b="0" i="0" u="none" strike="noStrike" cap="none" baseline="0" dirty="0" err="1">
                <a:solidFill>
                  <a:schemeClr val="dk1"/>
                </a:solidFill>
                <a:latin typeface="Arial"/>
                <a:ea typeface="Arial"/>
                <a:cs typeface="Arial"/>
                <a:sym typeface="Arial"/>
              </a:rPr>
              <a:t>EoR</a:t>
            </a:r>
            <a:r>
              <a:rPr lang="en-US" sz="1400" b="0" i="0" u="none" strike="noStrike" cap="none" baseline="0" dirty="0">
                <a:solidFill>
                  <a:schemeClr val="dk1"/>
                </a:solidFill>
                <a:latin typeface="Arial"/>
                <a:ea typeface="Arial"/>
                <a:cs typeface="Arial"/>
                <a:sym typeface="Arial"/>
              </a:rPr>
              <a:t>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a:t>
            </a:r>
            <a:r>
              <a:rPr lang="en-US" sz="1400" b="0" i="0" u="none" strike="noStrike" cap="none" baseline="0" dirty="0" err="1">
                <a:solidFill>
                  <a:srgbClr val="FF0000"/>
                </a:solidFill>
                <a:latin typeface="Arial"/>
                <a:ea typeface="Arial"/>
                <a:cs typeface="Arial"/>
                <a:sym typeface="Arial"/>
              </a:rPr>
              <a:t>EoR</a:t>
            </a:r>
            <a:r>
              <a:rPr lang="en-US" sz="1400" b="0" i="0" u="none" strike="noStrike" cap="none" baseline="0" dirty="0">
                <a:solidFill>
                  <a:srgbClr val="FF0000"/>
                </a:solidFill>
                <a:latin typeface="Arial"/>
                <a:ea typeface="Arial"/>
                <a:cs typeface="Arial"/>
                <a:sym typeface="Arial"/>
              </a:rPr>
              <a:t> switch can reach the hub switch through the NG60 interfaces.  The data being stored transfers at ~40 </a:t>
            </a:r>
            <a:r>
              <a:rPr lang="en-US" sz="1400" b="0" i="0" u="none" strike="noStrike" cap="none" baseline="0" dirty="0" err="1">
                <a:solidFill>
                  <a:srgbClr val="FF0000"/>
                </a:solidFill>
                <a:latin typeface="Arial"/>
                <a:ea typeface="Arial"/>
                <a:cs typeface="Arial"/>
                <a:sym typeface="Arial"/>
              </a:rPr>
              <a:t>Gbps</a:t>
            </a:r>
            <a:r>
              <a:rPr lang="en-US" sz="1400" b="0" i="0" u="none" strike="noStrike" cap="none" baseline="0" dirty="0">
                <a:solidFill>
                  <a:srgbClr val="FF0000"/>
                </a:solidFill>
                <a:latin typeface="Arial"/>
                <a:ea typeface="Arial"/>
                <a:cs typeface="Arial"/>
                <a:sym typeface="Arial"/>
              </a:rPr>
              <a:t>,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12777</TotalTime>
  <Words>3598</Words>
  <Application>Microsoft Office PowerPoint</Application>
  <PresentationFormat>On-screen Show (4:3)</PresentationFormat>
  <Paragraphs>623</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802-11-Submission</vt:lpstr>
      <vt:lpstr>Microsoft Office Word 97 - 2003 文档</vt:lpstr>
      <vt:lpstr>Image</vt:lpstr>
      <vt:lpstr>NG 60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 and Virtual Reality</vt:lpstr>
      <vt:lpstr>Usage Model 3:  AR and VR</vt:lpstr>
      <vt:lpstr>Usage Model 4: Data Center NG60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with Single Hop</vt:lpstr>
      <vt:lpstr>Usage Model 8: Wireless Backhaul with Single hop</vt:lpstr>
      <vt:lpstr>Usage Model 9: Wireless Backhauling  with Multi-hop</vt:lpstr>
      <vt:lpstr>Usage Model 9: Wireless Backhaul with Multi-hop</vt:lpstr>
      <vt:lpstr>Summary of Key metrics </vt:lpstr>
      <vt:lpstr>References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63</cp:revision>
  <dcterms:modified xsi:type="dcterms:W3CDTF">2015-03-10T20:23:14Z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