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2" r:id="rId4"/>
    <p:sldId id="263" r:id="rId5"/>
    <p:sldId id="265" r:id="rId6"/>
    <p:sldId id="266" r:id="rId7"/>
    <p:sldId id="267" r:id="rId8"/>
    <p:sldId id="268" r:id="rId9"/>
    <p:sldId id="269" r:id="rId10"/>
    <p:sldId id="264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4" d="100"/>
          <a:sy n="74" d="100"/>
        </p:scale>
        <p:origin x="108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 (Nokia) 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 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 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 (Nokia) 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802.11-15/0326r0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 (Nokia) 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U-APSD Enhancements for HE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2015-03-06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099585"/>
              </p:ext>
            </p:extLst>
          </p:nvPr>
        </p:nvGraphicFramePr>
        <p:xfrm>
          <a:off x="517525" y="2273300"/>
          <a:ext cx="8121650" cy="409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Document" r:id="rId4" imgW="8253286" imgH="4168400" progId="Word.Document.8">
                  <p:embed/>
                </p:oleObj>
              </mc:Choice>
              <mc:Fallback>
                <p:oleObj name="Document" r:id="rId4" imgW="8253286" imgH="41684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73300"/>
                        <a:ext cx="8121650" cy="4090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Jarkko Kneckt (Nokia)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fi-FI" dirty="0"/>
              <a:t>[1] </a:t>
            </a:r>
            <a:r>
              <a:rPr lang="fi-FI" dirty="0" smtClean="0"/>
              <a:t>		11-14-1454r1 Power </a:t>
            </a:r>
            <a:r>
              <a:rPr lang="fi-FI" dirty="0" err="1" smtClean="0"/>
              <a:t>Save</a:t>
            </a:r>
            <a:r>
              <a:rPr lang="fi-FI" dirty="0" smtClean="0"/>
              <a:t> </a:t>
            </a:r>
            <a:r>
              <a:rPr lang="fi-FI" dirty="0" err="1" smtClean="0"/>
              <a:t>Discussion</a:t>
            </a:r>
            <a:endParaRPr lang="fi-FI" dirty="0" smtClean="0"/>
          </a:p>
          <a:p>
            <a:r>
              <a:rPr lang="fi-FI" dirty="0" smtClean="0"/>
              <a:t>[2] 		11-15-132 </a:t>
            </a:r>
            <a:r>
              <a:rPr lang="en-US" dirty="0"/>
              <a:t>Spec </a:t>
            </a:r>
            <a:r>
              <a:rPr lang="en-US" dirty="0" smtClean="0"/>
              <a:t>Framework</a:t>
            </a:r>
            <a:endParaRPr lang="fi-FI" dirty="0" smtClean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 (Nokia)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submission contains a proposal to enhance U-APSD.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enhancements targets to reduce protocol overheads.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Jarkko Kneckt (Nokia)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Power </a:t>
            </a:r>
            <a:r>
              <a:rPr lang="fi-FI" dirty="0" err="1" smtClean="0"/>
              <a:t>Save</a:t>
            </a:r>
            <a:r>
              <a:rPr lang="fi-FI" dirty="0" smtClean="0"/>
              <a:t> </a:t>
            </a:r>
            <a:r>
              <a:rPr lang="fi-FI" dirty="0" err="1" smtClean="0"/>
              <a:t>Mechanisms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power</a:t>
            </a:r>
            <a:r>
              <a:rPr lang="fi-FI" dirty="0"/>
              <a:t> </a:t>
            </a:r>
            <a:r>
              <a:rPr lang="fi-FI" dirty="0" err="1"/>
              <a:t>save</a:t>
            </a:r>
            <a:r>
              <a:rPr lang="fi-FI" dirty="0"/>
              <a:t> </a:t>
            </a:r>
            <a:r>
              <a:rPr lang="fi-FI" dirty="0" err="1"/>
              <a:t>mechanisms</a:t>
            </a:r>
            <a:r>
              <a:rPr lang="fi-FI" dirty="0"/>
              <a:t> for </a:t>
            </a:r>
            <a:r>
              <a:rPr lang="fi-FI" dirty="0" err="1"/>
              <a:t>infrastructure</a:t>
            </a:r>
            <a:r>
              <a:rPr lang="fi-FI" dirty="0"/>
              <a:t> </a:t>
            </a:r>
            <a:r>
              <a:rPr lang="fi-FI" dirty="0" err="1"/>
              <a:t>mode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power</a:t>
            </a:r>
            <a:r>
              <a:rPr lang="fi-FI" dirty="0"/>
              <a:t> </a:t>
            </a:r>
            <a:r>
              <a:rPr lang="fi-FI" dirty="0" err="1"/>
              <a:t>save</a:t>
            </a:r>
            <a:r>
              <a:rPr lang="fi-FI" dirty="0"/>
              <a:t> </a:t>
            </a:r>
            <a:r>
              <a:rPr lang="fi-FI" dirty="0" err="1"/>
              <a:t>mode</a:t>
            </a:r>
            <a:r>
              <a:rPr lang="fi-FI" dirty="0"/>
              <a:t> (PSM) </a:t>
            </a:r>
            <a:r>
              <a:rPr lang="fi-FI" dirty="0" err="1"/>
              <a:t>transition</a:t>
            </a:r>
            <a:r>
              <a:rPr lang="fi-FI" dirty="0"/>
              <a:t> and U-APSD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err="1"/>
              <a:t>These</a:t>
            </a:r>
            <a:r>
              <a:rPr lang="fi-FI" dirty="0"/>
              <a:t> </a:t>
            </a:r>
            <a:r>
              <a:rPr lang="fi-FI" dirty="0" err="1"/>
              <a:t>mechanisms</a:t>
            </a:r>
            <a:r>
              <a:rPr lang="fi-FI" dirty="0"/>
              <a:t> </a:t>
            </a:r>
            <a:r>
              <a:rPr lang="fi-FI" dirty="0" err="1" smtClean="0"/>
              <a:t>were</a:t>
            </a:r>
            <a:r>
              <a:rPr lang="fi-FI" dirty="0" smtClean="0"/>
              <a:t> </a:t>
            </a:r>
            <a:r>
              <a:rPr lang="fi-FI" dirty="0" err="1"/>
              <a:t>not</a:t>
            </a:r>
            <a:r>
              <a:rPr lang="fi-FI" dirty="0"/>
              <a:t> </a:t>
            </a:r>
            <a:r>
              <a:rPr lang="fi-FI" dirty="0" err="1"/>
              <a:t>designed</a:t>
            </a:r>
            <a:r>
              <a:rPr lang="fi-FI" dirty="0"/>
              <a:t> for 802.11ax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Target is to </a:t>
            </a:r>
            <a:r>
              <a:rPr lang="fi-FI" dirty="0" err="1"/>
              <a:t>avoid</a:t>
            </a:r>
            <a:r>
              <a:rPr lang="fi-FI" dirty="0"/>
              <a:t> </a:t>
            </a:r>
            <a:r>
              <a:rPr lang="fi-FI" dirty="0" err="1"/>
              <a:t>overhead</a:t>
            </a:r>
            <a:r>
              <a:rPr lang="fi-FI" dirty="0"/>
              <a:t> and </a:t>
            </a:r>
            <a:r>
              <a:rPr lang="fi-FI" dirty="0" err="1"/>
              <a:t>improve</a:t>
            </a:r>
            <a:r>
              <a:rPr lang="fi-FI" dirty="0"/>
              <a:t> </a:t>
            </a:r>
            <a:r>
              <a:rPr lang="fi-FI" dirty="0" err="1"/>
              <a:t>power</a:t>
            </a:r>
            <a:r>
              <a:rPr lang="fi-FI" dirty="0"/>
              <a:t> </a:t>
            </a:r>
            <a:r>
              <a:rPr lang="fi-FI" dirty="0" err="1"/>
              <a:t>efficiency</a:t>
            </a:r>
            <a:r>
              <a:rPr lang="fi-FI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err="1"/>
              <a:t>Submission</a:t>
            </a:r>
            <a:r>
              <a:rPr lang="fi-FI" dirty="0"/>
              <a:t> 11-14-1454r1 </a:t>
            </a:r>
            <a:r>
              <a:rPr lang="fi-FI" dirty="0" smtClean="0"/>
              <a:t>[1] </a:t>
            </a:r>
            <a:r>
              <a:rPr lang="fi-FI" dirty="0" err="1"/>
              <a:t>describes</a:t>
            </a:r>
            <a:r>
              <a:rPr lang="fi-FI" dirty="0"/>
              <a:t> </a:t>
            </a:r>
            <a:r>
              <a:rPr lang="fi-FI" dirty="0" err="1"/>
              <a:t>some</a:t>
            </a:r>
            <a:r>
              <a:rPr lang="fi-FI" dirty="0"/>
              <a:t> </a:t>
            </a:r>
            <a:r>
              <a:rPr lang="fi-FI" dirty="0" err="1"/>
              <a:t>inefficiencies</a:t>
            </a:r>
            <a:r>
              <a:rPr lang="fi-FI" dirty="0"/>
              <a:t> in </a:t>
            </a:r>
            <a:r>
              <a:rPr lang="fi-FI" dirty="0" err="1"/>
              <a:t>power</a:t>
            </a:r>
            <a:r>
              <a:rPr lang="fi-FI" dirty="0"/>
              <a:t> </a:t>
            </a:r>
            <a:r>
              <a:rPr lang="fi-FI" dirty="0" err="1"/>
              <a:t>save</a:t>
            </a:r>
            <a:r>
              <a:rPr lang="fi-FI" dirty="0"/>
              <a:t> </a:t>
            </a:r>
            <a:r>
              <a:rPr lang="fi-FI" dirty="0" err="1"/>
              <a:t>mechanisms</a:t>
            </a:r>
            <a:r>
              <a:rPr lang="fi-FI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err="1"/>
              <a:t>Enhancements</a:t>
            </a:r>
            <a:r>
              <a:rPr lang="fi-FI" dirty="0"/>
              <a:t> for U-APSD </a:t>
            </a:r>
            <a:r>
              <a:rPr lang="fi-FI" dirty="0" err="1"/>
              <a:t>service</a:t>
            </a:r>
            <a:r>
              <a:rPr lang="fi-FI" dirty="0"/>
              <a:t> </a:t>
            </a:r>
            <a:r>
              <a:rPr lang="fi-FI" dirty="0" err="1"/>
              <a:t>period</a:t>
            </a:r>
            <a:r>
              <a:rPr lang="fi-FI" dirty="0"/>
              <a:t> </a:t>
            </a:r>
            <a:r>
              <a:rPr lang="fi-FI" dirty="0" err="1"/>
              <a:t>trigger</a:t>
            </a:r>
            <a:r>
              <a:rPr lang="fi-FI" dirty="0"/>
              <a:t> and termination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proposed</a:t>
            </a:r>
            <a:r>
              <a:rPr lang="fi-FI" dirty="0"/>
              <a:t> in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 smtClean="0"/>
              <a:t>slides</a:t>
            </a:r>
            <a:endParaRPr lang="fi-FI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Jarkko Kneckt (Nokia)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err="1"/>
              <a:t>Challenges</a:t>
            </a:r>
            <a:r>
              <a:rPr lang="fi-FI" dirty="0"/>
              <a:t> of Service </a:t>
            </a:r>
            <a:r>
              <a:rPr lang="fi-FI" dirty="0" err="1"/>
              <a:t>Period</a:t>
            </a:r>
            <a:r>
              <a:rPr lang="fi-FI" dirty="0"/>
              <a:t> </a:t>
            </a:r>
            <a:r>
              <a:rPr lang="fi-FI" dirty="0" err="1"/>
              <a:t>Initiation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err="1"/>
              <a:t>Currently</a:t>
            </a:r>
            <a:r>
              <a:rPr lang="fi-FI" dirty="0"/>
              <a:t> </a:t>
            </a:r>
            <a:r>
              <a:rPr lang="fi-FI" dirty="0" err="1"/>
              <a:t>all</a:t>
            </a:r>
            <a:r>
              <a:rPr lang="fi-FI" dirty="0"/>
              <a:t> UL QoS data </a:t>
            </a:r>
            <a:r>
              <a:rPr lang="fi-FI" dirty="0" err="1"/>
              <a:t>frames</a:t>
            </a:r>
            <a:r>
              <a:rPr lang="fi-FI" dirty="0"/>
              <a:t> </a:t>
            </a:r>
            <a:r>
              <a:rPr lang="fi-FI" dirty="0" err="1"/>
              <a:t>initiate</a:t>
            </a:r>
            <a:r>
              <a:rPr lang="fi-FI" dirty="0"/>
              <a:t> a </a:t>
            </a:r>
            <a:r>
              <a:rPr lang="fi-FI" dirty="0" err="1"/>
              <a:t>service</a:t>
            </a:r>
            <a:r>
              <a:rPr lang="fi-FI" dirty="0"/>
              <a:t> </a:t>
            </a:r>
            <a:r>
              <a:rPr lang="fi-FI" dirty="0" err="1"/>
              <a:t>period</a:t>
            </a:r>
            <a:endParaRPr lang="fi-FI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err="1"/>
              <a:t>Unnecessary</a:t>
            </a:r>
            <a:r>
              <a:rPr lang="fi-FI" dirty="0"/>
              <a:t> </a:t>
            </a:r>
            <a:r>
              <a:rPr lang="fi-FI" dirty="0" err="1"/>
              <a:t>service</a:t>
            </a:r>
            <a:r>
              <a:rPr lang="fi-FI" dirty="0"/>
              <a:t> </a:t>
            </a:r>
            <a:r>
              <a:rPr lang="fi-FI" dirty="0" err="1"/>
              <a:t>periods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initiated</a:t>
            </a:r>
            <a:endParaRPr lang="fi-FI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associated</a:t>
            </a:r>
            <a:r>
              <a:rPr lang="fi-FI" dirty="0"/>
              <a:t> STA </a:t>
            </a:r>
            <a:r>
              <a:rPr lang="fi-FI" dirty="0" err="1"/>
              <a:t>needs</a:t>
            </a:r>
            <a:r>
              <a:rPr lang="fi-FI" dirty="0"/>
              <a:t> to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available</a:t>
            </a:r>
            <a:r>
              <a:rPr lang="fi-FI" dirty="0"/>
              <a:t> </a:t>
            </a:r>
            <a:r>
              <a:rPr lang="fi-FI" dirty="0" err="1"/>
              <a:t>during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service</a:t>
            </a:r>
            <a:r>
              <a:rPr lang="fi-FI" dirty="0"/>
              <a:t> </a:t>
            </a:r>
            <a:r>
              <a:rPr lang="fi-FI" dirty="0" err="1"/>
              <a:t>period</a:t>
            </a:r>
            <a:endParaRPr lang="fi-FI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associated</a:t>
            </a:r>
            <a:r>
              <a:rPr lang="fi-FI" dirty="0"/>
              <a:t> STA </a:t>
            </a:r>
            <a:r>
              <a:rPr lang="fi-FI" dirty="0" err="1"/>
              <a:t>does</a:t>
            </a:r>
            <a:r>
              <a:rPr lang="fi-FI" dirty="0"/>
              <a:t> </a:t>
            </a:r>
            <a:r>
              <a:rPr lang="fi-FI" dirty="0" err="1"/>
              <a:t>not</a:t>
            </a:r>
            <a:r>
              <a:rPr lang="fi-FI" dirty="0"/>
              <a:t> </a:t>
            </a:r>
            <a:r>
              <a:rPr lang="fi-FI" dirty="0" err="1"/>
              <a:t>have</a:t>
            </a:r>
            <a:r>
              <a:rPr lang="fi-FI" dirty="0"/>
              <a:t> </a:t>
            </a:r>
            <a:r>
              <a:rPr lang="fi-FI" dirty="0" err="1"/>
              <a:t>control</a:t>
            </a:r>
            <a:r>
              <a:rPr lang="fi-FI" dirty="0"/>
              <a:t> </a:t>
            </a:r>
            <a:r>
              <a:rPr lang="fi-FI" dirty="0" err="1"/>
              <a:t>when</a:t>
            </a:r>
            <a:r>
              <a:rPr lang="fi-FI" dirty="0"/>
              <a:t> it </a:t>
            </a:r>
            <a:r>
              <a:rPr lang="fi-FI" dirty="0" err="1"/>
              <a:t>needs</a:t>
            </a:r>
            <a:r>
              <a:rPr lang="fi-FI" dirty="0"/>
              <a:t> to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available</a:t>
            </a:r>
            <a:r>
              <a:rPr lang="fi-FI" dirty="0"/>
              <a:t> for </a:t>
            </a:r>
            <a:r>
              <a:rPr lang="fi-FI" dirty="0" err="1"/>
              <a:t>the</a:t>
            </a:r>
            <a:r>
              <a:rPr lang="fi-FI" dirty="0"/>
              <a:t>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err="1"/>
              <a:t>Some</a:t>
            </a:r>
            <a:r>
              <a:rPr lang="fi-FI" dirty="0"/>
              <a:t> </a:t>
            </a:r>
            <a:r>
              <a:rPr lang="fi-FI" dirty="0" err="1" smtClean="0"/>
              <a:t>traffic</a:t>
            </a:r>
            <a:r>
              <a:rPr lang="fi-FI" dirty="0" smtClean="0"/>
              <a:t> </a:t>
            </a:r>
            <a:r>
              <a:rPr lang="fi-FI" dirty="0" err="1"/>
              <a:t>models</a:t>
            </a:r>
            <a:r>
              <a:rPr lang="fi-FI" dirty="0"/>
              <a:t> </a:t>
            </a:r>
            <a:r>
              <a:rPr lang="fi-FI" dirty="0" err="1" smtClean="0"/>
              <a:t>generate</a:t>
            </a:r>
            <a:r>
              <a:rPr lang="fi-FI" dirty="0" smtClean="0"/>
              <a:t> data </a:t>
            </a:r>
            <a:r>
              <a:rPr lang="fi-FI" dirty="0" err="1"/>
              <a:t>frames</a:t>
            </a:r>
            <a:r>
              <a:rPr lang="fi-FI" dirty="0"/>
              <a:t> </a:t>
            </a:r>
            <a:r>
              <a:rPr lang="fi-FI" dirty="0" err="1" smtClean="0"/>
              <a:t>mainly</a:t>
            </a:r>
            <a:r>
              <a:rPr lang="fi-FI" dirty="0" smtClean="0"/>
              <a:t> to </a:t>
            </a:r>
            <a:r>
              <a:rPr lang="fi-FI" dirty="0" err="1" smtClean="0"/>
              <a:t>one</a:t>
            </a:r>
            <a:r>
              <a:rPr lang="fi-FI" dirty="0" smtClean="0"/>
              <a:t> </a:t>
            </a:r>
            <a:r>
              <a:rPr lang="fi-FI" dirty="0" err="1" smtClean="0"/>
              <a:t>direction</a:t>
            </a:r>
            <a:r>
              <a:rPr lang="fi-FI" dirty="0" smtClean="0"/>
              <a:t> at a </a:t>
            </a:r>
            <a:r>
              <a:rPr lang="fi-FI" dirty="0" err="1" smtClean="0"/>
              <a:t>time</a:t>
            </a:r>
            <a:endParaRPr lang="fi-FI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err="1" smtClean="0"/>
              <a:t>Silent</a:t>
            </a:r>
            <a:r>
              <a:rPr lang="fi-FI" dirty="0" smtClean="0"/>
              <a:t> </a:t>
            </a:r>
            <a:r>
              <a:rPr lang="fi-FI" dirty="0" err="1" smtClean="0"/>
              <a:t>compression</a:t>
            </a:r>
            <a:r>
              <a:rPr lang="fi-FI" dirty="0" smtClean="0"/>
              <a:t> in </a:t>
            </a:r>
            <a:r>
              <a:rPr lang="fi-FI" dirty="0" err="1" smtClean="0"/>
              <a:t>VoIP</a:t>
            </a:r>
            <a:r>
              <a:rPr lang="fi-FI" dirty="0" smtClean="0"/>
              <a:t>, video </a:t>
            </a:r>
            <a:r>
              <a:rPr lang="fi-FI" dirty="0" err="1" smtClean="0"/>
              <a:t>streaming</a:t>
            </a:r>
            <a:r>
              <a:rPr lang="fi-FI" dirty="0" smtClean="0"/>
              <a:t>, …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STA </a:t>
            </a:r>
            <a:r>
              <a:rPr lang="fi-FI" dirty="0" err="1" smtClean="0"/>
              <a:t>Controlled</a:t>
            </a:r>
            <a:r>
              <a:rPr lang="fi-FI" dirty="0" smtClean="0"/>
              <a:t> Service </a:t>
            </a:r>
            <a:r>
              <a:rPr lang="fi-FI" dirty="0" err="1"/>
              <a:t>Period</a:t>
            </a:r>
            <a:r>
              <a:rPr lang="fi-FI" dirty="0"/>
              <a:t> </a:t>
            </a:r>
            <a:r>
              <a:rPr lang="fi-FI" dirty="0" err="1"/>
              <a:t>Initiation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An </a:t>
            </a:r>
            <a:r>
              <a:rPr lang="fi-FI" dirty="0" err="1" smtClean="0"/>
              <a:t>associated</a:t>
            </a:r>
            <a:r>
              <a:rPr lang="fi-FI" dirty="0" smtClean="0"/>
              <a:t> STA </a:t>
            </a:r>
            <a:r>
              <a:rPr lang="fi-FI" dirty="0" err="1" smtClean="0"/>
              <a:t>indicates</a:t>
            </a:r>
            <a:r>
              <a:rPr lang="fi-FI" dirty="0" smtClean="0"/>
              <a:t> </a:t>
            </a:r>
            <a:r>
              <a:rPr lang="fi-FI" dirty="0"/>
              <a:t>to </a:t>
            </a:r>
            <a:r>
              <a:rPr lang="fi-FI" dirty="0" err="1" smtClean="0"/>
              <a:t>the</a:t>
            </a:r>
            <a:r>
              <a:rPr lang="fi-FI" dirty="0" smtClean="0"/>
              <a:t> AP </a:t>
            </a:r>
            <a:r>
              <a:rPr lang="fi-FI" dirty="0" err="1"/>
              <a:t>if</a:t>
            </a:r>
            <a:r>
              <a:rPr lang="fi-FI" dirty="0"/>
              <a:t> </a:t>
            </a:r>
            <a:r>
              <a:rPr lang="fi-FI" dirty="0" smtClean="0"/>
              <a:t>a Service </a:t>
            </a:r>
            <a:r>
              <a:rPr lang="fi-FI" dirty="0" err="1"/>
              <a:t>Period</a:t>
            </a:r>
            <a:r>
              <a:rPr lang="fi-FI" dirty="0"/>
              <a:t> is </a:t>
            </a:r>
            <a:r>
              <a:rPr lang="fi-FI" dirty="0" err="1"/>
              <a:t>initiated</a:t>
            </a:r>
            <a:endParaRPr lang="fi-FI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UL </a:t>
            </a:r>
            <a:r>
              <a:rPr lang="fi-FI" dirty="0" err="1"/>
              <a:t>frame</a:t>
            </a:r>
            <a:r>
              <a:rPr lang="fi-FI" dirty="0"/>
              <a:t> </a:t>
            </a:r>
            <a:r>
              <a:rPr lang="fi-FI" dirty="0" err="1"/>
              <a:t>contains</a:t>
            </a:r>
            <a:r>
              <a:rPr lang="fi-FI" dirty="0"/>
              <a:t> </a:t>
            </a:r>
            <a:r>
              <a:rPr lang="fi-FI" dirty="0" smtClean="0"/>
              <a:t>a </a:t>
            </a:r>
            <a:r>
              <a:rPr lang="fi-FI" dirty="0" err="1" smtClean="0"/>
              <a:t>trigger</a:t>
            </a:r>
            <a:r>
              <a:rPr lang="fi-FI" dirty="0" smtClean="0"/>
              <a:t> </a:t>
            </a:r>
            <a:r>
              <a:rPr lang="fi-FI" dirty="0" err="1"/>
              <a:t>bit</a:t>
            </a:r>
            <a:endParaRPr lang="fi-FI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Jarkko Kneckt (Nokia)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5508104" y="4201343"/>
            <a:ext cx="0" cy="129614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5156815" y="5497486"/>
            <a:ext cx="79208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8028384" y="4129335"/>
            <a:ext cx="0" cy="136815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7596336" y="5497487"/>
            <a:ext cx="79208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5217831" y="5497487"/>
            <a:ext cx="602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800" dirty="0" smtClean="0">
                <a:solidFill>
                  <a:srgbClr val="002060"/>
                </a:solidFill>
              </a:rPr>
              <a:t>STA</a:t>
            </a:r>
            <a:endParaRPr lang="en-US" sz="1800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774115" y="549748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800" dirty="0" smtClean="0">
                <a:solidFill>
                  <a:srgbClr val="002060"/>
                </a:solidFill>
              </a:rPr>
              <a:t>AP</a:t>
            </a:r>
            <a:endParaRPr lang="en-US" sz="1800" dirty="0">
              <a:solidFill>
                <a:srgbClr val="00206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5508104" y="4462825"/>
            <a:ext cx="2520280" cy="1658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5436096" y="4149080"/>
            <a:ext cx="2762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800" dirty="0" err="1" smtClean="0">
                <a:solidFill>
                  <a:srgbClr val="002060"/>
                </a:solidFill>
              </a:rPr>
              <a:t>Qos</a:t>
            </a:r>
            <a:r>
              <a:rPr lang="fi-FI" sz="1800" dirty="0" smtClean="0">
                <a:solidFill>
                  <a:srgbClr val="002060"/>
                </a:solidFill>
              </a:rPr>
              <a:t> Data </a:t>
            </a:r>
            <a:r>
              <a:rPr lang="fi-FI" sz="1800" dirty="0" err="1" smtClean="0">
                <a:solidFill>
                  <a:srgbClr val="002060"/>
                </a:solidFill>
              </a:rPr>
              <a:t>frame</a:t>
            </a:r>
            <a:r>
              <a:rPr lang="fi-FI" sz="1800" dirty="0" smtClean="0">
                <a:solidFill>
                  <a:srgbClr val="002060"/>
                </a:solidFill>
              </a:rPr>
              <a:t> (no </a:t>
            </a:r>
            <a:r>
              <a:rPr lang="fi-FI" sz="1800" dirty="0" err="1" smtClean="0">
                <a:solidFill>
                  <a:srgbClr val="002060"/>
                </a:solidFill>
              </a:rPr>
              <a:t>trigger</a:t>
            </a:r>
            <a:r>
              <a:rPr lang="fi-FI" sz="1800" dirty="0" smtClean="0">
                <a:solidFill>
                  <a:srgbClr val="002060"/>
                </a:solidFill>
              </a:rPr>
              <a:t>)</a:t>
            </a:r>
            <a:endParaRPr lang="en-US" sz="1800" dirty="0">
              <a:solidFill>
                <a:srgbClr val="00206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 flipH="1">
            <a:off x="5508104" y="4844669"/>
            <a:ext cx="252028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5868144" y="4643844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800" dirty="0" smtClean="0">
                <a:solidFill>
                  <a:srgbClr val="002060"/>
                </a:solidFill>
              </a:rPr>
              <a:t>ACK / BA</a:t>
            </a:r>
            <a:endParaRPr lang="en-US" sz="1800" dirty="0">
              <a:solidFill>
                <a:srgbClr val="00206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44475" y="5060339"/>
            <a:ext cx="30763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 smtClean="0">
                <a:solidFill>
                  <a:srgbClr val="00B050"/>
                </a:solidFill>
              </a:rPr>
              <a:t>STA </a:t>
            </a:r>
            <a:r>
              <a:rPr lang="fi-FI" sz="2000" dirty="0" err="1" smtClean="0">
                <a:solidFill>
                  <a:srgbClr val="00B050"/>
                </a:solidFill>
              </a:rPr>
              <a:t>may</a:t>
            </a:r>
            <a:r>
              <a:rPr lang="fi-FI" sz="2000" dirty="0" smtClean="0">
                <a:solidFill>
                  <a:srgbClr val="00B050"/>
                </a:solidFill>
              </a:rPr>
              <a:t> go to </a:t>
            </a:r>
            <a:r>
              <a:rPr lang="fi-FI" sz="2000" dirty="0" err="1" smtClean="0">
                <a:solidFill>
                  <a:srgbClr val="00B050"/>
                </a:solidFill>
              </a:rPr>
              <a:t>Doze</a:t>
            </a:r>
            <a:r>
              <a:rPr lang="fi-FI" sz="2000" dirty="0" smtClean="0">
                <a:solidFill>
                  <a:srgbClr val="00B050"/>
                </a:solidFill>
              </a:rPr>
              <a:t>. STA </a:t>
            </a:r>
            <a:r>
              <a:rPr lang="fi-FI" sz="2000" dirty="0" err="1" smtClean="0">
                <a:solidFill>
                  <a:srgbClr val="00B050"/>
                </a:solidFill>
              </a:rPr>
              <a:t>knows</a:t>
            </a:r>
            <a:r>
              <a:rPr lang="fi-FI" sz="2000" dirty="0" smtClean="0">
                <a:solidFill>
                  <a:srgbClr val="00B050"/>
                </a:solidFill>
              </a:rPr>
              <a:t> </a:t>
            </a:r>
            <a:r>
              <a:rPr lang="fi-FI" sz="2000" dirty="0" err="1" smtClean="0">
                <a:solidFill>
                  <a:srgbClr val="00B050"/>
                </a:solidFill>
              </a:rPr>
              <a:t>that</a:t>
            </a:r>
            <a:r>
              <a:rPr lang="fi-FI" sz="2000" dirty="0" smtClean="0">
                <a:solidFill>
                  <a:srgbClr val="00B050"/>
                </a:solidFill>
              </a:rPr>
              <a:t> AP </a:t>
            </a:r>
            <a:r>
              <a:rPr lang="fi-FI" sz="2000" dirty="0" err="1" smtClean="0">
                <a:solidFill>
                  <a:srgbClr val="00B050"/>
                </a:solidFill>
              </a:rPr>
              <a:t>will</a:t>
            </a:r>
            <a:r>
              <a:rPr lang="fi-FI" sz="2000" dirty="0" smtClean="0">
                <a:solidFill>
                  <a:srgbClr val="00B050"/>
                </a:solidFill>
              </a:rPr>
              <a:t> </a:t>
            </a:r>
            <a:r>
              <a:rPr lang="fi-FI" sz="2000" dirty="0" err="1" smtClean="0">
                <a:solidFill>
                  <a:srgbClr val="00B050"/>
                </a:solidFill>
              </a:rPr>
              <a:t>not</a:t>
            </a:r>
            <a:r>
              <a:rPr lang="fi-FI" sz="2000" dirty="0" smtClean="0">
                <a:solidFill>
                  <a:srgbClr val="00B050"/>
                </a:solidFill>
              </a:rPr>
              <a:t> </a:t>
            </a:r>
            <a:r>
              <a:rPr lang="fi-FI" sz="2000" dirty="0" err="1" smtClean="0">
                <a:solidFill>
                  <a:srgbClr val="00B050"/>
                </a:solidFill>
              </a:rPr>
              <a:t>transmit</a:t>
            </a:r>
            <a:r>
              <a:rPr lang="fi-FI" sz="2000" dirty="0" smtClean="0">
                <a:solidFill>
                  <a:srgbClr val="00B050"/>
                </a:solidFill>
              </a:rPr>
              <a:t> data to it.</a:t>
            </a:r>
            <a:endParaRPr lang="en-US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460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Challenges</a:t>
            </a:r>
            <a:r>
              <a:rPr lang="fi-FI" dirty="0"/>
              <a:t> </a:t>
            </a:r>
            <a:r>
              <a:rPr lang="fi-FI" dirty="0" smtClean="0"/>
              <a:t>in Service </a:t>
            </a:r>
            <a:r>
              <a:rPr lang="fi-FI" dirty="0" err="1"/>
              <a:t>Period</a:t>
            </a:r>
            <a:r>
              <a:rPr lang="fi-FI" dirty="0"/>
              <a:t> Termination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If </a:t>
            </a:r>
            <a:r>
              <a:rPr lang="fi-FI" dirty="0" smtClean="0"/>
              <a:t>an AP </a:t>
            </a:r>
            <a:r>
              <a:rPr lang="fi-FI" dirty="0" err="1"/>
              <a:t>does</a:t>
            </a:r>
            <a:r>
              <a:rPr lang="fi-FI" dirty="0"/>
              <a:t> </a:t>
            </a:r>
            <a:r>
              <a:rPr lang="fi-FI" dirty="0" err="1"/>
              <a:t>not</a:t>
            </a:r>
            <a:r>
              <a:rPr lang="fi-FI" dirty="0"/>
              <a:t> </a:t>
            </a:r>
            <a:r>
              <a:rPr lang="fi-FI" dirty="0" err="1"/>
              <a:t>have</a:t>
            </a:r>
            <a:r>
              <a:rPr lang="fi-FI" dirty="0"/>
              <a:t> </a:t>
            </a:r>
            <a:r>
              <a:rPr lang="fi-FI" dirty="0" err="1"/>
              <a:t>any</a:t>
            </a:r>
            <a:r>
              <a:rPr lang="fi-FI" dirty="0"/>
              <a:t> </a:t>
            </a:r>
            <a:r>
              <a:rPr lang="fi-FI" dirty="0" err="1"/>
              <a:t>frames</a:t>
            </a:r>
            <a:r>
              <a:rPr lang="fi-FI" dirty="0"/>
              <a:t> to </a:t>
            </a:r>
            <a:r>
              <a:rPr lang="fi-FI" dirty="0" err="1"/>
              <a:t>transmit</a:t>
            </a:r>
            <a:r>
              <a:rPr lang="fi-FI" dirty="0"/>
              <a:t> to </a:t>
            </a:r>
            <a:r>
              <a:rPr lang="fi-FI" dirty="0" smtClean="0"/>
              <a:t>a STA a QoS-</a:t>
            </a:r>
            <a:r>
              <a:rPr lang="fi-FI" dirty="0" err="1" smtClean="0"/>
              <a:t>Null</a:t>
            </a:r>
            <a:r>
              <a:rPr lang="fi-FI" dirty="0" smtClean="0"/>
              <a:t> </a:t>
            </a:r>
            <a:r>
              <a:rPr lang="fi-FI" dirty="0" err="1" smtClean="0"/>
              <a:t>frame</a:t>
            </a:r>
            <a:r>
              <a:rPr lang="fi-FI" dirty="0" smtClean="0"/>
              <a:t> </a:t>
            </a:r>
            <a:r>
              <a:rPr lang="fi-FI" dirty="0"/>
              <a:t>is </a:t>
            </a:r>
            <a:r>
              <a:rPr lang="fi-FI" dirty="0" err="1"/>
              <a:t>required</a:t>
            </a:r>
            <a:r>
              <a:rPr lang="fi-FI" dirty="0"/>
              <a:t> to </a:t>
            </a:r>
            <a:r>
              <a:rPr lang="fi-FI" dirty="0" err="1"/>
              <a:t>terminate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service</a:t>
            </a:r>
            <a:r>
              <a:rPr lang="fi-FI" dirty="0"/>
              <a:t> </a:t>
            </a:r>
            <a:r>
              <a:rPr lang="fi-FI" dirty="0" err="1"/>
              <a:t>period</a:t>
            </a:r>
            <a:endParaRPr lang="fi-FI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service</a:t>
            </a:r>
            <a:r>
              <a:rPr lang="fi-FI" dirty="0"/>
              <a:t> </a:t>
            </a:r>
            <a:r>
              <a:rPr lang="fi-FI" dirty="0" err="1"/>
              <a:t>period</a:t>
            </a:r>
            <a:r>
              <a:rPr lang="fi-FI" dirty="0"/>
              <a:t> termination </a:t>
            </a:r>
            <a:r>
              <a:rPr lang="fi-FI" dirty="0" err="1"/>
              <a:t>requires</a:t>
            </a:r>
            <a:r>
              <a:rPr lang="fi-FI" dirty="0"/>
              <a:t> an </a:t>
            </a:r>
            <a:r>
              <a:rPr lang="fi-FI" dirty="0" err="1"/>
              <a:t>acknowledged</a:t>
            </a:r>
            <a:r>
              <a:rPr lang="fi-FI" dirty="0"/>
              <a:t>  QoS Data </a:t>
            </a:r>
            <a:r>
              <a:rPr lang="fi-FI" dirty="0" err="1"/>
              <a:t>frame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EOSP </a:t>
            </a:r>
            <a:r>
              <a:rPr lang="fi-FI" dirty="0" err="1"/>
              <a:t>field</a:t>
            </a:r>
            <a:r>
              <a:rPr lang="fi-FI" dirty="0"/>
              <a:t> = 1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7959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Improved</a:t>
            </a:r>
            <a:r>
              <a:rPr lang="fi-FI" dirty="0"/>
              <a:t> Service </a:t>
            </a:r>
            <a:r>
              <a:rPr lang="fi-FI" dirty="0" err="1"/>
              <a:t>Period</a:t>
            </a:r>
            <a:r>
              <a:rPr lang="fi-FI" dirty="0"/>
              <a:t> </a:t>
            </a:r>
            <a:r>
              <a:rPr lang="fi-FI" dirty="0" smtClean="0"/>
              <a:t>Termination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service</a:t>
            </a:r>
            <a:r>
              <a:rPr lang="fi-FI" dirty="0"/>
              <a:t> </a:t>
            </a:r>
            <a:r>
              <a:rPr lang="fi-FI" dirty="0" err="1"/>
              <a:t>period</a:t>
            </a:r>
            <a:r>
              <a:rPr lang="fi-FI" dirty="0"/>
              <a:t> </a:t>
            </a:r>
            <a:r>
              <a:rPr lang="fi-FI" dirty="0" err="1" smtClean="0"/>
              <a:t>can</a:t>
            </a:r>
            <a:r>
              <a:rPr lang="fi-FI" dirty="0" smtClean="0"/>
              <a:t> </a:t>
            </a:r>
            <a:r>
              <a:rPr lang="fi-FI" dirty="0" err="1" smtClean="0"/>
              <a:t>be</a:t>
            </a:r>
            <a:r>
              <a:rPr lang="fi-FI" dirty="0" smtClean="0"/>
              <a:t> </a:t>
            </a:r>
            <a:r>
              <a:rPr lang="fi-FI" dirty="0" err="1" smtClean="0"/>
              <a:t>terminated</a:t>
            </a:r>
            <a:r>
              <a:rPr lang="fi-FI" dirty="0" smtClean="0"/>
              <a:t> </a:t>
            </a:r>
            <a:r>
              <a:rPr lang="fi-FI" dirty="0" err="1" smtClean="0"/>
              <a:t>with</a:t>
            </a:r>
            <a:r>
              <a:rPr lang="fi-FI" dirty="0" smtClean="0"/>
              <a:t> </a:t>
            </a:r>
            <a:r>
              <a:rPr lang="fi-FI" dirty="0"/>
              <a:t>an ACK 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Block</a:t>
            </a:r>
            <a:r>
              <a:rPr lang="fi-FI" dirty="0"/>
              <a:t> ACK </a:t>
            </a:r>
            <a:r>
              <a:rPr lang="fi-FI" dirty="0" err="1"/>
              <a:t>frame</a:t>
            </a:r>
            <a:r>
              <a:rPr lang="fi-FI" dirty="0"/>
              <a:t> </a:t>
            </a:r>
            <a:r>
              <a:rPr lang="fi-FI" dirty="0" err="1" smtClean="0"/>
              <a:t>from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AP</a:t>
            </a:r>
            <a:endParaRPr lang="fi-FI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err="1"/>
              <a:t>This</a:t>
            </a:r>
            <a:r>
              <a:rPr lang="fi-FI" dirty="0"/>
              <a:t> </a:t>
            </a:r>
            <a:r>
              <a:rPr lang="fi-FI" dirty="0" err="1"/>
              <a:t>enables</a:t>
            </a:r>
            <a:r>
              <a:rPr lang="fi-FI" dirty="0"/>
              <a:t> </a:t>
            </a:r>
            <a:r>
              <a:rPr lang="fi-FI" dirty="0" err="1"/>
              <a:t>immediate</a:t>
            </a:r>
            <a:r>
              <a:rPr lang="fi-FI" dirty="0"/>
              <a:t> </a:t>
            </a:r>
            <a:r>
              <a:rPr lang="fi-FI" dirty="0" err="1"/>
              <a:t>service</a:t>
            </a:r>
            <a:r>
              <a:rPr lang="fi-FI" dirty="0"/>
              <a:t> </a:t>
            </a:r>
            <a:r>
              <a:rPr lang="fi-FI" dirty="0" err="1"/>
              <a:t>period</a:t>
            </a:r>
            <a:r>
              <a:rPr lang="fi-FI" dirty="0"/>
              <a:t> termination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/>
              <a:t>A DL QoS-</a:t>
            </a:r>
            <a:r>
              <a:rPr lang="fi-FI" dirty="0" err="1" smtClean="0"/>
              <a:t>Null</a:t>
            </a:r>
            <a:r>
              <a:rPr lang="fi-FI" dirty="0" smtClean="0"/>
              <a:t> </a:t>
            </a:r>
            <a:r>
              <a:rPr lang="fi-FI" dirty="0" err="1" smtClean="0"/>
              <a:t>frame</a:t>
            </a:r>
            <a:r>
              <a:rPr lang="fi-FI" dirty="0" smtClean="0"/>
              <a:t> to </a:t>
            </a:r>
            <a:r>
              <a:rPr lang="fi-FI" dirty="0" err="1" smtClean="0"/>
              <a:t>terminate</a:t>
            </a:r>
            <a:r>
              <a:rPr lang="fi-FI" dirty="0" smtClean="0"/>
              <a:t> a </a:t>
            </a:r>
            <a:r>
              <a:rPr lang="fi-FI" dirty="0" err="1" smtClean="0"/>
              <a:t>service</a:t>
            </a:r>
            <a:r>
              <a:rPr lang="fi-FI" dirty="0" smtClean="0"/>
              <a:t> </a:t>
            </a:r>
            <a:r>
              <a:rPr lang="fi-FI" dirty="0" err="1" smtClean="0"/>
              <a:t>period</a:t>
            </a:r>
            <a:r>
              <a:rPr lang="fi-FI" dirty="0" smtClean="0"/>
              <a:t> is </a:t>
            </a:r>
            <a:r>
              <a:rPr lang="fi-FI" dirty="0" err="1" smtClean="0"/>
              <a:t>not</a:t>
            </a:r>
            <a:r>
              <a:rPr lang="fi-FI" dirty="0" smtClean="0"/>
              <a:t> </a:t>
            </a:r>
            <a:r>
              <a:rPr lang="fi-FI" dirty="0" err="1" smtClean="0"/>
              <a:t>needed</a:t>
            </a:r>
            <a:endParaRPr lang="fi-FI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(Nokia)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907593" y="3939132"/>
            <a:ext cx="0" cy="172819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3262401" y="3939132"/>
            <a:ext cx="0" cy="172819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1907593" y="4083148"/>
            <a:ext cx="1354808" cy="720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H="1">
            <a:off x="1907593" y="4371180"/>
            <a:ext cx="1354808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H="1">
            <a:off x="1893830" y="4875794"/>
            <a:ext cx="1354808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1918706" y="5235834"/>
            <a:ext cx="1354808" cy="720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1893830" y="3876288"/>
            <a:ext cx="1785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 err="1" smtClean="0">
                <a:solidFill>
                  <a:schemeClr val="tx1"/>
                </a:solidFill>
              </a:rPr>
              <a:t>Trigger</a:t>
            </a:r>
            <a:r>
              <a:rPr lang="fi-FI" sz="1400" dirty="0" smtClean="0">
                <a:solidFill>
                  <a:schemeClr val="tx1"/>
                </a:solidFill>
              </a:rPr>
              <a:t>/data </a:t>
            </a:r>
            <a:r>
              <a:rPr lang="fi-FI" sz="1400" dirty="0" err="1" smtClean="0">
                <a:solidFill>
                  <a:schemeClr val="tx1"/>
                </a:solidFill>
              </a:rPr>
              <a:t>frame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43818" y="4236328"/>
            <a:ext cx="11387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 smtClean="0">
                <a:solidFill>
                  <a:schemeClr val="tx1"/>
                </a:solidFill>
              </a:rPr>
              <a:t>ACK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27363" y="5811340"/>
            <a:ext cx="5269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 smtClean="0">
                <a:solidFill>
                  <a:schemeClr val="tx1"/>
                </a:solidFill>
              </a:rPr>
              <a:t>STA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64327" y="5811340"/>
            <a:ext cx="5269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 smtClean="0">
                <a:solidFill>
                  <a:schemeClr val="tx1"/>
                </a:solidFill>
              </a:rPr>
              <a:t>AP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93830" y="4581128"/>
            <a:ext cx="17319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 smtClean="0">
                <a:solidFill>
                  <a:schemeClr val="tx1"/>
                </a:solidFill>
              </a:rPr>
              <a:t>SP termination </a:t>
            </a:r>
            <a:r>
              <a:rPr lang="fi-FI" sz="1400" dirty="0" err="1" smtClean="0">
                <a:solidFill>
                  <a:schemeClr val="tx1"/>
                </a:solidFill>
              </a:rPr>
              <a:t>frame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80731" y="5035050"/>
            <a:ext cx="11387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 smtClean="0">
                <a:solidFill>
                  <a:schemeClr val="tx1"/>
                </a:solidFill>
              </a:rPr>
              <a:t>ACK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5480628" y="3923892"/>
            <a:ext cx="0" cy="172819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6835436" y="3923892"/>
            <a:ext cx="0" cy="172819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>
            <a:off x="5480628" y="4067908"/>
            <a:ext cx="1354808" cy="720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flipH="1">
            <a:off x="5480628" y="4355940"/>
            <a:ext cx="1354808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5466866" y="3861048"/>
            <a:ext cx="16974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 err="1" smtClean="0">
                <a:solidFill>
                  <a:schemeClr val="tx1"/>
                </a:solidFill>
              </a:rPr>
              <a:t>Trigger</a:t>
            </a:r>
            <a:r>
              <a:rPr lang="fi-FI" sz="1400" dirty="0" smtClean="0">
                <a:solidFill>
                  <a:schemeClr val="tx1"/>
                </a:solidFill>
              </a:rPr>
              <a:t>/data </a:t>
            </a:r>
            <a:r>
              <a:rPr lang="fi-FI" sz="1400" dirty="0" err="1" smtClean="0">
                <a:solidFill>
                  <a:schemeClr val="tx1"/>
                </a:solidFill>
              </a:rPr>
              <a:t>frame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516853" y="4221088"/>
            <a:ext cx="15987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 smtClean="0">
                <a:solidFill>
                  <a:schemeClr val="tx1"/>
                </a:solidFill>
              </a:rPr>
              <a:t>ACK /BA  </a:t>
            </a:r>
            <a:r>
              <a:rPr lang="fi-FI" sz="1400" dirty="0" err="1" smtClean="0">
                <a:solidFill>
                  <a:schemeClr val="tx1"/>
                </a:solidFill>
              </a:rPr>
              <a:t>with</a:t>
            </a:r>
            <a:r>
              <a:rPr lang="fi-FI" sz="1400" dirty="0" smtClean="0">
                <a:solidFill>
                  <a:schemeClr val="tx1"/>
                </a:solidFill>
              </a:rPr>
              <a:t> SP termination 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300398" y="5796100"/>
            <a:ext cx="5269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 smtClean="0">
                <a:solidFill>
                  <a:schemeClr val="tx1"/>
                </a:solidFill>
              </a:rPr>
              <a:t>STA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637362" y="5796100"/>
            <a:ext cx="5269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 smtClean="0">
                <a:solidFill>
                  <a:schemeClr val="tx1"/>
                </a:solidFill>
              </a:rPr>
              <a:t>AP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1727363" y="4067908"/>
            <a:ext cx="0" cy="116792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857313" y="4313548"/>
            <a:ext cx="870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dirty="0" smtClean="0">
                <a:solidFill>
                  <a:schemeClr val="tx1"/>
                </a:solidFill>
              </a:rPr>
              <a:t>SP </a:t>
            </a:r>
            <a:r>
              <a:rPr lang="fi-FI" sz="1400" dirty="0" err="1" smtClean="0">
                <a:solidFill>
                  <a:schemeClr val="tx1"/>
                </a:solidFill>
              </a:rPr>
              <a:t>duration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 bwMode="auto">
          <a:xfrm flipH="1">
            <a:off x="5300398" y="4067908"/>
            <a:ext cx="10584" cy="4472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4499992" y="4032684"/>
            <a:ext cx="870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dirty="0" smtClean="0">
                <a:solidFill>
                  <a:schemeClr val="tx1"/>
                </a:solidFill>
              </a:rPr>
              <a:t>SP </a:t>
            </a:r>
            <a:r>
              <a:rPr lang="fi-FI" sz="1400" dirty="0" err="1" smtClean="0">
                <a:solidFill>
                  <a:schemeClr val="tx1"/>
                </a:solidFill>
              </a:rPr>
              <a:t>duration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331640" y="5229200"/>
            <a:ext cx="6606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 smtClean="0">
                <a:solidFill>
                  <a:srgbClr val="00B050"/>
                </a:solidFill>
              </a:rPr>
              <a:t>DOZE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42724" y="4666718"/>
            <a:ext cx="6606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 smtClean="0">
                <a:solidFill>
                  <a:srgbClr val="00B050"/>
                </a:solidFill>
              </a:rPr>
              <a:t>DOZE</a:t>
            </a:r>
            <a:endParaRPr lang="en-US" sz="1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750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Motion</a:t>
            </a:r>
            <a:r>
              <a:rPr lang="fi-FI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A</a:t>
            </a:r>
            <a:r>
              <a:rPr lang="en-GB" sz="2800" dirty="0" smtClean="0"/>
              <a:t>dd following requirement </a:t>
            </a:r>
            <a:r>
              <a:rPr lang="en-GB" sz="2800" dirty="0"/>
              <a:t>to </a:t>
            </a:r>
            <a:r>
              <a:rPr lang="en-GB" sz="2800" dirty="0" smtClean="0"/>
              <a:t>the section </a:t>
            </a:r>
            <a:r>
              <a:rPr lang="en-GB" sz="2800" dirty="0"/>
              <a:t>6.1 Power Save of </a:t>
            </a:r>
            <a:r>
              <a:rPr lang="en-GB" sz="2800" dirty="0" smtClean="0"/>
              <a:t>the SFD [2]:</a:t>
            </a:r>
          </a:p>
          <a:p>
            <a:r>
              <a:rPr lang="en-GB" sz="2800" dirty="0" smtClean="0"/>
              <a:t> </a:t>
            </a:r>
            <a:endParaRPr lang="en-GB" sz="2800" dirty="0"/>
          </a:p>
          <a:p>
            <a:r>
              <a:rPr lang="en-GB" sz="2800" dirty="0" smtClean="0"/>
              <a:t>A HE STA </a:t>
            </a:r>
            <a:r>
              <a:rPr lang="en-GB" sz="2800" dirty="0"/>
              <a:t>shall </a:t>
            </a:r>
            <a:r>
              <a:rPr lang="en-GB" sz="2800"/>
              <a:t>be </a:t>
            </a:r>
            <a:r>
              <a:rPr lang="en-GB" sz="2800" smtClean="0"/>
              <a:t>capable </a:t>
            </a:r>
            <a:r>
              <a:rPr lang="en-GB" sz="2800" dirty="0"/>
              <a:t>to indicate </a:t>
            </a:r>
            <a:r>
              <a:rPr lang="en-GB" sz="2800" dirty="0" smtClean="0"/>
              <a:t>in a trigger </a:t>
            </a:r>
            <a:r>
              <a:rPr lang="en-GB" sz="2800" dirty="0"/>
              <a:t>frame whether </a:t>
            </a:r>
            <a:r>
              <a:rPr lang="en-GB" sz="2800" dirty="0" smtClean="0"/>
              <a:t>the frame initiates </a:t>
            </a:r>
            <a:r>
              <a:rPr lang="en-GB" sz="2800" dirty="0"/>
              <a:t>an U-APSD service period.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(Nokia)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1251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Motion</a:t>
            </a:r>
            <a:r>
              <a:rPr lang="fi-FI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Add following requirement to the section 6.1 Power Save of the SFD [2</a:t>
            </a:r>
            <a:r>
              <a:rPr lang="en-GB" sz="2800" dirty="0" smtClean="0"/>
              <a:t>]:</a:t>
            </a:r>
          </a:p>
          <a:p>
            <a:endParaRPr lang="en-GB" sz="2800" dirty="0"/>
          </a:p>
          <a:p>
            <a:r>
              <a:rPr lang="en-GB" sz="2800" dirty="0" smtClean="0"/>
              <a:t>A U-APSD </a:t>
            </a:r>
            <a:r>
              <a:rPr lang="en-GB" sz="2800" dirty="0"/>
              <a:t>service period shall be terminated when </a:t>
            </a:r>
            <a:r>
              <a:rPr lang="en-GB" sz="2800" dirty="0" smtClean="0"/>
              <a:t>a HE </a:t>
            </a:r>
            <a:r>
              <a:rPr lang="en-GB" sz="2800" dirty="0"/>
              <a:t>AP transmits a frame (</a:t>
            </a:r>
            <a:r>
              <a:rPr lang="en-GB" sz="2800" dirty="0" smtClean="0"/>
              <a:t>data, ACK, BA or management) with an indication </a:t>
            </a:r>
            <a:r>
              <a:rPr lang="en-GB" sz="2800" dirty="0"/>
              <a:t>to </a:t>
            </a:r>
            <a:r>
              <a:rPr lang="en-GB" sz="2800" dirty="0" smtClean="0"/>
              <a:t>terminate the </a:t>
            </a:r>
            <a:r>
              <a:rPr lang="en-GB" sz="2800" dirty="0"/>
              <a:t>U-APSD service </a:t>
            </a:r>
            <a:r>
              <a:rPr lang="en-GB" sz="2800" dirty="0" smtClean="0"/>
              <a:t>period. </a:t>
            </a:r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(Nokia)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1055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273</TotalTime>
  <Words>559</Words>
  <Application>Microsoft Office PowerPoint</Application>
  <PresentationFormat>On-screen Show (4:3)</PresentationFormat>
  <Paragraphs>108</Paragraphs>
  <Slides>10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MS Gothic</vt:lpstr>
      <vt:lpstr>Arial</vt:lpstr>
      <vt:lpstr>Times New Roman</vt:lpstr>
      <vt:lpstr>Office Theme</vt:lpstr>
      <vt:lpstr>Microsoft Word 97 - 2003 Document</vt:lpstr>
      <vt:lpstr>U-APSD Enhancements for HE</vt:lpstr>
      <vt:lpstr>Abstract</vt:lpstr>
      <vt:lpstr>Power Save Mechanisms</vt:lpstr>
      <vt:lpstr>Challenges of Service Period Initiation</vt:lpstr>
      <vt:lpstr>STA Controlled Service Period Initiation</vt:lpstr>
      <vt:lpstr>Challenges in Service Period Termination</vt:lpstr>
      <vt:lpstr>Improved Service Period Termination</vt:lpstr>
      <vt:lpstr>Motion 1</vt:lpstr>
      <vt:lpstr>Motion 2</vt:lpstr>
      <vt:lpstr>References</vt:lpstr>
    </vt:vector>
  </TitlesOfParts>
  <Company>Nokia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U-APSD Enhancements for HE</dc:title>
  <dc:creator>Kneckt Jarkko (Nokia-CTO/Espoo)</dc:creator>
  <cp:lastModifiedBy>Kneckt Jarkko (Nokia-CTO/Espoo)</cp:lastModifiedBy>
  <cp:revision>13</cp:revision>
  <cp:lastPrinted>1601-01-01T00:00:00Z</cp:lastPrinted>
  <dcterms:created xsi:type="dcterms:W3CDTF">2015-03-02T06:45:17Z</dcterms:created>
  <dcterms:modified xsi:type="dcterms:W3CDTF">2015-03-06T15:46:29Z</dcterms:modified>
</cp:coreProperties>
</file>