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56" r:id="rId2"/>
    <p:sldId id="257" r:id="rId3"/>
    <p:sldId id="260" r:id="rId4"/>
    <p:sldId id="278" r:id="rId5"/>
    <p:sldId id="277" r:id="rId6"/>
    <p:sldId id="268" r:id="rId7"/>
    <p:sldId id="269" r:id="rId8"/>
    <p:sldId id="270" r:id="rId9"/>
    <p:sldId id="271" r:id="rId10"/>
    <p:sldId id="279" r:id="rId11"/>
    <p:sldId id="280" r:id="rId12"/>
    <p:sldId id="264" r:id="rId13"/>
    <p:sldId id="265" r:id="rId14"/>
    <p:sldId id="276" r:id="rId15"/>
    <p:sldId id="28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2" d="100"/>
          <a:sy n="112" d="100"/>
        </p:scale>
        <p:origin x="100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F50DF3-DC73-4413-A0D4-E7438B8C590B}" type="datetimeFigureOut">
              <a:rPr lang="en-US" smtClean="0"/>
              <a:t>3/9/2015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B32C06-9D6F-4173-99F8-7215B62BC3EF}" type="slidenum">
              <a:rPr lang="en-US" smtClean="0"/>
              <a:t>‹#›</a:t>
            </a:fld>
            <a:endParaRPr lang="en-US"/>
          </a:p>
        </p:txBody>
      </p:sp>
    </p:spTree>
    <p:extLst>
      <p:ext uri="{BB962C8B-B14F-4D97-AF65-F5344CB8AC3E}">
        <p14:creationId xmlns:p14="http://schemas.microsoft.com/office/powerpoint/2010/main" val="8778485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B32C06-9D6F-4173-99F8-7215B62BC3EF}" type="slidenum">
              <a:rPr lang="en-US" smtClean="0"/>
              <a:t>1</a:t>
            </a:fld>
            <a:endParaRPr lang="en-US"/>
          </a:p>
        </p:txBody>
      </p:sp>
    </p:spTree>
    <p:extLst>
      <p:ext uri="{BB962C8B-B14F-4D97-AF65-F5344CB8AC3E}">
        <p14:creationId xmlns:p14="http://schemas.microsoft.com/office/powerpoint/2010/main" val="14954155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B32C06-9D6F-4173-99F8-7215B62BC3EF}" type="slidenum">
              <a:rPr lang="en-US" smtClean="0"/>
              <a:t>2</a:t>
            </a:fld>
            <a:endParaRPr lang="en-US"/>
          </a:p>
        </p:txBody>
      </p:sp>
    </p:spTree>
    <p:extLst>
      <p:ext uri="{BB962C8B-B14F-4D97-AF65-F5344CB8AC3E}">
        <p14:creationId xmlns:p14="http://schemas.microsoft.com/office/powerpoint/2010/main" val="12629424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424056494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46112" y="351049"/>
            <a:ext cx="1292753" cy="283949"/>
          </a:xfrm>
          <a:prstGeom prst="rect">
            <a:avLst/>
          </a:prstGeom>
          <a:ln/>
        </p:spPr>
        <p:txBody>
          <a:bodyPr/>
          <a:lstStyle>
            <a:lvl1pPr>
              <a:defRPr/>
            </a:lvl1pPr>
          </a:lstStyle>
          <a:p>
            <a:pPr>
              <a:defRPr/>
            </a:pPr>
            <a:r>
              <a:rPr lang="en-US" smtClean="0">
                <a:solidFill>
                  <a:srgbClr val="000000"/>
                </a:solidFill>
              </a:rPr>
              <a:t>March 2015</a:t>
            </a:r>
            <a:endParaRPr lang="en-US" dirty="0">
              <a:solidFill>
                <a:srgbClr val="000000"/>
              </a:solidFill>
            </a:endParaRPr>
          </a:p>
        </p:txBody>
      </p:sp>
      <p:sp>
        <p:nvSpPr>
          <p:cNvPr id="6" name="Rectangle 6"/>
          <p:cNvSpPr>
            <a:spLocks noGrp="1" noChangeArrowheads="1"/>
          </p:cNvSpPr>
          <p:nvPr>
            <p:ph type="sldNum" sz="quarter" idx="12"/>
          </p:nvPr>
        </p:nvSpPr>
        <p:spPr>
          <a:xfrm>
            <a:off x="4209351" y="6475414"/>
            <a:ext cx="801502" cy="276999"/>
          </a:xfrm>
          <a:prstGeom prst="rect">
            <a:avLst/>
          </a:prstGeom>
          <a:ln/>
        </p:spPr>
        <p:txBody>
          <a:bodyPr/>
          <a:lstStyle>
            <a:lvl1pPr>
              <a:defRPr/>
            </a:lvl1pPr>
          </a:lstStyle>
          <a:p>
            <a:pPr>
              <a:defRPr/>
            </a:pPr>
            <a:r>
              <a:rPr lang="en-US">
                <a:solidFill>
                  <a:srgbClr val="000000"/>
                </a:solidFill>
              </a:rPr>
              <a:t>Slide </a:t>
            </a:r>
            <a:fld id="{C1789BC7-C074-42CC-ADF8-5107DF6BD1C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3071704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474133" y="316469"/>
            <a:ext cx="812723" cy="207749"/>
          </a:xfrm>
          <a:prstGeom prst="rect">
            <a:avLst/>
          </a:prstGeom>
        </p:spPr>
        <p:txBody>
          <a:bodyPr/>
          <a:lstStyle/>
          <a:p>
            <a:pPr fontAlgn="base">
              <a:spcBef>
                <a:spcPct val="0"/>
              </a:spcBef>
              <a:spcAft>
                <a:spcPct val="0"/>
              </a:spcAft>
              <a:defRPr/>
            </a:pPr>
            <a:r>
              <a:rPr lang="en-US" smtClean="0">
                <a:solidFill>
                  <a:srgbClr val="000000"/>
                </a:solidFill>
              </a:rPr>
              <a:t>March 2015</a:t>
            </a:r>
            <a:endParaRPr lang="en-US" dirty="0">
              <a:solidFill>
                <a:srgbClr val="000000"/>
              </a:solidFill>
            </a:endParaRPr>
          </a:p>
        </p:txBody>
      </p:sp>
      <p:sp>
        <p:nvSpPr>
          <p:cNvPr id="4" name="Slide Number Placeholder 3"/>
          <p:cNvSpPr>
            <a:spLocks noGrp="1"/>
          </p:cNvSpPr>
          <p:nvPr>
            <p:ph type="sldNum" sz="quarter" idx="11"/>
          </p:nvPr>
        </p:nvSpPr>
        <p:spPr>
          <a:xfrm>
            <a:off x="4409726" y="6475414"/>
            <a:ext cx="492474" cy="169277"/>
          </a:xfrm>
          <a:prstGeom prst="rect">
            <a:avLst/>
          </a:prstGeom>
        </p:spPr>
        <p:txBody>
          <a:bodyPr/>
          <a:lstStyle/>
          <a:p>
            <a:pPr fontAlgn="base">
              <a:spcBef>
                <a:spcPct val="0"/>
              </a:spcBef>
              <a:spcAft>
                <a:spcPct val="0"/>
              </a:spcAft>
              <a:defRPr/>
            </a:pPr>
            <a:r>
              <a:rPr lang="en-US" sz="900" smtClean="0">
                <a:solidFill>
                  <a:srgbClr val="000000"/>
                </a:solidFill>
              </a:rPr>
              <a:t>Slide </a:t>
            </a:r>
            <a:fld id="{7614916F-BBEF-4684-B6F5-1E636F42BA02}" type="slidenum">
              <a:rPr lang="en-US" sz="900" smtClean="0">
                <a:solidFill>
                  <a:srgbClr val="000000"/>
                </a:solidFill>
              </a:rPr>
              <a:pPr fontAlgn="base">
                <a:spcBef>
                  <a:spcPct val="0"/>
                </a:spcBef>
                <a:spcAft>
                  <a:spcPct val="0"/>
                </a:spcAft>
                <a:defRPr/>
              </a:pPr>
              <a:t>‹#›</a:t>
            </a:fld>
            <a:endParaRPr lang="en-US" sz="900">
              <a:solidFill>
                <a:srgbClr val="000000"/>
              </a:solidFill>
            </a:endParaRPr>
          </a:p>
        </p:txBody>
      </p:sp>
      <p:sp>
        <p:nvSpPr>
          <p:cNvPr id="5" name="Title 4"/>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89098406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1" name="Rectangle 7"/>
          <p:cNvSpPr>
            <a:spLocks noChangeArrowheads="1"/>
          </p:cNvSpPr>
          <p:nvPr/>
        </p:nvSpPr>
        <p:spPr bwMode="auto">
          <a:xfrm>
            <a:off x="6246180" y="401851"/>
            <a:ext cx="2199321" cy="207749"/>
          </a:xfrm>
          <a:prstGeom prst="rect">
            <a:avLst/>
          </a:prstGeom>
          <a:noFill/>
          <a:ln w="9525">
            <a:noFill/>
            <a:miter lim="800000"/>
            <a:headEnd/>
            <a:tailEnd/>
          </a:ln>
          <a:effectLst/>
        </p:spPr>
        <p:txBody>
          <a:bodyPr wrap="none" lIns="0" tIns="0" rIns="0" bIns="0" anchor="b">
            <a:spAutoFit/>
          </a:bodyPr>
          <a:lstStyle/>
          <a:p>
            <a:pPr marL="342900" lvl="4" algn="r" eaLnBrk="0" fontAlgn="base" hangingPunct="0">
              <a:spcBef>
                <a:spcPct val="0"/>
              </a:spcBef>
              <a:spcAft>
                <a:spcPct val="0"/>
              </a:spcAft>
              <a:defRPr/>
            </a:pPr>
            <a:r>
              <a:rPr lang="en-US" sz="1350" b="1" baseline="0" dirty="0">
                <a:solidFill>
                  <a:srgbClr val="000000"/>
                </a:solidFill>
                <a:latin typeface="Calibri" panose="020F0502020204030204" pitchFamily="34" charset="0"/>
                <a:cs typeface="Arial" charset="0"/>
              </a:rPr>
              <a:t>doc.: IEEE </a:t>
            </a:r>
            <a:r>
              <a:rPr lang="en-US" sz="1350" b="1" baseline="0" dirty="0" smtClean="0">
                <a:solidFill>
                  <a:srgbClr val="000000"/>
                </a:solidFill>
                <a:latin typeface="Calibri" panose="020F0502020204030204" pitchFamily="34" charset="0"/>
                <a:cs typeface="Arial" charset="0"/>
              </a:rPr>
              <a:t>802.11-15-0318</a:t>
            </a:r>
            <a:endParaRPr lang="en-US" sz="1350" b="1" baseline="0" dirty="0">
              <a:solidFill>
                <a:srgbClr val="000000"/>
              </a:solidFill>
              <a:latin typeface="Calibri" panose="020F0502020204030204" pitchFamily="34" charset="0"/>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lang="en-US" sz="900" dirty="0">
              <a:solidFill>
                <a:srgbClr val="000000"/>
              </a:solidFill>
              <a:cs typeface="Arial" charset="0"/>
            </a:endParaRPr>
          </a:p>
        </p:txBody>
      </p:sp>
      <p:sp>
        <p:nvSpPr>
          <p:cNvPr id="1034" name="Line 10"/>
          <p:cNvSpPr>
            <a:spLocks noChangeShapeType="1"/>
          </p:cNvSpPr>
          <p:nvPr/>
        </p:nvSpPr>
        <p:spPr bwMode="auto">
          <a:xfrm>
            <a:off x="596901" y="6415617"/>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lang="en-US" sz="900" dirty="0">
              <a:solidFill>
                <a:srgbClr val="000000"/>
              </a:solidFill>
              <a:cs typeface="Arial" charset="0"/>
            </a:endParaRPr>
          </a:p>
        </p:txBody>
      </p:sp>
      <p:sp>
        <p:nvSpPr>
          <p:cNvPr id="11" name="Text Placeholder 6"/>
          <p:cNvSpPr txBox="1">
            <a:spLocks/>
          </p:cNvSpPr>
          <p:nvPr userDrawn="1"/>
        </p:nvSpPr>
        <p:spPr>
          <a:xfrm>
            <a:off x="6534482" y="6390744"/>
            <a:ext cx="2513588" cy="355070"/>
          </a:xfrm>
          <a:prstGeom prst="rect">
            <a:avLst/>
          </a:prstGeom>
        </p:spPr>
        <p:txBody>
          <a:bodyPr/>
          <a:lstStyle>
            <a:lvl1pPr marL="0" indent="0" algn="l" rtl="0" eaLnBrk="0" fontAlgn="base" hangingPunct="0">
              <a:spcBef>
                <a:spcPct val="20000"/>
              </a:spcBef>
              <a:spcAft>
                <a:spcPct val="0"/>
              </a:spcAft>
              <a:buNone/>
              <a:defRPr sz="1800" b="1">
                <a:solidFill>
                  <a:schemeClr val="tx1"/>
                </a:solidFill>
                <a:latin typeface="+mn-lt"/>
                <a:ea typeface="+mn-ea"/>
                <a:cs typeface="+mn-cs"/>
              </a:defRPr>
            </a:lvl1pPr>
            <a:lvl2pPr marL="557213" indent="-214313" algn="l" rtl="0" eaLnBrk="0" fontAlgn="base" hangingPunct="0">
              <a:spcBef>
                <a:spcPct val="20000"/>
              </a:spcBef>
              <a:spcAft>
                <a:spcPct val="0"/>
              </a:spcAft>
              <a:buChar char="–"/>
              <a:defRPr sz="1500">
                <a:solidFill>
                  <a:schemeClr val="tx1"/>
                </a:solidFill>
                <a:latin typeface="+mn-lt"/>
              </a:defRPr>
            </a:lvl2pPr>
            <a:lvl3pPr marL="814388" indent="-171450" algn="l" rtl="0" eaLnBrk="0" fontAlgn="base" hangingPunct="0">
              <a:spcBef>
                <a:spcPct val="20000"/>
              </a:spcBef>
              <a:spcAft>
                <a:spcPct val="0"/>
              </a:spcAft>
              <a:buChar char="•"/>
              <a:defRPr>
                <a:solidFill>
                  <a:schemeClr val="tx1"/>
                </a:solidFill>
                <a:latin typeface="+mn-lt"/>
              </a:defRPr>
            </a:lvl3pPr>
            <a:lvl4pPr marL="1071563" indent="-171450" algn="l" rtl="0" eaLnBrk="0" fontAlgn="base" hangingPunct="0">
              <a:spcBef>
                <a:spcPct val="20000"/>
              </a:spcBef>
              <a:spcAft>
                <a:spcPct val="0"/>
              </a:spcAft>
              <a:buChar char="–"/>
              <a:defRPr sz="1200">
                <a:solidFill>
                  <a:schemeClr val="tx1"/>
                </a:solidFill>
                <a:latin typeface="+mn-lt"/>
              </a:defRPr>
            </a:lvl4pPr>
            <a:lvl5pPr marL="1328738" indent="-171450" algn="l" rtl="0" eaLnBrk="0" fontAlgn="base" hangingPunct="0">
              <a:spcBef>
                <a:spcPct val="20000"/>
              </a:spcBef>
              <a:spcAft>
                <a:spcPct val="0"/>
              </a:spcAft>
              <a:buChar char="•"/>
              <a:defRPr sz="1200">
                <a:solidFill>
                  <a:schemeClr val="tx1"/>
                </a:solidFill>
                <a:latin typeface="+mn-lt"/>
              </a:defRPr>
            </a:lvl5pPr>
            <a:lvl6pPr marL="1671638" indent="-171450" algn="l" rtl="0" eaLnBrk="0" fontAlgn="base" hangingPunct="0">
              <a:spcBef>
                <a:spcPct val="20000"/>
              </a:spcBef>
              <a:spcAft>
                <a:spcPct val="0"/>
              </a:spcAft>
              <a:buChar char="•"/>
              <a:defRPr sz="1200">
                <a:solidFill>
                  <a:schemeClr val="tx1"/>
                </a:solidFill>
                <a:latin typeface="+mn-lt"/>
              </a:defRPr>
            </a:lvl6pPr>
            <a:lvl7pPr marL="2014538" indent="-171450" algn="l" rtl="0" eaLnBrk="0" fontAlgn="base" hangingPunct="0">
              <a:spcBef>
                <a:spcPct val="20000"/>
              </a:spcBef>
              <a:spcAft>
                <a:spcPct val="0"/>
              </a:spcAft>
              <a:buChar char="•"/>
              <a:defRPr sz="1200">
                <a:solidFill>
                  <a:schemeClr val="tx1"/>
                </a:solidFill>
                <a:latin typeface="+mn-lt"/>
              </a:defRPr>
            </a:lvl7pPr>
            <a:lvl8pPr marL="2357438" indent="-171450" algn="l" rtl="0" eaLnBrk="0" fontAlgn="base" hangingPunct="0">
              <a:spcBef>
                <a:spcPct val="20000"/>
              </a:spcBef>
              <a:spcAft>
                <a:spcPct val="0"/>
              </a:spcAft>
              <a:buChar char="•"/>
              <a:defRPr sz="1200">
                <a:solidFill>
                  <a:schemeClr val="tx1"/>
                </a:solidFill>
                <a:latin typeface="+mn-lt"/>
              </a:defRPr>
            </a:lvl8pPr>
            <a:lvl9pPr marL="2700338" indent="-171450" algn="l" rtl="0" eaLnBrk="0" fontAlgn="base" hangingPunct="0">
              <a:spcBef>
                <a:spcPct val="20000"/>
              </a:spcBef>
              <a:spcAft>
                <a:spcPct val="0"/>
              </a:spcAft>
              <a:buChar char="•"/>
              <a:defRPr sz="1200">
                <a:solidFill>
                  <a:schemeClr val="tx1"/>
                </a:solidFill>
                <a:latin typeface="+mn-lt"/>
              </a:defRPr>
            </a:lvl9pPr>
          </a:lstStyle>
          <a:p>
            <a:r>
              <a:rPr lang="en-US" sz="1200" b="0" kern="0" baseline="0" dirty="0" smtClean="0">
                <a:latin typeface="Calibri" panose="020F0502020204030204" pitchFamily="34" charset="0"/>
              </a:rPr>
              <a:t>Amin </a:t>
            </a:r>
            <a:r>
              <a:rPr lang="en-US" sz="1200" b="0" kern="0" baseline="0" dirty="0" err="1" smtClean="0">
                <a:latin typeface="Calibri" panose="020F0502020204030204" pitchFamily="34" charset="0"/>
              </a:rPr>
              <a:t>Jafarian</a:t>
            </a:r>
            <a:r>
              <a:rPr lang="en-US" sz="1200" b="0" kern="0" baseline="0" dirty="0" smtClean="0">
                <a:latin typeface="Calibri" panose="020F0502020204030204" pitchFamily="34" charset="0"/>
              </a:rPr>
              <a:t>, </a:t>
            </a:r>
            <a:r>
              <a:rPr lang="en-US" sz="1300" b="0" kern="0" baseline="0" dirty="0" err="1" smtClean="0">
                <a:latin typeface="Calibri" panose="020F0502020204030204" pitchFamily="34" charset="0"/>
              </a:rPr>
              <a:t>Newracom</a:t>
            </a:r>
            <a:endParaRPr lang="en-US" sz="1300" b="0" kern="0" baseline="0" dirty="0">
              <a:latin typeface="Calibri" panose="020F0502020204030204" pitchFamily="34" charset="0"/>
            </a:endParaRPr>
          </a:p>
        </p:txBody>
      </p:sp>
      <p:sp>
        <p:nvSpPr>
          <p:cNvPr id="5" name="Rectangle 4"/>
          <p:cNvSpPr/>
          <p:nvPr userDrawn="1"/>
        </p:nvSpPr>
        <p:spPr>
          <a:xfrm>
            <a:off x="4217486" y="6415617"/>
            <a:ext cx="453970" cy="369332"/>
          </a:xfrm>
          <a:prstGeom prst="rect">
            <a:avLst/>
          </a:prstGeom>
        </p:spPr>
        <p:txBody>
          <a:bodyPr wrap="none">
            <a:spAutoFit/>
          </a:bodyPr>
          <a:lstStyle/>
          <a:p>
            <a:fld id="{3AA7E6B9-6F40-4A94-A0E3-EE3CF6080FE6}" type="slidenum">
              <a:rPr lang="en-US" smtClean="0"/>
              <a:pPr/>
              <a:t>‹#›</a:t>
            </a:fld>
            <a:endParaRPr lang="en-US" dirty="0"/>
          </a:p>
        </p:txBody>
      </p:sp>
      <p:sp>
        <p:nvSpPr>
          <p:cNvPr id="7" name="Date Placeholder 6"/>
          <p:cNvSpPr>
            <a:spLocks noGrp="1"/>
          </p:cNvSpPr>
          <p:nvPr>
            <p:ph type="dt" sz="half" idx="2"/>
          </p:nvPr>
        </p:nvSpPr>
        <p:spPr>
          <a:xfrm>
            <a:off x="685800" y="274637"/>
            <a:ext cx="2057400" cy="365125"/>
          </a:xfrm>
          <a:prstGeom prst="rect">
            <a:avLst/>
          </a:prstGeom>
        </p:spPr>
        <p:txBody>
          <a:bodyPr vert="horz" lIns="91440" tIns="45720" rIns="91440" bIns="45720" rtlCol="0" anchor="ctr"/>
          <a:lstStyle>
            <a:lvl1pPr algn="l">
              <a:defRPr sz="1200" baseline="0">
                <a:solidFill>
                  <a:schemeClr val="tx1">
                    <a:tint val="75000"/>
                  </a:schemeClr>
                </a:solidFill>
                <a:latin typeface="Calibri" panose="020F0502020204030204" pitchFamily="34" charset="0"/>
              </a:defRPr>
            </a:lvl1pPr>
          </a:lstStyle>
          <a:p>
            <a:r>
              <a:rPr lang="en-US" dirty="0" smtClean="0"/>
              <a:t>March 2015</a:t>
            </a:r>
            <a:endParaRPr lang="en-US" dirty="0"/>
          </a:p>
        </p:txBody>
      </p:sp>
    </p:spTree>
    <p:extLst>
      <p:ext uri="{BB962C8B-B14F-4D97-AF65-F5344CB8AC3E}">
        <p14:creationId xmlns:p14="http://schemas.microsoft.com/office/powerpoint/2010/main" val="10577066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timing>
    <p:tnLst>
      <p:par>
        <p:cTn id="1" dur="indefinite" restart="never" nodeType="tmRoot"/>
      </p:par>
    </p:tnLst>
  </p:timing>
  <p:hf sldNum="0" hdr="0" ftr="0"/>
  <p:txStyles>
    <p:titleStyle>
      <a:lvl1pPr algn="ctr" rtl="0" eaLnBrk="0" fontAlgn="base" hangingPunct="0">
        <a:spcBef>
          <a:spcPct val="0"/>
        </a:spcBef>
        <a:spcAft>
          <a:spcPct val="0"/>
        </a:spcAft>
        <a:defRPr sz="2400" b="1">
          <a:solidFill>
            <a:schemeClr val="tx2"/>
          </a:solidFill>
          <a:latin typeface="+mj-lt"/>
          <a:ea typeface="+mj-ea"/>
          <a:cs typeface="+mj-cs"/>
        </a:defRPr>
      </a:lvl1pPr>
      <a:lvl2pPr algn="ctr" rtl="0" eaLnBrk="0" fontAlgn="base" hangingPunct="0">
        <a:spcBef>
          <a:spcPct val="0"/>
        </a:spcBef>
        <a:spcAft>
          <a:spcPct val="0"/>
        </a:spcAft>
        <a:defRPr sz="2400" b="1">
          <a:solidFill>
            <a:schemeClr val="tx2"/>
          </a:solidFill>
          <a:latin typeface="Times New Roman" pitchFamily="18" charset="0"/>
        </a:defRPr>
      </a:lvl2pPr>
      <a:lvl3pPr algn="ctr" rtl="0" eaLnBrk="0" fontAlgn="base" hangingPunct="0">
        <a:spcBef>
          <a:spcPct val="0"/>
        </a:spcBef>
        <a:spcAft>
          <a:spcPct val="0"/>
        </a:spcAft>
        <a:defRPr sz="2400" b="1">
          <a:solidFill>
            <a:schemeClr val="tx2"/>
          </a:solidFill>
          <a:latin typeface="Times New Roman" pitchFamily="18" charset="0"/>
        </a:defRPr>
      </a:lvl3pPr>
      <a:lvl4pPr algn="ctr" rtl="0" eaLnBrk="0" fontAlgn="base" hangingPunct="0">
        <a:spcBef>
          <a:spcPct val="0"/>
        </a:spcBef>
        <a:spcAft>
          <a:spcPct val="0"/>
        </a:spcAft>
        <a:defRPr sz="2400" b="1">
          <a:solidFill>
            <a:schemeClr val="tx2"/>
          </a:solidFill>
          <a:latin typeface="Times New Roman" pitchFamily="18" charset="0"/>
        </a:defRPr>
      </a:lvl4pPr>
      <a:lvl5pPr algn="ctr" rtl="0" eaLnBrk="0" fontAlgn="base" hangingPunct="0">
        <a:spcBef>
          <a:spcPct val="0"/>
        </a:spcBef>
        <a:spcAft>
          <a:spcPct val="0"/>
        </a:spcAft>
        <a:defRPr sz="2400" b="1">
          <a:solidFill>
            <a:schemeClr val="tx2"/>
          </a:solidFill>
          <a:latin typeface="Times New Roman" pitchFamily="18" charset="0"/>
        </a:defRPr>
      </a:lvl5pPr>
      <a:lvl6pPr marL="342900" algn="ctr" rtl="0" eaLnBrk="0" fontAlgn="base" hangingPunct="0">
        <a:spcBef>
          <a:spcPct val="0"/>
        </a:spcBef>
        <a:spcAft>
          <a:spcPct val="0"/>
        </a:spcAft>
        <a:defRPr sz="2400" b="1">
          <a:solidFill>
            <a:schemeClr val="tx2"/>
          </a:solidFill>
          <a:latin typeface="Times New Roman" pitchFamily="18" charset="0"/>
        </a:defRPr>
      </a:lvl6pPr>
      <a:lvl7pPr marL="685800" algn="ctr" rtl="0" eaLnBrk="0" fontAlgn="base" hangingPunct="0">
        <a:spcBef>
          <a:spcPct val="0"/>
        </a:spcBef>
        <a:spcAft>
          <a:spcPct val="0"/>
        </a:spcAft>
        <a:defRPr sz="2400" b="1">
          <a:solidFill>
            <a:schemeClr val="tx2"/>
          </a:solidFill>
          <a:latin typeface="Times New Roman" pitchFamily="18" charset="0"/>
        </a:defRPr>
      </a:lvl7pPr>
      <a:lvl8pPr marL="1028700" algn="ctr" rtl="0" eaLnBrk="0" fontAlgn="base" hangingPunct="0">
        <a:spcBef>
          <a:spcPct val="0"/>
        </a:spcBef>
        <a:spcAft>
          <a:spcPct val="0"/>
        </a:spcAft>
        <a:defRPr sz="2400" b="1">
          <a:solidFill>
            <a:schemeClr val="tx2"/>
          </a:solidFill>
          <a:latin typeface="Times New Roman" pitchFamily="18" charset="0"/>
        </a:defRPr>
      </a:lvl8pPr>
      <a:lvl9pPr marL="1371600" algn="ctr" rtl="0" eaLnBrk="0" fontAlgn="base" hangingPunct="0">
        <a:spcBef>
          <a:spcPct val="0"/>
        </a:spcBef>
        <a:spcAft>
          <a:spcPct val="0"/>
        </a:spcAft>
        <a:defRPr sz="2400" b="1">
          <a:solidFill>
            <a:schemeClr val="tx2"/>
          </a:solidFill>
          <a:latin typeface="Times New Roman" pitchFamily="18" charset="0"/>
        </a:defRPr>
      </a:lvl9pPr>
    </p:titleStyle>
    <p:bodyStyle>
      <a:lvl1pPr marL="257175" indent="-257175" algn="l" rtl="0" eaLnBrk="0" fontAlgn="base" hangingPunct="0">
        <a:spcBef>
          <a:spcPct val="20000"/>
        </a:spcBef>
        <a:spcAft>
          <a:spcPct val="0"/>
        </a:spcAft>
        <a:buChar char="•"/>
        <a:defRPr sz="1800" b="1">
          <a:solidFill>
            <a:schemeClr val="tx1"/>
          </a:solidFill>
          <a:latin typeface="+mn-lt"/>
          <a:ea typeface="+mn-ea"/>
          <a:cs typeface="+mn-cs"/>
        </a:defRPr>
      </a:lvl1pPr>
      <a:lvl2pPr marL="557213" indent="-214313" algn="l" rtl="0" eaLnBrk="0" fontAlgn="base" hangingPunct="0">
        <a:spcBef>
          <a:spcPct val="20000"/>
        </a:spcBef>
        <a:spcAft>
          <a:spcPct val="0"/>
        </a:spcAft>
        <a:buChar char="–"/>
        <a:defRPr sz="1500">
          <a:solidFill>
            <a:schemeClr val="tx1"/>
          </a:solidFill>
          <a:latin typeface="+mn-lt"/>
        </a:defRPr>
      </a:lvl2pPr>
      <a:lvl3pPr marL="814388" indent="-171450" algn="l" rtl="0" eaLnBrk="0" fontAlgn="base" hangingPunct="0">
        <a:spcBef>
          <a:spcPct val="20000"/>
        </a:spcBef>
        <a:spcAft>
          <a:spcPct val="0"/>
        </a:spcAft>
        <a:buChar char="•"/>
        <a:defRPr>
          <a:solidFill>
            <a:schemeClr val="tx1"/>
          </a:solidFill>
          <a:latin typeface="+mn-lt"/>
        </a:defRPr>
      </a:lvl3pPr>
      <a:lvl4pPr marL="1071563" indent="-171450" algn="l" rtl="0" eaLnBrk="0" fontAlgn="base" hangingPunct="0">
        <a:spcBef>
          <a:spcPct val="20000"/>
        </a:spcBef>
        <a:spcAft>
          <a:spcPct val="0"/>
        </a:spcAft>
        <a:buChar char="–"/>
        <a:defRPr sz="1200">
          <a:solidFill>
            <a:schemeClr val="tx1"/>
          </a:solidFill>
          <a:latin typeface="+mn-lt"/>
        </a:defRPr>
      </a:lvl4pPr>
      <a:lvl5pPr marL="1328738" indent="-171450" algn="l" rtl="0" eaLnBrk="0" fontAlgn="base" hangingPunct="0">
        <a:spcBef>
          <a:spcPct val="20000"/>
        </a:spcBef>
        <a:spcAft>
          <a:spcPct val="0"/>
        </a:spcAft>
        <a:buChar char="•"/>
        <a:defRPr sz="1200">
          <a:solidFill>
            <a:schemeClr val="tx1"/>
          </a:solidFill>
          <a:latin typeface="+mn-lt"/>
        </a:defRPr>
      </a:lvl5pPr>
      <a:lvl6pPr marL="1671638" indent="-171450" algn="l" rtl="0" eaLnBrk="0" fontAlgn="base" hangingPunct="0">
        <a:spcBef>
          <a:spcPct val="20000"/>
        </a:spcBef>
        <a:spcAft>
          <a:spcPct val="0"/>
        </a:spcAft>
        <a:buChar char="•"/>
        <a:defRPr sz="1200">
          <a:solidFill>
            <a:schemeClr val="tx1"/>
          </a:solidFill>
          <a:latin typeface="+mn-lt"/>
        </a:defRPr>
      </a:lvl6pPr>
      <a:lvl7pPr marL="2014538" indent="-171450" algn="l" rtl="0" eaLnBrk="0" fontAlgn="base" hangingPunct="0">
        <a:spcBef>
          <a:spcPct val="20000"/>
        </a:spcBef>
        <a:spcAft>
          <a:spcPct val="0"/>
        </a:spcAft>
        <a:buChar char="•"/>
        <a:defRPr sz="1200">
          <a:solidFill>
            <a:schemeClr val="tx1"/>
          </a:solidFill>
          <a:latin typeface="+mn-lt"/>
        </a:defRPr>
      </a:lvl7pPr>
      <a:lvl8pPr marL="2357438" indent="-171450" algn="l" rtl="0" eaLnBrk="0" fontAlgn="base" hangingPunct="0">
        <a:spcBef>
          <a:spcPct val="20000"/>
        </a:spcBef>
        <a:spcAft>
          <a:spcPct val="0"/>
        </a:spcAft>
        <a:buChar char="•"/>
        <a:defRPr sz="1200">
          <a:solidFill>
            <a:schemeClr val="tx1"/>
          </a:solidFill>
          <a:latin typeface="+mn-lt"/>
        </a:defRPr>
      </a:lvl8pPr>
      <a:lvl9pPr marL="2700338" indent="-171450" algn="l" rtl="0" eaLnBrk="0" fontAlgn="base" hangingPunct="0">
        <a:spcBef>
          <a:spcPct val="20000"/>
        </a:spcBef>
        <a:spcAft>
          <a:spcPct val="0"/>
        </a:spcAft>
        <a:buChar char="•"/>
        <a:defRPr sz="12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784706"/>
            <a:ext cx="8233913" cy="1470025"/>
          </a:xfrm>
        </p:spPr>
        <p:txBody>
          <a:bodyPr/>
          <a:lstStyle/>
          <a:p>
            <a:r>
              <a:rPr lang="en-US" sz="3200" dirty="0">
                <a:latin typeface="Calibri" panose="020F0502020204030204" pitchFamily="34" charset="0"/>
              </a:rPr>
              <a:t>CCA Regime Evaluation Revisited</a:t>
            </a:r>
          </a:p>
        </p:txBody>
      </p:sp>
      <p:sp>
        <p:nvSpPr>
          <p:cNvPr id="4" name="TextBox 3"/>
          <p:cNvSpPr txBox="1"/>
          <p:nvPr/>
        </p:nvSpPr>
        <p:spPr>
          <a:xfrm>
            <a:off x="642666" y="362309"/>
            <a:ext cx="933269" cy="276999"/>
          </a:xfrm>
          <a:prstGeom prst="rect">
            <a:avLst/>
          </a:prstGeom>
          <a:noFill/>
        </p:spPr>
        <p:txBody>
          <a:bodyPr wrap="none" rtlCol="0">
            <a:spAutoFit/>
          </a:bodyPr>
          <a:lstStyle/>
          <a:p>
            <a:r>
              <a:rPr lang="en-US" sz="1200" dirty="0" smtClean="0"/>
              <a:t>March 2015</a:t>
            </a:r>
          </a:p>
        </p:txBody>
      </p:sp>
      <p:graphicFrame>
        <p:nvGraphicFramePr>
          <p:cNvPr id="5" name="Table 4"/>
          <p:cNvGraphicFramePr>
            <a:graphicFrameLocks noGrp="1"/>
          </p:cNvGraphicFramePr>
          <p:nvPr>
            <p:extLst>
              <p:ext uri="{D42A27DB-BD31-4B8C-83A1-F6EECF244321}">
                <p14:modId xmlns:p14="http://schemas.microsoft.com/office/powerpoint/2010/main" val="2608401043"/>
              </p:ext>
            </p:extLst>
          </p:nvPr>
        </p:nvGraphicFramePr>
        <p:xfrm>
          <a:off x="560718" y="2310444"/>
          <a:ext cx="8097508" cy="3353680"/>
        </p:xfrm>
        <a:graphic>
          <a:graphicData uri="http://schemas.openxmlformats.org/drawingml/2006/table">
            <a:tbl>
              <a:tblPr/>
              <a:tblGrid>
                <a:gridCol w="1427108"/>
                <a:gridCol w="1510748"/>
                <a:gridCol w="1201935"/>
                <a:gridCol w="1609919"/>
                <a:gridCol w="2347798"/>
              </a:tblGrid>
              <a:tr h="259176">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Name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800" b="1"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Affiliations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800" b="1"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Address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800" b="1"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Phone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800" b="1"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email</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9804">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Calibri" panose="020F0502020204030204" pitchFamily="34" charset="0"/>
                        </a:rPr>
                        <a:t>Amin </a:t>
                      </a: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Calibri" panose="020F0502020204030204" pitchFamily="34" charset="0"/>
                        </a:rPr>
                        <a:t>Jafarian</a:t>
                      </a: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rPr>
                        <a:t>NEWRACOM</a:t>
                      </a: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amin.jafarian@newracom.com</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444">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Minho Cheong</a:t>
                      </a: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444">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Reza </a:t>
                      </a: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Hedayat</a:t>
                      </a: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31">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Young </a:t>
                      </a: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Hoon</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Kwon</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just" defTabSz="914400" rtl="0" eaLnBrk="1" fontAlgn="base" latinLnBrk="0" hangingPunct="1">
                        <a:lnSpc>
                          <a:spcPct val="100000"/>
                        </a:lnSpc>
                        <a:spcBef>
                          <a:spcPts val="600"/>
                        </a:spcBef>
                        <a:spcAft>
                          <a:spcPct val="0"/>
                        </a:spcAft>
                        <a:buClrTx/>
                        <a:buSzTx/>
                        <a:buFontTx/>
                        <a:buNone/>
                        <a:tabLst/>
                      </a:pPr>
                      <a:endParaRPr kumimoji="0" lang="en-US" altLang="ko-KR" sz="1200" b="0" i="0" u="none" strike="noStrike" cap="none" normalizeH="0" baseline="0" smtClean="0">
                        <a:ln>
                          <a:noFill/>
                        </a:ln>
                        <a:solidFill>
                          <a:schemeClr val="tx1"/>
                        </a:solidFill>
                        <a:effectLst/>
                        <a:latin typeface="Calibri" panose="020F0502020204030204" pitchFamily="34" charset="0"/>
                        <a:ea typeface="Malgun Gothic" panose="020B0503020000020004" pitchFamily="34" charset="-127"/>
                      </a:endParaRPr>
                    </a:p>
                  </a:txBody>
                  <a:tcPr marL="52026" marR="5202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altLang="ko-KR" sz="1200" b="0" i="0" u="none" strike="noStrike" cap="none" normalizeH="0" baseline="0" smtClean="0">
                        <a:ln>
                          <a:noFill/>
                        </a:ln>
                        <a:solidFill>
                          <a:schemeClr val="tx1"/>
                        </a:solidFill>
                        <a:effectLst/>
                        <a:latin typeface="Calibri" panose="020F0502020204030204" pitchFamily="34" charset="0"/>
                        <a:ea typeface="Malgun Gothic" panose="020B0503020000020004" pitchFamily="34" charset="-127"/>
                      </a:endParaRPr>
                    </a:p>
                  </a:txBody>
                  <a:tcPr marL="52026" marR="5202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just" defTabSz="914400" rtl="0" eaLnBrk="1" fontAlgn="base" latinLnBrk="0" hangingPunct="1">
                        <a:lnSpc>
                          <a:spcPct val="100000"/>
                        </a:lnSpc>
                        <a:spcBef>
                          <a:spcPts val="600"/>
                        </a:spcBef>
                        <a:spcAft>
                          <a:spcPct val="0"/>
                        </a:spcAft>
                        <a:buClrTx/>
                        <a:buSzTx/>
                        <a:buFontTx/>
                        <a:buNone/>
                        <a:tabLst/>
                      </a:pPr>
                      <a:endParaRPr kumimoji="0" lang="en-US" altLang="ko-KR" sz="1200" b="0" i="0" u="none" strike="noStrike" cap="none" normalizeH="0" baseline="0" smtClean="0">
                        <a:ln>
                          <a:noFill/>
                        </a:ln>
                        <a:solidFill>
                          <a:schemeClr val="tx1"/>
                        </a:solidFill>
                        <a:effectLst/>
                        <a:latin typeface="Calibri" panose="020F0502020204030204" pitchFamily="34" charset="0"/>
                        <a:ea typeface="Malgun Gothic" panose="020B0503020000020004" pitchFamily="34" charset="-127"/>
                      </a:endParaRPr>
                    </a:p>
                  </a:txBody>
                  <a:tcPr marL="52026" marR="5202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1021">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Daewon</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Lee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just" defTabSz="914400" rtl="0" eaLnBrk="1" fontAlgn="base" latinLnBrk="0" hangingPunct="1">
                        <a:lnSpc>
                          <a:spcPct val="100000"/>
                        </a:lnSpc>
                        <a:spcBef>
                          <a:spcPts val="600"/>
                        </a:spcBef>
                        <a:spcAft>
                          <a:spcPct val="0"/>
                        </a:spcAft>
                        <a:buClrTx/>
                        <a:buSzTx/>
                        <a:buFontTx/>
                        <a:buNone/>
                        <a:tabLst/>
                      </a:pPr>
                      <a:endParaRPr kumimoji="0" lang="en-US" altLang="ko-KR" sz="1200" b="0" i="0" u="none" strike="noStrike" cap="none" normalizeH="0" baseline="0" smtClean="0">
                        <a:ln>
                          <a:noFill/>
                        </a:ln>
                        <a:solidFill>
                          <a:schemeClr val="tx1"/>
                        </a:solidFill>
                        <a:effectLst/>
                        <a:latin typeface="Calibri" panose="020F0502020204030204" pitchFamily="34" charset="0"/>
                        <a:ea typeface="Malgun Gothic" panose="020B0503020000020004" pitchFamily="34" charset="-127"/>
                        <a:cs typeface="Arial" panose="020B0604020202020204" pitchFamily="34" charset="0"/>
                      </a:endParaRPr>
                    </a:p>
                  </a:txBody>
                  <a:tcPr marL="52028" marR="5202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altLang="ko-KR" sz="1200" b="0" i="0" u="none" strike="noStrike" cap="none" normalizeH="0" baseline="0" smtClean="0">
                        <a:ln>
                          <a:noFill/>
                        </a:ln>
                        <a:solidFill>
                          <a:schemeClr val="tx1"/>
                        </a:solidFill>
                        <a:effectLst/>
                        <a:latin typeface="Calibri" panose="020F0502020204030204" pitchFamily="34" charset="0"/>
                        <a:ea typeface="Malgun Gothic" panose="020B0503020000020004" pitchFamily="34" charset="-127"/>
                        <a:cs typeface="Arial" panose="020B0604020202020204" pitchFamily="34" charset="0"/>
                      </a:endParaRPr>
                    </a:p>
                  </a:txBody>
                  <a:tcPr marL="52028" marR="5202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102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Vida Ferdowsi</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ts val="600"/>
                        </a:spcBef>
                        <a:spcAft>
                          <a:spcPct val="0"/>
                        </a:spcAft>
                        <a:buClrTx/>
                        <a:buSzTx/>
                        <a:buFontTx/>
                        <a:buNone/>
                        <a:tabLst/>
                      </a:pPr>
                      <a:endParaRPr kumimoji="0" lang="en-US" altLang="ko-KR" sz="1200" b="0" i="0" u="none" strike="noStrike" cap="none" normalizeH="0" baseline="0" smtClean="0">
                        <a:ln>
                          <a:noFill/>
                        </a:ln>
                        <a:solidFill>
                          <a:schemeClr val="tx1"/>
                        </a:solidFill>
                        <a:effectLst/>
                        <a:latin typeface="Calibri" panose="020F0502020204030204" pitchFamily="34" charset="0"/>
                        <a:ea typeface="Malgun Gothic" panose="020B0503020000020004" pitchFamily="34" charset="-127"/>
                        <a:cs typeface="Arial" panose="020B0604020202020204" pitchFamily="34" charset="0"/>
                      </a:endParaRPr>
                    </a:p>
                  </a:txBody>
                  <a:tcPr marL="52028" marR="5202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altLang="ko-KR" sz="1200" b="0" i="0" u="none" strike="noStrike" cap="none" normalizeH="0" baseline="0" smtClean="0">
                        <a:ln>
                          <a:noFill/>
                        </a:ln>
                        <a:solidFill>
                          <a:schemeClr val="tx1"/>
                        </a:solidFill>
                        <a:effectLst/>
                        <a:latin typeface="Calibri" panose="020F0502020204030204" pitchFamily="34" charset="0"/>
                        <a:ea typeface="Malgun Gothic" panose="020B0503020000020004" pitchFamily="34" charset="-127"/>
                        <a:cs typeface="Arial" panose="020B0604020202020204" pitchFamily="34" charset="0"/>
                      </a:endParaRPr>
                    </a:p>
                  </a:txBody>
                  <a:tcPr marL="52028" marR="5202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102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Yongho</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a: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Seok</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ts val="60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Calibri" panose="020F0502020204030204" pitchFamily="34" charset="0"/>
                        <a:ea typeface="Malgun Gothic" panose="020B0503020000020004" pitchFamily="34" charset="-127"/>
                        <a:cs typeface="Arial" panose="020B0604020202020204" pitchFamily="34" charset="0"/>
                      </a:endParaRPr>
                    </a:p>
                  </a:txBody>
                  <a:tcPr marL="52028" marR="5202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Calibri" panose="020F0502020204030204" pitchFamily="34" charset="0"/>
                        <a:ea typeface="Malgun Gothic" panose="020B0503020000020004" pitchFamily="34" charset="-127"/>
                        <a:cs typeface="Arial" panose="020B0604020202020204" pitchFamily="34" charset="0"/>
                      </a:endParaRPr>
                    </a:p>
                  </a:txBody>
                  <a:tcPr marL="52028" marR="5202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3970748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latin typeface="Calibri" panose="020F0502020204030204" pitchFamily="34" charset="0"/>
              </a:rPr>
              <a:t>Final Steps</a:t>
            </a:r>
            <a:endParaRPr lang="en-US" sz="2800" dirty="0">
              <a:latin typeface="Calibri" panose="020F0502020204030204" pitchFamily="34" charset="0"/>
            </a:endParaRPr>
          </a:p>
        </p:txBody>
      </p:sp>
      <p:sp>
        <p:nvSpPr>
          <p:cNvPr id="3" name="Content Placeholder 2"/>
          <p:cNvSpPr>
            <a:spLocks noGrp="1"/>
          </p:cNvSpPr>
          <p:nvPr>
            <p:ph idx="1"/>
          </p:nvPr>
        </p:nvSpPr>
        <p:spPr/>
        <p:txBody>
          <a:bodyPr>
            <a:normAutofit/>
          </a:bodyPr>
          <a:lstStyle/>
          <a:p>
            <a:pPr marL="0" indent="0">
              <a:buNone/>
            </a:pPr>
            <a:r>
              <a:rPr lang="en-US" dirty="0" smtClean="0">
                <a:latin typeface="Calibri" panose="020F0502020204030204" pitchFamily="34" charset="0"/>
              </a:rPr>
              <a:t>Step 4: Repeat step 2 and 3 many times</a:t>
            </a:r>
          </a:p>
          <a:p>
            <a:pPr lvl="1"/>
            <a:r>
              <a:rPr lang="en-US" dirty="0" smtClean="0">
                <a:latin typeface="Calibri" panose="020F0502020204030204" pitchFamily="34" charset="0"/>
              </a:rPr>
              <a:t>At the end find the percentage of cases that two simultaneous transmission was possible</a:t>
            </a:r>
          </a:p>
          <a:p>
            <a:endParaRPr lang="en-US" dirty="0" smtClean="0">
              <a:latin typeface="Calibri" panose="020F0502020204030204" pitchFamily="34" charset="0"/>
            </a:endParaRPr>
          </a:p>
          <a:p>
            <a:pPr marL="0" indent="0">
              <a:buNone/>
            </a:pPr>
            <a:r>
              <a:rPr lang="en-US" dirty="0" smtClean="0">
                <a:latin typeface="Calibri" panose="020F0502020204030204" pitchFamily="34" charset="0"/>
              </a:rPr>
              <a:t>Step 5: Change the normalized distance of primary pair to </a:t>
            </a:r>
            <a:r>
              <a:rPr lang="en-US" dirty="0" err="1" smtClean="0">
                <a:latin typeface="Calibri" panose="020F0502020204030204" pitchFamily="34" charset="0"/>
              </a:rPr>
              <a:t>r+delta</a:t>
            </a:r>
            <a:endParaRPr lang="en-US" dirty="0" smtClean="0">
              <a:latin typeface="Calibri" panose="020F0502020204030204" pitchFamily="34" charset="0"/>
            </a:endParaRPr>
          </a:p>
          <a:p>
            <a:pPr lvl="1"/>
            <a:r>
              <a:rPr lang="en-US" dirty="0" smtClean="0">
                <a:latin typeface="Calibri" panose="020F0502020204030204" pitchFamily="34" charset="0"/>
              </a:rPr>
              <a:t>Redo the computations</a:t>
            </a:r>
          </a:p>
          <a:p>
            <a:endParaRPr lang="en-US" dirty="0" smtClean="0">
              <a:latin typeface="Calibri" panose="020F0502020204030204" pitchFamily="34" charset="0"/>
            </a:endParaRPr>
          </a:p>
          <a:p>
            <a:pPr marL="0" indent="0">
              <a:buNone/>
            </a:pPr>
            <a:r>
              <a:rPr lang="en-US" dirty="0" smtClean="0">
                <a:latin typeface="Calibri" panose="020F0502020204030204" pitchFamily="34" charset="0"/>
              </a:rPr>
              <a:t>Step 6: Plot the percentage of cases with respect to distance r</a:t>
            </a:r>
            <a:endParaRPr lang="en-US" dirty="0">
              <a:latin typeface="Calibri" panose="020F0502020204030204" pitchFamily="34" charset="0"/>
            </a:endParaRPr>
          </a:p>
        </p:txBody>
      </p:sp>
      <p:sp>
        <p:nvSpPr>
          <p:cNvPr id="5" name="Date Placeholder 4"/>
          <p:cNvSpPr>
            <a:spLocks noGrp="1"/>
          </p:cNvSpPr>
          <p:nvPr>
            <p:ph type="dt" sz="half" idx="10"/>
          </p:nvPr>
        </p:nvSpPr>
        <p:spPr/>
        <p:txBody>
          <a:body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33476981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latin typeface="Calibri" panose="020F0502020204030204" pitchFamily="34" charset="0"/>
              </a:rPr>
              <a:t>CCA Regimes</a:t>
            </a:r>
            <a:endParaRPr lang="en-US" sz="2800" dirty="0">
              <a:latin typeface="Calibri" panose="020F0502020204030204" pitchFamily="34" charset="0"/>
            </a:endParaRPr>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latin typeface="Calibri" panose="020F0502020204030204" pitchFamily="34" charset="0"/>
              </a:rPr>
              <a:t>Four CCA regimes </a:t>
            </a:r>
            <a:r>
              <a:rPr lang="en-US" dirty="0" smtClean="0">
                <a:latin typeface="Calibri" panose="020F0502020204030204" pitchFamily="34" charset="0"/>
              </a:rPr>
              <a:t>are considered:</a:t>
            </a:r>
          </a:p>
          <a:p>
            <a:pPr marL="0" indent="0">
              <a:buNone/>
            </a:pPr>
            <a:endParaRPr lang="en-US" dirty="0" smtClean="0">
              <a:latin typeface="Calibri" panose="020F0502020204030204" pitchFamily="34" charset="0"/>
            </a:endParaRPr>
          </a:p>
          <a:p>
            <a:r>
              <a:rPr lang="en-US" dirty="0" smtClean="0">
                <a:latin typeface="Calibri" panose="020F0502020204030204" pitchFamily="34" charset="0"/>
              </a:rPr>
              <a:t>CCA threshold -72dbm</a:t>
            </a:r>
          </a:p>
          <a:p>
            <a:pPr marL="685800" lvl="1" indent="-342900">
              <a:buFont typeface="+mj-lt"/>
              <a:buAutoNum type="arabicPeriod"/>
            </a:pPr>
            <a:r>
              <a:rPr lang="en-US" b="1" dirty="0" smtClean="0">
                <a:latin typeface="Calibri" panose="020F0502020204030204" pitchFamily="34" charset="0"/>
              </a:rPr>
              <a:t>Fixed power: </a:t>
            </a:r>
            <a:r>
              <a:rPr lang="en-US" dirty="0" smtClean="0">
                <a:latin typeface="Calibri" panose="020F0502020204030204" pitchFamily="34" charset="0"/>
              </a:rPr>
              <a:t>Secondary STAs </a:t>
            </a:r>
            <a:r>
              <a:rPr lang="en-US" b="1" dirty="0" smtClean="0">
                <a:latin typeface="Calibri" panose="020F0502020204030204" pitchFamily="34" charset="0"/>
              </a:rPr>
              <a:t>are not allowed to change their TX power</a:t>
            </a:r>
          </a:p>
          <a:p>
            <a:pPr marL="685800" lvl="1" indent="-342900">
              <a:buFont typeface="+mj-lt"/>
              <a:buAutoNum type="arabicPeriod"/>
            </a:pPr>
            <a:endParaRPr lang="en-US" b="1" dirty="0" smtClean="0">
              <a:latin typeface="Calibri" panose="020F0502020204030204" pitchFamily="34" charset="0"/>
            </a:endParaRPr>
          </a:p>
          <a:p>
            <a:pPr marL="685800" lvl="1" indent="-342900">
              <a:buFont typeface="+mj-lt"/>
              <a:buAutoNum type="arabicPeriod"/>
            </a:pPr>
            <a:r>
              <a:rPr lang="en-US" b="1" dirty="0" smtClean="0">
                <a:latin typeface="Calibri" panose="020F0502020204030204" pitchFamily="34" charset="0"/>
              </a:rPr>
              <a:t>Dynamic Power: </a:t>
            </a:r>
            <a:r>
              <a:rPr lang="en-US" dirty="0" smtClean="0">
                <a:latin typeface="Calibri" panose="020F0502020204030204" pitchFamily="34" charset="0"/>
              </a:rPr>
              <a:t>Secondary STAs are provided with the channel knowledge so that they can compute the </a:t>
            </a:r>
            <a:r>
              <a:rPr lang="en-US" b="1" dirty="0" smtClean="0">
                <a:latin typeface="Calibri" panose="020F0502020204030204" pitchFamily="34" charset="0"/>
              </a:rPr>
              <a:t>optimal transmit power </a:t>
            </a:r>
            <a:r>
              <a:rPr lang="en-US" dirty="0" smtClean="0">
                <a:latin typeface="Calibri" panose="020F0502020204030204" pitchFamily="34" charset="0"/>
              </a:rPr>
              <a:t>that enables them to communicate </a:t>
            </a:r>
            <a:r>
              <a:rPr lang="en-US" b="1" dirty="0" smtClean="0">
                <a:latin typeface="Calibri" panose="020F0502020204030204" pitchFamily="34" charset="0"/>
              </a:rPr>
              <a:t>without causing much interference to the primary pair if possible at all</a:t>
            </a:r>
          </a:p>
          <a:p>
            <a:pPr lvl="2"/>
            <a:r>
              <a:rPr lang="en-US" dirty="0" smtClean="0">
                <a:latin typeface="Calibri" panose="020F0502020204030204" pitchFamily="34" charset="0"/>
              </a:rPr>
              <a:t>Note that this provides </a:t>
            </a:r>
            <a:r>
              <a:rPr lang="en-US" u="sng" dirty="0" smtClean="0">
                <a:latin typeface="Calibri" panose="020F0502020204030204" pitchFamily="34" charset="0"/>
              </a:rPr>
              <a:t>the best possible performance one can expect from dynamic CCA</a:t>
            </a:r>
            <a:r>
              <a:rPr lang="en-US" dirty="0" smtClean="0">
                <a:latin typeface="Calibri" panose="020F0502020204030204" pitchFamily="34" charset="0"/>
              </a:rPr>
              <a:t>. The goal of this presentation is no to address how this information is provided. It is more along the direction of how much this best information can improve CCA regime </a:t>
            </a:r>
          </a:p>
          <a:p>
            <a:pPr marL="685800" lvl="1" indent="-342900">
              <a:buFont typeface="+mj-lt"/>
              <a:buAutoNum type="arabicPeriod"/>
            </a:pPr>
            <a:endParaRPr lang="en-US" b="1" dirty="0" smtClean="0">
              <a:latin typeface="Calibri" panose="020F0502020204030204" pitchFamily="34" charset="0"/>
            </a:endParaRPr>
          </a:p>
          <a:p>
            <a:r>
              <a:rPr lang="en-US" dirty="0" smtClean="0">
                <a:latin typeface="Calibri" panose="020F0502020204030204" pitchFamily="34" charset="0"/>
              </a:rPr>
              <a:t>CCA threshold -82dbm</a:t>
            </a:r>
          </a:p>
          <a:p>
            <a:pPr marL="685800" lvl="1" indent="-342900">
              <a:buFont typeface="+mj-lt"/>
              <a:buAutoNum type="arabicPeriod" startAt="3"/>
            </a:pPr>
            <a:r>
              <a:rPr lang="en-US" b="1" dirty="0" smtClean="0">
                <a:latin typeface="Calibri" panose="020F0502020204030204" pitchFamily="34" charset="0"/>
              </a:rPr>
              <a:t>Fixed Power</a:t>
            </a:r>
          </a:p>
          <a:p>
            <a:pPr marL="685800" lvl="1" indent="-342900">
              <a:buFont typeface="+mj-lt"/>
              <a:buAutoNum type="arabicPeriod" startAt="3"/>
            </a:pPr>
            <a:endParaRPr lang="en-US" b="1" dirty="0" smtClean="0">
              <a:latin typeface="Calibri" panose="020F0502020204030204" pitchFamily="34" charset="0"/>
            </a:endParaRPr>
          </a:p>
          <a:p>
            <a:pPr marL="685800" lvl="1" indent="-342900">
              <a:buFont typeface="+mj-lt"/>
              <a:buAutoNum type="arabicPeriod" startAt="3"/>
            </a:pPr>
            <a:r>
              <a:rPr lang="en-US" b="1" dirty="0" smtClean="0">
                <a:latin typeface="Calibri" panose="020F0502020204030204" pitchFamily="34" charset="0"/>
              </a:rPr>
              <a:t>Dynamic Power</a:t>
            </a:r>
          </a:p>
        </p:txBody>
      </p:sp>
      <p:sp>
        <p:nvSpPr>
          <p:cNvPr id="5" name="Date Placeholder 4"/>
          <p:cNvSpPr>
            <a:spLocks noGrp="1"/>
          </p:cNvSpPr>
          <p:nvPr>
            <p:ph type="dt" sz="half" idx="10"/>
          </p:nvPr>
        </p:nvSpPr>
        <p:spPr/>
        <p:txBody>
          <a:body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179752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latin typeface="Calibri" panose="020F0502020204030204" pitchFamily="34" charset="0"/>
              </a:rPr>
              <a:t>Results I (MAX TX powers= 15, 15, 15, 15 </a:t>
            </a:r>
            <a:r>
              <a:rPr lang="en-US" sz="2800" dirty="0" err="1" smtClean="0">
                <a:latin typeface="Calibri" panose="020F0502020204030204" pitchFamily="34" charset="0"/>
              </a:rPr>
              <a:t>dBm</a:t>
            </a:r>
            <a:r>
              <a:rPr lang="en-US" sz="2800" dirty="0" smtClean="0">
                <a:latin typeface="Calibri" panose="020F0502020204030204" pitchFamily="34" charset="0"/>
              </a:rPr>
              <a:t>)</a:t>
            </a:r>
            <a:endParaRPr lang="en-US" sz="2800" dirty="0">
              <a:latin typeface="Calibri" panose="020F0502020204030204"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4832" y="2002110"/>
            <a:ext cx="4165820" cy="3444812"/>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9897" y="2136449"/>
            <a:ext cx="4079640" cy="3373548"/>
          </a:xfrm>
          <a:prstGeom prst="rect">
            <a:avLst/>
          </a:prstGeom>
        </p:spPr>
      </p:pic>
      <p:sp>
        <p:nvSpPr>
          <p:cNvPr id="6" name="TextBox 5"/>
          <p:cNvSpPr txBox="1"/>
          <p:nvPr/>
        </p:nvSpPr>
        <p:spPr>
          <a:xfrm>
            <a:off x="3170447" y="2721519"/>
            <a:ext cx="783035" cy="300082"/>
          </a:xfrm>
          <a:prstGeom prst="rect">
            <a:avLst/>
          </a:prstGeom>
          <a:noFill/>
        </p:spPr>
        <p:txBody>
          <a:bodyPr wrap="none" rtlCol="0">
            <a:spAutoFit/>
          </a:bodyPr>
          <a:lstStyle/>
          <a:p>
            <a:r>
              <a:rPr lang="en-US" sz="1350" b="1" dirty="0" smtClean="0">
                <a:latin typeface="Calibri" panose="020F0502020204030204" pitchFamily="34" charset="0"/>
              </a:rPr>
              <a:t>Metric 2</a:t>
            </a:r>
            <a:endParaRPr lang="en-US" sz="1350" b="1" dirty="0">
              <a:latin typeface="Calibri" panose="020F0502020204030204" pitchFamily="34" charset="0"/>
            </a:endParaRPr>
          </a:p>
        </p:txBody>
      </p:sp>
      <p:sp>
        <p:nvSpPr>
          <p:cNvPr id="8" name="TextBox 7"/>
          <p:cNvSpPr txBox="1"/>
          <p:nvPr/>
        </p:nvSpPr>
        <p:spPr>
          <a:xfrm>
            <a:off x="7686835" y="2859404"/>
            <a:ext cx="771365" cy="300082"/>
          </a:xfrm>
          <a:prstGeom prst="rect">
            <a:avLst/>
          </a:prstGeom>
          <a:noFill/>
        </p:spPr>
        <p:txBody>
          <a:bodyPr wrap="none" rtlCol="0">
            <a:spAutoFit/>
          </a:bodyPr>
          <a:lstStyle/>
          <a:p>
            <a:r>
              <a:rPr lang="en-US" sz="1350" b="1" dirty="0" smtClean="0">
                <a:latin typeface="Calibri" panose="020F0502020204030204" pitchFamily="34" charset="0"/>
              </a:rPr>
              <a:t>Metric1</a:t>
            </a:r>
            <a:endParaRPr lang="en-US" sz="1350" b="1" dirty="0">
              <a:latin typeface="Calibri" panose="020F0502020204030204" pitchFamily="34" charset="0"/>
            </a:endParaRPr>
          </a:p>
        </p:txBody>
      </p:sp>
      <p:sp>
        <p:nvSpPr>
          <p:cNvPr id="10" name="Date Placeholder 9"/>
          <p:cNvSpPr>
            <a:spLocks noGrp="1"/>
          </p:cNvSpPr>
          <p:nvPr>
            <p:ph type="dt" sz="half" idx="10"/>
          </p:nvPr>
        </p:nvSpPr>
        <p:spPr/>
        <p:txBody>
          <a:body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40797157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latin typeface="Calibri" panose="020F0502020204030204" pitchFamily="34" charset="0"/>
              </a:rPr>
              <a:t>Results I (TX powers= 15, 15, 5, 5 </a:t>
            </a:r>
            <a:r>
              <a:rPr lang="en-US" sz="2800" dirty="0" err="1" smtClean="0">
                <a:latin typeface="Calibri" panose="020F0502020204030204" pitchFamily="34" charset="0"/>
              </a:rPr>
              <a:t>dBm</a:t>
            </a:r>
            <a:r>
              <a:rPr lang="en-US" sz="2800" dirty="0" smtClean="0">
                <a:latin typeface="Calibri" panose="020F0502020204030204" pitchFamily="34" charset="0"/>
              </a:rPr>
              <a:t>)</a:t>
            </a:r>
            <a:endParaRPr lang="en-US" sz="2800" dirty="0">
              <a:latin typeface="Calibri" panose="020F0502020204030204" pitchFamily="34" charset="0"/>
            </a:endParaRPr>
          </a:p>
        </p:txBody>
      </p:sp>
      <p:pic>
        <p:nvPicPr>
          <p:cNvPr id="6" name="Content Placeholder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572000" y="2184247"/>
            <a:ext cx="4021922" cy="3324789"/>
          </a:xfr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7547" y="2184247"/>
            <a:ext cx="4020675" cy="3324789"/>
          </a:xfrm>
          <a:prstGeom prst="rect">
            <a:avLst/>
          </a:prstGeom>
        </p:spPr>
      </p:pic>
      <p:sp>
        <p:nvSpPr>
          <p:cNvPr id="10" name="TextBox 9"/>
          <p:cNvSpPr txBox="1"/>
          <p:nvPr/>
        </p:nvSpPr>
        <p:spPr>
          <a:xfrm>
            <a:off x="3259135" y="2907715"/>
            <a:ext cx="855665" cy="300082"/>
          </a:xfrm>
          <a:prstGeom prst="rect">
            <a:avLst/>
          </a:prstGeom>
          <a:noFill/>
        </p:spPr>
        <p:txBody>
          <a:bodyPr wrap="square" rtlCol="0">
            <a:spAutoFit/>
          </a:bodyPr>
          <a:lstStyle/>
          <a:p>
            <a:r>
              <a:rPr lang="en-US" sz="1350" b="1" dirty="0" smtClean="0">
                <a:latin typeface="Calibri" panose="020F0502020204030204" pitchFamily="34" charset="0"/>
              </a:rPr>
              <a:t>Metric 2</a:t>
            </a:r>
            <a:endParaRPr lang="en-US" sz="1350" b="1" dirty="0">
              <a:latin typeface="Calibri" panose="020F0502020204030204" pitchFamily="34" charset="0"/>
            </a:endParaRPr>
          </a:p>
        </p:txBody>
      </p:sp>
      <p:sp>
        <p:nvSpPr>
          <p:cNvPr id="11" name="TextBox 10"/>
          <p:cNvSpPr txBox="1"/>
          <p:nvPr/>
        </p:nvSpPr>
        <p:spPr>
          <a:xfrm>
            <a:off x="7474926" y="2895196"/>
            <a:ext cx="771365" cy="300082"/>
          </a:xfrm>
          <a:prstGeom prst="rect">
            <a:avLst/>
          </a:prstGeom>
          <a:noFill/>
        </p:spPr>
        <p:txBody>
          <a:bodyPr wrap="none" rtlCol="0">
            <a:spAutoFit/>
          </a:bodyPr>
          <a:lstStyle/>
          <a:p>
            <a:r>
              <a:rPr lang="en-US" sz="1350" b="1" dirty="0" smtClean="0">
                <a:latin typeface="Calibri" panose="020F0502020204030204" pitchFamily="34" charset="0"/>
              </a:rPr>
              <a:t>Metric1</a:t>
            </a:r>
            <a:endParaRPr lang="en-US" sz="1350" b="1" dirty="0">
              <a:latin typeface="Calibri" panose="020F0502020204030204" pitchFamily="34" charset="0"/>
            </a:endParaRPr>
          </a:p>
        </p:txBody>
      </p:sp>
      <p:sp>
        <p:nvSpPr>
          <p:cNvPr id="5" name="Date Placeholder 4"/>
          <p:cNvSpPr>
            <a:spLocks noGrp="1"/>
          </p:cNvSpPr>
          <p:nvPr>
            <p:ph type="dt" sz="half" idx="10"/>
          </p:nvPr>
        </p:nvSpPr>
        <p:spPr/>
        <p:txBody>
          <a:body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37933725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Conclusion</a:t>
            </a:r>
            <a:endParaRPr lang="en-US" dirty="0">
              <a:latin typeface="Calibri" panose="020F0502020204030204" pitchFamily="34" charset="0"/>
            </a:endParaRPr>
          </a:p>
        </p:txBody>
      </p:sp>
      <p:sp>
        <p:nvSpPr>
          <p:cNvPr id="3" name="Content Placeholder 2"/>
          <p:cNvSpPr>
            <a:spLocks noGrp="1"/>
          </p:cNvSpPr>
          <p:nvPr>
            <p:ph idx="1"/>
          </p:nvPr>
        </p:nvSpPr>
        <p:spPr/>
        <p:txBody>
          <a:bodyPr>
            <a:normAutofit/>
          </a:bodyPr>
          <a:lstStyle/>
          <a:p>
            <a:r>
              <a:rPr lang="en-US" dirty="0" smtClean="0">
                <a:latin typeface="Calibri" panose="020F0502020204030204" pitchFamily="34" charset="0"/>
              </a:rPr>
              <a:t>A new evaluation method for analyzing CCA is proposed</a:t>
            </a:r>
          </a:p>
          <a:p>
            <a:pPr lvl="1"/>
            <a:r>
              <a:rPr lang="en-US" dirty="0" smtClean="0">
                <a:latin typeface="Calibri" panose="020F0502020204030204" pitchFamily="34" charset="0"/>
              </a:rPr>
              <a:t>To capture the potential of spatial reuse which is prevented with the CCA</a:t>
            </a:r>
          </a:p>
          <a:p>
            <a:endParaRPr lang="en-US" dirty="0">
              <a:latin typeface="Calibri" panose="020F0502020204030204" pitchFamily="34" charset="0"/>
            </a:endParaRPr>
          </a:p>
          <a:p>
            <a:r>
              <a:rPr lang="en-US" dirty="0" smtClean="0">
                <a:latin typeface="Calibri" panose="020F0502020204030204" pitchFamily="34" charset="0"/>
              </a:rPr>
              <a:t>A simple scenario is considered to show the difference of a few CCA regimes (dynamic and static for aggressive -72dBm and conventional -82dBm)  </a:t>
            </a:r>
          </a:p>
          <a:p>
            <a:pPr lvl="1"/>
            <a:r>
              <a:rPr lang="en-US" dirty="0" smtClean="0">
                <a:latin typeface="Calibri" panose="020F0502020204030204" pitchFamily="34" charset="0"/>
              </a:rPr>
              <a:t>A brief comparison of these regimes presented with the new evaluation method</a:t>
            </a:r>
          </a:p>
          <a:p>
            <a:pPr marL="0" indent="0">
              <a:buNone/>
            </a:pPr>
            <a:endParaRPr lang="en-US" b="1" dirty="0" smtClean="0">
              <a:latin typeface="Calibri" panose="020F0502020204030204" pitchFamily="34" charset="0"/>
            </a:endParaRPr>
          </a:p>
          <a:p>
            <a:r>
              <a:rPr lang="en-US" b="1" dirty="0" smtClean="0">
                <a:latin typeface="Calibri" panose="020F0502020204030204" pitchFamily="34" charset="0"/>
              </a:rPr>
              <a:t>In these scenarios dynamic </a:t>
            </a:r>
            <a:r>
              <a:rPr lang="en-US" dirty="0" smtClean="0">
                <a:latin typeface="Calibri" panose="020F0502020204030204" pitchFamily="34" charset="0"/>
              </a:rPr>
              <a:t>power optimization (one notion of dynamic CCA) seems to be less effective:</a:t>
            </a:r>
          </a:p>
          <a:p>
            <a:pPr lvl="1"/>
            <a:r>
              <a:rPr lang="en-US" dirty="0" smtClean="0">
                <a:latin typeface="Calibri" panose="020F0502020204030204" pitchFamily="34" charset="0"/>
              </a:rPr>
              <a:t>CCA threshold of -72dBm provides good result, in fact it is less than 3% of locations that the secondary pair could utilize the medium and CCA prevents that</a:t>
            </a:r>
          </a:p>
          <a:p>
            <a:pPr lvl="2"/>
            <a:r>
              <a:rPr lang="en-US" sz="1200" dirty="0" smtClean="0">
                <a:latin typeface="Calibri" panose="020F0502020204030204" pitchFamily="34" charset="0"/>
              </a:rPr>
              <a:t>Less than 10% in the case that STAs could also optimize their power</a:t>
            </a:r>
          </a:p>
          <a:p>
            <a:pPr lvl="1"/>
            <a:r>
              <a:rPr lang="en-US" dirty="0" smtClean="0">
                <a:latin typeface="Calibri" panose="020F0502020204030204" pitchFamily="34" charset="0"/>
              </a:rPr>
              <a:t>This is even more significant where the</a:t>
            </a:r>
            <a:r>
              <a:rPr lang="en-US" dirty="0">
                <a:latin typeface="Calibri" panose="020F0502020204030204" pitchFamily="34" charset="0"/>
              </a:rPr>
              <a:t> </a:t>
            </a:r>
            <a:r>
              <a:rPr lang="en-US" dirty="0" smtClean="0">
                <a:latin typeface="Calibri" panose="020F0502020204030204" pitchFamily="34" charset="0"/>
              </a:rPr>
              <a:t>secondary Transmitter an AP STA.</a:t>
            </a:r>
          </a:p>
          <a:p>
            <a:pPr lvl="2"/>
            <a:r>
              <a:rPr lang="en-US" sz="1200" dirty="0" smtClean="0">
                <a:latin typeface="Calibri" panose="020F0502020204030204" pitchFamily="34" charset="0"/>
              </a:rPr>
              <a:t>Less than 3% opportunity to utilize the medium for secondary under dynamic CCA</a:t>
            </a:r>
          </a:p>
          <a:p>
            <a:pPr marL="342900" lvl="1" indent="0">
              <a:buNone/>
            </a:pPr>
            <a:endParaRPr lang="en-US" dirty="0" smtClean="0">
              <a:latin typeface="Calibri" panose="020F0502020204030204" pitchFamily="34" charset="0"/>
            </a:endParaRPr>
          </a:p>
        </p:txBody>
      </p:sp>
      <p:sp>
        <p:nvSpPr>
          <p:cNvPr id="5" name="Date Placeholder 4"/>
          <p:cNvSpPr>
            <a:spLocks noGrp="1"/>
          </p:cNvSpPr>
          <p:nvPr>
            <p:ph type="dt" sz="half" idx="10"/>
          </p:nvPr>
        </p:nvSpPr>
        <p:spPr/>
        <p:txBody>
          <a:body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24223786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685800" y="685800"/>
            <a:ext cx="7772400" cy="838200"/>
          </a:xfrm>
        </p:spPr>
        <p:txBody>
          <a:bodyPr/>
          <a:lstStyle/>
          <a:p>
            <a:r>
              <a:rPr lang="en-US" altLang="ko-KR" sz="2000" dirty="0" smtClean="0">
                <a:latin typeface="Calibri" panose="020F0502020204030204" pitchFamily="34" charset="0"/>
                <a:ea typeface="굴림" pitchFamily="50" charset="-127"/>
              </a:rPr>
              <a:t>Appendix: What is potential gain of Spatial Reuse? [14/1580r0]</a:t>
            </a:r>
            <a:endParaRPr lang="ko-KR" altLang="en-US" sz="2800" dirty="0" smtClean="0">
              <a:latin typeface="Calibri" panose="020F0502020204030204" pitchFamily="34" charset="0"/>
              <a:ea typeface="Gulim" panose="020B0600000101010101" pitchFamily="34" charset="-127"/>
            </a:endParaRPr>
          </a:p>
        </p:txBody>
      </p:sp>
      <p:sp>
        <p:nvSpPr>
          <p:cNvPr id="6" name="Date Placeholder 3"/>
          <p:cNvSpPr>
            <a:spLocks noGrp="1"/>
          </p:cNvSpPr>
          <p:nvPr>
            <p:ph type="dt" sz="quarter" idx="10"/>
          </p:nvPr>
        </p:nvSpPr>
        <p:spPr>
          <a:xfrm>
            <a:off x="696913" y="332601"/>
            <a:ext cx="1541128" cy="276999"/>
          </a:xfrm>
        </p:spPr>
        <p:txBody>
          <a:bodyPr/>
          <a:lstStyle/>
          <a:p>
            <a:pPr>
              <a:defRPr/>
            </a:pPr>
            <a:r>
              <a:rPr lang="en-US" dirty="0"/>
              <a:t>December 2014</a:t>
            </a:r>
          </a:p>
        </p:txBody>
      </p:sp>
      <p:graphicFrame>
        <p:nvGraphicFramePr>
          <p:cNvPr id="5" name="Table 4"/>
          <p:cNvGraphicFramePr>
            <a:graphicFrameLocks noGrp="1"/>
          </p:cNvGraphicFramePr>
          <p:nvPr>
            <p:extLst/>
          </p:nvPr>
        </p:nvGraphicFramePr>
        <p:xfrm>
          <a:off x="685800" y="1371600"/>
          <a:ext cx="7848600" cy="4704080"/>
        </p:xfrm>
        <a:graphic>
          <a:graphicData uri="http://schemas.openxmlformats.org/drawingml/2006/table">
            <a:tbl>
              <a:tblPr firstRow="1" bandRow="1">
                <a:tableStyleId>{5C22544A-7EE6-4342-B048-85BDC9FD1C3A}</a:tableStyleId>
              </a:tblPr>
              <a:tblGrid>
                <a:gridCol w="990600"/>
                <a:gridCol w="3124200"/>
                <a:gridCol w="3733800"/>
              </a:tblGrid>
              <a:tr h="314960">
                <a:tc>
                  <a:txBody>
                    <a:bodyPr/>
                    <a:lstStyle/>
                    <a:p>
                      <a:r>
                        <a:rPr lang="en-US" sz="900" dirty="0" smtClean="0">
                          <a:latin typeface="Calibri" panose="020F0502020204030204" pitchFamily="34" charset="0"/>
                        </a:rPr>
                        <a:t>Contribution</a:t>
                      </a:r>
                      <a:endParaRPr lang="en-US" sz="900" dirty="0">
                        <a:latin typeface="Calibri" panose="020F0502020204030204" pitchFamily="34" charset="0"/>
                      </a:endParaRPr>
                    </a:p>
                  </a:txBody>
                  <a:tcPr/>
                </a:tc>
                <a:tc>
                  <a:txBody>
                    <a:bodyPr/>
                    <a:lstStyle/>
                    <a:p>
                      <a:r>
                        <a:rPr lang="en-US" sz="900" dirty="0" smtClean="0">
                          <a:latin typeface="Calibri" panose="020F0502020204030204" pitchFamily="34" charset="0"/>
                        </a:rPr>
                        <a:t>PHY/MAC Modeling, SS, …</a:t>
                      </a:r>
                      <a:endParaRPr lang="en-US" sz="900" dirty="0">
                        <a:latin typeface="Calibri" panose="020F0502020204030204" pitchFamily="34" charset="0"/>
                      </a:endParaRPr>
                    </a:p>
                  </a:txBody>
                  <a:tcPr/>
                </a:tc>
                <a:tc>
                  <a:txBody>
                    <a:bodyPr/>
                    <a:lstStyle/>
                    <a:p>
                      <a:r>
                        <a:rPr lang="en-US" sz="900" dirty="0" smtClean="0">
                          <a:latin typeface="Calibri" panose="020F0502020204030204" pitchFamily="34" charset="0"/>
                        </a:rPr>
                        <a:t>Results</a:t>
                      </a:r>
                      <a:endParaRPr lang="en-US" sz="900" dirty="0">
                        <a:latin typeface="Calibri" panose="020F0502020204030204" pitchFamily="34" charset="0"/>
                      </a:endParaRPr>
                    </a:p>
                  </a:txBody>
                  <a:tcPr/>
                </a:tc>
              </a:tr>
              <a:tr h="314960">
                <a:tc>
                  <a:txBody>
                    <a:bodyPr/>
                    <a:lstStyle/>
                    <a:p>
                      <a:r>
                        <a:rPr lang="en-US" altLang="ko-KR" sz="900" dirty="0" smtClean="0">
                          <a:latin typeface="Calibri" panose="020F0502020204030204" pitchFamily="34" charset="0"/>
                        </a:rPr>
                        <a:t>14/779r2</a:t>
                      </a:r>
                      <a:endParaRPr lang="en-US" sz="900" dirty="0">
                        <a:latin typeface="Calibri" panose="020F0502020204030204" pitchFamily="34" charset="0"/>
                      </a:endParaRPr>
                    </a:p>
                  </a:txBody>
                  <a:tcPr/>
                </a:tc>
                <a:tc>
                  <a:txBody>
                    <a:bodyPr/>
                    <a:lstStyle/>
                    <a:p>
                      <a:r>
                        <a:rPr lang="en-US" sz="900" dirty="0" smtClean="0">
                          <a:latin typeface="Calibri" panose="020F0502020204030204" pitchFamily="34" charset="0"/>
                        </a:rPr>
                        <a:t>Path-loss considered</a:t>
                      </a:r>
                      <a:endParaRPr lang="en-US" sz="900" dirty="0">
                        <a:latin typeface="Calibri" panose="020F0502020204030204" pitchFamily="34" charset="0"/>
                      </a:endParaRPr>
                    </a:p>
                  </a:txBody>
                  <a:tcPr/>
                </a:tc>
                <a:tc>
                  <a:txBody>
                    <a:bodyPr/>
                    <a:lstStyle/>
                    <a:p>
                      <a:r>
                        <a:rPr lang="en-US" sz="900" dirty="0" smtClean="0">
                          <a:latin typeface="Calibri" panose="020F0502020204030204" pitchFamily="34" charset="0"/>
                        </a:rPr>
                        <a:t>Improvement for Single apartment: </a:t>
                      </a:r>
                      <a:r>
                        <a:rPr lang="en-US" sz="900" b="1" dirty="0" smtClean="0">
                          <a:latin typeface="Calibri" panose="020F0502020204030204" pitchFamily="34" charset="0"/>
                        </a:rPr>
                        <a:t>296%</a:t>
                      </a:r>
                      <a:r>
                        <a:rPr lang="en-US" sz="900" dirty="0" smtClean="0">
                          <a:latin typeface="Calibri" panose="020F0502020204030204" pitchFamily="34" charset="0"/>
                        </a:rPr>
                        <a:t>, double</a:t>
                      </a:r>
                      <a:r>
                        <a:rPr lang="en-US" sz="900" baseline="0" dirty="0" smtClean="0">
                          <a:latin typeface="Calibri" panose="020F0502020204030204" pitchFamily="34" charset="0"/>
                        </a:rPr>
                        <a:t> </a:t>
                      </a:r>
                      <a:r>
                        <a:rPr lang="en-US" sz="900" dirty="0" smtClean="0">
                          <a:latin typeface="Calibri" panose="020F0502020204030204" pitchFamily="34" charset="0"/>
                        </a:rPr>
                        <a:t>apartment </a:t>
                      </a:r>
                      <a:r>
                        <a:rPr lang="en-US" sz="900" b="1" dirty="0" smtClean="0">
                          <a:latin typeface="Calibri" panose="020F0502020204030204" pitchFamily="34" charset="0"/>
                        </a:rPr>
                        <a:t>412%</a:t>
                      </a:r>
                      <a:r>
                        <a:rPr lang="en-US" sz="900" dirty="0" smtClean="0">
                          <a:latin typeface="Calibri" panose="020F0502020204030204" pitchFamily="34" charset="0"/>
                        </a:rPr>
                        <a:t>, cell structure network </a:t>
                      </a:r>
                      <a:r>
                        <a:rPr lang="en-US" sz="900" b="1" dirty="0" smtClean="0">
                          <a:latin typeface="Calibri" panose="020F0502020204030204" pitchFamily="34" charset="0"/>
                        </a:rPr>
                        <a:t>800%</a:t>
                      </a:r>
                      <a:endParaRPr lang="en-US" sz="900" b="1" dirty="0">
                        <a:latin typeface="Calibri" panose="020F0502020204030204" pitchFamily="34" charset="0"/>
                      </a:endParaRPr>
                    </a:p>
                  </a:txBody>
                  <a:tcPr/>
                </a:tc>
              </a:tr>
              <a:tr h="314960">
                <a:tc>
                  <a:txBody>
                    <a:bodyPr/>
                    <a:lstStyle/>
                    <a:p>
                      <a:r>
                        <a:rPr lang="en-US" sz="900" dirty="0" smtClean="0">
                          <a:latin typeface="Calibri" panose="020F0502020204030204" pitchFamily="34" charset="0"/>
                        </a:rPr>
                        <a:t>14/82r0, 83r0</a:t>
                      </a:r>
                      <a:endParaRPr lang="en-US" sz="900" dirty="0">
                        <a:latin typeface="Calibri" panose="020F0502020204030204" pitchFamily="34" charset="0"/>
                      </a:endParaRPr>
                    </a:p>
                  </a:txBody>
                  <a:tcPr/>
                </a:tc>
                <a:tc>
                  <a:txBody>
                    <a:bodyPr/>
                    <a:lstStyle/>
                    <a:p>
                      <a:r>
                        <a:rPr lang="en-US" sz="900" b="1" dirty="0" smtClean="0">
                          <a:latin typeface="Calibri" panose="020F0502020204030204" pitchFamily="34" charset="0"/>
                        </a:rPr>
                        <a:t>SS1</a:t>
                      </a:r>
                      <a:r>
                        <a:rPr lang="en-US" sz="900" dirty="0" smtClean="0">
                          <a:latin typeface="Calibri" panose="020F0502020204030204" pitchFamily="34" charset="0"/>
                        </a:rPr>
                        <a:t>. PHY system simulation, </a:t>
                      </a:r>
                      <a:r>
                        <a:rPr lang="en-US" sz="900" dirty="0" err="1" smtClean="0">
                          <a:latin typeface="Calibri" panose="020F0502020204030204" pitchFamily="34" charset="0"/>
                        </a:rPr>
                        <a:t>pathloss</a:t>
                      </a:r>
                      <a:r>
                        <a:rPr lang="en-US" sz="900" dirty="0" smtClean="0">
                          <a:latin typeface="Calibri" panose="020F0502020204030204" pitchFamily="34" charset="0"/>
                        </a:rPr>
                        <a:t>/shadowing</a:t>
                      </a:r>
                      <a:r>
                        <a:rPr lang="en-US" sz="900" baseline="0" dirty="0" smtClean="0">
                          <a:latin typeface="Calibri" panose="020F0502020204030204" pitchFamily="34" charset="0"/>
                        </a:rPr>
                        <a:t> considered, </a:t>
                      </a:r>
                      <a:r>
                        <a:rPr lang="en-US" sz="900" dirty="0" smtClean="0">
                          <a:latin typeface="Calibri" panose="020F0502020204030204" pitchFamily="34" charset="0"/>
                        </a:rPr>
                        <a:t>gene-based MCS selection, …</a:t>
                      </a:r>
                      <a:endParaRPr lang="en-US" sz="900" dirty="0">
                        <a:latin typeface="Calibri" panose="020F0502020204030204" pitchFamily="34" charset="0"/>
                      </a:endParaRPr>
                    </a:p>
                  </a:txBody>
                  <a:tcPr/>
                </a:tc>
                <a:tc>
                  <a:txBody>
                    <a:bodyPr/>
                    <a:lstStyle/>
                    <a:p>
                      <a:r>
                        <a:rPr lang="en-US" sz="900" b="1" dirty="0" smtClean="0">
                          <a:latin typeface="Calibri" panose="020F0502020204030204" pitchFamily="34" charset="0"/>
                        </a:rPr>
                        <a:t>&gt;2X gain </a:t>
                      </a:r>
                      <a:r>
                        <a:rPr lang="en-US" sz="900" b="0" dirty="0" smtClean="0">
                          <a:latin typeface="Calibri" panose="020F0502020204030204" pitchFamily="34" charset="0"/>
                        </a:rPr>
                        <a:t>in mean throughput </a:t>
                      </a:r>
                      <a:r>
                        <a:rPr lang="en-US" sz="900" dirty="0" smtClean="0">
                          <a:latin typeface="Calibri" panose="020F0502020204030204" pitchFamily="34" charset="0"/>
                        </a:rPr>
                        <a:t>and 2X gain in 5% throughput (UL and DL traffic) by increasing threshold to [-70,-60]</a:t>
                      </a:r>
                      <a:r>
                        <a:rPr lang="en-US" sz="900" dirty="0" err="1" smtClean="0">
                          <a:latin typeface="Calibri" panose="020F0502020204030204" pitchFamily="34" charset="0"/>
                        </a:rPr>
                        <a:t>dBm</a:t>
                      </a:r>
                      <a:r>
                        <a:rPr lang="en-US" sz="900" dirty="0" smtClean="0">
                          <a:latin typeface="Calibri" panose="020F0502020204030204" pitchFamily="34" charset="0"/>
                        </a:rPr>
                        <a:t> range</a:t>
                      </a:r>
                      <a:endParaRPr lang="en-US" sz="900" dirty="0">
                        <a:latin typeface="Calibri" panose="020F0502020204030204" pitchFamily="34" charset="0"/>
                      </a:endParaRPr>
                    </a:p>
                  </a:txBody>
                  <a:tcPr/>
                </a:tc>
              </a:tr>
              <a:tr h="314960">
                <a:tc>
                  <a:txBody>
                    <a:bodyPr/>
                    <a:lstStyle/>
                    <a:p>
                      <a:r>
                        <a:rPr lang="en-US" altLang="ko-KR" sz="900" dirty="0" smtClean="0">
                          <a:latin typeface="Calibri" panose="020F0502020204030204" pitchFamily="34" charset="0"/>
                        </a:rPr>
                        <a:t> 14/1427r2</a:t>
                      </a:r>
                      <a:endParaRPr lang="en-US" sz="900" dirty="0">
                        <a:latin typeface="Calibri" panose="020F0502020204030204" pitchFamily="34" charset="0"/>
                      </a:endParaRPr>
                    </a:p>
                  </a:txBody>
                  <a:tcPr/>
                </a:tc>
                <a:tc>
                  <a:txBody>
                    <a:bodyPr/>
                    <a:lstStyle/>
                    <a:p>
                      <a:r>
                        <a:rPr lang="en-US" sz="900" b="1" dirty="0" smtClean="0">
                          <a:latin typeface="Calibri" panose="020F0502020204030204" pitchFamily="34" charset="0"/>
                        </a:rPr>
                        <a:t>SS1-SS3</a:t>
                      </a:r>
                      <a:r>
                        <a:rPr lang="en-US" sz="900" dirty="0" smtClean="0">
                          <a:latin typeface="Calibri" panose="020F0502020204030204" pitchFamily="34" charset="0"/>
                        </a:rPr>
                        <a:t>.</a:t>
                      </a:r>
                      <a:r>
                        <a:rPr lang="en-US" sz="900" baseline="0" dirty="0" smtClean="0">
                          <a:latin typeface="Calibri" panose="020F0502020204030204" pitchFamily="34" charset="0"/>
                        </a:rPr>
                        <a:t> </a:t>
                      </a:r>
                      <a:r>
                        <a:rPr lang="en-US" sz="900" dirty="0" smtClean="0">
                          <a:latin typeface="Calibri" panose="020F0502020204030204" pitchFamily="34" charset="0"/>
                        </a:rPr>
                        <a:t>50% UL &amp; 50% DL traffic. PHY/MAC modeling</a:t>
                      </a:r>
                      <a:endParaRPr lang="en-US" sz="900" dirty="0">
                        <a:latin typeface="Calibri" panose="020F0502020204030204" pitchFamily="34" charset="0"/>
                      </a:endParaRPr>
                    </a:p>
                  </a:txBody>
                  <a:tcPr/>
                </a:tc>
                <a:tc>
                  <a:txBody>
                    <a:bodyPr/>
                    <a:lstStyle/>
                    <a:p>
                      <a:r>
                        <a:rPr lang="en-US" sz="900" dirty="0" smtClean="0">
                          <a:latin typeface="Calibri" panose="020F0502020204030204" pitchFamily="34" charset="0"/>
                        </a:rPr>
                        <a:t>Increasing the CCA threshold provides throughput gains in the order of  </a:t>
                      </a:r>
                      <a:r>
                        <a:rPr lang="en-US" sz="900" b="1" dirty="0" smtClean="0">
                          <a:latin typeface="Calibri" panose="020F0502020204030204" pitchFamily="34" charset="0"/>
                        </a:rPr>
                        <a:t>20-40% </a:t>
                      </a:r>
                      <a:r>
                        <a:rPr lang="en-US" sz="900" dirty="0" smtClean="0">
                          <a:latin typeface="Calibri" panose="020F0502020204030204" pitchFamily="34" charset="0"/>
                        </a:rPr>
                        <a:t>(depending on the load levels) in all simulation scenarios except for S4</a:t>
                      </a:r>
                    </a:p>
                  </a:txBody>
                  <a:tcPr/>
                </a:tc>
              </a:tr>
              <a:tr h="314960">
                <a:tc>
                  <a:txBody>
                    <a:bodyPr/>
                    <a:lstStyle/>
                    <a:p>
                      <a:r>
                        <a:rPr lang="en-US" sz="900" dirty="0" smtClean="0">
                          <a:latin typeface="Calibri" panose="020F0502020204030204" pitchFamily="34" charset="0"/>
                        </a:rPr>
                        <a:t>14/832r0</a:t>
                      </a:r>
                      <a:endParaRPr lang="en-US" sz="900" dirty="0">
                        <a:latin typeface="Calibri" panose="020F0502020204030204" pitchFamily="34" charset="0"/>
                      </a:endParaRPr>
                    </a:p>
                  </a:txBody>
                  <a:tcPr/>
                </a:tc>
                <a:tc>
                  <a:txBody>
                    <a:bodyPr/>
                    <a:lstStyle/>
                    <a:p>
                      <a:r>
                        <a:rPr lang="en-US" sz="900" b="1" dirty="0" smtClean="0">
                          <a:latin typeface="Calibri" panose="020F0502020204030204" pitchFamily="34" charset="0"/>
                        </a:rPr>
                        <a:t>SS1-SS3</a:t>
                      </a:r>
                      <a:r>
                        <a:rPr lang="en-US" sz="900" dirty="0" smtClean="0">
                          <a:latin typeface="Calibri" panose="020F0502020204030204" pitchFamily="34" charset="0"/>
                        </a:rPr>
                        <a:t>, Using MAC system simulation. Full buffer. Genie MCS selection.</a:t>
                      </a:r>
                      <a:endParaRPr lang="en-US" sz="900" dirty="0">
                        <a:latin typeface="Calibri" panose="020F0502020204030204" pitchFamily="34" charset="0"/>
                      </a:endParaRPr>
                    </a:p>
                  </a:txBody>
                  <a:tcPr/>
                </a:tc>
                <a:tc>
                  <a:txBody>
                    <a:bodyPr/>
                    <a:lstStyle/>
                    <a:p>
                      <a:r>
                        <a:rPr lang="en-US" sz="900" dirty="0" smtClean="0">
                          <a:latin typeface="Calibri" panose="020F0502020204030204" pitchFamily="34" charset="0"/>
                        </a:rPr>
                        <a:t>About </a:t>
                      </a:r>
                      <a:r>
                        <a:rPr lang="en-US" sz="900" b="1" dirty="0" smtClean="0">
                          <a:latin typeface="Calibri" panose="020F0502020204030204" pitchFamily="34" charset="0"/>
                        </a:rPr>
                        <a:t>2x-3x </a:t>
                      </a:r>
                      <a:r>
                        <a:rPr lang="en-US" sz="900" dirty="0" smtClean="0">
                          <a:latin typeface="Calibri" panose="020F0502020204030204" pitchFamily="34" charset="0"/>
                        </a:rPr>
                        <a:t>mean</a:t>
                      </a:r>
                      <a:r>
                        <a:rPr lang="en-US" sz="900" baseline="0" dirty="0" smtClean="0">
                          <a:latin typeface="Calibri" panose="020F0502020204030204" pitchFamily="34" charset="0"/>
                        </a:rPr>
                        <a:t> throughput </a:t>
                      </a:r>
                      <a:r>
                        <a:rPr lang="en-US" sz="900" dirty="0" smtClean="0">
                          <a:latin typeface="Calibri" panose="020F0502020204030204" pitchFamily="34" charset="0"/>
                        </a:rPr>
                        <a:t>increase for 11ax, and significant loss for legacy STAs</a:t>
                      </a:r>
                    </a:p>
                  </a:txBody>
                  <a:tcPr/>
                </a:tc>
              </a:tr>
              <a:tr h="314960">
                <a:tc>
                  <a:txBody>
                    <a:bodyPr/>
                    <a:lstStyle/>
                    <a:p>
                      <a:r>
                        <a:rPr lang="en-US" sz="900" dirty="0" smtClean="0">
                          <a:latin typeface="Calibri" panose="020F0502020204030204" pitchFamily="34" charset="0"/>
                        </a:rPr>
                        <a:t>14/889r3</a:t>
                      </a:r>
                      <a:endParaRPr lang="en-US" sz="900" dirty="0">
                        <a:latin typeface="Calibri" panose="020F0502020204030204" pitchFamily="34" charset="0"/>
                      </a:endParaRPr>
                    </a:p>
                  </a:txBody>
                  <a:tcPr/>
                </a:tc>
                <a:tc>
                  <a:txBody>
                    <a:bodyPr/>
                    <a:lstStyle/>
                    <a:p>
                      <a:r>
                        <a:rPr lang="en-US" sz="900" b="1" dirty="0" smtClean="0">
                          <a:latin typeface="Calibri" panose="020F0502020204030204" pitchFamily="34" charset="0"/>
                        </a:rPr>
                        <a:t>SS1-SS3.</a:t>
                      </a:r>
                      <a:r>
                        <a:rPr lang="en-US" sz="900" dirty="0" smtClean="0">
                          <a:latin typeface="Calibri" panose="020F0502020204030204" pitchFamily="34" charset="0"/>
                        </a:rPr>
                        <a:t> PHY system simulation, no MAC modeling, gene-based MCS selection, …</a:t>
                      </a:r>
                      <a:endParaRPr lang="en-US" sz="900" dirty="0">
                        <a:latin typeface="Calibri" panose="020F0502020204030204" pitchFamily="34" charset="0"/>
                      </a:endParaRPr>
                    </a:p>
                  </a:txBody>
                  <a:tcPr/>
                </a:tc>
                <a:tc>
                  <a:txBody>
                    <a:bodyPr/>
                    <a:lstStyle/>
                    <a:p>
                      <a:r>
                        <a:rPr lang="en-US" sz="900" b="1" dirty="0" smtClean="0">
                          <a:latin typeface="Calibri" panose="020F0502020204030204" pitchFamily="34" charset="0"/>
                        </a:rPr>
                        <a:t>2X or greater </a:t>
                      </a:r>
                      <a:r>
                        <a:rPr lang="en-US" sz="900" dirty="0" smtClean="0">
                          <a:latin typeface="Calibri" panose="020F0502020204030204" pitchFamily="34" charset="0"/>
                        </a:rPr>
                        <a:t>feasible in many scenarios. For SS3, 5% throughput drops to zero for very aggressive CCA threshold</a:t>
                      </a:r>
                    </a:p>
                  </a:txBody>
                  <a:tcPr/>
                </a:tc>
              </a:tr>
              <a:tr h="314960">
                <a:tc>
                  <a:txBody>
                    <a:bodyPr/>
                    <a:lstStyle/>
                    <a:p>
                      <a:r>
                        <a:rPr lang="en-US" sz="900" dirty="0" smtClean="0">
                          <a:latin typeface="Calibri" panose="020F0502020204030204" pitchFamily="34" charset="0"/>
                        </a:rPr>
                        <a:t>14/861r0</a:t>
                      </a:r>
                      <a:endParaRPr lang="en-US" sz="900" dirty="0">
                        <a:latin typeface="Calibri" panose="020F0502020204030204" pitchFamily="34" charset="0"/>
                      </a:endParaRPr>
                    </a:p>
                  </a:txBody>
                  <a:tcPr/>
                </a:tc>
                <a:tc>
                  <a:txBody>
                    <a:bodyPr/>
                    <a:lstStyle/>
                    <a:p>
                      <a:r>
                        <a:rPr lang="en-US" sz="900" b="1" dirty="0" smtClean="0">
                          <a:latin typeface="Calibri" panose="020F0502020204030204" pitchFamily="34" charset="0"/>
                        </a:rPr>
                        <a:t>SS1</a:t>
                      </a:r>
                      <a:r>
                        <a:rPr lang="en-US" sz="900" dirty="0" smtClean="0">
                          <a:latin typeface="Calibri" panose="020F0502020204030204" pitchFamily="34" charset="0"/>
                        </a:rPr>
                        <a:t>. Integrated PHY/MAC simulator. Separate</a:t>
                      </a:r>
                      <a:r>
                        <a:rPr lang="en-US" sz="900" baseline="0" dirty="0" smtClean="0">
                          <a:latin typeface="Calibri" panose="020F0502020204030204" pitchFamily="34" charset="0"/>
                        </a:rPr>
                        <a:t> DL/UL full buffer simulations</a:t>
                      </a:r>
                      <a:endParaRPr lang="en-US" sz="900" dirty="0" smtClean="0">
                        <a:latin typeface="Calibri" panose="020F0502020204030204" pitchFamily="34" charset="0"/>
                      </a:endParaRPr>
                    </a:p>
                  </a:txBody>
                  <a:tcPr/>
                </a:tc>
                <a:tc>
                  <a:txBody>
                    <a:bodyPr/>
                    <a:lstStyle/>
                    <a:p>
                      <a:r>
                        <a:rPr lang="pt-BR" sz="900" dirty="0" smtClean="0">
                          <a:latin typeface="Calibri" panose="020F0502020204030204" pitchFamily="34" charset="0"/>
                        </a:rPr>
                        <a:t>Mean throughput gains around </a:t>
                      </a:r>
                      <a:r>
                        <a:rPr lang="pt-BR" sz="900" b="1" dirty="0" smtClean="0">
                          <a:latin typeface="Calibri" panose="020F0502020204030204" pitchFamily="34" charset="0"/>
                        </a:rPr>
                        <a:t>18-52% </a:t>
                      </a:r>
                      <a:r>
                        <a:rPr lang="pt-BR" sz="900" dirty="0" smtClean="0">
                          <a:latin typeface="Calibri" panose="020F0502020204030204" pitchFamily="34" charset="0"/>
                        </a:rPr>
                        <a:t>are observed</a:t>
                      </a:r>
                      <a:endParaRPr lang="en-US" sz="900" dirty="0">
                        <a:latin typeface="Calibri" panose="020F0502020204030204" pitchFamily="34" charset="0"/>
                      </a:endParaRPr>
                    </a:p>
                  </a:txBody>
                  <a:tcPr/>
                </a:tc>
              </a:tr>
              <a:tr h="314960">
                <a:tc>
                  <a:txBody>
                    <a:bodyPr/>
                    <a:lstStyle/>
                    <a:p>
                      <a:r>
                        <a:rPr lang="en-US" sz="900" dirty="0" smtClean="0">
                          <a:latin typeface="Calibri" panose="020F0502020204030204" pitchFamily="34" charset="0"/>
                        </a:rPr>
                        <a:t>14/846r1</a:t>
                      </a:r>
                      <a:endParaRPr lang="en-US" sz="900" dirty="0">
                        <a:latin typeface="Calibri" panose="020F0502020204030204" pitchFamily="34" charset="0"/>
                      </a:endParaRPr>
                    </a:p>
                  </a:txBody>
                  <a:tcPr/>
                </a:tc>
                <a:tc>
                  <a:txBody>
                    <a:bodyPr/>
                    <a:lstStyle/>
                    <a:p>
                      <a:r>
                        <a:rPr lang="en-US" sz="900" b="1" dirty="0" smtClean="0">
                          <a:latin typeface="Calibri" panose="020F0502020204030204" pitchFamily="34" charset="0"/>
                        </a:rPr>
                        <a:t>SS1 </a:t>
                      </a:r>
                      <a:r>
                        <a:rPr lang="en-US" sz="900" dirty="0" smtClean="0">
                          <a:latin typeface="Calibri" panose="020F0502020204030204" pitchFamily="34" charset="0"/>
                        </a:rPr>
                        <a:t>with reuse 1. </a:t>
                      </a:r>
                      <a:r>
                        <a:rPr lang="en-US" sz="900" dirty="0" err="1" smtClean="0">
                          <a:latin typeface="Calibri" panose="020F0502020204030204" pitchFamily="34" charset="0"/>
                        </a:rPr>
                        <a:t>Pathloss</a:t>
                      </a:r>
                      <a:r>
                        <a:rPr lang="en-US" sz="900" dirty="0" smtClean="0">
                          <a:latin typeface="Calibri" panose="020F0502020204030204" pitchFamily="34" charset="0"/>
                        </a:rPr>
                        <a:t>/shadowing and no fading modeled. Full MAC modeling. Color bit. DL data. Full buffer UDP. </a:t>
                      </a:r>
                      <a:endParaRPr lang="en-US" sz="900" dirty="0">
                        <a:latin typeface="Calibri" panose="020F0502020204030204" pitchFamily="34" charset="0"/>
                      </a:endParaRPr>
                    </a:p>
                  </a:txBody>
                  <a:tcPr/>
                </a:tc>
                <a:tc>
                  <a:txBody>
                    <a:bodyPr/>
                    <a:lstStyle/>
                    <a:p>
                      <a:r>
                        <a:rPr lang="en-US" sz="900" dirty="0" smtClean="0">
                          <a:latin typeface="Calibri" panose="020F0502020204030204" pitchFamily="34" charset="0"/>
                        </a:rPr>
                        <a:t>Difficult to optimize</a:t>
                      </a:r>
                      <a:r>
                        <a:rPr lang="en-US" sz="900" baseline="0" dirty="0" smtClean="0">
                          <a:latin typeface="Calibri" panose="020F0502020204030204" pitchFamily="34" charset="0"/>
                        </a:rPr>
                        <a:t> CCA for mean and 5% throughput. Optimum CCA=-72dBm for mean throughput, and CCA=-92/-82dBm for 5% throughput</a:t>
                      </a:r>
                      <a:endParaRPr lang="en-US" sz="900" dirty="0">
                        <a:latin typeface="Calibri" panose="020F0502020204030204" pitchFamily="34" charset="0"/>
                      </a:endParaRPr>
                    </a:p>
                  </a:txBody>
                  <a:tcPr/>
                </a:tc>
              </a:tr>
              <a:tr h="365760">
                <a:tc>
                  <a:txBody>
                    <a:bodyPr/>
                    <a:lstStyle/>
                    <a:p>
                      <a:r>
                        <a:rPr lang="en-US" sz="900" dirty="0" smtClean="0">
                          <a:latin typeface="Calibri" panose="020F0502020204030204" pitchFamily="34" charset="0"/>
                        </a:rPr>
                        <a:t>14/1199r0</a:t>
                      </a:r>
                      <a:endParaRPr lang="en-US" sz="900" dirty="0">
                        <a:latin typeface="Calibri" panose="020F0502020204030204" pitchFamily="34" charset="0"/>
                      </a:endParaRPr>
                    </a:p>
                  </a:txBody>
                  <a:tcPr/>
                </a:tc>
                <a:tc>
                  <a:txBody>
                    <a:bodyPr/>
                    <a:lstStyle/>
                    <a:p>
                      <a:r>
                        <a:rPr lang="en-US" sz="900" b="1" dirty="0" smtClean="0">
                          <a:latin typeface="Calibri" panose="020F0502020204030204" pitchFamily="34" charset="0"/>
                        </a:rPr>
                        <a:t>SS1 </a:t>
                      </a:r>
                      <a:r>
                        <a:rPr lang="en-US" sz="900" dirty="0" smtClean="0">
                          <a:latin typeface="Calibri" panose="020F0502020204030204" pitchFamily="34" charset="0"/>
                        </a:rPr>
                        <a:t>with reuse 3 and 6. </a:t>
                      </a:r>
                      <a:r>
                        <a:rPr lang="en-US" sz="900" dirty="0" err="1" smtClean="0">
                          <a:latin typeface="Calibri" panose="020F0502020204030204" pitchFamily="34" charset="0"/>
                        </a:rPr>
                        <a:t>Pathloss</a:t>
                      </a:r>
                      <a:r>
                        <a:rPr lang="en-US" sz="900" dirty="0" smtClean="0">
                          <a:latin typeface="Calibri" panose="020F0502020204030204" pitchFamily="34" charset="0"/>
                        </a:rPr>
                        <a:t>/shadowing and no fading modeled. Full MAC modeling. Color bit. UL data. Full buffer UDP.</a:t>
                      </a:r>
                    </a:p>
                  </a:txBody>
                  <a:tcPr/>
                </a:tc>
                <a:tc>
                  <a:txBody>
                    <a:bodyPr/>
                    <a:lstStyle/>
                    <a:p>
                      <a:r>
                        <a:rPr lang="en-US" sz="900" dirty="0" smtClean="0">
                          <a:latin typeface="Calibri" panose="020F0502020204030204" pitchFamily="34" charset="0"/>
                        </a:rPr>
                        <a:t>Reuse 3 and 6, </a:t>
                      </a:r>
                      <a:r>
                        <a:rPr lang="en-US" sz="900" b="1" dirty="0" smtClean="0">
                          <a:latin typeface="Calibri" panose="020F0502020204030204" pitchFamily="34" charset="0"/>
                        </a:rPr>
                        <a:t>no significant gain </a:t>
                      </a:r>
                      <a:r>
                        <a:rPr lang="en-US" sz="900" dirty="0" smtClean="0">
                          <a:latin typeface="Calibri" panose="020F0502020204030204" pitchFamily="34" charset="0"/>
                        </a:rPr>
                        <a:t>in optimizing mean throughput (vs -82dBm)</a:t>
                      </a:r>
                      <a:r>
                        <a:rPr lang="en-US" sz="900" baseline="0" dirty="0" smtClean="0">
                          <a:latin typeface="Calibri" panose="020F0502020204030204" pitchFamily="34" charset="0"/>
                        </a:rPr>
                        <a:t>. 5%-throughput optimized at -72dBm for reuse 3, and at -82dBm for reuse 6.</a:t>
                      </a:r>
                      <a:endParaRPr lang="en-US" sz="900" dirty="0">
                        <a:latin typeface="Calibri" panose="020F0502020204030204" pitchFamily="34" charset="0"/>
                      </a:endParaRPr>
                    </a:p>
                  </a:txBody>
                  <a:tcPr/>
                </a:tc>
              </a:tr>
              <a:tr h="182880">
                <a:tc>
                  <a:txBody>
                    <a:bodyPr/>
                    <a:lstStyle/>
                    <a:p>
                      <a:r>
                        <a:rPr lang="en-US" sz="900" dirty="0" smtClean="0">
                          <a:latin typeface="Calibri" panose="020F0502020204030204" pitchFamily="34" charset="0"/>
                        </a:rPr>
                        <a:t>14/866r1</a:t>
                      </a:r>
                      <a:endParaRPr lang="en-US" sz="900" dirty="0">
                        <a:latin typeface="Calibri" panose="020F0502020204030204" pitchFamily="34" charset="0"/>
                      </a:endParaRPr>
                    </a:p>
                  </a:txBody>
                  <a:tcPr/>
                </a:tc>
                <a:tc>
                  <a:txBody>
                    <a:bodyPr/>
                    <a:lstStyle/>
                    <a:p>
                      <a:r>
                        <a:rPr lang="en-US" sz="900" b="1" dirty="0" smtClean="0">
                          <a:latin typeface="Calibri" panose="020F0502020204030204" pitchFamily="34" charset="0"/>
                        </a:rPr>
                        <a:t>SS2.</a:t>
                      </a:r>
                      <a:r>
                        <a:rPr lang="en-US" sz="900" dirty="0" smtClean="0">
                          <a:latin typeface="Calibri" panose="020F0502020204030204" pitchFamily="34" charset="0"/>
                        </a:rPr>
                        <a:t> </a:t>
                      </a:r>
                      <a:r>
                        <a:rPr lang="en-US" sz="900" baseline="0" dirty="0" smtClean="0">
                          <a:latin typeface="Calibri" panose="020F0502020204030204" pitchFamily="34" charset="0"/>
                        </a:rPr>
                        <a:t>FTP in UL/DL with Poisson arrival with 80% vs 20% arrival ration in DL vs UL. </a:t>
                      </a:r>
                      <a:endParaRPr lang="en-US" sz="900" dirty="0" smtClean="0">
                        <a:latin typeface="Calibri" panose="020F0502020204030204" pitchFamily="34" charset="0"/>
                      </a:endParaRPr>
                    </a:p>
                  </a:txBody>
                  <a:tcPr/>
                </a:tc>
                <a:tc>
                  <a:txBody>
                    <a:bodyPr/>
                    <a:lstStyle/>
                    <a:p>
                      <a:r>
                        <a:rPr lang="en-US" sz="900" dirty="0" smtClean="0">
                          <a:latin typeface="Calibri" panose="020F0502020204030204" pitchFamily="34" charset="0"/>
                        </a:rPr>
                        <a:t>DSC in UL/DL offers </a:t>
                      </a:r>
                      <a:r>
                        <a:rPr lang="en-US" sz="900" b="1" dirty="0" smtClean="0">
                          <a:latin typeface="Calibri" panose="020F0502020204030204" pitchFamily="34" charset="0"/>
                        </a:rPr>
                        <a:t>90% </a:t>
                      </a:r>
                      <a:r>
                        <a:rPr lang="en-US" sz="900" dirty="0" smtClean="0">
                          <a:latin typeface="Calibri" panose="020F0502020204030204" pitchFamily="34" charset="0"/>
                        </a:rPr>
                        <a:t>system capacity improvement, and TPC in UL/DL offers </a:t>
                      </a:r>
                      <a:r>
                        <a:rPr lang="en-US" sz="900" b="1" dirty="0" smtClean="0">
                          <a:latin typeface="Calibri" panose="020F0502020204030204" pitchFamily="34" charset="0"/>
                        </a:rPr>
                        <a:t>77% </a:t>
                      </a:r>
                      <a:r>
                        <a:rPr lang="en-US" sz="900" dirty="0" smtClean="0">
                          <a:latin typeface="Calibri" panose="020F0502020204030204" pitchFamily="34" charset="0"/>
                        </a:rPr>
                        <a:t>system capacity improvement. </a:t>
                      </a:r>
                    </a:p>
                  </a:txBody>
                  <a:tcPr/>
                </a:tc>
              </a:tr>
              <a:tr h="198120">
                <a:tc>
                  <a:txBody>
                    <a:bodyPr/>
                    <a:lstStyle/>
                    <a:p>
                      <a:r>
                        <a:rPr lang="en-US" sz="900" dirty="0" smtClean="0">
                          <a:latin typeface="Calibri" panose="020F0502020204030204" pitchFamily="34" charset="0"/>
                        </a:rPr>
                        <a:t>14/1171r1</a:t>
                      </a:r>
                      <a:endParaRPr lang="en-US" sz="900" dirty="0">
                        <a:latin typeface="Calibri" panose="020F0502020204030204" pitchFamily="34" charset="0"/>
                      </a:endParaRPr>
                    </a:p>
                  </a:txBody>
                  <a:tcPr/>
                </a:tc>
                <a:tc>
                  <a:txBody>
                    <a:bodyPr/>
                    <a:lstStyle/>
                    <a:p>
                      <a:r>
                        <a:rPr lang="en-US" sz="900" b="1" dirty="0" smtClean="0">
                          <a:latin typeface="Calibri" panose="020F0502020204030204" pitchFamily="34" charset="0"/>
                        </a:rPr>
                        <a:t>SS3. </a:t>
                      </a:r>
                      <a:r>
                        <a:rPr lang="en-US" sz="900" dirty="0" smtClean="0">
                          <a:latin typeface="Calibri" panose="020F0502020204030204" pitchFamily="34" charset="0"/>
                        </a:rPr>
                        <a:t>PHY/MAC modeling (?). No DL, 10 UL flows. </a:t>
                      </a:r>
                    </a:p>
                  </a:txBody>
                  <a:tcPr/>
                </a:tc>
                <a:tc>
                  <a:txBody>
                    <a:bodyPr/>
                    <a:lstStyle/>
                    <a:p>
                      <a:r>
                        <a:rPr lang="en-US" sz="900" b="1" dirty="0" smtClean="0">
                          <a:latin typeface="Calibri" panose="020F0502020204030204" pitchFamily="34" charset="0"/>
                        </a:rPr>
                        <a:t>36% </a:t>
                      </a:r>
                      <a:r>
                        <a:rPr lang="en-US" sz="900" dirty="0" smtClean="0">
                          <a:latin typeface="Calibri" panose="020F0502020204030204" pitchFamily="34" charset="0"/>
                        </a:rPr>
                        <a:t>Throughput gain, per-STA 5%-throughput reduces 94%</a:t>
                      </a:r>
                    </a:p>
                  </a:txBody>
                  <a:tcPr/>
                </a:tc>
              </a:tr>
              <a:tr h="182880">
                <a:tc>
                  <a:txBody>
                    <a:bodyPr/>
                    <a:lstStyle/>
                    <a:p>
                      <a:r>
                        <a:rPr lang="en-US" sz="900" dirty="0" smtClean="0">
                          <a:latin typeface="Calibri" panose="020F0502020204030204" pitchFamily="34" charset="0"/>
                        </a:rPr>
                        <a:t>14/1426r2</a:t>
                      </a:r>
                      <a:endParaRPr lang="en-US" sz="900" dirty="0">
                        <a:latin typeface="Calibri" panose="020F0502020204030204" pitchFamily="34" charset="0"/>
                      </a:endParaRPr>
                    </a:p>
                  </a:txBody>
                  <a:tcPr/>
                </a:tc>
                <a:tc>
                  <a:txBody>
                    <a:bodyPr/>
                    <a:lstStyle/>
                    <a:p>
                      <a:r>
                        <a:rPr lang="en-US" sz="900" b="1" dirty="0" smtClean="0">
                          <a:latin typeface="Calibri" panose="020F0502020204030204" pitchFamily="34" charset="0"/>
                        </a:rPr>
                        <a:t>SS2. </a:t>
                      </a:r>
                      <a:r>
                        <a:rPr lang="en-US" sz="900" dirty="0" smtClean="0">
                          <a:latin typeface="Calibri" panose="020F0502020204030204" pitchFamily="34" charset="0"/>
                        </a:rPr>
                        <a:t>50% traffic</a:t>
                      </a:r>
                      <a:r>
                        <a:rPr lang="en-US" sz="900" baseline="0" dirty="0" smtClean="0">
                          <a:latin typeface="Calibri" panose="020F0502020204030204" pitchFamily="34" charset="0"/>
                        </a:rPr>
                        <a:t> </a:t>
                      </a:r>
                      <a:r>
                        <a:rPr lang="en-US" sz="900" dirty="0" smtClean="0">
                          <a:latin typeface="Calibri" panose="020F0502020204030204" pitchFamily="34" charset="0"/>
                        </a:rPr>
                        <a:t>in DL and 50% in UL. </a:t>
                      </a:r>
                    </a:p>
                  </a:txBody>
                  <a:tcPr/>
                </a:tc>
                <a:tc>
                  <a:txBody>
                    <a:bodyPr/>
                    <a:lstStyle/>
                    <a:p>
                      <a:r>
                        <a:rPr lang="en-US" sz="900" dirty="0" smtClean="0">
                          <a:latin typeface="Calibri" panose="020F0502020204030204" pitchFamily="34" charset="0"/>
                        </a:rPr>
                        <a:t>Increasing the CCA threshold from -82 to -62 provides </a:t>
                      </a:r>
                      <a:r>
                        <a:rPr lang="en-US" sz="900" b="1" dirty="0" smtClean="0">
                          <a:latin typeface="Calibri" panose="020F0502020204030204" pitchFamily="34" charset="0"/>
                        </a:rPr>
                        <a:t>20-25% </a:t>
                      </a:r>
                      <a:r>
                        <a:rPr lang="en-US" sz="900" dirty="0" smtClean="0">
                          <a:latin typeface="Calibri" panose="020F0502020204030204" pitchFamily="34" charset="0"/>
                        </a:rPr>
                        <a:t>gain in average and 5th percentile user throughputs</a:t>
                      </a:r>
                    </a:p>
                  </a:txBody>
                  <a:tcPr/>
                </a:tc>
              </a:tr>
              <a:tr h="182880">
                <a:tc>
                  <a:txBody>
                    <a:bodyPr/>
                    <a:lstStyle/>
                    <a:p>
                      <a:r>
                        <a:rPr lang="en-US" sz="900" dirty="0" smtClean="0">
                          <a:latin typeface="Calibri" panose="020F0502020204030204" pitchFamily="34" charset="0"/>
                        </a:rPr>
                        <a:t>14/372r2</a:t>
                      </a:r>
                      <a:endParaRPr lang="en-US" sz="900" dirty="0">
                        <a:latin typeface="Calibri" panose="020F0502020204030204" pitchFamily="34" charset="0"/>
                      </a:endParaRPr>
                    </a:p>
                  </a:txBody>
                  <a:tcPr/>
                </a:tc>
                <a:tc>
                  <a:txBody>
                    <a:bodyPr/>
                    <a:lstStyle/>
                    <a:p>
                      <a:r>
                        <a:rPr lang="en-US" sz="900" b="1" dirty="0" smtClean="0">
                          <a:latin typeface="Calibri" panose="020F0502020204030204" pitchFamily="34" charset="0"/>
                        </a:rPr>
                        <a:t>SS1</a:t>
                      </a:r>
                      <a:r>
                        <a:rPr lang="en-US" sz="900" dirty="0" smtClean="0">
                          <a:latin typeface="Calibri" panose="020F0502020204030204" pitchFamily="34" charset="0"/>
                        </a:rPr>
                        <a:t>. PHY/MAC modeling;. DSC and Color</a:t>
                      </a:r>
                      <a:r>
                        <a:rPr lang="en-US" sz="900" baseline="0" dirty="0" smtClean="0">
                          <a:latin typeface="Calibri" panose="020F0502020204030204" pitchFamily="34" charset="0"/>
                        </a:rPr>
                        <a:t> bits.</a:t>
                      </a:r>
                      <a:endParaRPr lang="en-US" sz="900" dirty="0" smtClean="0">
                        <a:latin typeface="Calibri" panose="020F0502020204030204" pitchFamily="34" charset="0"/>
                      </a:endParaRPr>
                    </a:p>
                  </a:txBody>
                  <a:tcPr/>
                </a:tc>
                <a:tc>
                  <a:txBody>
                    <a:bodyPr/>
                    <a:lstStyle/>
                    <a:p>
                      <a:r>
                        <a:rPr lang="en-US" sz="900" dirty="0" smtClean="0">
                          <a:latin typeface="Calibri" panose="020F0502020204030204" pitchFamily="34" charset="0"/>
                        </a:rPr>
                        <a:t>Compared to -82dBm, CCA=-62dBm offers </a:t>
                      </a:r>
                      <a:r>
                        <a:rPr lang="en-US" sz="900" b="1" dirty="0" smtClean="0">
                          <a:latin typeface="Calibri" panose="020F0502020204030204" pitchFamily="34" charset="0"/>
                        </a:rPr>
                        <a:t>20-36% </a:t>
                      </a:r>
                      <a:r>
                        <a:rPr lang="en-US" sz="900" dirty="0" smtClean="0">
                          <a:latin typeface="Calibri" panose="020F0502020204030204" pitchFamily="34" charset="0"/>
                        </a:rPr>
                        <a:t>gain for</a:t>
                      </a:r>
                      <a:r>
                        <a:rPr lang="en-US" sz="900" baseline="0" dirty="0" smtClean="0">
                          <a:latin typeface="Calibri" panose="020F0502020204030204" pitchFamily="34" charset="0"/>
                        </a:rPr>
                        <a:t> mixed/11ax-only cases</a:t>
                      </a:r>
                      <a:r>
                        <a:rPr lang="en-US" sz="900" dirty="0" smtClean="0">
                          <a:latin typeface="Calibri" panose="020F0502020204030204" pitchFamily="34" charset="0"/>
                        </a:rPr>
                        <a:t>. Legacy STAs throughput</a:t>
                      </a:r>
                      <a:r>
                        <a:rPr lang="en-US" sz="900" baseline="0" dirty="0" smtClean="0">
                          <a:latin typeface="Calibri" panose="020F0502020204030204" pitchFamily="34" charset="0"/>
                        </a:rPr>
                        <a:t> drop by 48%.</a:t>
                      </a:r>
                      <a:endParaRPr lang="en-US" sz="900" dirty="0" smtClean="0">
                        <a:latin typeface="Calibri" panose="020F0502020204030204" pitchFamily="34" charset="0"/>
                      </a:endParaRPr>
                    </a:p>
                  </a:txBody>
                  <a:tcPr/>
                </a:tc>
              </a:tr>
            </a:tbl>
          </a:graphicData>
        </a:graphic>
      </p:graphicFrame>
    </p:spTree>
    <p:extLst>
      <p:ext uri="{BB962C8B-B14F-4D97-AF65-F5344CB8AC3E}">
        <p14:creationId xmlns:p14="http://schemas.microsoft.com/office/powerpoint/2010/main" val="3471904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latin typeface="Calibri" panose="020F0502020204030204" pitchFamily="34" charset="0"/>
              </a:rPr>
              <a:t>Evaluation of CCA protocols</a:t>
            </a:r>
            <a:endParaRPr lang="en-US" sz="2800" dirty="0">
              <a:latin typeface="Calibri" panose="020F0502020204030204" pitchFamily="34" charset="0"/>
            </a:endParaRPr>
          </a:p>
        </p:txBody>
      </p:sp>
      <p:sp>
        <p:nvSpPr>
          <p:cNvPr id="3" name="Content Placeholder 2"/>
          <p:cNvSpPr>
            <a:spLocks noGrp="1"/>
          </p:cNvSpPr>
          <p:nvPr>
            <p:ph idx="1"/>
          </p:nvPr>
        </p:nvSpPr>
        <p:spPr/>
        <p:txBody>
          <a:bodyPr>
            <a:noAutofit/>
          </a:bodyPr>
          <a:lstStyle/>
          <a:p>
            <a:r>
              <a:rPr lang="en-US" sz="2000" dirty="0" smtClean="0">
                <a:latin typeface="Calibri" panose="020F0502020204030204" pitchFamily="34" charset="0"/>
              </a:rPr>
              <a:t>Conventional ways to evaluate CCA protocols</a:t>
            </a:r>
          </a:p>
          <a:p>
            <a:pPr marL="685800" lvl="1" indent="-342900">
              <a:buFont typeface="+mj-lt"/>
              <a:buAutoNum type="arabicPeriod"/>
            </a:pPr>
            <a:r>
              <a:rPr lang="en-US" sz="1600" dirty="0" smtClean="0">
                <a:latin typeface="Calibri" panose="020F0502020204030204" pitchFamily="34" charset="0"/>
              </a:rPr>
              <a:t>Consider a few specific scenarios, each with fixed location of STAs/APs</a:t>
            </a:r>
          </a:p>
          <a:p>
            <a:pPr marL="685800" lvl="1" indent="-342900">
              <a:buFont typeface="+mj-lt"/>
              <a:buAutoNum type="arabicPeriod"/>
            </a:pPr>
            <a:r>
              <a:rPr lang="en-US" sz="1600" dirty="0" smtClean="0">
                <a:latin typeface="Calibri" panose="020F0502020204030204" pitchFamily="34" charset="0"/>
              </a:rPr>
              <a:t>Compute the </a:t>
            </a:r>
            <a:r>
              <a:rPr lang="en-US" sz="1600" b="1" u="sng" dirty="0" smtClean="0">
                <a:latin typeface="Calibri" panose="020F0502020204030204" pitchFamily="34" charset="0"/>
              </a:rPr>
              <a:t>average throughput gain/loss </a:t>
            </a:r>
            <a:r>
              <a:rPr lang="en-US" sz="1600" dirty="0" smtClean="0">
                <a:latin typeface="Calibri" panose="020F0502020204030204" pitchFamily="34" charset="0"/>
              </a:rPr>
              <a:t>due to the proposed CCA per scenario and compare it with the baseline CCA</a:t>
            </a:r>
          </a:p>
          <a:p>
            <a:pPr marL="685800" lvl="1" indent="-342900">
              <a:buFont typeface="+mj-lt"/>
              <a:buAutoNum type="arabicPeriod"/>
            </a:pPr>
            <a:endParaRPr lang="en-US" sz="1600" dirty="0" smtClean="0">
              <a:latin typeface="Calibri" panose="020F0502020204030204" pitchFamily="34" charset="0"/>
            </a:endParaRPr>
          </a:p>
          <a:p>
            <a:r>
              <a:rPr lang="en-US" sz="2000" dirty="0" smtClean="0">
                <a:latin typeface="Calibri" panose="020F0502020204030204" pitchFamily="34" charset="0"/>
              </a:rPr>
              <a:t>Potential Issues:</a:t>
            </a:r>
          </a:p>
          <a:p>
            <a:pPr marL="814388" lvl="1" indent="-385763">
              <a:buFont typeface="+mj-lt"/>
              <a:buAutoNum type="arabicPeriod"/>
            </a:pPr>
            <a:r>
              <a:rPr lang="en-US" sz="1600" dirty="0" smtClean="0">
                <a:latin typeface="Calibri" panose="020F0502020204030204" pitchFamily="34" charset="0"/>
              </a:rPr>
              <a:t>In each Scenario, the evaluation results can be </a:t>
            </a:r>
            <a:r>
              <a:rPr lang="en-US" sz="1600" b="1" u="sng" dirty="0" smtClean="0">
                <a:latin typeface="Calibri" panose="020F0502020204030204" pitchFamily="34" charset="0"/>
              </a:rPr>
              <a:t>STA locations dependent</a:t>
            </a:r>
          </a:p>
          <a:p>
            <a:pPr lvl="3"/>
            <a:r>
              <a:rPr lang="en-US" sz="1400" dirty="0" smtClean="0">
                <a:latin typeface="Calibri" panose="020F0502020204030204" pitchFamily="34" charset="0"/>
              </a:rPr>
              <a:t>There might be many more locations that the proposed CCA does not provide any gain</a:t>
            </a:r>
          </a:p>
          <a:p>
            <a:pPr lvl="3"/>
            <a:r>
              <a:rPr lang="en-US" sz="1400" dirty="0" smtClean="0">
                <a:latin typeface="Calibri" panose="020F0502020204030204" pitchFamily="34" charset="0"/>
              </a:rPr>
              <a:t>There might be many locations that the gain is higher</a:t>
            </a:r>
          </a:p>
          <a:p>
            <a:pPr marL="814388" lvl="1" indent="-385763">
              <a:buFont typeface="+mj-lt"/>
              <a:buAutoNum type="arabicPeriod"/>
            </a:pPr>
            <a:r>
              <a:rPr lang="en-US" sz="1600" dirty="0" smtClean="0">
                <a:latin typeface="Calibri" panose="020F0502020204030204" pitchFamily="34" charset="0"/>
              </a:rPr>
              <a:t>What is a good definition for gain can be debatable and the result can totally change depends on the definition</a:t>
            </a:r>
          </a:p>
          <a:p>
            <a:pPr lvl="3"/>
            <a:r>
              <a:rPr lang="en-US" sz="1400" dirty="0">
                <a:latin typeface="Calibri" panose="020F0502020204030204" pitchFamily="34" charset="0"/>
              </a:rPr>
              <a:t>W</a:t>
            </a:r>
            <a:r>
              <a:rPr lang="en-US" sz="1400" dirty="0" smtClean="0">
                <a:latin typeface="Calibri" panose="020F0502020204030204" pitchFamily="34" charset="0"/>
              </a:rPr>
              <a:t>eighted sum-rate (unfair to the originator)</a:t>
            </a:r>
          </a:p>
          <a:p>
            <a:pPr lvl="3"/>
            <a:r>
              <a:rPr lang="en-US" sz="1400" dirty="0" smtClean="0">
                <a:latin typeface="Calibri" panose="020F0502020204030204" pitchFamily="34" charset="0"/>
              </a:rPr>
              <a:t>Maximum achievable rate (unfair to the originator)</a:t>
            </a:r>
          </a:p>
        </p:txBody>
      </p:sp>
      <p:sp>
        <p:nvSpPr>
          <p:cNvPr id="5" name="Date Placeholder 4"/>
          <p:cNvSpPr>
            <a:spLocks noGrp="1"/>
          </p:cNvSpPr>
          <p:nvPr>
            <p:ph type="dt" sz="half" idx="10"/>
          </p:nvPr>
        </p:nvSpPr>
        <p:spPr/>
        <p:txBody>
          <a:body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28842828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latin typeface="Calibri" panose="020F0502020204030204" pitchFamily="34" charset="0"/>
              </a:rPr>
              <a:t>Proposed Evaluation Criteria</a:t>
            </a:r>
            <a:endParaRPr lang="en-US" sz="2800" dirty="0">
              <a:latin typeface="Calibri" panose="020F0502020204030204" pitchFamily="34" charset="0"/>
            </a:endParaRPr>
          </a:p>
        </p:txBody>
      </p:sp>
      <p:sp>
        <p:nvSpPr>
          <p:cNvPr id="3" name="Content Placeholder 2"/>
          <p:cNvSpPr>
            <a:spLocks noGrp="1"/>
          </p:cNvSpPr>
          <p:nvPr>
            <p:ph idx="1"/>
          </p:nvPr>
        </p:nvSpPr>
        <p:spPr>
          <a:xfrm>
            <a:off x="685800" y="1981200"/>
            <a:ext cx="7772400" cy="4267200"/>
          </a:xfrm>
        </p:spPr>
        <p:txBody>
          <a:bodyPr>
            <a:noAutofit/>
          </a:bodyPr>
          <a:lstStyle/>
          <a:p>
            <a:pPr marL="0" indent="0">
              <a:buNone/>
            </a:pPr>
            <a:r>
              <a:rPr lang="en-US" sz="1400" dirty="0" smtClean="0">
                <a:latin typeface="Calibri" panose="020F0502020204030204" pitchFamily="34" charset="0"/>
              </a:rPr>
              <a:t>To address the previous issues, we propose the following way to evaluate CCA:</a:t>
            </a:r>
            <a:endParaRPr lang="en-US" sz="1050" dirty="0">
              <a:latin typeface="Calibri" panose="020F0502020204030204" pitchFamily="34" charset="0"/>
            </a:endParaRPr>
          </a:p>
          <a:p>
            <a:pPr marL="342900" indent="-342900">
              <a:buFont typeface="+mj-lt"/>
              <a:buAutoNum type="arabicPeriod"/>
            </a:pPr>
            <a:r>
              <a:rPr lang="en-US" sz="1400" b="0" dirty="0" smtClean="0">
                <a:latin typeface="Calibri" panose="020F0502020204030204" pitchFamily="34" charset="0"/>
              </a:rPr>
              <a:t>For a specific scenario, consider </a:t>
            </a:r>
            <a:r>
              <a:rPr lang="en-US" sz="1400" b="0" u="sng" dirty="0" smtClean="0">
                <a:latin typeface="Calibri" panose="020F0502020204030204" pitchFamily="34" charset="0"/>
              </a:rPr>
              <a:t>many joint locations</a:t>
            </a:r>
            <a:r>
              <a:rPr lang="en-US" sz="1400" b="0" dirty="0" smtClean="0">
                <a:latin typeface="Calibri" panose="020F0502020204030204" pitchFamily="34" charset="0"/>
              </a:rPr>
              <a:t> for all the STAs in the network</a:t>
            </a:r>
          </a:p>
          <a:p>
            <a:pPr marL="342900" indent="-342900">
              <a:buFont typeface="+mj-lt"/>
              <a:buAutoNum type="arabicPeriod"/>
            </a:pPr>
            <a:r>
              <a:rPr lang="en-US" sz="1400" b="0" dirty="0" smtClean="0">
                <a:latin typeface="Calibri" panose="020F0502020204030204" pitchFamily="34" charset="0"/>
              </a:rPr>
              <a:t>For each of the locations, compute the event if a </a:t>
            </a:r>
            <a:r>
              <a:rPr lang="en-US" sz="1400" b="0" u="sng" dirty="0" smtClean="0">
                <a:latin typeface="Calibri" panose="020F0502020204030204" pitchFamily="34" charset="0"/>
              </a:rPr>
              <a:t>simultaneous transmission was possible</a:t>
            </a:r>
            <a:r>
              <a:rPr lang="en-US" sz="1400" b="0" dirty="0" smtClean="0">
                <a:latin typeface="Calibri" panose="020F0502020204030204" pitchFamily="34" charset="0"/>
              </a:rPr>
              <a:t> but the proposed CCA did not allow (under scenario 1 or 2, see below)</a:t>
            </a:r>
          </a:p>
          <a:p>
            <a:pPr marL="385763" indent="-385763">
              <a:buFont typeface="+mj-lt"/>
              <a:buAutoNum type="arabicPeriod" startAt="3"/>
            </a:pPr>
            <a:r>
              <a:rPr lang="en-US" sz="1400" b="0" dirty="0" smtClean="0">
                <a:latin typeface="Calibri" panose="020F0502020204030204" pitchFamily="34" charset="0"/>
              </a:rPr>
              <a:t>Compute the percentage number of joint locations (average cases) that #2 was satisfied. The lower the number is, the higher chance of spatial reuse</a:t>
            </a:r>
          </a:p>
          <a:p>
            <a:pPr marL="0" indent="0">
              <a:buNone/>
            </a:pPr>
            <a:endParaRPr lang="en-US" sz="1400" dirty="0" smtClean="0">
              <a:latin typeface="Calibri" panose="020F0502020204030204" pitchFamily="34" charset="0"/>
            </a:endParaRPr>
          </a:p>
          <a:p>
            <a:pPr marL="0" indent="0">
              <a:buNone/>
            </a:pPr>
            <a:r>
              <a:rPr lang="en-US" sz="1400" b="0" dirty="0" smtClean="0">
                <a:latin typeface="Calibri" panose="020F0502020204030204" pitchFamily="34" charset="0"/>
              </a:rPr>
              <a:t>Above is done </a:t>
            </a:r>
            <a:r>
              <a:rPr lang="en-US" sz="1400" b="0" dirty="0">
                <a:latin typeface="Calibri" panose="020F0502020204030204" pitchFamily="34" charset="0"/>
              </a:rPr>
              <a:t>for the current </a:t>
            </a:r>
            <a:r>
              <a:rPr lang="en-US" sz="1400" b="0" dirty="0" smtClean="0">
                <a:latin typeface="Calibri" panose="020F0502020204030204" pitchFamily="34" charset="0"/>
              </a:rPr>
              <a:t>/new CCA protocols and the results indicate which has higher spatial reuse</a:t>
            </a:r>
          </a:p>
          <a:p>
            <a:pPr marL="0" indent="0">
              <a:buNone/>
            </a:pPr>
            <a:endParaRPr lang="en-US" sz="1400" b="0" dirty="0" smtClean="0">
              <a:latin typeface="Calibri" panose="020F0502020204030204" pitchFamily="34" charset="0"/>
            </a:endParaRPr>
          </a:p>
          <a:p>
            <a:pPr marL="0" indent="0">
              <a:buNone/>
            </a:pPr>
            <a:r>
              <a:rPr lang="en-US" sz="1400" b="0" dirty="0" smtClean="0">
                <a:latin typeface="Calibri" panose="020F0502020204030204" pitchFamily="34" charset="0"/>
              </a:rPr>
              <a:t>The simultaneous transmission could have no additional conditions:</a:t>
            </a:r>
          </a:p>
          <a:p>
            <a:pPr marL="342900" lvl="1" indent="0">
              <a:buNone/>
            </a:pPr>
            <a:r>
              <a:rPr lang="en-US" sz="1200" b="1" dirty="0" smtClean="0">
                <a:latin typeface="Calibri" panose="020F0502020204030204" pitchFamily="34" charset="0"/>
              </a:rPr>
              <a:t>Metric 1: Both transmissions are allowed by at least the lowest MCS.</a:t>
            </a:r>
            <a:r>
              <a:rPr lang="en-US" sz="1200" dirty="0" smtClean="0">
                <a:latin typeface="Calibri" panose="020F0502020204030204" pitchFamily="34" charset="0"/>
              </a:rPr>
              <a:t> </a:t>
            </a:r>
          </a:p>
          <a:p>
            <a:pPr lvl="1"/>
            <a:r>
              <a:rPr lang="en-US" sz="1050" dirty="0" smtClean="0">
                <a:latin typeface="Calibri" panose="020F0502020204030204" pitchFamily="34" charset="0"/>
              </a:rPr>
              <a:t>Note: this provides an upper </a:t>
            </a:r>
            <a:r>
              <a:rPr lang="en-US" sz="1050" dirty="0">
                <a:latin typeface="Calibri" panose="020F0502020204030204" pitchFamily="34" charset="0"/>
              </a:rPr>
              <a:t>bound on the performance of the CCA</a:t>
            </a:r>
            <a:r>
              <a:rPr lang="en-US" sz="1050" dirty="0" smtClean="0">
                <a:latin typeface="Calibri" panose="020F0502020204030204" pitchFamily="34" charset="0"/>
              </a:rPr>
              <a:t>. But it is not fair for the CCA originator</a:t>
            </a:r>
          </a:p>
          <a:p>
            <a:pPr marL="0" indent="0">
              <a:buNone/>
            </a:pPr>
            <a:r>
              <a:rPr lang="en-US" sz="1400" b="0" dirty="0" smtClean="0">
                <a:latin typeface="Calibri" panose="020F0502020204030204" pitchFamily="34" charset="0"/>
              </a:rPr>
              <a:t>Or under the condition that the secondary transmission does not hurt the first transmission</a:t>
            </a:r>
          </a:p>
          <a:p>
            <a:pPr marL="342900" lvl="1" indent="0">
              <a:buNone/>
            </a:pPr>
            <a:r>
              <a:rPr lang="en-US" sz="1200" b="1" dirty="0" smtClean="0">
                <a:latin typeface="Calibri" panose="020F0502020204030204" pitchFamily="34" charset="0"/>
              </a:rPr>
              <a:t>Metric 2: </a:t>
            </a:r>
            <a:r>
              <a:rPr lang="en-US" sz="1200" dirty="0" smtClean="0">
                <a:latin typeface="Calibri" panose="020F0502020204030204" pitchFamily="34" charset="0"/>
              </a:rPr>
              <a:t>the secondary transmission is allowed with at least the lowest MCS while the first transmission does not change its MCS level</a:t>
            </a:r>
          </a:p>
          <a:p>
            <a:pPr lvl="1"/>
            <a:r>
              <a:rPr lang="en-US" sz="1050" dirty="0" smtClean="0">
                <a:latin typeface="Calibri" panose="020F0502020204030204" pitchFamily="34" charset="0"/>
              </a:rPr>
              <a:t>Note 1: that this is the best performance that one can expect from a CCA protocol and what we believe is the correct definition of medium efficiency and fairness in this scenario.</a:t>
            </a:r>
          </a:p>
          <a:p>
            <a:pPr lvl="1"/>
            <a:r>
              <a:rPr lang="en-US" sz="1050" dirty="0" smtClean="0">
                <a:latin typeface="Calibri" panose="020F0502020204030204" pitchFamily="34" charset="0"/>
              </a:rPr>
              <a:t>Note 2: while we believe it is very difficult to propose a CCA regime to accomplish this, in our examples, by providing some side information to the transmitters, we will put a figure on this gain.</a:t>
            </a:r>
          </a:p>
        </p:txBody>
      </p:sp>
      <p:sp>
        <p:nvSpPr>
          <p:cNvPr id="5" name="Date Placeholder 4"/>
          <p:cNvSpPr>
            <a:spLocks noGrp="1"/>
          </p:cNvSpPr>
          <p:nvPr>
            <p:ph type="dt" sz="half" idx="10"/>
          </p:nvPr>
        </p:nvSpPr>
        <p:spPr/>
        <p:txBody>
          <a:body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26710390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latin typeface="Calibri" panose="020F0502020204030204" pitchFamily="34" charset="0"/>
              </a:rPr>
              <a:t>Comparing two approaches</a:t>
            </a:r>
            <a:endParaRPr lang="en-US" sz="2800" dirty="0">
              <a:latin typeface="Calibri" panose="020F0502020204030204" pitchFamily="34" charset="0"/>
            </a:endParaRPr>
          </a:p>
        </p:txBody>
      </p:sp>
      <p:sp>
        <p:nvSpPr>
          <p:cNvPr id="3" name="Content Placeholder 2"/>
          <p:cNvSpPr>
            <a:spLocks noGrp="1"/>
          </p:cNvSpPr>
          <p:nvPr>
            <p:ph idx="1"/>
          </p:nvPr>
        </p:nvSpPr>
        <p:spPr/>
        <p:txBody>
          <a:bodyPr>
            <a:normAutofit fontScale="92500" lnSpcReduction="10000"/>
          </a:bodyPr>
          <a:lstStyle/>
          <a:p>
            <a:r>
              <a:rPr lang="en-US" b="0" dirty="0" smtClean="0">
                <a:latin typeface="Calibri" panose="020F0502020204030204" pitchFamily="34" charset="0"/>
              </a:rPr>
              <a:t>While conventional approach can provide us with the maximum and minimum gain (e.g. throughput gain) in an specific CCA regime, the new approach will provide a figure of </a:t>
            </a:r>
            <a:r>
              <a:rPr lang="en-US" b="0" u="sng" dirty="0" smtClean="0">
                <a:latin typeface="Calibri" panose="020F0502020204030204" pitchFamily="34" charset="0"/>
              </a:rPr>
              <a:t>how the CCA regime works in an average deployment</a:t>
            </a:r>
            <a:r>
              <a:rPr lang="en-US" b="0" dirty="0" smtClean="0">
                <a:latin typeface="Calibri" panose="020F0502020204030204" pitchFamily="34" charset="0"/>
              </a:rPr>
              <a:t>. Note that most of the users will not “optimize” the location of their APs and most of the STAs are moving around, so and average gain (</a:t>
            </a:r>
            <a:r>
              <a:rPr lang="en-US" b="0" i="1" dirty="0" smtClean="0">
                <a:latin typeface="Calibri" panose="020F0502020204030204" pitchFamily="34" charset="0"/>
              </a:rPr>
              <a:t>average over the joint possible locations of all the STAs</a:t>
            </a:r>
            <a:r>
              <a:rPr lang="en-US" b="0" dirty="0" smtClean="0">
                <a:latin typeface="Calibri" panose="020F0502020204030204" pitchFamily="34" charset="0"/>
              </a:rPr>
              <a:t>) should be a better metric to measure proposed CCA performance.</a:t>
            </a:r>
          </a:p>
          <a:p>
            <a:endParaRPr lang="en-US" b="0" dirty="0">
              <a:latin typeface="Calibri" panose="020F0502020204030204" pitchFamily="34" charset="0"/>
            </a:endParaRPr>
          </a:p>
          <a:p>
            <a:pPr marL="0" indent="0">
              <a:buNone/>
            </a:pPr>
            <a:endParaRPr lang="en-US" b="0" dirty="0" smtClean="0">
              <a:latin typeface="Calibri" panose="020F0502020204030204" pitchFamily="34" charset="0"/>
            </a:endParaRPr>
          </a:p>
          <a:p>
            <a:r>
              <a:rPr lang="en-US" b="0" dirty="0" smtClean="0">
                <a:latin typeface="Calibri" panose="020F0502020204030204" pitchFamily="34" charset="0"/>
              </a:rPr>
              <a:t>We propose to Compute the percentage number of joint locations that two simultaneous transmission (</a:t>
            </a:r>
            <a:r>
              <a:rPr lang="en-US" b="0" i="1" dirty="0" smtClean="0">
                <a:latin typeface="Calibri" panose="020F0502020204030204" pitchFamily="34" charset="0"/>
              </a:rPr>
              <a:t>by either allowing hurting or not allowing hurting the original transmitter</a:t>
            </a:r>
            <a:r>
              <a:rPr lang="en-US" b="0" dirty="0" smtClean="0">
                <a:latin typeface="Calibri" panose="020F0502020204030204" pitchFamily="34" charset="0"/>
              </a:rPr>
              <a:t>) was possible but not allowed under the proposed CCA.</a:t>
            </a:r>
          </a:p>
          <a:p>
            <a:pPr lvl="1"/>
            <a:r>
              <a:rPr lang="en-US" dirty="0" smtClean="0">
                <a:latin typeface="Calibri" panose="020F0502020204030204" pitchFamily="34" charset="0"/>
              </a:rPr>
              <a:t>This allows us to find a </a:t>
            </a:r>
            <a:r>
              <a:rPr lang="en-US" dirty="0">
                <a:latin typeface="Calibri" panose="020F0502020204030204" pitchFamily="34" charset="0"/>
              </a:rPr>
              <a:t>lower and upper bound on the performance </a:t>
            </a:r>
            <a:r>
              <a:rPr lang="en-US" dirty="0" smtClean="0">
                <a:latin typeface="Calibri" panose="020F0502020204030204" pitchFamily="34" charset="0"/>
              </a:rPr>
              <a:t>of CCA regime instead </a:t>
            </a:r>
            <a:r>
              <a:rPr lang="en-US" dirty="0">
                <a:latin typeface="Calibri" panose="020F0502020204030204" pitchFamily="34" charset="0"/>
              </a:rPr>
              <a:t>of focusing on an specific efficiency </a:t>
            </a:r>
            <a:r>
              <a:rPr lang="en-US" dirty="0" smtClean="0">
                <a:latin typeface="Calibri" panose="020F0502020204030204" pitchFamily="34" charset="0"/>
              </a:rPr>
              <a:t>metric.</a:t>
            </a:r>
          </a:p>
          <a:p>
            <a:pPr marL="385763" indent="-385763">
              <a:buFont typeface="+mj-lt"/>
              <a:buAutoNum type="arabicPeriod"/>
            </a:pPr>
            <a:endParaRPr lang="en-US" b="0" dirty="0">
              <a:latin typeface="Calibri" panose="020F0502020204030204" pitchFamily="34" charset="0"/>
            </a:endParaRPr>
          </a:p>
          <a:p>
            <a:pPr marL="0" indent="0">
              <a:buNone/>
            </a:pPr>
            <a:r>
              <a:rPr lang="en-US" b="0" dirty="0">
                <a:latin typeface="Calibri" panose="020F0502020204030204" pitchFamily="34" charset="0"/>
              </a:rPr>
              <a:t> </a:t>
            </a:r>
            <a:endParaRPr lang="en-US" b="0" dirty="0" smtClean="0">
              <a:latin typeface="Calibri" panose="020F0502020204030204" pitchFamily="34" charset="0"/>
            </a:endParaRPr>
          </a:p>
        </p:txBody>
      </p:sp>
      <p:sp>
        <p:nvSpPr>
          <p:cNvPr id="5" name="Date Placeholder 4"/>
          <p:cNvSpPr>
            <a:spLocks noGrp="1"/>
          </p:cNvSpPr>
          <p:nvPr>
            <p:ph type="dt" sz="half" idx="10"/>
          </p:nvPr>
        </p:nvSpPr>
        <p:spPr/>
        <p:txBody>
          <a:body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19907322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latin typeface="Calibri" panose="020F0502020204030204" pitchFamily="34" charset="0"/>
              </a:rPr>
              <a:t>Simple Scenario</a:t>
            </a:r>
            <a:endParaRPr lang="en-US" sz="2800" dirty="0">
              <a:latin typeface="Calibri" panose="020F0502020204030204" pitchFamily="34" charset="0"/>
            </a:endParaRPr>
          </a:p>
        </p:txBody>
      </p:sp>
      <p:sp>
        <p:nvSpPr>
          <p:cNvPr id="3" name="Content Placeholder 2"/>
          <p:cNvSpPr>
            <a:spLocks noGrp="1"/>
          </p:cNvSpPr>
          <p:nvPr>
            <p:ph idx="1"/>
          </p:nvPr>
        </p:nvSpPr>
        <p:spPr/>
        <p:txBody>
          <a:bodyPr>
            <a:noAutofit/>
          </a:bodyPr>
          <a:lstStyle/>
          <a:p>
            <a:r>
              <a:rPr lang="en-US" sz="1400" dirty="0" smtClean="0">
                <a:latin typeface="Calibri" panose="020F0502020204030204" pitchFamily="34" charset="0"/>
              </a:rPr>
              <a:t> We will show a few example of two different CCA regimes under a very simple scenario and assumptions:</a:t>
            </a:r>
          </a:p>
          <a:p>
            <a:pPr lvl="1"/>
            <a:r>
              <a:rPr lang="en-US" sz="1200" dirty="0" smtClean="0">
                <a:latin typeface="Calibri" panose="020F0502020204030204" pitchFamily="34" charset="0"/>
              </a:rPr>
              <a:t>We consider a simple outdoor scenario, no shadowing, no multipath</a:t>
            </a:r>
          </a:p>
          <a:p>
            <a:pPr lvl="2"/>
            <a:r>
              <a:rPr lang="en-US" sz="1400" b="1" dirty="0" smtClean="0">
                <a:latin typeface="Calibri" panose="020F0502020204030204" pitchFamily="34" charset="0"/>
              </a:rPr>
              <a:t>Primary BSS</a:t>
            </a:r>
            <a:r>
              <a:rPr lang="en-US" sz="1400" dirty="0" smtClean="0">
                <a:latin typeface="Calibri" panose="020F0502020204030204" pitchFamily="34" charset="0"/>
              </a:rPr>
              <a:t>: This is the originator BSS, we assume the STA started the NAV is the AP in the primary BSS but the same idea goes through if it is a non-AP STA</a:t>
            </a:r>
          </a:p>
          <a:p>
            <a:pPr lvl="2"/>
            <a:r>
              <a:rPr lang="en-US" sz="1400" b="1" dirty="0" smtClean="0">
                <a:latin typeface="Calibri" panose="020F0502020204030204" pitchFamily="34" charset="0"/>
              </a:rPr>
              <a:t>Secondary BSS</a:t>
            </a:r>
            <a:r>
              <a:rPr lang="en-US" sz="1400" dirty="0" smtClean="0">
                <a:latin typeface="Calibri" panose="020F0502020204030204" pitchFamily="34" charset="0"/>
              </a:rPr>
              <a:t>: This is an OBSS in proximity of the primary BSS</a:t>
            </a:r>
          </a:p>
          <a:p>
            <a:pPr lvl="3"/>
            <a:r>
              <a:rPr lang="en-US" dirty="0" smtClean="0">
                <a:latin typeface="Calibri" panose="020F0502020204030204" pitchFamily="34" charset="0"/>
              </a:rPr>
              <a:t>The transmitter of the secondary BSS is located in the area that is blocked by the existing CCA rules (received power at the transmitter of secondary is greater than the proposed CCA threshold)</a:t>
            </a:r>
          </a:p>
          <a:p>
            <a:pPr lvl="3"/>
            <a:r>
              <a:rPr lang="en-US" dirty="0" smtClean="0">
                <a:latin typeface="Calibri" panose="020F0502020204030204" pitchFamily="34" charset="0"/>
              </a:rPr>
              <a:t>  We will calculate the percentage of scenarios (locations) under which there could be a secondary transmission</a:t>
            </a:r>
          </a:p>
          <a:p>
            <a:pPr lvl="1"/>
            <a:r>
              <a:rPr lang="en-US" sz="1200" dirty="0" smtClean="0">
                <a:latin typeface="Calibri" panose="020F0502020204030204" pitchFamily="34" charset="0"/>
              </a:rPr>
              <a:t>Because of symmetry we will </a:t>
            </a:r>
            <a:r>
              <a:rPr lang="en-US" sz="1200" b="1" dirty="0" smtClean="0">
                <a:latin typeface="Calibri" panose="020F0502020204030204" pitchFamily="34" charset="0"/>
              </a:rPr>
              <a:t>fix the location of primary pair </a:t>
            </a:r>
            <a:r>
              <a:rPr lang="en-US" sz="1200" dirty="0" smtClean="0">
                <a:latin typeface="Calibri" panose="020F0502020204030204" pitchFamily="34" charset="0"/>
              </a:rPr>
              <a:t>and change the secondary pair locations</a:t>
            </a:r>
          </a:p>
          <a:p>
            <a:pPr lvl="2"/>
            <a:r>
              <a:rPr lang="en-US" sz="1400" dirty="0" smtClean="0">
                <a:latin typeface="Calibri" panose="020F0502020204030204" pitchFamily="34" charset="0"/>
              </a:rPr>
              <a:t>We find the </a:t>
            </a:r>
            <a:r>
              <a:rPr lang="en-US" sz="1400" b="1" dirty="0" smtClean="0">
                <a:latin typeface="Calibri" panose="020F0502020204030204" pitchFamily="34" charset="0"/>
              </a:rPr>
              <a:t>percentage</a:t>
            </a:r>
            <a:r>
              <a:rPr lang="en-US" sz="1400" dirty="0" smtClean="0">
                <a:latin typeface="Calibri" panose="020F0502020204030204" pitchFamily="34" charset="0"/>
              </a:rPr>
              <a:t> of locations that the secondary transmission could exist but it is not allowed </a:t>
            </a:r>
            <a:r>
              <a:rPr lang="en-US" sz="1400" b="1" dirty="0" smtClean="0">
                <a:latin typeface="Calibri" panose="020F0502020204030204" pitchFamily="34" charset="0"/>
              </a:rPr>
              <a:t>as a function of normalized distance of Primary TX and RX (normalized such that the maximum distance for MCS0 being 1)</a:t>
            </a:r>
            <a:r>
              <a:rPr lang="en-US" sz="1400" dirty="0" smtClean="0">
                <a:latin typeface="Calibri" panose="020F0502020204030204" pitchFamily="34" charset="0"/>
              </a:rPr>
              <a:t>. </a:t>
            </a:r>
            <a:endParaRPr lang="en-US" sz="1200" dirty="0" smtClean="0">
              <a:latin typeface="Calibri" panose="020F0502020204030204" pitchFamily="34" charset="0"/>
            </a:endParaRPr>
          </a:p>
          <a:p>
            <a:pPr lvl="1"/>
            <a:r>
              <a:rPr lang="en-US" sz="1200" dirty="0" smtClean="0">
                <a:latin typeface="Calibri" panose="020F0502020204030204" pitchFamily="34" charset="0"/>
              </a:rPr>
              <a:t>We modify the TX powers at each STA and plot the result for each set of TX power.</a:t>
            </a:r>
            <a:endParaRPr lang="en-US" sz="1200" dirty="0">
              <a:latin typeface="Calibri" panose="020F0502020204030204" pitchFamily="34" charset="0"/>
            </a:endParaRPr>
          </a:p>
          <a:p>
            <a:pPr lvl="1"/>
            <a:r>
              <a:rPr lang="en-US" sz="1200" dirty="0" smtClean="0">
                <a:latin typeface="Calibri" panose="020F0502020204030204" pitchFamily="34" charset="0"/>
              </a:rPr>
              <a:t>For MCS calculations, we used a simple mapping of received SINR to MCS at each receiver. We considered RX </a:t>
            </a:r>
            <a:r>
              <a:rPr lang="en-US" sz="1200" dirty="0">
                <a:latin typeface="Calibri" panose="020F0502020204030204" pitchFamily="34" charset="0"/>
              </a:rPr>
              <a:t>sensitivity =-</a:t>
            </a:r>
            <a:r>
              <a:rPr lang="en-US" sz="1200" dirty="0" smtClean="0">
                <a:latin typeface="Calibri" panose="020F0502020204030204" pitchFamily="34" charset="0"/>
              </a:rPr>
              <a:t>88dbm, and the minimum </a:t>
            </a:r>
            <a:r>
              <a:rPr lang="en-US" sz="1200" dirty="0">
                <a:latin typeface="Calibri" panose="020F0502020204030204" pitchFamily="34" charset="0"/>
              </a:rPr>
              <a:t>SINR=4db </a:t>
            </a:r>
            <a:r>
              <a:rPr lang="en-US" sz="1200" dirty="0" smtClean="0">
                <a:latin typeface="Calibri" panose="020F0502020204030204" pitchFamily="34" charset="0"/>
              </a:rPr>
              <a:t>that maps </a:t>
            </a:r>
            <a:r>
              <a:rPr lang="en-US" sz="1200" dirty="0">
                <a:latin typeface="Calibri" panose="020F0502020204030204" pitchFamily="34" charset="0"/>
              </a:rPr>
              <a:t>to </a:t>
            </a:r>
            <a:r>
              <a:rPr lang="en-US" sz="1200" dirty="0" smtClean="0">
                <a:latin typeface="Calibri" panose="020F0502020204030204" pitchFamily="34" charset="0"/>
              </a:rPr>
              <a:t>MCS0.</a:t>
            </a:r>
            <a:endParaRPr lang="en-US" sz="1200" dirty="0">
              <a:latin typeface="Calibri" panose="020F0502020204030204" pitchFamily="34" charset="0"/>
            </a:endParaRPr>
          </a:p>
          <a:p>
            <a:pPr lvl="1"/>
            <a:r>
              <a:rPr lang="en-US" sz="1200" dirty="0">
                <a:latin typeface="Calibri" panose="020F0502020204030204" pitchFamily="34" charset="0"/>
              </a:rPr>
              <a:t>Data Packet </a:t>
            </a:r>
            <a:r>
              <a:rPr lang="en-US" sz="1200" dirty="0" smtClean="0">
                <a:latin typeface="Calibri" panose="020F0502020204030204" pitchFamily="34" charset="0"/>
              </a:rPr>
              <a:t>Assumptions: Primary </a:t>
            </a:r>
            <a:r>
              <a:rPr lang="en-US" sz="1200" dirty="0">
                <a:latin typeface="Calibri" panose="020F0502020204030204" pitchFamily="34" charset="0"/>
              </a:rPr>
              <a:t>Transmitter has a very long packet in the air (more than the duration needed for the secondary packet to be transmitted</a:t>
            </a:r>
            <a:r>
              <a:rPr lang="en-US" sz="1200" dirty="0" smtClean="0">
                <a:latin typeface="Calibri" panose="020F0502020204030204" pitchFamily="34" charset="0"/>
              </a:rPr>
              <a:t>)</a:t>
            </a:r>
            <a:endParaRPr lang="en-US" sz="1200" dirty="0">
              <a:latin typeface="Calibri" panose="020F0502020204030204" pitchFamily="34" charset="0"/>
            </a:endParaRPr>
          </a:p>
        </p:txBody>
      </p:sp>
      <p:sp>
        <p:nvSpPr>
          <p:cNvPr id="5" name="Date Placeholder 4"/>
          <p:cNvSpPr>
            <a:spLocks noGrp="1"/>
          </p:cNvSpPr>
          <p:nvPr>
            <p:ph type="dt" sz="half" idx="10"/>
          </p:nvPr>
        </p:nvSpPr>
        <p:spPr/>
        <p:txBody>
          <a:body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32838149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Calibri" panose="020F0502020204030204" pitchFamily="34" charset="0"/>
              </a:rPr>
              <a:t>Step1: Fixed the Location of Primary Pairs at distance r (start with very small r)</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2624" y="1970928"/>
            <a:ext cx="5365704" cy="3564731"/>
          </a:xfrm>
          <a:prstGeom prst="rect">
            <a:avLst/>
          </a:prstGeom>
        </p:spPr>
      </p:pic>
      <p:sp>
        <p:nvSpPr>
          <p:cNvPr id="4" name="TextBox 3"/>
          <p:cNvSpPr txBox="1"/>
          <p:nvPr/>
        </p:nvSpPr>
        <p:spPr>
          <a:xfrm>
            <a:off x="2955852" y="3564096"/>
            <a:ext cx="909084" cy="507831"/>
          </a:xfrm>
          <a:prstGeom prst="rect">
            <a:avLst/>
          </a:prstGeom>
          <a:noFill/>
        </p:spPr>
        <p:txBody>
          <a:bodyPr wrap="square" rtlCol="0">
            <a:spAutoFit/>
          </a:bodyPr>
          <a:lstStyle/>
          <a:p>
            <a:r>
              <a:rPr lang="en-US" sz="900" dirty="0">
                <a:solidFill>
                  <a:schemeClr val="accent2">
                    <a:lumMod val="75000"/>
                  </a:schemeClr>
                </a:solidFill>
                <a:latin typeface="Calibri" panose="020F0502020204030204" pitchFamily="34" charset="0"/>
              </a:rPr>
              <a:t>Location of Primary Receiver</a:t>
            </a:r>
          </a:p>
        </p:txBody>
      </p:sp>
      <p:sp>
        <p:nvSpPr>
          <p:cNvPr id="6" name="TextBox 5"/>
          <p:cNvSpPr txBox="1"/>
          <p:nvPr/>
        </p:nvSpPr>
        <p:spPr>
          <a:xfrm>
            <a:off x="3864936" y="3753293"/>
            <a:ext cx="859464" cy="507831"/>
          </a:xfrm>
          <a:prstGeom prst="rect">
            <a:avLst/>
          </a:prstGeom>
          <a:noFill/>
        </p:spPr>
        <p:txBody>
          <a:bodyPr wrap="square" rtlCol="0">
            <a:spAutoFit/>
          </a:bodyPr>
          <a:lstStyle/>
          <a:p>
            <a:r>
              <a:rPr lang="en-US" sz="900" dirty="0">
                <a:solidFill>
                  <a:schemeClr val="accent2">
                    <a:lumMod val="75000"/>
                  </a:schemeClr>
                </a:solidFill>
                <a:latin typeface="Calibri" panose="020F0502020204030204" pitchFamily="34" charset="0"/>
              </a:rPr>
              <a:t>Location of Primary Transmitter</a:t>
            </a:r>
          </a:p>
        </p:txBody>
      </p:sp>
      <p:sp>
        <p:nvSpPr>
          <p:cNvPr id="7" name="TextBox 6"/>
          <p:cNvSpPr txBox="1"/>
          <p:nvPr/>
        </p:nvSpPr>
        <p:spPr>
          <a:xfrm>
            <a:off x="1491216" y="2004408"/>
            <a:ext cx="1048784" cy="507831"/>
          </a:xfrm>
          <a:prstGeom prst="rect">
            <a:avLst/>
          </a:prstGeom>
          <a:noFill/>
        </p:spPr>
        <p:txBody>
          <a:bodyPr wrap="square" rtlCol="0">
            <a:spAutoFit/>
          </a:bodyPr>
          <a:lstStyle/>
          <a:p>
            <a:r>
              <a:rPr lang="en-US" sz="900" dirty="0">
                <a:solidFill>
                  <a:schemeClr val="accent2">
                    <a:lumMod val="75000"/>
                  </a:schemeClr>
                </a:solidFill>
                <a:latin typeface="Calibri" panose="020F0502020204030204" pitchFamily="34" charset="0"/>
              </a:rPr>
              <a:t>Primary Receiver RX sensitivity Range </a:t>
            </a:r>
          </a:p>
        </p:txBody>
      </p:sp>
      <p:sp>
        <p:nvSpPr>
          <p:cNvPr id="8" name="TextBox 7"/>
          <p:cNvSpPr txBox="1"/>
          <p:nvPr/>
        </p:nvSpPr>
        <p:spPr>
          <a:xfrm>
            <a:off x="5528929" y="4727684"/>
            <a:ext cx="1603391" cy="507831"/>
          </a:xfrm>
          <a:prstGeom prst="rect">
            <a:avLst/>
          </a:prstGeom>
          <a:noFill/>
        </p:spPr>
        <p:txBody>
          <a:bodyPr wrap="square" rtlCol="0">
            <a:spAutoFit/>
          </a:bodyPr>
          <a:lstStyle/>
          <a:p>
            <a:r>
              <a:rPr lang="en-US" sz="900" dirty="0">
                <a:latin typeface="Calibri" panose="020F0502020204030204" pitchFamily="34" charset="0"/>
              </a:rPr>
              <a:t>Primary Transmitter Range for </a:t>
            </a:r>
          </a:p>
          <a:p>
            <a:r>
              <a:rPr lang="en-US" sz="900" dirty="0">
                <a:latin typeface="Calibri" panose="020F0502020204030204" pitchFamily="34" charset="0"/>
              </a:rPr>
              <a:t>TX power=15dbm</a:t>
            </a:r>
          </a:p>
          <a:p>
            <a:r>
              <a:rPr lang="en-US" sz="900" dirty="0">
                <a:latin typeface="Calibri" panose="020F0502020204030204" pitchFamily="34" charset="0"/>
              </a:rPr>
              <a:t>RX sensitivity=-88 </a:t>
            </a:r>
            <a:r>
              <a:rPr lang="en-US" sz="900" dirty="0" err="1" smtClean="0">
                <a:latin typeface="Calibri" panose="020F0502020204030204" pitchFamily="34" charset="0"/>
              </a:rPr>
              <a:t>dBm</a:t>
            </a:r>
            <a:endParaRPr lang="en-US" sz="900" dirty="0">
              <a:latin typeface="Calibri" panose="020F0502020204030204" pitchFamily="34" charset="0"/>
            </a:endParaRPr>
          </a:p>
        </p:txBody>
      </p:sp>
      <p:sp>
        <p:nvSpPr>
          <p:cNvPr id="11" name="Date Placeholder 10"/>
          <p:cNvSpPr>
            <a:spLocks noGrp="1"/>
          </p:cNvSpPr>
          <p:nvPr>
            <p:ph type="dt" sz="half" idx="10"/>
          </p:nvPr>
        </p:nvSpPr>
        <p:spPr/>
        <p:txBody>
          <a:body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16350509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latin typeface="Calibri" panose="020F0502020204030204" pitchFamily="34" charset="0"/>
              </a:rPr>
              <a:t>CCA Coverage</a:t>
            </a:r>
            <a:endParaRPr lang="en-US" sz="2800" dirty="0">
              <a:latin typeface="Calibri" panose="020F0502020204030204"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9461" y="2034723"/>
            <a:ext cx="5408234" cy="3564731"/>
          </a:xfrm>
          <a:prstGeom prst="rect">
            <a:avLst/>
          </a:prstGeom>
        </p:spPr>
      </p:pic>
      <p:sp>
        <p:nvSpPr>
          <p:cNvPr id="5" name="TextBox 4"/>
          <p:cNvSpPr txBox="1"/>
          <p:nvPr/>
        </p:nvSpPr>
        <p:spPr>
          <a:xfrm>
            <a:off x="4787959" y="4221717"/>
            <a:ext cx="1450281" cy="415498"/>
          </a:xfrm>
          <a:prstGeom prst="rect">
            <a:avLst/>
          </a:prstGeom>
          <a:noFill/>
        </p:spPr>
        <p:txBody>
          <a:bodyPr wrap="square" rtlCol="0">
            <a:spAutoFit/>
          </a:bodyPr>
          <a:lstStyle/>
          <a:p>
            <a:r>
              <a:rPr lang="en-US" sz="1050" dirty="0" smtClean="0">
                <a:latin typeface="Calibri" panose="020F0502020204030204" pitchFamily="34" charset="0"/>
              </a:rPr>
              <a:t>CCA </a:t>
            </a:r>
            <a:r>
              <a:rPr lang="en-US" sz="1050" dirty="0">
                <a:latin typeface="Calibri" panose="020F0502020204030204" pitchFamily="34" charset="0"/>
              </a:rPr>
              <a:t>coverage of </a:t>
            </a:r>
            <a:r>
              <a:rPr lang="en-US" sz="1050" dirty="0" smtClean="0">
                <a:latin typeface="Calibri" panose="020F0502020204030204" pitchFamily="34" charset="0"/>
              </a:rPr>
              <a:t>the ongoing  transmission</a:t>
            </a:r>
            <a:endParaRPr lang="en-US" sz="1050" dirty="0">
              <a:latin typeface="Calibri" panose="020F0502020204030204" pitchFamily="34" charset="0"/>
            </a:endParaRPr>
          </a:p>
        </p:txBody>
      </p:sp>
      <p:sp>
        <p:nvSpPr>
          <p:cNvPr id="7" name="Date Placeholder 6"/>
          <p:cNvSpPr>
            <a:spLocks noGrp="1"/>
          </p:cNvSpPr>
          <p:nvPr>
            <p:ph type="dt" sz="half" idx="10"/>
          </p:nvPr>
        </p:nvSpPr>
        <p:spPr/>
        <p:txBody>
          <a:bodyPr/>
          <a:lstStyle/>
          <a:p>
            <a:pPr>
              <a:defRPr/>
            </a:pPr>
            <a:r>
              <a:rPr lang="en-US" dirty="0"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33359585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latin typeface="Calibri" panose="020F0502020204030204" pitchFamily="34" charset="0"/>
              </a:rPr>
              <a:t>Step 2: Through Secondary TX and RX</a:t>
            </a:r>
            <a:endParaRPr lang="en-US" sz="2800" dirty="0">
              <a:latin typeface="Calibri" panose="020F0502020204030204" pitchFamily="34" charset="0"/>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8651" y="2125266"/>
            <a:ext cx="5626556" cy="3564731"/>
          </a:xfrm>
          <a:prstGeom prst="rect">
            <a:avLst/>
          </a:prstGeom>
        </p:spPr>
      </p:pic>
      <p:sp>
        <p:nvSpPr>
          <p:cNvPr id="5" name="TextBox 4"/>
          <p:cNvSpPr txBox="1"/>
          <p:nvPr/>
        </p:nvSpPr>
        <p:spPr>
          <a:xfrm>
            <a:off x="4123939" y="3868813"/>
            <a:ext cx="1431572" cy="646331"/>
          </a:xfrm>
          <a:prstGeom prst="rect">
            <a:avLst/>
          </a:prstGeom>
          <a:noFill/>
        </p:spPr>
        <p:txBody>
          <a:bodyPr wrap="square" rtlCol="0">
            <a:spAutoFit/>
          </a:bodyPr>
          <a:lstStyle/>
          <a:p>
            <a:r>
              <a:rPr lang="en-US" sz="900" dirty="0">
                <a:latin typeface="Calibri" panose="020F0502020204030204" pitchFamily="34" charset="0"/>
              </a:rPr>
              <a:t>Location of  secondary </a:t>
            </a:r>
            <a:r>
              <a:rPr lang="en-US" sz="900" dirty="0" smtClean="0">
                <a:latin typeface="Calibri" panose="020F0502020204030204" pitchFamily="34" charset="0"/>
              </a:rPr>
              <a:t>Transmitter. NOTE</a:t>
            </a:r>
            <a:r>
              <a:rPr lang="en-US" sz="900" dirty="0">
                <a:latin typeface="Calibri" panose="020F0502020204030204" pitchFamily="34" charset="0"/>
              </a:rPr>
              <a:t>: it is within CCA threshold of ongoing </a:t>
            </a:r>
            <a:r>
              <a:rPr lang="en-US" sz="900" dirty="0" smtClean="0">
                <a:latin typeface="Calibri" panose="020F0502020204030204" pitchFamily="34" charset="0"/>
              </a:rPr>
              <a:t>transmission</a:t>
            </a:r>
            <a:endParaRPr lang="en-US" sz="900" dirty="0">
              <a:latin typeface="Calibri" panose="020F0502020204030204" pitchFamily="34" charset="0"/>
            </a:endParaRPr>
          </a:p>
        </p:txBody>
      </p:sp>
      <p:sp>
        <p:nvSpPr>
          <p:cNvPr id="6" name="TextBox 5"/>
          <p:cNvSpPr txBox="1"/>
          <p:nvPr/>
        </p:nvSpPr>
        <p:spPr>
          <a:xfrm>
            <a:off x="5555511" y="3377349"/>
            <a:ext cx="1536169" cy="738664"/>
          </a:xfrm>
          <a:prstGeom prst="rect">
            <a:avLst/>
          </a:prstGeom>
          <a:noFill/>
        </p:spPr>
        <p:txBody>
          <a:bodyPr wrap="square" rtlCol="0">
            <a:spAutoFit/>
          </a:bodyPr>
          <a:lstStyle/>
          <a:p>
            <a:r>
              <a:rPr lang="en-US" sz="1050" dirty="0">
                <a:latin typeface="Calibri" panose="020F0502020204030204" pitchFamily="34" charset="0"/>
              </a:rPr>
              <a:t>Secondary Transmitter Range for </a:t>
            </a:r>
          </a:p>
          <a:p>
            <a:r>
              <a:rPr lang="en-US" sz="1050" dirty="0">
                <a:latin typeface="Calibri" panose="020F0502020204030204" pitchFamily="34" charset="0"/>
              </a:rPr>
              <a:t>TX </a:t>
            </a:r>
            <a:r>
              <a:rPr lang="en-US" sz="1050" dirty="0" smtClean="0">
                <a:latin typeface="Calibri" panose="020F0502020204030204" pitchFamily="34" charset="0"/>
              </a:rPr>
              <a:t>power=15dBm</a:t>
            </a:r>
            <a:endParaRPr lang="en-US" sz="1050" dirty="0">
              <a:latin typeface="Calibri" panose="020F0502020204030204" pitchFamily="34" charset="0"/>
            </a:endParaRPr>
          </a:p>
          <a:p>
            <a:r>
              <a:rPr lang="en-US" sz="1050" dirty="0">
                <a:latin typeface="Calibri" panose="020F0502020204030204" pitchFamily="34" charset="0"/>
              </a:rPr>
              <a:t>RX sensitivity=-85 </a:t>
            </a:r>
            <a:r>
              <a:rPr lang="en-US" sz="1050" dirty="0" err="1" smtClean="0">
                <a:latin typeface="Calibri" panose="020F0502020204030204" pitchFamily="34" charset="0"/>
              </a:rPr>
              <a:t>dBm</a:t>
            </a:r>
            <a:endParaRPr lang="en-US" sz="1050" dirty="0">
              <a:latin typeface="Calibri" panose="020F0502020204030204" pitchFamily="34" charset="0"/>
            </a:endParaRPr>
          </a:p>
        </p:txBody>
      </p:sp>
      <p:sp>
        <p:nvSpPr>
          <p:cNvPr id="8" name="Date Placeholder 7"/>
          <p:cNvSpPr>
            <a:spLocks noGrp="1"/>
          </p:cNvSpPr>
          <p:nvPr>
            <p:ph type="dt" sz="half" idx="10"/>
          </p:nvPr>
        </p:nvSpPr>
        <p:spPr/>
        <p:txBody>
          <a:body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21409878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Calibri" panose="020F0502020204030204" pitchFamily="34" charset="0"/>
              </a:rPr>
              <a:t>Step 3: Compute if two simultaneous transmission is possible</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0604" y="2125267"/>
            <a:ext cx="6416749" cy="3564731"/>
          </a:xfrm>
          <a:prstGeom prst="rect">
            <a:avLst/>
          </a:prstGeom>
        </p:spPr>
      </p:pic>
      <p:sp>
        <p:nvSpPr>
          <p:cNvPr id="5" name="TextBox 4"/>
          <p:cNvSpPr txBox="1"/>
          <p:nvPr/>
        </p:nvSpPr>
        <p:spPr>
          <a:xfrm>
            <a:off x="5303520" y="4020977"/>
            <a:ext cx="1676754" cy="707886"/>
          </a:xfrm>
          <a:prstGeom prst="rect">
            <a:avLst/>
          </a:prstGeom>
          <a:noFill/>
        </p:spPr>
        <p:txBody>
          <a:bodyPr wrap="square" rtlCol="0">
            <a:spAutoFit/>
          </a:bodyPr>
          <a:lstStyle/>
          <a:p>
            <a:r>
              <a:rPr lang="en-US" sz="1000" dirty="0">
                <a:latin typeface="Calibri" panose="020F0502020204030204" pitchFamily="34" charset="0"/>
              </a:rPr>
              <a:t>Location of  secondary </a:t>
            </a:r>
            <a:r>
              <a:rPr lang="en-US" sz="1000" dirty="0" smtClean="0">
                <a:latin typeface="Calibri" panose="020F0502020204030204" pitchFamily="34" charset="0"/>
              </a:rPr>
              <a:t>receiver. NOTE</a:t>
            </a:r>
            <a:r>
              <a:rPr lang="en-US" sz="1000" dirty="0">
                <a:latin typeface="Calibri" panose="020F0502020204030204" pitchFamily="34" charset="0"/>
              </a:rPr>
              <a:t>: it is within the RX range of secondary transmitter</a:t>
            </a:r>
          </a:p>
        </p:txBody>
      </p:sp>
      <p:sp>
        <p:nvSpPr>
          <p:cNvPr id="6" name="TextBox 5"/>
          <p:cNvSpPr txBox="1"/>
          <p:nvPr/>
        </p:nvSpPr>
        <p:spPr>
          <a:xfrm>
            <a:off x="6980274" y="3600632"/>
            <a:ext cx="1254643" cy="646331"/>
          </a:xfrm>
          <a:prstGeom prst="rect">
            <a:avLst/>
          </a:prstGeom>
          <a:noFill/>
        </p:spPr>
        <p:txBody>
          <a:bodyPr wrap="square" rtlCol="0">
            <a:spAutoFit/>
          </a:bodyPr>
          <a:lstStyle/>
          <a:p>
            <a:r>
              <a:rPr lang="en-US" sz="900" dirty="0">
                <a:latin typeface="Calibri" panose="020F0502020204030204" pitchFamily="34" charset="0"/>
              </a:rPr>
              <a:t>Secondary Receiver Range for </a:t>
            </a:r>
          </a:p>
          <a:p>
            <a:r>
              <a:rPr lang="en-US" sz="900" dirty="0">
                <a:latin typeface="Calibri" panose="020F0502020204030204" pitchFamily="34" charset="0"/>
              </a:rPr>
              <a:t>TX </a:t>
            </a:r>
            <a:r>
              <a:rPr lang="en-US" sz="900" dirty="0" smtClean="0">
                <a:latin typeface="Calibri" panose="020F0502020204030204" pitchFamily="34" charset="0"/>
              </a:rPr>
              <a:t>power=15dBm</a:t>
            </a:r>
            <a:endParaRPr lang="en-US" sz="900" dirty="0">
              <a:latin typeface="Calibri" panose="020F0502020204030204" pitchFamily="34" charset="0"/>
            </a:endParaRPr>
          </a:p>
          <a:p>
            <a:r>
              <a:rPr lang="en-US" sz="900" dirty="0">
                <a:latin typeface="Calibri" panose="020F0502020204030204" pitchFamily="34" charset="0"/>
              </a:rPr>
              <a:t>RX sensitivity=-85 </a:t>
            </a:r>
            <a:r>
              <a:rPr lang="en-US" sz="900" dirty="0" err="1" smtClean="0">
                <a:latin typeface="Calibri" panose="020F0502020204030204" pitchFamily="34" charset="0"/>
              </a:rPr>
              <a:t>dBm</a:t>
            </a:r>
            <a:endParaRPr lang="en-US" sz="900" dirty="0">
              <a:latin typeface="Calibri" panose="020F0502020204030204" pitchFamily="34" charset="0"/>
            </a:endParaRPr>
          </a:p>
        </p:txBody>
      </p:sp>
      <p:sp>
        <p:nvSpPr>
          <p:cNvPr id="8" name="Date Placeholder 7"/>
          <p:cNvSpPr>
            <a:spLocks noGrp="1"/>
          </p:cNvSpPr>
          <p:nvPr>
            <p:ph type="dt" sz="half" idx="10"/>
          </p:nvPr>
        </p:nvSpPr>
        <p:spPr/>
        <p:txBody>
          <a:body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216843021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72394</TotalTime>
  <Words>1834</Words>
  <Application>Microsoft Office PowerPoint</Application>
  <PresentationFormat>On-screen Show (4:3)</PresentationFormat>
  <Paragraphs>177</Paragraphs>
  <Slides>15</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굴림</vt:lpstr>
      <vt:lpstr>굴림</vt:lpstr>
      <vt:lpstr>Malgun Gothic</vt:lpstr>
      <vt:lpstr>宋体</vt:lpstr>
      <vt:lpstr>Arial</vt:lpstr>
      <vt:lpstr>Calibri</vt:lpstr>
      <vt:lpstr>Times New Roman</vt:lpstr>
      <vt:lpstr>802-11-Submission</vt:lpstr>
      <vt:lpstr>CCA Regime Evaluation Revisited</vt:lpstr>
      <vt:lpstr>Evaluation of CCA protocols</vt:lpstr>
      <vt:lpstr>Proposed Evaluation Criteria</vt:lpstr>
      <vt:lpstr>Comparing two approaches</vt:lpstr>
      <vt:lpstr>Simple Scenario</vt:lpstr>
      <vt:lpstr>Step1: Fixed the Location of Primary Pairs at distance r (start with very small r)</vt:lpstr>
      <vt:lpstr>CCA Coverage</vt:lpstr>
      <vt:lpstr>Step 2: Through Secondary TX and RX</vt:lpstr>
      <vt:lpstr>Step 3: Compute if two simultaneous transmission is possible</vt:lpstr>
      <vt:lpstr>Final Steps</vt:lpstr>
      <vt:lpstr>CCA Regimes</vt:lpstr>
      <vt:lpstr>Results I (MAX TX powers= 15, 15, 15, 15 dBm)</vt:lpstr>
      <vt:lpstr>Results I (TX powers= 15, 15, 5, 5 dBm)</vt:lpstr>
      <vt:lpstr>Conclusion</vt:lpstr>
      <vt:lpstr>Appendix: What is potential gain of Spatial Reuse? [14/1580r0]</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view to assess current CCA protocol</dc:title>
  <dc:creator>amin</dc:creator>
  <cp:lastModifiedBy>amin jafarian</cp:lastModifiedBy>
  <cp:revision>234</cp:revision>
  <dcterms:created xsi:type="dcterms:W3CDTF">2014-12-29T23:09:07Z</dcterms:created>
  <dcterms:modified xsi:type="dcterms:W3CDTF">2015-03-09T10:47:03Z</dcterms:modified>
</cp:coreProperties>
</file>