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9"/>
  </p:notesMasterIdLst>
  <p:handoutMasterIdLst>
    <p:handoutMasterId r:id="rId20"/>
  </p:handoutMasterIdLst>
  <p:sldIdLst>
    <p:sldId id="427" r:id="rId2"/>
    <p:sldId id="462" r:id="rId3"/>
    <p:sldId id="443" r:id="rId4"/>
    <p:sldId id="445" r:id="rId5"/>
    <p:sldId id="446" r:id="rId6"/>
    <p:sldId id="447" r:id="rId7"/>
    <p:sldId id="448" r:id="rId8"/>
    <p:sldId id="465" r:id="rId9"/>
    <p:sldId id="466" r:id="rId10"/>
    <p:sldId id="468" r:id="rId11"/>
    <p:sldId id="469" r:id="rId12"/>
    <p:sldId id="470" r:id="rId13"/>
    <p:sldId id="471" r:id="rId14"/>
    <p:sldId id="472" r:id="rId15"/>
    <p:sldId id="473" r:id="rId16"/>
    <p:sldId id="475" r:id="rId17"/>
    <p:sldId id="458" r:id="rId18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9706" autoAdjust="0"/>
  </p:normalViewPr>
  <p:slideViewPr>
    <p:cSldViewPr showGuides="1">
      <p:cViewPr varScale="1">
        <p:scale>
          <a:sx n="71" d="100"/>
          <a:sy n="71" d="100"/>
        </p:scale>
        <p:origin x="-50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3333CC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49.95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51.98</c:v>
                </c:pt>
                <c:pt idx="1">
                  <c:v>52.03</c:v>
                </c:pt>
                <c:pt idx="2">
                  <c:v>52.160000000000011</c:v>
                </c:pt>
                <c:pt idx="3">
                  <c:v>52.21</c:v>
                </c:pt>
                <c:pt idx="4">
                  <c:v>51.86</c:v>
                </c:pt>
              </c:numCache>
            </c:numRef>
          </c:val>
        </c:ser>
        <c:axId val="94169728"/>
        <c:axId val="92807552"/>
      </c:barChart>
      <c:catAx>
        <c:axId val="94169728"/>
        <c:scaling>
          <c:orientation val="minMax"/>
        </c:scaling>
        <c:axPos val="b"/>
        <c:numFmt formatCode="General" sourceLinked="1"/>
        <c:tickLblPos val="nextTo"/>
        <c:crossAx val="92807552"/>
        <c:crosses val="autoZero"/>
        <c:auto val="1"/>
        <c:lblAlgn val="ctr"/>
        <c:lblOffset val="100"/>
      </c:catAx>
      <c:valAx>
        <c:axId val="92807552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94169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0000FF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43.290000000000013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48.949999999999996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42.790000000000013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39.75</c:v>
                </c:pt>
                <c:pt idx="1">
                  <c:v>43.14</c:v>
                </c:pt>
                <c:pt idx="2">
                  <c:v>43.379999999999995</c:v>
                </c:pt>
                <c:pt idx="3">
                  <c:v>41.11</c:v>
                </c:pt>
                <c:pt idx="4">
                  <c:v>39.18</c:v>
                </c:pt>
              </c:numCache>
            </c:numRef>
          </c:val>
        </c:ser>
        <c:axId val="94309376"/>
        <c:axId val="94319360"/>
      </c:barChart>
      <c:catAx>
        <c:axId val="94309376"/>
        <c:scaling>
          <c:orientation val="minMax"/>
        </c:scaling>
        <c:axPos val="b"/>
        <c:numFmt formatCode="General" sourceLinked="1"/>
        <c:tickLblPos val="nextTo"/>
        <c:crossAx val="94319360"/>
        <c:crosses val="autoZero"/>
        <c:auto val="1"/>
        <c:lblAlgn val="ctr"/>
        <c:lblOffset val="100"/>
      </c:catAx>
      <c:valAx>
        <c:axId val="94319360"/>
        <c:scaling>
          <c:orientation val="minMax"/>
        </c:scaling>
        <c:axPos val="l"/>
        <c:majorGridlines/>
        <c:numFmt formatCode="General" sourceLinked="1"/>
        <c:tickLblPos val="nextTo"/>
        <c:crossAx val="943093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4508603114E-2"/>
          <c:y val="0.14409684745544829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'DL Throughput'!$B$2:$B$31</c:f>
              <c:numCache>
                <c:formatCode>General</c:formatCode>
                <c:ptCount val="30"/>
                <c:pt idx="0">
                  <c:v>3.44</c:v>
                </c:pt>
                <c:pt idx="1">
                  <c:v>3.12</c:v>
                </c:pt>
                <c:pt idx="2">
                  <c:v>3.4499999999999997</c:v>
                </c:pt>
                <c:pt idx="3">
                  <c:v>2.9</c:v>
                </c:pt>
                <c:pt idx="4">
                  <c:v>2.7</c:v>
                </c:pt>
                <c:pt idx="5">
                  <c:v>2.4</c:v>
                </c:pt>
                <c:pt idx="6">
                  <c:v>3.14</c:v>
                </c:pt>
                <c:pt idx="7">
                  <c:v>2.48</c:v>
                </c:pt>
                <c:pt idx="8">
                  <c:v>3.01</c:v>
                </c:pt>
                <c:pt idx="9">
                  <c:v>2.86</c:v>
                </c:pt>
                <c:pt idx="10">
                  <c:v>2.4699999999999998</c:v>
                </c:pt>
                <c:pt idx="11">
                  <c:v>3.58</c:v>
                </c:pt>
                <c:pt idx="12">
                  <c:v>3.75</c:v>
                </c:pt>
                <c:pt idx="13">
                  <c:v>4.72</c:v>
                </c:pt>
                <c:pt idx="14">
                  <c:v>0</c:v>
                </c:pt>
                <c:pt idx="15">
                  <c:v>0</c:v>
                </c:pt>
                <c:pt idx="16">
                  <c:v>3.19</c:v>
                </c:pt>
                <c:pt idx="17">
                  <c:v>2.36</c:v>
                </c:pt>
                <c:pt idx="18">
                  <c:v>3.36</c:v>
                </c:pt>
                <c:pt idx="19">
                  <c:v>3.8499999999999988</c:v>
                </c:pt>
                <c:pt idx="20">
                  <c:v>39.5</c:v>
                </c:pt>
                <c:pt idx="21">
                  <c:v>41.28</c:v>
                </c:pt>
                <c:pt idx="22">
                  <c:v>47.01</c:v>
                </c:pt>
                <c:pt idx="23">
                  <c:v>0</c:v>
                </c:pt>
                <c:pt idx="24">
                  <c:v>43.47</c:v>
                </c:pt>
                <c:pt idx="25">
                  <c:v>39.67</c:v>
                </c:pt>
                <c:pt idx="26">
                  <c:v>34.92</c:v>
                </c:pt>
                <c:pt idx="27">
                  <c:v>35.01</c:v>
                </c:pt>
                <c:pt idx="28">
                  <c:v>0</c:v>
                </c:pt>
                <c:pt idx="29">
                  <c:v>34.849999999999994</c:v>
                </c:pt>
              </c:numCache>
            </c:numRef>
          </c:val>
        </c:ser>
        <c:axId val="79898496"/>
        <c:axId val="80848000"/>
      </c:barChart>
      <c:catAx>
        <c:axId val="79898496"/>
        <c:scaling>
          <c:orientation val="minMax"/>
        </c:scaling>
        <c:axPos val="b"/>
        <c:numFmt formatCode="General" sourceLinked="1"/>
        <c:tickLblPos val="nextTo"/>
        <c:crossAx val="80848000"/>
        <c:crosses val="autoZero"/>
        <c:auto val="1"/>
        <c:lblAlgn val="ctr"/>
        <c:lblOffset val="100"/>
      </c:catAx>
      <c:valAx>
        <c:axId val="80848000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79898496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6.3967264508603114E-2"/>
          <c:y val="0.14409684745544832"/>
          <c:w val="0.8992596237970254"/>
          <c:h val="0.73832574415654761"/>
        </c:manualLayout>
      </c:layout>
      <c:barChart>
        <c:barDir val="col"/>
        <c:grouping val="clustered"/>
        <c:ser>
          <c:idx val="0"/>
          <c:order val="0"/>
          <c:tx>
            <c:strRef>
              <c:f>'DL Throughput'!$B$1</c:f>
              <c:strCache>
                <c:ptCount val="1"/>
                <c:pt idx="0">
                  <c:v>20 drops</c:v>
                </c:pt>
              </c:strCache>
            </c:strRef>
          </c:tx>
          <c:cat>
            <c:numRef>
              <c:f>'DL Throughput'!$A$2:$A$31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'DL Throughput'!$B$2:$B$31</c:f>
              <c:numCache>
                <c:formatCode>General</c:formatCode>
                <c:ptCount val="30"/>
                <c:pt idx="0">
                  <c:v>3.1</c:v>
                </c:pt>
                <c:pt idx="1">
                  <c:v>1.9700000000000006</c:v>
                </c:pt>
                <c:pt idx="2">
                  <c:v>3.3</c:v>
                </c:pt>
                <c:pt idx="3">
                  <c:v>3.4099999999999997</c:v>
                </c:pt>
                <c:pt idx="4">
                  <c:v>3.02</c:v>
                </c:pt>
                <c:pt idx="5">
                  <c:v>3.07</c:v>
                </c:pt>
                <c:pt idx="6">
                  <c:v>3.54</c:v>
                </c:pt>
                <c:pt idx="7">
                  <c:v>3.88</c:v>
                </c:pt>
                <c:pt idx="8">
                  <c:v>2.3499999999999988</c:v>
                </c:pt>
                <c:pt idx="9">
                  <c:v>3.42</c:v>
                </c:pt>
                <c:pt idx="10">
                  <c:v>4</c:v>
                </c:pt>
                <c:pt idx="11">
                  <c:v>2.17</c:v>
                </c:pt>
                <c:pt idx="12">
                  <c:v>3.56</c:v>
                </c:pt>
                <c:pt idx="13">
                  <c:v>3.86</c:v>
                </c:pt>
                <c:pt idx="14">
                  <c:v>0</c:v>
                </c:pt>
                <c:pt idx="15">
                  <c:v>0</c:v>
                </c:pt>
                <c:pt idx="16">
                  <c:v>2.38</c:v>
                </c:pt>
                <c:pt idx="17">
                  <c:v>1.6500000000000001</c:v>
                </c:pt>
                <c:pt idx="18">
                  <c:v>2.72</c:v>
                </c:pt>
                <c:pt idx="19">
                  <c:v>5.0199999999999996</c:v>
                </c:pt>
                <c:pt idx="20">
                  <c:v>39.290000000000013</c:v>
                </c:pt>
                <c:pt idx="21">
                  <c:v>43.18</c:v>
                </c:pt>
                <c:pt idx="22">
                  <c:v>47.160000000000011</c:v>
                </c:pt>
                <c:pt idx="23">
                  <c:v>0</c:v>
                </c:pt>
                <c:pt idx="24">
                  <c:v>42.71</c:v>
                </c:pt>
                <c:pt idx="25">
                  <c:v>40.07</c:v>
                </c:pt>
                <c:pt idx="26">
                  <c:v>35.43</c:v>
                </c:pt>
                <c:pt idx="27">
                  <c:v>34.620000000000012</c:v>
                </c:pt>
                <c:pt idx="28">
                  <c:v>0</c:v>
                </c:pt>
                <c:pt idx="29">
                  <c:v>35.550000000000004</c:v>
                </c:pt>
              </c:numCache>
            </c:numRef>
          </c:val>
        </c:ser>
        <c:axId val="95326976"/>
        <c:axId val="102170624"/>
      </c:barChart>
      <c:catAx>
        <c:axId val="95326976"/>
        <c:scaling>
          <c:orientation val="minMax"/>
        </c:scaling>
        <c:axPos val="b"/>
        <c:numFmt formatCode="General" sourceLinked="1"/>
        <c:tickLblPos val="nextTo"/>
        <c:crossAx val="102170624"/>
        <c:crosses val="autoZero"/>
        <c:auto val="1"/>
        <c:lblAlgn val="ctr"/>
        <c:lblOffset val="100"/>
      </c:catAx>
      <c:valAx>
        <c:axId val="102170624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95326976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UL Throughput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1.26</c:v>
                </c:pt>
                <c:pt idx="1">
                  <c:v>2.04</c:v>
                </c:pt>
                <c:pt idx="2">
                  <c:v>13.239999999999998</c:v>
                </c:pt>
                <c:pt idx="3">
                  <c:v>3.9499999999999997</c:v>
                </c:pt>
                <c:pt idx="4">
                  <c:v>1.21</c:v>
                </c:pt>
                <c:pt idx="5">
                  <c:v>0.72000000000000031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10.360000000000005</c:v>
                </c:pt>
                <c:pt idx="15">
                  <c:v>2.86</c:v>
                </c:pt>
                <c:pt idx="16">
                  <c:v>4.0599999999999996</c:v>
                </c:pt>
                <c:pt idx="17">
                  <c:v>0.69000000000000028</c:v>
                </c:pt>
                <c:pt idx="18">
                  <c:v>1.01</c:v>
                </c:pt>
                <c:pt idx="19">
                  <c:v>20.350000000000001</c:v>
                </c:pt>
                <c:pt idx="20">
                  <c:v>4.37</c:v>
                </c:pt>
                <c:pt idx="21">
                  <c:v>0</c:v>
                </c:pt>
                <c:pt idx="22">
                  <c:v>0</c:v>
                </c:pt>
                <c:pt idx="23">
                  <c:v>38.690000000000012</c:v>
                </c:pt>
                <c:pt idx="24">
                  <c:v>47.339999999999996</c:v>
                </c:pt>
                <c:pt idx="25">
                  <c:v>29.27999999999999</c:v>
                </c:pt>
                <c:pt idx="26">
                  <c:v>0</c:v>
                </c:pt>
                <c:pt idx="27">
                  <c:v>0</c:v>
                </c:pt>
                <c:pt idx="28">
                  <c:v>85.25</c:v>
                </c:pt>
                <c:pt idx="29">
                  <c:v>10.9</c:v>
                </c:pt>
              </c:numCache>
            </c:numRef>
          </c:val>
        </c:ser>
        <c:axId val="102187776"/>
        <c:axId val="102189696"/>
      </c:barChart>
      <c:catAx>
        <c:axId val="102187776"/>
        <c:scaling>
          <c:orientation val="minMax"/>
        </c:scaling>
        <c:axPos val="b"/>
        <c:numFmt formatCode="General" sourceLinked="1"/>
        <c:tickLblPos val="nextTo"/>
        <c:crossAx val="102189696"/>
        <c:crosses val="autoZero"/>
        <c:auto val="1"/>
        <c:lblAlgn val="ctr"/>
        <c:lblOffset val="100"/>
      </c:catAx>
      <c:valAx>
        <c:axId val="102189696"/>
        <c:scaling>
          <c:orientation val="minMax"/>
        </c:scaling>
        <c:axPos val="l"/>
        <c:majorGridlines/>
        <c:numFmt formatCode="General" sourceLinked="1"/>
        <c:tickLblPos val="nextTo"/>
        <c:crossAx val="102187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UL Throughput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0.56000000000000005</c:v>
                </c:pt>
                <c:pt idx="1">
                  <c:v>2.79</c:v>
                </c:pt>
                <c:pt idx="2">
                  <c:v>11.91</c:v>
                </c:pt>
                <c:pt idx="3">
                  <c:v>3.18</c:v>
                </c:pt>
                <c:pt idx="4">
                  <c:v>1.23</c:v>
                </c:pt>
                <c:pt idx="5">
                  <c:v>1.1299999999999992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11.6</c:v>
                </c:pt>
                <c:pt idx="15">
                  <c:v>2.2999999999999998</c:v>
                </c:pt>
                <c:pt idx="16">
                  <c:v>2.58</c:v>
                </c:pt>
                <c:pt idx="17">
                  <c:v>0.53</c:v>
                </c:pt>
                <c:pt idx="18">
                  <c:v>1.26</c:v>
                </c:pt>
                <c:pt idx="19">
                  <c:v>18.600000000000001</c:v>
                </c:pt>
                <c:pt idx="20">
                  <c:v>4.7</c:v>
                </c:pt>
                <c:pt idx="21">
                  <c:v>0</c:v>
                </c:pt>
                <c:pt idx="22">
                  <c:v>0</c:v>
                </c:pt>
                <c:pt idx="23">
                  <c:v>39.370000000000005</c:v>
                </c:pt>
                <c:pt idx="24">
                  <c:v>47.03</c:v>
                </c:pt>
                <c:pt idx="25">
                  <c:v>26.04</c:v>
                </c:pt>
                <c:pt idx="26">
                  <c:v>0</c:v>
                </c:pt>
                <c:pt idx="27">
                  <c:v>0</c:v>
                </c:pt>
                <c:pt idx="28">
                  <c:v>85.34</c:v>
                </c:pt>
                <c:pt idx="29">
                  <c:v>12.26</c:v>
                </c:pt>
              </c:numCache>
            </c:numRef>
          </c:val>
        </c:ser>
        <c:axId val="80863616"/>
        <c:axId val="102231040"/>
      </c:barChart>
      <c:catAx>
        <c:axId val="80863616"/>
        <c:scaling>
          <c:orientation val="minMax"/>
        </c:scaling>
        <c:axPos val="b"/>
        <c:numFmt formatCode="General" sourceLinked="1"/>
        <c:tickLblPos val="nextTo"/>
        <c:crossAx val="102231040"/>
        <c:crosses val="autoZero"/>
        <c:auto val="1"/>
        <c:lblAlgn val="ctr"/>
        <c:lblOffset val="100"/>
      </c:catAx>
      <c:valAx>
        <c:axId val="102231040"/>
        <c:scaling>
          <c:orientation val="minMax"/>
        </c:scaling>
        <c:axPos val="l"/>
        <c:majorGridlines/>
        <c:numFmt formatCode="General" sourceLinked="1"/>
        <c:tickLblPos val="nextTo"/>
        <c:crossAx val="808636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6.3261114130461982E-2"/>
          <c:y val="4.8470787613935404E-2"/>
          <c:w val="0.91936168754022329"/>
          <c:h val="0.831873536608381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0.75000000000000078</c:v>
                </c:pt>
                <c:pt idx="1">
                  <c:v>0.66000000000000092</c:v>
                </c:pt>
                <c:pt idx="2">
                  <c:v>1.1800000000000013</c:v>
                </c:pt>
                <c:pt idx="3">
                  <c:v>0.87000000000000066</c:v>
                </c:pt>
                <c:pt idx="4">
                  <c:v>0.79</c:v>
                </c:pt>
                <c:pt idx="5">
                  <c:v>0.83000000000000063</c:v>
                </c:pt>
                <c:pt idx="6">
                  <c:v>1.1900000000000013</c:v>
                </c:pt>
                <c:pt idx="7">
                  <c:v>0.87000000000000066</c:v>
                </c:pt>
                <c:pt idx="8">
                  <c:v>0.86000000000000065</c:v>
                </c:pt>
                <c:pt idx="9">
                  <c:v>0.92</c:v>
                </c:pt>
                <c:pt idx="10">
                  <c:v>0.94000000000000061</c:v>
                </c:pt>
                <c:pt idx="11">
                  <c:v>1.36</c:v>
                </c:pt>
                <c:pt idx="12">
                  <c:v>0.96000000000000063</c:v>
                </c:pt>
                <c:pt idx="13">
                  <c:v>1.5</c:v>
                </c:pt>
                <c:pt idx="14">
                  <c:v>0</c:v>
                </c:pt>
                <c:pt idx="15">
                  <c:v>0</c:v>
                </c:pt>
                <c:pt idx="16">
                  <c:v>0.74000000000000066</c:v>
                </c:pt>
                <c:pt idx="17">
                  <c:v>0.49000000000000032</c:v>
                </c:pt>
                <c:pt idx="18">
                  <c:v>0.62000000000000066</c:v>
                </c:pt>
                <c:pt idx="19">
                  <c:v>1.23</c:v>
                </c:pt>
                <c:pt idx="20">
                  <c:v>19.739999999999988</c:v>
                </c:pt>
                <c:pt idx="21">
                  <c:v>21.49</c:v>
                </c:pt>
                <c:pt idx="22">
                  <c:v>25.71</c:v>
                </c:pt>
                <c:pt idx="23">
                  <c:v>0</c:v>
                </c:pt>
                <c:pt idx="24">
                  <c:v>21.82</c:v>
                </c:pt>
                <c:pt idx="25">
                  <c:v>11.07</c:v>
                </c:pt>
                <c:pt idx="26">
                  <c:v>7.51</c:v>
                </c:pt>
                <c:pt idx="27">
                  <c:v>8.01</c:v>
                </c:pt>
                <c:pt idx="28">
                  <c:v>0</c:v>
                </c:pt>
                <c:pt idx="29">
                  <c:v>8.18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0.44</c:v>
                </c:pt>
                <c:pt idx="1">
                  <c:v>0.60000000000000064</c:v>
                </c:pt>
                <c:pt idx="2">
                  <c:v>5.83</c:v>
                </c:pt>
                <c:pt idx="3">
                  <c:v>1.79</c:v>
                </c:pt>
                <c:pt idx="4">
                  <c:v>0.60000000000000064</c:v>
                </c:pt>
                <c:pt idx="5">
                  <c:v>0.51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5.21</c:v>
                </c:pt>
                <c:pt idx="15">
                  <c:v>1.31</c:v>
                </c:pt>
                <c:pt idx="16">
                  <c:v>1.71</c:v>
                </c:pt>
                <c:pt idx="17">
                  <c:v>0.31000000000000033</c:v>
                </c:pt>
                <c:pt idx="18">
                  <c:v>0.5</c:v>
                </c:pt>
                <c:pt idx="19">
                  <c:v>10.83</c:v>
                </c:pt>
                <c:pt idx="20">
                  <c:v>2.02</c:v>
                </c:pt>
                <c:pt idx="21">
                  <c:v>0</c:v>
                </c:pt>
                <c:pt idx="22">
                  <c:v>0</c:v>
                </c:pt>
                <c:pt idx="23">
                  <c:v>15.86000000000001</c:v>
                </c:pt>
                <c:pt idx="24">
                  <c:v>20.71</c:v>
                </c:pt>
                <c:pt idx="25">
                  <c:v>12.61</c:v>
                </c:pt>
                <c:pt idx="26">
                  <c:v>0</c:v>
                </c:pt>
                <c:pt idx="27">
                  <c:v>0</c:v>
                </c:pt>
                <c:pt idx="28">
                  <c:v>72.61</c:v>
                </c:pt>
                <c:pt idx="29">
                  <c:v>5.58</c:v>
                </c:pt>
              </c:numCache>
            </c:numRef>
          </c:val>
        </c:ser>
        <c:axId val="142446592"/>
        <c:axId val="142499840"/>
      </c:barChart>
      <c:catAx>
        <c:axId val="142446592"/>
        <c:scaling>
          <c:orientation val="minMax"/>
        </c:scaling>
        <c:axPos val="b"/>
        <c:numFmt formatCode="General" sourceLinked="1"/>
        <c:tickLblPos val="nextTo"/>
        <c:crossAx val="142499840"/>
        <c:crosses val="autoZero"/>
        <c:lblAlgn val="ctr"/>
        <c:lblOffset val="100"/>
      </c:catAx>
      <c:valAx>
        <c:axId val="142499840"/>
        <c:scaling>
          <c:orientation val="minMax"/>
        </c:scaling>
        <c:axPos val="l"/>
        <c:majorGridlines/>
        <c:numFmt formatCode="General" sourceLinked="1"/>
        <c:tickLblPos val="nextTo"/>
        <c:crossAx val="142446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85897663022464"/>
          <c:y val="1.6298238621628998E-2"/>
          <c:w val="9.836056754454725E-2"/>
          <c:h val="0.14970567749388422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6.3261114130461982E-2"/>
          <c:y val="4.8470787613935404E-2"/>
          <c:w val="0.91936168754022329"/>
          <c:h val="0.8318735366083819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1.04</c:v>
                </c:pt>
                <c:pt idx="1">
                  <c:v>0.63000000000000045</c:v>
                </c:pt>
                <c:pt idx="2">
                  <c:v>1.52</c:v>
                </c:pt>
                <c:pt idx="3">
                  <c:v>1.07</c:v>
                </c:pt>
                <c:pt idx="4">
                  <c:v>0.66000000000000059</c:v>
                </c:pt>
                <c:pt idx="5">
                  <c:v>1</c:v>
                </c:pt>
                <c:pt idx="6">
                  <c:v>0.93</c:v>
                </c:pt>
                <c:pt idx="7">
                  <c:v>0.91</c:v>
                </c:pt>
                <c:pt idx="8">
                  <c:v>0.68</c:v>
                </c:pt>
                <c:pt idx="9">
                  <c:v>0.71000000000000041</c:v>
                </c:pt>
                <c:pt idx="10">
                  <c:v>0.86000000000000043</c:v>
                </c:pt>
                <c:pt idx="11">
                  <c:v>0.73000000000000043</c:v>
                </c:pt>
                <c:pt idx="12">
                  <c:v>0.93</c:v>
                </c:pt>
                <c:pt idx="13">
                  <c:v>0.76000000000000045</c:v>
                </c:pt>
                <c:pt idx="14">
                  <c:v>0</c:v>
                </c:pt>
                <c:pt idx="15">
                  <c:v>0</c:v>
                </c:pt>
                <c:pt idx="16">
                  <c:v>0.4800000000000002</c:v>
                </c:pt>
                <c:pt idx="17">
                  <c:v>0.33000000000000035</c:v>
                </c:pt>
                <c:pt idx="18">
                  <c:v>0.49000000000000021</c:v>
                </c:pt>
                <c:pt idx="19">
                  <c:v>0.91</c:v>
                </c:pt>
                <c:pt idx="20">
                  <c:v>19.459999999999987</c:v>
                </c:pt>
                <c:pt idx="21">
                  <c:v>22.06</c:v>
                </c:pt>
                <c:pt idx="22">
                  <c:v>25.55</c:v>
                </c:pt>
                <c:pt idx="23">
                  <c:v>0</c:v>
                </c:pt>
                <c:pt idx="24">
                  <c:v>23.58</c:v>
                </c:pt>
                <c:pt idx="25">
                  <c:v>12.72</c:v>
                </c:pt>
                <c:pt idx="26">
                  <c:v>7.73</c:v>
                </c:pt>
                <c:pt idx="27">
                  <c:v>8.3800000000000008</c:v>
                </c:pt>
                <c:pt idx="28">
                  <c:v>0</c:v>
                </c:pt>
                <c:pt idx="29">
                  <c:v>9.01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UL</c:v>
                </c:pt>
              </c:strCache>
            </c:strRef>
          </c:tx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0.64000000000000046</c:v>
                </c:pt>
                <c:pt idx="1">
                  <c:v>0.64000000000000046</c:v>
                </c:pt>
                <c:pt idx="2">
                  <c:v>6.76</c:v>
                </c:pt>
                <c:pt idx="3">
                  <c:v>1.9000000000000001</c:v>
                </c:pt>
                <c:pt idx="4">
                  <c:v>0.69000000000000039</c:v>
                </c:pt>
                <c:pt idx="5">
                  <c:v>0.46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5.46</c:v>
                </c:pt>
                <c:pt idx="15">
                  <c:v>0.9</c:v>
                </c:pt>
                <c:pt idx="16">
                  <c:v>1.6400000000000001</c:v>
                </c:pt>
                <c:pt idx="17">
                  <c:v>0.2</c:v>
                </c:pt>
                <c:pt idx="18">
                  <c:v>0.39000000000000024</c:v>
                </c:pt>
                <c:pt idx="19">
                  <c:v>11.13</c:v>
                </c:pt>
                <c:pt idx="20">
                  <c:v>1.5</c:v>
                </c:pt>
                <c:pt idx="21">
                  <c:v>0</c:v>
                </c:pt>
                <c:pt idx="22">
                  <c:v>0</c:v>
                </c:pt>
                <c:pt idx="23">
                  <c:v>15.23</c:v>
                </c:pt>
                <c:pt idx="24">
                  <c:v>22.4</c:v>
                </c:pt>
                <c:pt idx="25">
                  <c:v>12.39</c:v>
                </c:pt>
                <c:pt idx="26">
                  <c:v>0</c:v>
                </c:pt>
                <c:pt idx="27">
                  <c:v>0</c:v>
                </c:pt>
                <c:pt idx="28">
                  <c:v>71.34</c:v>
                </c:pt>
                <c:pt idx="29">
                  <c:v>5.26</c:v>
                </c:pt>
              </c:numCache>
            </c:numRef>
          </c:val>
        </c:ser>
        <c:axId val="142376960"/>
        <c:axId val="142378496"/>
      </c:barChart>
      <c:catAx>
        <c:axId val="142376960"/>
        <c:scaling>
          <c:orientation val="minMax"/>
        </c:scaling>
        <c:axPos val="b"/>
        <c:numFmt formatCode="General" sourceLinked="1"/>
        <c:tickLblPos val="nextTo"/>
        <c:crossAx val="142378496"/>
        <c:crosses val="autoZero"/>
        <c:lblAlgn val="ctr"/>
        <c:lblOffset val="100"/>
      </c:catAx>
      <c:valAx>
        <c:axId val="142378496"/>
        <c:scaling>
          <c:orientation val="minMax"/>
        </c:scaling>
        <c:axPos val="l"/>
        <c:majorGridlines/>
        <c:numFmt formatCode="General" sourceLinked="1"/>
        <c:tickLblPos val="nextTo"/>
        <c:crossAx val="14237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85897663022464"/>
          <c:y val="1.6298238621628998E-2"/>
          <c:w val="9.8360567544547264E-2"/>
          <c:h val="0.14970567749388422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2896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5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802.11-15/0308r0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35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Mar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for Box5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2015-03-09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Jiadong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Du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dujiadong@catr.cn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55576" y="2564904"/>
          <a:ext cx="7920880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135390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Capture Window=0ns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56.77</a:t>
            </a:r>
          </a:p>
          <a:p>
            <a:pPr lvl="1"/>
            <a:r>
              <a:rPr lang="en-US" altLang="zh-CN" dirty="0" smtClean="0"/>
              <a:t>BSS B: 171.26</a:t>
            </a:r>
          </a:p>
          <a:p>
            <a:pPr lvl="1"/>
            <a:r>
              <a:rPr lang="en-US" altLang="zh-CN" dirty="0" smtClean="0"/>
              <a:t>BSS C: 144.45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755576" y="2564904"/>
          <a:ext cx="7920880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135390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Capture Window=800ns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56.42</a:t>
            </a:r>
          </a:p>
          <a:p>
            <a:pPr lvl="1"/>
            <a:r>
              <a:rPr lang="en-US" altLang="zh-CN" dirty="0" smtClean="0"/>
              <a:t>BSS B: 172.34</a:t>
            </a:r>
          </a:p>
          <a:p>
            <a:pPr lvl="1"/>
            <a:r>
              <a:rPr lang="en-US" altLang="zh-CN" dirty="0" smtClean="0"/>
              <a:t>BSS C: 145.67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72400" cy="157049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Capture Window=0ns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61.75</a:t>
            </a:r>
          </a:p>
          <a:p>
            <a:pPr lvl="1"/>
            <a:r>
              <a:rPr lang="en-US" altLang="zh-CN" dirty="0" smtClean="0"/>
              <a:t>BSS B: 90.40</a:t>
            </a:r>
          </a:p>
          <a:p>
            <a:pPr lvl="1"/>
            <a:r>
              <a:rPr lang="en-US" altLang="zh-CN" dirty="0" smtClean="0"/>
              <a:t>BSS C: 125.43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251520" y="3140968"/>
          <a:ext cx="8496944" cy="3445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72400" cy="157049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Capture Window=800ns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57.65</a:t>
            </a:r>
          </a:p>
          <a:p>
            <a:pPr lvl="1"/>
            <a:r>
              <a:rPr lang="en-US" altLang="zh-CN" dirty="0" smtClean="0"/>
              <a:t>BSS B: 91.11</a:t>
            </a:r>
          </a:p>
          <a:p>
            <a:pPr lvl="1"/>
            <a:r>
              <a:rPr lang="en-US" altLang="zh-CN" dirty="0" smtClean="0"/>
              <a:t>BSS C: 123.65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251520" y="3140968"/>
          <a:ext cx="8496944" cy="3445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Capture Window=0ns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A: </a:t>
            </a:r>
            <a:r>
              <a:rPr lang="en-US" altLang="zh-CN" dirty="0" smtClean="0"/>
              <a:t>46.40</a:t>
            </a:r>
            <a:r>
              <a:rPr lang="pl-PL" altLang="zh-CN" dirty="0" smtClean="0"/>
              <a:t>(DL:</a:t>
            </a:r>
            <a:r>
              <a:rPr lang="en-US" altLang="zh-CN" dirty="0" smtClean="0"/>
              <a:t>16.75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29.65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127.35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88.76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38.59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125.58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34</a:t>
            </a:r>
            <a:r>
              <a:rPr lang="pl-PL" altLang="zh-CN" dirty="0" smtClean="0"/>
              <a:t>.</a:t>
            </a:r>
            <a:r>
              <a:rPr lang="en-US" altLang="zh-CN" dirty="0" smtClean="0"/>
              <a:t>78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90.80</a:t>
            </a:r>
            <a:r>
              <a:rPr lang="pl-PL" altLang="zh-CN" dirty="0" smtClean="0"/>
              <a:t>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539552" y="2636912"/>
          <a:ext cx="828092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Capture Window=800ns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A: </a:t>
            </a:r>
            <a:r>
              <a:rPr lang="en-US" altLang="zh-CN" dirty="0" smtClean="0"/>
              <a:t>45.45</a:t>
            </a:r>
            <a:r>
              <a:rPr lang="pl-PL" altLang="zh-CN" dirty="0" smtClean="0"/>
              <a:t>(DL:</a:t>
            </a:r>
            <a:r>
              <a:rPr lang="en-US" altLang="zh-CN" dirty="0" smtClean="0"/>
              <a:t>14.62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30.83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129.78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90.65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39.13</a:t>
            </a:r>
            <a:r>
              <a:rPr lang="pl-PL" altLang="zh-CN" dirty="0" smtClean="0"/>
              <a:t>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en-US" altLang="zh-CN" dirty="0" smtClean="0"/>
              <a:t>126.83</a:t>
            </a:r>
            <a:r>
              <a:rPr lang="pl-PL" altLang="zh-CN" dirty="0" smtClean="0"/>
              <a:t> (DL:</a:t>
            </a:r>
            <a:r>
              <a:rPr lang="en-US" altLang="zh-CN" dirty="0" smtClean="0"/>
              <a:t>37.84</a:t>
            </a:r>
            <a:r>
              <a:rPr lang="pl-PL" altLang="zh-CN" dirty="0" smtClean="0"/>
              <a:t>, UL:</a:t>
            </a:r>
            <a:r>
              <a:rPr lang="en-US" altLang="zh-CN" dirty="0" smtClean="0"/>
              <a:t>88.99</a:t>
            </a:r>
            <a:r>
              <a:rPr lang="pl-PL" altLang="zh-CN" dirty="0" smtClean="0"/>
              <a:t>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/>
        </p:nvGraphicFramePr>
        <p:xfrm>
          <a:off x="539552" y="2636912"/>
          <a:ext cx="828092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Provide our Box 5 simulation results and compare with some other companies.</a:t>
            </a:r>
          </a:p>
          <a:p>
            <a:r>
              <a:rPr lang="en-US" altLang="zh-CN" dirty="0" smtClean="0">
                <a:ea typeface="굴림" pitchFamily="50" charset="-127"/>
              </a:rPr>
              <a:t>1-BSS case </a:t>
            </a:r>
            <a:r>
              <a:rPr lang="en-US" altLang="zh-CN" dirty="0" smtClean="0">
                <a:ea typeface="굴림" pitchFamily="50" charset="-127"/>
              </a:rPr>
              <a:t>results are already aligned.</a:t>
            </a:r>
            <a:endParaRPr lang="en-US" altLang="zh-CN" dirty="0" smtClean="0">
              <a:ea typeface="굴림" pitchFamily="50" charset="-127"/>
            </a:endParaRPr>
          </a:p>
          <a:p>
            <a:r>
              <a:rPr lang="en-US" altLang="zh-CN" dirty="0" smtClean="0">
                <a:ea typeface="굴림" pitchFamily="50" charset="-127"/>
              </a:rPr>
              <a:t>For 3-OBSS cases, </a:t>
            </a:r>
            <a:r>
              <a:rPr lang="en-US" altLang="zh-CN" dirty="0" smtClean="0"/>
              <a:t>results from different companies have not converged to a stable state, our results are within them.</a:t>
            </a:r>
          </a:p>
          <a:p>
            <a:r>
              <a:rPr lang="en-US" altLang="zh-CN" dirty="0" smtClean="0"/>
              <a:t>More efforts are needed for calibration of box 5, especially for multi-OBSS cases.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r>
              <a:rPr lang="en-US" altLang="zh-CN" dirty="0" smtClean="0"/>
              <a:t>[2] 11-14-1523-03-00ax-offline-discussion-minutes-of-sls-calibration</a:t>
            </a:r>
          </a:p>
          <a:p>
            <a:r>
              <a:rPr lang="en-US" altLang="zh-CN" dirty="0" smtClean="0"/>
              <a:t>[3] 11-15-0051-00-00ax-box5-calibration-results</a:t>
            </a:r>
          </a:p>
          <a:p>
            <a:r>
              <a:rPr lang="en-US" altLang="zh-CN" dirty="0" smtClean="0"/>
              <a:t>[4] 11-14-1392-04-00ax-simulation-results-for-box-5-calibration</a:t>
            </a:r>
          </a:p>
          <a:p>
            <a:r>
              <a:rPr lang="en-US" altLang="zh-CN" dirty="0" smtClean="0"/>
              <a:t>[5] 11-14-1419-00-00ax-sls-box5-calibration-results-and-discussions</a:t>
            </a:r>
          </a:p>
          <a:p>
            <a:r>
              <a:rPr lang="en-US" altLang="zh-CN" dirty="0" smtClean="0"/>
              <a:t>[6] 11-14-1388-01-00ax-consideration-on-per-prediction-for-phy-abstruction</a:t>
            </a:r>
          </a:p>
          <a:p>
            <a:r>
              <a:rPr lang="en-US" altLang="zh-CN" dirty="0" smtClean="0"/>
              <a:t>[7] 11-14-1392-01-00ax-simulation-results-for-box-5-calibration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The submission provides updated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Applying the assumptions about preamble detection and other issues like receiving procedure in [2]. 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details in our simulation are listed in the following slides.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also compare our results with some other companies.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Methods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97070"/>
            <a:ext cx="7772400" cy="431801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Traffic Initialization</a:t>
            </a:r>
          </a:p>
          <a:p>
            <a:pPr lvl="1"/>
            <a:r>
              <a:rPr lang="en-US" altLang="zh-CN" dirty="0" smtClean="0">
                <a:solidFill>
                  <a:srgbClr val="00B050"/>
                </a:solidFill>
              </a:rPr>
              <a:t>To avoid collision storm at the beginning of the simulation, the start time of each traffic is randomized. It means that the start time of every traffic link is equal to a constant time plus a random time, and the random time is a (0, 1s) uniformly distributed random variable.</a:t>
            </a:r>
          </a:p>
          <a:p>
            <a:r>
              <a:rPr lang="en-US" altLang="zh-CN" dirty="0" smtClean="0"/>
              <a:t>Throughput </a:t>
            </a:r>
          </a:p>
          <a:p>
            <a:pPr lvl="1"/>
            <a:r>
              <a:rPr lang="en-US" altLang="zh-CN" dirty="0" smtClean="0">
                <a:solidFill>
                  <a:srgbClr val="00B050"/>
                </a:solidFill>
              </a:rPr>
              <a:t>Without the effect of association and ARP procedure</a:t>
            </a:r>
          </a:p>
          <a:p>
            <a:pPr lvl="1"/>
            <a:r>
              <a:rPr lang="en-US" altLang="zh-CN" dirty="0" smtClean="0">
                <a:solidFill>
                  <a:srgbClr val="00B050"/>
                </a:solidFill>
              </a:rPr>
              <a:t>50 drops, each drop lasts for 5s.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2060848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642942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642910" y="1142984"/>
          <a:ext cx="7858180" cy="524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72"/>
                <a:gridCol w="5232608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PHY parameters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800ns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-76dBm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  (292.5Mbps)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14348" y="1928802"/>
          <a:ext cx="7820052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345"/>
                <a:gridCol w="6056707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dirty="0" smtClean="0"/>
                        <a:t>UL Only,</a:t>
                      </a:r>
                      <a:r>
                        <a:rPr lang="en-US" altLang="zh-CN" sz="1300" baseline="0" dirty="0" smtClean="0"/>
                        <a:t> D</a:t>
                      </a:r>
                      <a:r>
                        <a:rPr lang="en-US" altLang="zh-CN" sz="13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 DL only of One BSS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DL-only results from five companies show similar trend. 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9" name="内容占位符 5"/>
          <p:cNvGraphicFramePr>
            <a:graphicFrameLocks noGrp="1"/>
          </p:cNvGraphicFramePr>
          <p:nvPr>
            <p:ph idx="1"/>
          </p:nvPr>
        </p:nvGraphicFramePr>
        <p:xfrm>
          <a:off x="714348" y="1500174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857256"/>
          </a:xfrm>
        </p:spPr>
        <p:txBody>
          <a:bodyPr/>
          <a:lstStyle/>
          <a:p>
            <a:r>
              <a:rPr lang="en-US" altLang="zh-CN" dirty="0" smtClean="0"/>
              <a:t>UL only of UL BSS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UL-only results from five companies show similar trend and aligned within an acceptable range.</a:t>
            </a:r>
          </a:p>
        </p:txBody>
      </p:sp>
      <p:graphicFrame>
        <p:nvGraphicFramePr>
          <p:cNvPr id="9" name="内容占位符 5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32186</TotalTime>
  <Words>1352</Words>
  <Application>Microsoft Office PowerPoint</Application>
  <PresentationFormat>全屏显示(4:3)</PresentationFormat>
  <Paragraphs>367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Default Design</vt:lpstr>
      <vt:lpstr>Simulation Results for Box5</vt:lpstr>
      <vt:lpstr>Abstract</vt:lpstr>
      <vt:lpstr>Simulation Methods </vt:lpstr>
      <vt:lpstr>Box5 Calibration Scenario</vt:lpstr>
      <vt:lpstr>11ac SS6 Traffic Flow Model</vt:lpstr>
      <vt:lpstr>Box-5 PHY Details</vt:lpstr>
      <vt:lpstr>MAC Parameters</vt:lpstr>
      <vt:lpstr> DL only of One BSS</vt:lpstr>
      <vt:lpstr>UL only of UL BSS</vt:lpstr>
      <vt:lpstr>Three BSSs Test Result -- DL only </vt:lpstr>
      <vt:lpstr>Three BSSs Test Result -- DL only </vt:lpstr>
      <vt:lpstr>Three BSSs Test Result -- UL only </vt:lpstr>
      <vt:lpstr>Three BSSs Test Result -- UL only </vt:lpstr>
      <vt:lpstr>Three BSSs Test Result -- DL&amp;UL</vt:lpstr>
      <vt:lpstr>Three BSSs Test Result -- DL&amp;UL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1740</cp:revision>
  <dcterms:created xsi:type="dcterms:W3CDTF">2006-02-24T01:46:22Z</dcterms:created>
  <dcterms:modified xsi:type="dcterms:W3CDTF">2015-03-06T16:19:17Z</dcterms:modified>
</cp:coreProperties>
</file>