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50" r:id="rId3"/>
    <p:sldId id="402" r:id="rId4"/>
    <p:sldId id="403" r:id="rId5"/>
    <p:sldId id="410" r:id="rId6"/>
    <p:sldId id="408" r:id="rId7"/>
    <p:sldId id="405" r:id="rId8"/>
    <p:sldId id="411" r:id="rId9"/>
    <p:sldId id="412" r:id="rId10"/>
    <p:sldId id="396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  <a:srgbClr val="0000FF"/>
    <a:srgbClr val="FF3300"/>
    <a:srgbClr val="CCCC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6" autoAdjust="0"/>
    <p:restoredTop sz="95969" autoAdjust="0"/>
  </p:normalViewPr>
  <p:slideViewPr>
    <p:cSldViewPr>
      <p:cViewPr varScale="1">
        <p:scale>
          <a:sx n="88" d="100"/>
          <a:sy n="88" d="100"/>
        </p:scale>
        <p:origin x="-72" y="-14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194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icrosoft%20Office%20PowerPoint%20&#20013;&#30340;&#22270;&#34920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icrosoft%20Office%20PowerPoint%20&#20013;&#30340;&#22270;&#34920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/>
          <a:lstStyle/>
          <a:p>
            <a:pPr>
              <a:defRPr/>
            </a:pPr>
            <a:r>
              <a:rPr lang="en-US" altLang="en-US"/>
              <a:t>RTS/CTS: OFF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Sheet2!$B$3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00FF"/>
            </a:solidFill>
            <a:ln w="25400" cap="flat" cmpd="sng" algn="ctr">
              <a:solidFill>
                <a:schemeClr val="accent2"/>
              </a:solidFill>
              <a:prstDash val="solid"/>
            </a:ln>
            <a:effectLst/>
          </c:spPr>
          <c:dLbls>
            <c:showVal val="1"/>
          </c:dLbls>
          <c:cat>
            <c:strRef>
              <c:f>Sheet2!$A$4:$A$5</c:f>
              <c:strCache>
                <c:ptCount val="2"/>
                <c:pt idx="0">
                  <c:v>BSS 1</c:v>
                </c:pt>
                <c:pt idx="1">
                  <c:v>BSS 2</c:v>
                </c:pt>
              </c:strCache>
            </c:strRef>
          </c:cat>
          <c:val>
            <c:numRef>
              <c:f>Sheet2!$B$4:$B$5</c:f>
              <c:numCache>
                <c:formatCode>General</c:formatCode>
                <c:ptCount val="2"/>
                <c:pt idx="0">
                  <c:v>9.2100000000000009</c:v>
                </c:pt>
                <c:pt idx="1">
                  <c:v>1.56</c:v>
                </c:pt>
              </c:numCache>
            </c:numRef>
          </c:val>
        </c:ser>
        <c:ser>
          <c:idx val="1"/>
          <c:order val="1"/>
          <c:tx>
            <c:strRef>
              <c:f>Sheet2!$C$3</c:f>
              <c:strCache>
                <c:ptCount val="1"/>
                <c:pt idx="0">
                  <c:v>MTK</c:v>
                </c:pt>
              </c:strCache>
            </c:strRef>
          </c:tx>
          <c:spPr>
            <a:solidFill>
              <a:srgbClr val="A50021"/>
            </a:solidFill>
          </c:spPr>
          <c:dLbls>
            <c:showVal val="1"/>
          </c:dLbls>
          <c:cat>
            <c:strRef>
              <c:f>Sheet2!$A$4:$A$5</c:f>
              <c:strCache>
                <c:ptCount val="2"/>
                <c:pt idx="0">
                  <c:v>BSS 1</c:v>
                </c:pt>
                <c:pt idx="1">
                  <c:v>BSS 2</c:v>
                </c:pt>
              </c:strCache>
            </c:strRef>
          </c:cat>
          <c:val>
            <c:numRef>
              <c:f>Sheet2!$C$4:$C$5</c:f>
              <c:numCache>
                <c:formatCode>General</c:formatCode>
                <c:ptCount val="2"/>
                <c:pt idx="0">
                  <c:v>8.11</c:v>
                </c:pt>
                <c:pt idx="1">
                  <c:v>1.52</c:v>
                </c:pt>
              </c:numCache>
            </c:numRef>
          </c:val>
        </c:ser>
        <c:axId val="80837248"/>
        <c:axId val="80843520"/>
      </c:barChart>
      <c:catAx>
        <c:axId val="80837248"/>
        <c:scaling>
          <c:orientation val="minMax"/>
        </c:scaling>
        <c:axPos val="b"/>
        <c:tickLblPos val="nextTo"/>
        <c:crossAx val="80843520"/>
        <c:crosses val="autoZero"/>
        <c:auto val="1"/>
        <c:lblAlgn val="ctr"/>
        <c:lblOffset val="100"/>
      </c:catAx>
      <c:valAx>
        <c:axId val="808435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CN"/>
                  <a:t>APP  THroughput: (Mbps)</a:t>
                </a:r>
                <a:endParaRPr lang="zh-CN" altLang="en-US"/>
              </a:p>
            </c:rich>
          </c:tx>
          <c:layout/>
        </c:title>
        <c:numFmt formatCode="General" sourceLinked="1"/>
        <c:tickLblPos val="nextTo"/>
        <c:crossAx val="808372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title>
      <c:tx>
        <c:rich>
          <a:bodyPr/>
          <a:lstStyle/>
          <a:p>
            <a:pPr>
              <a:defRPr/>
            </a:pPr>
            <a:r>
              <a:rPr lang="en-US" altLang="en-US"/>
              <a:t>RTS/CTS:ON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Sheet2!$C$29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00FF"/>
            </a:solidFill>
          </c:spPr>
          <c:dLbls>
            <c:showVal val="1"/>
          </c:dLbls>
          <c:cat>
            <c:strRef>
              <c:f>Sheet2!$B$30:$B$31</c:f>
              <c:strCache>
                <c:ptCount val="2"/>
                <c:pt idx="0">
                  <c:v>BSS 1</c:v>
                </c:pt>
                <c:pt idx="1">
                  <c:v>BSS 2</c:v>
                </c:pt>
              </c:strCache>
            </c:strRef>
          </c:cat>
          <c:val>
            <c:numRef>
              <c:f>Sheet2!$C$30:$C$31</c:f>
              <c:numCache>
                <c:formatCode>General</c:formatCode>
                <c:ptCount val="2"/>
                <c:pt idx="0">
                  <c:v>8.19</c:v>
                </c:pt>
                <c:pt idx="1">
                  <c:v>1.57</c:v>
                </c:pt>
              </c:numCache>
            </c:numRef>
          </c:val>
        </c:ser>
        <c:ser>
          <c:idx val="1"/>
          <c:order val="1"/>
          <c:tx>
            <c:strRef>
              <c:f>Sheet2!$D$29</c:f>
              <c:strCache>
                <c:ptCount val="1"/>
                <c:pt idx="0">
                  <c:v>MTK</c:v>
                </c:pt>
              </c:strCache>
            </c:strRef>
          </c:tx>
          <c:spPr>
            <a:solidFill>
              <a:srgbClr val="A50021"/>
            </a:solidFill>
          </c:spPr>
          <c:dLbls>
            <c:showVal val="1"/>
          </c:dLbls>
          <c:cat>
            <c:strRef>
              <c:f>Sheet2!$B$30:$B$31</c:f>
              <c:strCache>
                <c:ptCount val="2"/>
                <c:pt idx="0">
                  <c:v>BSS 1</c:v>
                </c:pt>
                <c:pt idx="1">
                  <c:v>BSS 2</c:v>
                </c:pt>
              </c:strCache>
            </c:strRef>
          </c:cat>
          <c:val>
            <c:numRef>
              <c:f>Sheet2!$D$30:$D$31</c:f>
              <c:numCache>
                <c:formatCode>General</c:formatCode>
                <c:ptCount val="2"/>
                <c:pt idx="0">
                  <c:v>7.76</c:v>
                </c:pt>
                <c:pt idx="1">
                  <c:v>1.3</c:v>
                </c:pt>
              </c:numCache>
            </c:numRef>
          </c:val>
        </c:ser>
        <c:axId val="83654144"/>
        <c:axId val="83822080"/>
      </c:barChart>
      <c:catAx>
        <c:axId val="83654144"/>
        <c:scaling>
          <c:orientation val="minMax"/>
        </c:scaling>
        <c:axPos val="b"/>
        <c:tickLblPos val="nextTo"/>
        <c:crossAx val="83822080"/>
        <c:crosses val="autoZero"/>
        <c:auto val="1"/>
        <c:lblAlgn val="ctr"/>
        <c:lblOffset val="100"/>
      </c:catAx>
      <c:valAx>
        <c:axId val="838220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en-US"/>
                  <a:t>APP</a:t>
                </a:r>
                <a:r>
                  <a:rPr lang="en-US" altLang="en-US" baseline="0"/>
                  <a:t> Throughput: (Mbps)</a:t>
                </a:r>
                <a:endParaRPr lang="en-US" altLang="en-US"/>
              </a:p>
            </c:rich>
          </c:tx>
          <c:layout/>
        </c:title>
        <c:numFmt formatCode="General" sourceLinked="1"/>
        <c:tickLblPos val="nextTo"/>
        <c:crossAx val="836541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802.11-2015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13410" y="95706"/>
            <a:ext cx="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802.11-2015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802.11-2015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400" smtClean="0"/>
              <a:t>March 2015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802.11-2015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802.11-2015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c.:IE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标题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260193" y="6475413"/>
            <a:ext cx="2837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 smtClean="0"/>
              <a:t>Do</a:t>
            </a:r>
            <a:r>
              <a:rPr lang="en-US" altLang="zh-CN" sz="1800" dirty="0" smtClean="0"/>
              <a:t>c.: IEEE </a:t>
            </a:r>
            <a:r>
              <a:rPr lang="en-US" altLang="zh-CN" sz="1800" dirty="0" smtClean="0"/>
              <a:t>802.11-15/0307r0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86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smtClean="0"/>
              <a:t>March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01000" cy="1066800"/>
          </a:xfrm>
          <a:noFill/>
        </p:spPr>
        <p:txBody>
          <a:bodyPr/>
          <a:lstStyle/>
          <a:p>
            <a:r>
              <a:rPr lang="en-US" altLang="zh-CN" sz="4000" dirty="0" smtClean="0"/>
              <a:t>MAC calibration results for Test 4</a:t>
            </a:r>
            <a:endParaRPr lang="en-US" sz="40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2015-03-09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9" name="Table 7"/>
          <p:cNvGraphicFramePr>
            <a:graphicFrameLocks noGrp="1"/>
          </p:cNvGraphicFramePr>
          <p:nvPr/>
        </p:nvGraphicFramePr>
        <p:xfrm>
          <a:off x="685800" y="2971800"/>
          <a:ext cx="7924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Ruimei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li.ruimei@zte.com.cn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Jiadong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Du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dujiadong@catr.cn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[1]. Doc. IEEE 802.11-14/0571r5 11ax evaluation methodology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[2]. Doc. IEEE 802.11-14/0621r4 / Doc. IEEE 802.11-14/0980r4  ax Simulation scenarios</a:t>
            </a:r>
          </a:p>
          <a:p>
            <a:pPr marL="342900" lvl="1" indent="-342900">
              <a:buFontTx/>
              <a:buChar char="•"/>
            </a:pPr>
            <a:r>
              <a:rPr lang="en-US" altLang="en-US" sz="1600" dirty="0" smtClean="0"/>
              <a:t>[3]. Doc. IEEE 802.11-14/0895r1 </a:t>
            </a:r>
            <a:r>
              <a:rPr lang="en-GB" altLang="zh-CN" sz="1600" dirty="0" smtClean="0"/>
              <a:t>Calibration of MAC simulator with OBSS Network Scenario </a:t>
            </a:r>
          </a:p>
          <a:p>
            <a:pPr marL="342900" lvl="1" indent="-342900">
              <a:buFontTx/>
              <a:buChar char="•"/>
            </a:pPr>
            <a:r>
              <a:rPr lang="en-GB" altLang="en-US" sz="1600" dirty="0" smtClean="0"/>
              <a:t>[4]. </a:t>
            </a:r>
            <a:r>
              <a:rPr lang="en-US" altLang="en-US" sz="1600" dirty="0" smtClean="0"/>
              <a:t>Doc. IEEE 802.11-15/0104r1 11ax </a:t>
            </a:r>
            <a:r>
              <a:rPr lang="en-US" altLang="en-US" sz="1600" dirty="0" err="1" smtClean="0"/>
              <a:t>sls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mac</a:t>
            </a:r>
            <a:r>
              <a:rPr lang="en-US" altLang="en-US" sz="1600" dirty="0" smtClean="0"/>
              <a:t> test 4  results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smtClean="0"/>
              <a:t>March 2015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altLang="zh-CN" sz="3600" dirty="0" smtClean="0"/>
              <a:t>Introduction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r>
              <a:rPr lang="en-US" dirty="0" smtClean="0"/>
              <a:t>T</a:t>
            </a:r>
            <a:r>
              <a:rPr lang="en-US" altLang="zh-CN" dirty="0" smtClean="0"/>
              <a:t>his proposal provides ZTE’ MAC calibration results for Test 4 of Box 3.</a:t>
            </a:r>
          </a:p>
          <a:p>
            <a:r>
              <a:rPr lang="en-US" altLang="zh-CN" dirty="0" smtClean="0"/>
              <a:t>According to [1]</a:t>
            </a:r>
            <a:r>
              <a:rPr lang="en-US" altLang="en-US" dirty="0" smtClean="0"/>
              <a:t>[2][3]</a:t>
            </a:r>
            <a:r>
              <a:rPr lang="en-US" altLang="zh-CN" dirty="0" smtClean="0"/>
              <a:t>, </a:t>
            </a:r>
            <a:r>
              <a:rPr lang="en-US" altLang="en-US" dirty="0" smtClean="0"/>
              <a:t>channel bandwidths and traffic models for each BSS are set </a:t>
            </a:r>
            <a:r>
              <a:rPr lang="en-US" altLang="zh-CN" dirty="0" smtClean="0"/>
              <a:t>as follows</a:t>
            </a:r>
          </a:p>
          <a:p>
            <a:pPr lvl="1"/>
            <a:r>
              <a:rPr lang="en-US" altLang="en-US" dirty="0" smtClean="0"/>
              <a:t>channel bandwidth</a:t>
            </a:r>
            <a:r>
              <a:rPr lang="en-US" altLang="zh-CN" dirty="0" smtClean="0"/>
              <a:t>: </a:t>
            </a:r>
          </a:p>
          <a:p>
            <a:pPr lvl="2"/>
            <a:r>
              <a:rPr lang="en-US" altLang="zh-CN" dirty="0" smtClean="0"/>
              <a:t>BSS1: 40MHz</a:t>
            </a:r>
          </a:p>
          <a:p>
            <a:pPr lvl="2"/>
            <a:r>
              <a:rPr lang="en-US" altLang="zh-CN" dirty="0" smtClean="0"/>
              <a:t>BSS2: 20MHz (the secondary channel of BSS1)</a:t>
            </a:r>
          </a:p>
          <a:p>
            <a:pPr lvl="1"/>
            <a:r>
              <a:rPr lang="en-US" altLang="zh-CN" dirty="0" smtClean="0"/>
              <a:t> </a:t>
            </a:r>
            <a:r>
              <a:rPr lang="en-US" altLang="en-US" dirty="0" smtClean="0"/>
              <a:t>traffic model:</a:t>
            </a:r>
          </a:p>
          <a:p>
            <a:pPr lvl="2"/>
            <a:r>
              <a:rPr lang="en-US" altLang="zh-CN" dirty="0" smtClean="0"/>
              <a:t>BSS1: full buffer</a:t>
            </a:r>
          </a:p>
          <a:p>
            <a:pPr lvl="2"/>
            <a:r>
              <a:rPr lang="en-US" altLang="zh-CN" dirty="0" smtClean="0"/>
              <a:t>BSS2: Poisson distribution with </a:t>
            </a:r>
            <a:r>
              <a:rPr lang="en-US" altLang="zh-CN" dirty="0" err="1" smtClean="0"/>
              <a:t>lamda</a:t>
            </a:r>
            <a:r>
              <a:rPr lang="en-US" altLang="zh-CN" dirty="0" smtClean="0"/>
              <a:t>=100</a:t>
            </a:r>
            <a:r>
              <a:rPr lang="en-US" sz="2200" dirty="0" smtClean="0"/>
              <a:t>   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smtClean="0"/>
              <a:t>March 2015</a:t>
            </a:r>
            <a:endParaRPr lang="en-US" sz="1800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3600" dirty="0" smtClean="0"/>
              <a:t>PHY layer settings</a:t>
            </a:r>
            <a:endParaRPr lang="en-US" sz="36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smtClean="0"/>
              <a:t>March 2015</a:t>
            </a:r>
            <a:endParaRPr lang="en-US" sz="1800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85800" y="1295405"/>
          <a:ext cx="7696200" cy="4953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5664"/>
                <a:gridCol w="4760536"/>
              </a:tblGrid>
              <a:tr h="3806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PHY</a:t>
                      </a:r>
                      <a:endParaRPr lang="zh-CN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BW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All BSSs at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GHz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[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20/40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MHz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]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Channel Model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TGac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D NLOS per link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839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Shadow fading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i.i.d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log-normal shadowing (5 dB standard deviation)  per link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Data preamble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[5 GHz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11ac], duration is considered.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Control Preamble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[5 GHz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11a], duration is considered.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Number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of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AP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TX/RX antenna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1/1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of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STA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TX/RX antenna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1/1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antenna gain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0dbi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 antenna gain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-2dbi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Noise Figure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7dB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CCA threshold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-82dBm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3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ED threshold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-72dBm/secondary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channel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Link Adaption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MCS=0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Channel estimation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Ideal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9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Channel correlation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Same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as that defined in the channel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model</a:t>
                      </a:r>
                      <a:endParaRPr lang="zh-CN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914400"/>
          </a:xfrm>
        </p:spPr>
        <p:txBody>
          <a:bodyPr/>
          <a:lstStyle/>
          <a:p>
            <a:r>
              <a:rPr lang="en-US" sz="3600" dirty="0" smtClean="0"/>
              <a:t>MAC layer settings</a:t>
            </a:r>
            <a:endParaRPr lang="en-US" sz="36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smtClean="0"/>
              <a:t>March 2015</a:t>
            </a:r>
            <a:endParaRPr lang="en-US" sz="1800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85800" y="1447801"/>
          <a:ext cx="7696200" cy="4724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98"/>
                <a:gridCol w="5464302"/>
              </a:tblGrid>
              <a:tr h="41557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MAC</a:t>
                      </a:r>
                      <a:endParaRPr lang="zh-CN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6193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Access protocol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[EDCA</a:t>
                      </a: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,  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AC_BE  with default parameters]  </a:t>
                      </a:r>
                      <a:endParaRPr lang="en-US" sz="1400" kern="100" dirty="0" smtClean="0">
                        <a:latin typeface="Times New Roman"/>
                        <a:ea typeface="宋体"/>
                      </a:endParaRPr>
                    </a:p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[</a:t>
                      </a:r>
                      <a:r>
                        <a:rPr lang="en-US" sz="1400" kern="100" dirty="0" err="1">
                          <a:latin typeface="Times New Roman"/>
                          <a:ea typeface="宋体"/>
                        </a:rPr>
                        <a:t>CWmin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 = 15, </a:t>
                      </a:r>
                      <a:r>
                        <a:rPr lang="en-US" sz="1400" kern="100" dirty="0" err="1">
                          <a:latin typeface="Times New Roman"/>
                          <a:ea typeface="宋体"/>
                        </a:rPr>
                        <a:t>CWmax</a:t>
                      </a: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 = 1023, </a:t>
                      </a: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 </a:t>
                      </a:r>
                      <a:r>
                        <a:rPr lang="en-US" sz="1400" kern="100" dirty="0" err="1" smtClean="0">
                          <a:latin typeface="Times New Roman"/>
                          <a:ea typeface="宋体"/>
                        </a:rPr>
                        <a:t>AIFSn</a:t>
                      </a: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=3]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773678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Queue length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A single queue for each traffic link is set inside AP/STA sized of 2000 packets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497794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MPDU size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2000 Bytes (1964 Data + 8 UDP header + 20 IP header + 8 LLC header</a:t>
                      </a: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</a:tr>
              <a:tr h="451550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altLang="zh-CN" sz="1400" kern="100" dirty="0" smtClean="0">
                          <a:latin typeface="Times New Roman"/>
                          <a:ea typeface="宋体"/>
                        </a:rPr>
                        <a:t>Aggregation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Non</a:t>
                      </a:r>
                    </a:p>
                  </a:txBody>
                  <a:tcPr marL="68580" marR="68580" marT="0" marB="0" anchor="ctr"/>
                </a:tc>
              </a:tr>
              <a:tr h="43096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Max number of retries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10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43096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Beacon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Disable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43096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RTS/CTS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OFF/ON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  <a:tr h="430967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>
                          <a:latin typeface="Times New Roman"/>
                          <a:ea typeface="宋体"/>
                        </a:rPr>
                        <a:t>Traffic direction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00" dirty="0" smtClean="0">
                          <a:latin typeface="Times New Roman"/>
                          <a:ea typeface="宋体"/>
                        </a:rPr>
                        <a:t>DL</a:t>
                      </a:r>
                      <a:endParaRPr lang="zh-CN" sz="1400" kern="100" dirty="0"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zh-CN" sz="3600" dirty="0" smtClean="0"/>
              <a:t>Traffic Model</a:t>
            </a:r>
            <a:endParaRPr lang="en-US" sz="36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smtClean="0"/>
              <a:t>March 2015</a:t>
            </a:r>
            <a:endParaRPr lang="en-US" sz="1800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Ke</a:t>
            </a:r>
            <a:r>
              <a:rPr lang="en-US" dirty="0" smtClean="0"/>
              <a:t> Yao, et, al. (ZTE)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2" y="1741972"/>
          <a:ext cx="7619998" cy="1229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198"/>
                <a:gridCol w="1600200"/>
                <a:gridCol w="1301046"/>
                <a:gridCol w="1518354"/>
                <a:gridCol w="1143000"/>
                <a:gridCol w="838200"/>
              </a:tblGrid>
              <a:tr h="457200">
                <a:tc>
                  <a:txBody>
                    <a:bodyPr/>
                    <a:lstStyle/>
                    <a:p>
                      <a:pPr algn="ctr" fontAlgn="t"/>
                      <a:endParaRPr lang="zh-CN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Transport Protocol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Rate (</a:t>
                      </a:r>
                      <a:r>
                        <a:rPr lang="zh-CN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Mbps</a:t>
                      </a:r>
                      <a:r>
                        <a:rPr lang="en-US" altLang="zh-CN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endParaRPr lang="zh-CN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MSDU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Size (Byte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  <a:endParaRPr lang="zh-CN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Distribution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AC</a:t>
                      </a:r>
                      <a:endParaRPr lang="zh-CN" altLang="en-US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 anchorCtr="1"/>
                </a:tc>
              </a:tr>
              <a:tr h="3702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BSS 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1.5712*10^8bps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Full Buffer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BE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0234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BSS 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UDP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1.57*10^6bps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Poisson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altLang="zh-CN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BE</a:t>
                      </a:r>
                      <a:endParaRPr lang="zh-CN" altLang="en-US" sz="14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 smtClean="0"/>
              <a:t>Test 4: Deferral Test 1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zh-CN" smtClean="0"/>
              <a:t>March 2015</a:t>
            </a:r>
            <a:endParaRPr lang="en-US" altLang="zh-CN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8955" y="6475413"/>
            <a:ext cx="129497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Ke</a:t>
            </a:r>
            <a:r>
              <a:rPr lang="en-US" altLang="zh-CN" dirty="0" smtClean="0"/>
              <a:t> Yao, et, al. (ZTE)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" name="Group 29697"/>
          <p:cNvGrpSpPr>
            <a:grpSpLocks noGrp="1"/>
          </p:cNvGrpSpPr>
          <p:nvPr>
            <p:ph idx="1"/>
          </p:nvPr>
        </p:nvGrpSpPr>
        <p:grpSpPr bwMode="auto">
          <a:xfrm>
            <a:off x="2667000" y="4215633"/>
            <a:ext cx="3810000" cy="1727966"/>
            <a:chOff x="-1161" y="1111"/>
            <a:chExt cx="31933" cy="12850"/>
          </a:xfrm>
        </p:grpSpPr>
        <p:sp>
          <p:nvSpPr>
            <p:cNvPr id="8" name="Oval 271"/>
            <p:cNvSpPr>
              <a:spLocks noChangeArrowheads="1"/>
            </p:cNvSpPr>
            <p:nvPr/>
          </p:nvSpPr>
          <p:spPr bwMode="auto">
            <a:xfrm>
              <a:off x="19431" y="5715"/>
              <a:ext cx="6870" cy="4279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STA 1</a:t>
              </a:r>
              <a:endPara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9" name="Oval 272"/>
            <p:cNvSpPr>
              <a:spLocks noChangeArrowheads="1"/>
            </p:cNvSpPr>
            <p:nvPr/>
          </p:nvSpPr>
          <p:spPr bwMode="auto">
            <a:xfrm>
              <a:off x="19954" y="1111"/>
              <a:ext cx="6128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AP  2</a:t>
              </a:r>
              <a:endPara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0" name="Oval 273"/>
            <p:cNvSpPr>
              <a:spLocks noChangeArrowheads="1"/>
            </p:cNvSpPr>
            <p:nvPr/>
          </p:nvSpPr>
          <p:spPr bwMode="auto">
            <a:xfrm>
              <a:off x="174" y="1127"/>
              <a:ext cx="6064" cy="4572"/>
            </a:xfrm>
            <a:prstGeom prst="ellipse">
              <a:avLst/>
            </a:prstGeom>
            <a:gradFill rotWithShape="1">
              <a:gsLst>
                <a:gs pos="0">
                  <a:srgbClr val="2C5D98"/>
                </a:gs>
                <a:gs pos="80000">
                  <a:srgbClr val="3C7BC7"/>
                </a:gs>
                <a:gs pos="100000">
                  <a:srgbClr val="3A7CCB"/>
                </a:gs>
              </a:gsLst>
              <a:lin ang="16200000"/>
            </a:gra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altLang="ko-KR" sz="1200" b="0" dirty="0" smtClean="0">
                  <a:solidFill>
                    <a:srgbClr val="FFFFFF"/>
                  </a:solidFill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AP 1 </a:t>
              </a:r>
              <a:endParaRPr lang="en-US" altLang="ko-KR" sz="1200" b="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1" name="Oval 274"/>
            <p:cNvSpPr>
              <a:spLocks noChangeArrowheads="1"/>
            </p:cNvSpPr>
            <p:nvPr/>
          </p:nvSpPr>
          <p:spPr bwMode="auto">
            <a:xfrm>
              <a:off x="0" y="5699"/>
              <a:ext cx="6794" cy="4572"/>
            </a:xfrm>
            <a:prstGeom prst="ellipse">
              <a:avLst/>
            </a:prstGeom>
            <a:solidFill>
              <a:srgbClr val="DDD8C2"/>
            </a:solidFill>
            <a:ln w="9525">
              <a:solidFill>
                <a:srgbClr val="4579B8"/>
              </a:solidFill>
              <a:round/>
              <a:headEnd/>
              <a:tailEnd/>
            </a:ln>
            <a:effectLst>
              <a:outerShdw dist="23000" dir="5400000" rotWithShape="0">
                <a:srgbClr val="000000">
                  <a:alpha val="34998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STA 2</a:t>
              </a:r>
              <a:endPara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2" name="Straight Arrow Connector 276"/>
            <p:cNvSpPr>
              <a:spLocks noChangeShapeType="1"/>
            </p:cNvSpPr>
            <p:nvPr/>
          </p:nvSpPr>
          <p:spPr bwMode="auto">
            <a:xfrm flipV="1">
              <a:off x="6794" y="5000"/>
              <a:ext cx="14065" cy="298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4" name="TextBox 16"/>
            <p:cNvSpPr txBox="1">
              <a:spLocks noChangeArrowheads="1"/>
            </p:cNvSpPr>
            <p:nvPr/>
          </p:nvSpPr>
          <p:spPr bwMode="auto">
            <a:xfrm>
              <a:off x="11636" y="7494"/>
              <a:ext cx="1408" cy="2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" name="TextBox 17"/>
            <p:cNvSpPr txBox="1">
              <a:spLocks noChangeArrowheads="1"/>
            </p:cNvSpPr>
            <p:nvPr/>
          </p:nvSpPr>
          <p:spPr bwMode="auto">
            <a:xfrm>
              <a:off x="10556" y="3398"/>
              <a:ext cx="1408" cy="2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zh-CN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6" name="Straight Arrow Connector 280"/>
            <p:cNvSpPr>
              <a:spLocks noChangeShapeType="1"/>
            </p:cNvSpPr>
            <p:nvPr/>
          </p:nvSpPr>
          <p:spPr bwMode="auto">
            <a:xfrm flipH="1" flipV="1">
              <a:off x="6794" y="5318"/>
              <a:ext cx="12525" cy="2365"/>
            </a:xfrm>
            <a:prstGeom prst="straightConnector1">
              <a:avLst/>
            </a:prstGeom>
            <a:noFill/>
            <a:ln w="25400">
              <a:solidFill>
                <a:srgbClr val="4F81BD"/>
              </a:solidFill>
              <a:round/>
              <a:headEnd type="arrow" w="med" len="med"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60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7" name="TextBox 32"/>
            <p:cNvSpPr txBox="1">
              <a:spLocks noChangeArrowheads="1"/>
            </p:cNvSpPr>
            <p:nvPr/>
          </p:nvSpPr>
          <p:spPr bwMode="auto">
            <a:xfrm>
              <a:off x="-1161" y="11615"/>
              <a:ext cx="31933" cy="2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(AP1 and STA2 are essentially co-located)</a:t>
              </a:r>
              <a:endPara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685800" y="1905000"/>
            <a:ext cx="7696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kern="0" noProof="0" dirty="0" smtClean="0">
                <a:latin typeface="+mn-lt"/>
              </a:rPr>
              <a:t>Simulation Settings</a:t>
            </a:r>
            <a:r>
              <a:rPr kumimoji="0" lang="en-GB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zh-CN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kumimoji="0" lang="en-GB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Distance: AP1</a:t>
            </a:r>
            <a:r>
              <a:rPr kumimoji="0" lang="en-GB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sym typeface="Wingdings" pitchFamily="2" charset="2"/>
              </a:rPr>
              <a:t></a:t>
            </a:r>
            <a:r>
              <a:rPr kumimoji="0" lang="en-GB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STA1  </a:t>
            </a:r>
            <a:r>
              <a:rPr kumimoji="0" lang="en-GB" altLang="zh-CN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1m;</a:t>
            </a:r>
            <a:r>
              <a:rPr lang="en-GB" altLang="zh-CN" sz="2000" b="0" kern="0" dirty="0" smtClean="0"/>
              <a:t> AP2</a:t>
            </a:r>
            <a:r>
              <a:rPr lang="en-GB" altLang="zh-CN" sz="2000" b="0" kern="0" dirty="0" smtClean="0">
                <a:sym typeface="Wingdings" pitchFamily="2" charset="2"/>
              </a:rPr>
              <a:t></a:t>
            </a:r>
            <a:r>
              <a:rPr lang="en-GB" altLang="zh-CN" sz="2000" b="0" kern="0" dirty="0" smtClean="0"/>
              <a:t>STA2  1m </a:t>
            </a:r>
            <a:endParaRPr kumimoji="0" lang="zh-CN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RTS/CTS: off/on</a:t>
            </a:r>
            <a:endParaRPr lang="en-US" altLang="zh-CN" sz="2000" b="0" kern="0" dirty="0" smtClean="0"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altLang="zh-CN" sz="2000" b="0" kern="0" dirty="0" smtClean="0">
                <a:latin typeface="+mn-lt"/>
              </a:rPr>
              <a:t>Simulation: 10 drops, each drop duration is 10s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sz="3600" dirty="0" smtClean="0"/>
              <a:t>Results comparison [4]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114800"/>
          </a:xfrm>
        </p:spPr>
        <p:txBody>
          <a:bodyPr/>
          <a:lstStyle/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 </a:t>
            </a:r>
          </a:p>
          <a:p>
            <a:pPr>
              <a:buNone/>
            </a:pPr>
            <a:r>
              <a:rPr lang="en-US" sz="2200" dirty="0" smtClean="0"/>
              <a:t>   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smtClean="0"/>
              <a:t>March 2015</a:t>
            </a:r>
            <a:endParaRPr lang="en-US" sz="1800" dirty="0" smtClean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图表 9"/>
          <p:cNvGraphicFramePr/>
          <p:nvPr/>
        </p:nvGraphicFramePr>
        <p:xfrm>
          <a:off x="685800" y="1981200"/>
          <a:ext cx="4114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图表 10"/>
          <p:cNvGraphicFramePr/>
          <p:nvPr/>
        </p:nvGraphicFramePr>
        <p:xfrm>
          <a:off x="4648200" y="1981200"/>
          <a:ext cx="3733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altLang="zh-CN" dirty="0" smtClean="0"/>
              <a:t>BSS 1: 9.21 Mbps (OFF), 8.19 Mbps (ON)</a:t>
            </a:r>
          </a:p>
          <a:p>
            <a:r>
              <a:rPr lang="en-US" altLang="zh-CN" dirty="0" smtClean="0"/>
              <a:t>When RTS/CTS is OFF:</a:t>
            </a:r>
          </a:p>
          <a:p>
            <a:pPr lvl="1"/>
            <a:r>
              <a:rPr lang="en-US" altLang="zh-CN" dirty="0" smtClean="0"/>
              <a:t>Ideal </a:t>
            </a:r>
            <a:r>
              <a:rPr lang="en-US" altLang="zh-CN" dirty="0" err="1" smtClean="0"/>
              <a:t>thpt</a:t>
            </a:r>
            <a:r>
              <a:rPr lang="en-US" altLang="zh-CN" dirty="0" smtClean="0"/>
              <a:t>. for BSS 1 is 9.429 Mbps (rough estimate)</a:t>
            </a:r>
          </a:p>
          <a:p>
            <a:pPr lvl="2"/>
            <a:r>
              <a:rPr lang="en-US" altLang="zh-CN" dirty="0" smtClean="0"/>
              <a:t>The ideal application </a:t>
            </a:r>
            <a:r>
              <a:rPr lang="en-US" altLang="zh-CN" dirty="0" err="1" smtClean="0"/>
              <a:t>thpt</a:t>
            </a:r>
            <a:r>
              <a:rPr lang="en-US" altLang="zh-CN" dirty="0" smtClean="0"/>
              <a:t>. of 40 MHz channel is10.77 Mbps, and that of 20 MHz channel is 5.7967 Mbps.</a:t>
            </a:r>
          </a:p>
          <a:p>
            <a:pPr lvl="2"/>
            <a:r>
              <a:rPr lang="en-US" altLang="zh-CN" dirty="0" smtClean="0"/>
              <a:t>Within 1 second, the time of BSS 1 taking 40 MHz channel is roughly 0.72895 s, and the time of only primary 20 MHz channel is 0.27105 s.</a:t>
            </a:r>
          </a:p>
          <a:p>
            <a:pPr lvl="2"/>
            <a:r>
              <a:rPr lang="en-US" altLang="zh-CN" dirty="0" smtClean="0"/>
              <a:t>Therefore, the ideal application throughput of BSS 1 is:</a:t>
            </a:r>
          </a:p>
          <a:p>
            <a:pPr lvl="2">
              <a:buNone/>
            </a:pPr>
            <a:r>
              <a:rPr lang="en-US" altLang="zh-CN" dirty="0" smtClean="0"/>
              <a:t>     10.77 Mbps*0.72895+5.80*0.27105=9.429 Mbps.</a:t>
            </a:r>
          </a:p>
          <a:p>
            <a:pPr lvl="1"/>
            <a:r>
              <a:rPr lang="en-US" altLang="zh-CN" dirty="0" smtClean="0"/>
              <a:t>Simulation Result of 9.21 Mbps is close to the estimation.</a:t>
            </a:r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When RTS/CTS is ON:</a:t>
            </a:r>
          </a:p>
          <a:p>
            <a:pPr lvl="1"/>
            <a:r>
              <a:rPr lang="en-US" altLang="zh-CN" dirty="0" smtClean="0"/>
              <a:t>Ideal </a:t>
            </a:r>
            <a:r>
              <a:rPr lang="en-US" altLang="zh-CN" dirty="0" err="1" smtClean="0"/>
              <a:t>thpt</a:t>
            </a:r>
            <a:r>
              <a:rPr lang="en-US" altLang="zh-CN" dirty="0" smtClean="0"/>
              <a:t>. for BSS1 is 8.661 Mbps (rough estimate).</a:t>
            </a:r>
          </a:p>
          <a:p>
            <a:pPr lvl="1"/>
            <a:r>
              <a:rPr lang="en-US" altLang="zh-CN" dirty="0" smtClean="0"/>
              <a:t>Simulation Result of 8.19 Mbps is close to the estimation.</a:t>
            </a:r>
            <a:endParaRPr lang="zh-CN" altLang="en-US" sz="2200" b="1" dirty="0" smtClean="0">
              <a:ea typeface="+mn-ea"/>
              <a:cs typeface="+mn-cs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zh-CN" dirty="0" smtClean="0"/>
              <a:t>Analysis (1)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91000"/>
          </a:xfrm>
        </p:spPr>
        <p:txBody>
          <a:bodyPr/>
          <a:lstStyle/>
          <a:p>
            <a:r>
              <a:rPr lang="en-US" altLang="zh-CN" dirty="0" smtClean="0"/>
              <a:t>BSS2: 1.565Mbps (OFF), 1.57Mbps (ON)</a:t>
            </a:r>
          </a:p>
          <a:p>
            <a:pPr lvl="1"/>
            <a:r>
              <a:rPr lang="en-US" altLang="zh-CN" dirty="0" smtClean="0"/>
              <a:t>Ideal </a:t>
            </a:r>
            <a:r>
              <a:rPr lang="en-US" altLang="zh-CN" dirty="0" err="1" smtClean="0"/>
              <a:t>thpt</a:t>
            </a:r>
            <a:r>
              <a:rPr lang="en-US" altLang="zh-CN" dirty="0" smtClean="0"/>
              <a:t>. for BSS 1 is 1.6 Mbps (rough estimate)</a:t>
            </a:r>
          </a:p>
          <a:p>
            <a:pPr lvl="2"/>
            <a:r>
              <a:rPr lang="en-US" altLang="zh-CN" dirty="0" smtClean="0"/>
              <a:t>Poisson traffic with </a:t>
            </a:r>
            <a:r>
              <a:rPr lang="en-US" altLang="zh-CN" dirty="0" err="1" smtClean="0"/>
              <a:t>lamda</a:t>
            </a:r>
            <a:r>
              <a:rPr lang="en-US" altLang="zh-CN" dirty="0" smtClean="0"/>
              <a:t> = 100 means that there are averagely 100 packets generated per second. With MSDU size is 2000 bytes the long term average data rate is 2000*8/(1/100)=1.6 Mbps.</a:t>
            </a:r>
          </a:p>
          <a:p>
            <a:pPr lvl="1"/>
            <a:r>
              <a:rPr lang="en-US" altLang="zh-CN" dirty="0" smtClean="0"/>
              <a:t>Simulation Results is close to the estimation.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Analysis (2)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2015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 Yao, et,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84721</TotalTime>
  <Words>844</Words>
  <Application>Microsoft Office PowerPoint</Application>
  <PresentationFormat>全屏显示(4:3)</PresentationFormat>
  <Paragraphs>188</Paragraphs>
  <Slides>10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Default Design</vt:lpstr>
      <vt:lpstr>MAC calibration results for Test 4</vt:lpstr>
      <vt:lpstr>Introduction</vt:lpstr>
      <vt:lpstr>PHY layer settings</vt:lpstr>
      <vt:lpstr>MAC layer settings</vt:lpstr>
      <vt:lpstr>Traffic Model</vt:lpstr>
      <vt:lpstr>Test 4: Deferral Test 1</vt:lpstr>
      <vt:lpstr>Results comparison [4]</vt:lpstr>
      <vt:lpstr>Analysis (1)</vt:lpstr>
      <vt:lpstr>Analysis (2)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00047943</cp:lastModifiedBy>
  <cp:revision>2011</cp:revision>
  <cp:lastPrinted>1998-02-10T13:28:06Z</cp:lastPrinted>
  <dcterms:created xsi:type="dcterms:W3CDTF">1998-02-10T13:07:52Z</dcterms:created>
  <dcterms:modified xsi:type="dcterms:W3CDTF">2015-03-05T07:16:11Z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(3)uSDouxeiitE2JMN54eqlsDfp8w9lF0F/bSTqedOqwEQmHZz5OXyFcqbKAqGRsg3ow3EeLMD+
9br6IWwe4BL8NGb+f4tzWZo3JihNZ0aO+rZBgigUb+1Wzs5saOssLEdpnkqjsp0a4srS1MbK
vVM5ZRVlpUJXL/czBkWKdEmRwXgzBroYjtn6jWjx6o63Xwj/oAvqwCSI/apSxNuRmQdPcFvF
JzEOnz4VB3iTjSJl8w</vt:lpwstr>
  </property>
  <property fmtid="{D5CDD505-2E9C-101B-9397-08002B2CF9AE}" pid="3" name="_new_ms_pID_725431">
    <vt:lpwstr>qqxvC4FXQU73rK3nGNtZqDfGer86L7tvkWQmQyhDo3yDCO+EnS3LqP
HlvNiXw53q2QQMzdszvG15HVFqiZkKzw7WMkW1HkoY2SR/dP+vZ4nh1nAumz9rhAuA4C7mYT
ObNwEL+3W/UBVAf3yPbLT4EnmxAPZJXg/b012X6a4BsXr2bZ9LMYwX6VEfVlxMQav0V5zl5Y
9dRi+IFDME0H3X7njtIe9w+WCdBno4peJGeJ</vt:lpwstr>
  </property>
  <property fmtid="{D5CDD505-2E9C-101B-9397-08002B2CF9AE}" pid="4" name="_new_ms_pID_725432">
    <vt:lpwstr>XpoNKIKaxF5Rt3xIDngCMPIPtTXdu8zE3ZF6
QQL4V1ydRWz5QcJFp1j+Yc6CsIZ3NA==</vt:lpwstr>
  </property>
  <property fmtid="{D5CDD505-2E9C-101B-9397-08002B2CF9AE}" pid="5" name="sflag">
    <vt:lpwstr>1410683462</vt:lpwstr>
  </property>
</Properties>
</file>