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0" r:id="rId3"/>
    <p:sldId id="321" r:id="rId4"/>
    <p:sldId id="302" r:id="rId5"/>
    <p:sldId id="314" r:id="rId6"/>
    <p:sldId id="317" r:id="rId7"/>
    <p:sldId id="318" r:id="rId8"/>
    <p:sldId id="322" r:id="rId9"/>
    <p:sldId id="311" r:id="rId10"/>
    <p:sldId id="309" r:id="rId11"/>
    <p:sldId id="2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09" autoAdjust="0"/>
    <p:restoredTop sz="99126" autoAdjust="0"/>
  </p:normalViewPr>
  <p:slideViewPr>
    <p:cSldViewPr>
      <p:cViewPr varScale="1">
        <p:scale>
          <a:sx n="117" d="100"/>
          <a:sy n="117" d="100"/>
        </p:scale>
        <p:origin x="-880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328" y="184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11-15/0306r0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Save Mode Calibration Results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111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798434"/>
              </p:ext>
            </p:extLst>
          </p:nvPr>
        </p:nvGraphicFramePr>
        <p:xfrm>
          <a:off x="584200" y="2909888"/>
          <a:ext cx="8559800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0" name="Document" r:id="rId4" imgW="8661400" imgH="2387600" progId="Word.Document.8">
                  <p:embed/>
                </p:oleObj>
              </mc:Choice>
              <mc:Fallback>
                <p:oleObj name="Document" r:id="rId4" imgW="8661400" imgH="2387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909888"/>
                        <a:ext cx="8559800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pre-TBTT and Beacon timeout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/980r6)?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E. Wong et al, “Energy efficiency evaluation </a:t>
            </a:r>
            <a:r>
              <a:rPr lang="en-US" sz="1400" dirty="0"/>
              <a:t>m</a:t>
            </a:r>
            <a:r>
              <a:rPr lang="en-US" sz="1400" dirty="0" smtClean="0"/>
              <a:t>ethodology,” IEEE 11-14-827r3 July 2014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E. Wong et al, “Energy efficiency evaluation methodology follow up”, IEEE 11-14-</a:t>
            </a:r>
            <a:r>
              <a:rPr lang="en-US" sz="1400" dirty="0" smtClean="0"/>
              <a:t>1162r1,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al, “Parameters for power save mechanisms,” IEEE 11-14-1161r3,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IEEE 802.11-2012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S. Merlin et al, “</a:t>
            </a:r>
            <a:r>
              <a:rPr lang="en-US" sz="1400" dirty="0" err="1" smtClean="0"/>
              <a:t>TGax</a:t>
            </a:r>
            <a:r>
              <a:rPr lang="en-US" sz="1400" dirty="0" smtClean="0"/>
              <a:t> Simulation Scenarios,” IEEE 11-14-980r6,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R</a:t>
            </a:r>
            <a:r>
              <a:rPr lang="en-US" sz="1400" dirty="0"/>
              <a:t>. </a:t>
            </a:r>
            <a:r>
              <a:rPr lang="en-US" sz="1400" dirty="0" err="1"/>
              <a:t>Porat</a:t>
            </a:r>
            <a:r>
              <a:rPr lang="en-US" sz="1400" dirty="0"/>
              <a:t> et al, “11ax Evaluation Methodology,” </a:t>
            </a:r>
            <a:r>
              <a:rPr lang="en-US" sz="1400" dirty="0" smtClean="0"/>
              <a:t>IEEE 11</a:t>
            </a:r>
            <a:r>
              <a:rPr lang="en-US" sz="1400" dirty="0"/>
              <a:t>-14-</a:t>
            </a:r>
            <a:r>
              <a:rPr lang="en-US" sz="1400" dirty="0" smtClean="0"/>
              <a:t>571r7,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J. </a:t>
            </a:r>
            <a:r>
              <a:rPr lang="en-US" sz="1400" dirty="0" err="1" smtClean="0"/>
              <a:t>Kneckt</a:t>
            </a:r>
            <a:r>
              <a:rPr lang="en-US" sz="1400" dirty="0" smtClean="0"/>
              <a:t> et al, “Power save calibration results,” </a:t>
            </a:r>
            <a:r>
              <a:rPr lang="en-US" sz="1400" dirty="0"/>
              <a:t>IEEE 11-14-</a:t>
            </a:r>
            <a:r>
              <a:rPr lang="en-US" sz="1400" dirty="0" smtClean="0"/>
              <a:t>1495r0, </a:t>
            </a:r>
            <a:r>
              <a:rPr lang="en-US" sz="1400" dirty="0"/>
              <a:t>Nov 2014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/>
              <a:t>J. </a:t>
            </a:r>
            <a:r>
              <a:rPr lang="en-US" sz="1400" dirty="0" err="1"/>
              <a:t>Kneckt</a:t>
            </a:r>
            <a:r>
              <a:rPr lang="en-US" sz="1400" dirty="0"/>
              <a:t> et al, </a:t>
            </a:r>
            <a:r>
              <a:rPr lang="en-US" sz="1400" dirty="0" smtClean="0"/>
              <a:t>“Power save calibration,” IEEE </a:t>
            </a:r>
            <a:r>
              <a:rPr lang="en-US" sz="1400" dirty="0"/>
              <a:t>11-15-</a:t>
            </a:r>
            <a:r>
              <a:rPr lang="en-US" sz="1400" dirty="0" smtClean="0"/>
              <a:t>0103r0,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Y. Li et al, “U</a:t>
            </a:r>
            <a:r>
              <a:rPr lang="en-US" sz="1400" dirty="0"/>
              <a:t>-</a:t>
            </a:r>
            <a:r>
              <a:rPr lang="en-US" sz="1400" dirty="0" smtClean="0"/>
              <a:t>APSD power saving</a:t>
            </a:r>
            <a:r>
              <a:rPr lang="en-US" sz="1400" dirty="0"/>
              <a:t>-calibration-results</a:t>
            </a:r>
            <a:r>
              <a:rPr lang="en-US" sz="1400" dirty="0" smtClean="0"/>
              <a:t>,” </a:t>
            </a:r>
            <a:r>
              <a:rPr lang="en-US" sz="1400" dirty="0"/>
              <a:t>IEEE 11-15</a:t>
            </a:r>
            <a:r>
              <a:rPr lang="en-US" sz="1400" dirty="0" smtClean="0"/>
              <a:t>-0072r0, Jan </a:t>
            </a:r>
            <a:r>
              <a:rPr lang="en-US" sz="1400" dirty="0"/>
              <a:t>2015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contributions [1]-[3] described one or more of the 3 existing power save mechanisms in 802.11-2012 [4] as baseline for energy efficiency evaluation in simulation scenario [5] and </a:t>
            </a:r>
            <a:r>
              <a:rPr lang="en-US" sz="1600" dirty="0"/>
              <a:t>e</a:t>
            </a:r>
            <a:r>
              <a:rPr lang="en-US" sz="1600" dirty="0" smtClean="0"/>
              <a:t>valuation </a:t>
            </a:r>
            <a:r>
              <a:rPr lang="en-US" sz="1600" dirty="0"/>
              <a:t>m</a:t>
            </a:r>
            <a:r>
              <a:rPr lang="en-US" sz="1600" dirty="0" smtClean="0"/>
              <a:t>ethodology documents [6] for </a:t>
            </a:r>
            <a:r>
              <a:rPr lang="en-US" sz="1600" dirty="0" err="1" smtClean="0"/>
              <a:t>TGax</a:t>
            </a:r>
            <a:endParaRPr lang="en-US" sz="1600" dirty="0" smtClean="0"/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Unscheduled automatic power save delivery (U-APSD)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For this activity, a MAC calibration test for power save is defined in [5] for companies to calibrate their MAC system simulators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Some companies have presented results for PSM [8] and U-APSD [7-9]. 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This contribution presents calibration test results for PSM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Scenario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Simulation Run Time = 9000 seconds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802.11n PHY, 20 MHz bandwidth, </a:t>
            </a:r>
            <a:r>
              <a:rPr lang="en-US" sz="1200" dirty="0" smtClean="0"/>
              <a:t>5 GHz  band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</a:t>
            </a:r>
            <a:r>
              <a:rPr lang="en-US" sz="1200" dirty="0"/>
              <a:t>= 0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No A-MPDU aggregation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/>
              <a:t>Power </a:t>
            </a:r>
            <a:r>
              <a:rPr lang="en-US" sz="1600" dirty="0" smtClean="0"/>
              <a:t>Save </a:t>
            </a:r>
            <a:r>
              <a:rPr lang="en-US" sz="1600" dirty="0"/>
              <a:t>Test Parameters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 smtClean="0"/>
              <a:t>MSDU </a:t>
            </a:r>
            <a:r>
              <a:rPr lang="en-US" sz="1200" dirty="0"/>
              <a:t>length: </a:t>
            </a:r>
            <a:r>
              <a:rPr lang="en-GB" sz="1200" dirty="0"/>
              <a:t>1500 bytes with </a:t>
            </a:r>
            <a:r>
              <a:rPr lang="en-GB" sz="1200" dirty="0" err="1"/>
              <a:t>CWmin</a:t>
            </a:r>
            <a:r>
              <a:rPr lang="en-GB" sz="1200" dirty="0"/>
              <a:t>=15 downlink every 200 </a:t>
            </a:r>
            <a:r>
              <a:rPr lang="en-GB" sz="1200" dirty="0" err="1"/>
              <a:t>ms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/>
              <a:t>RTS/CTS [ OFF ]</a:t>
            </a:r>
          </a:p>
          <a:p>
            <a:pPr lvl="1">
              <a:buFont typeface="Arial"/>
              <a:buChar char="•"/>
            </a:pPr>
            <a:r>
              <a:rPr lang="en-GB" sz="1200" dirty="0"/>
              <a:t>AIFS=DIFS=34us</a:t>
            </a:r>
            <a:r>
              <a:rPr lang="en-US" sz="1200" dirty="0"/>
              <a:t> 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PSM timeout = [ 100 ] </a:t>
            </a:r>
            <a:r>
              <a:rPr lang="en-US" sz="1200" dirty="0" err="1"/>
              <a:t>ms</a:t>
            </a:r>
            <a:endParaRPr lang="en-US" sz="1200" dirty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708920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6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Percentage of time spent in each power state over simulation run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Average power consumed for each power state over simulation run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287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151"/>
          <p:cNvSpPr/>
          <p:nvPr/>
        </p:nvSpPr>
        <p:spPr>
          <a:xfrm>
            <a:off x="2915816" y="5445224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Pre-TBTT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PSM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082133"/>
              </p:ext>
            </p:extLst>
          </p:nvPr>
        </p:nvGraphicFramePr>
        <p:xfrm>
          <a:off x="971600" y="1726898"/>
          <a:ext cx="7272806" cy="21181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664533"/>
                <a:gridCol w="1866467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Mechanism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Definition/Values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Suggested Set</a:t>
                      </a:r>
                      <a:r>
                        <a:rPr lang="en-US" sz="1050" baseline="0" dirty="0" smtClean="0"/>
                        <a:t> of </a:t>
                      </a:r>
                      <a:r>
                        <a:rPr lang="en-US" sz="105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5">
                  <a:txBody>
                    <a:bodyPr/>
                    <a:lstStyle/>
                    <a:p>
                      <a:r>
                        <a:rPr lang="en-US" sz="1050" dirty="0" smtClean="0"/>
                        <a:t>Power</a:t>
                      </a:r>
                      <a:r>
                        <a:rPr lang="en-US" sz="1050" baseline="0" dirty="0" smtClean="0"/>
                        <a:t> save mode (PSM)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Integer</a:t>
                      </a:r>
                      <a:r>
                        <a:rPr lang="en-US" sz="1050" baseline="0" dirty="0" smtClean="0"/>
                        <a:t> in unit of BI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1, 3 </a:t>
                      </a:r>
                      <a:r>
                        <a:rPr lang="en-US" sz="1050" baseline="0" dirty="0" smtClean="0"/>
                        <a:t>}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PSM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Length of time before STA goes to</a:t>
                      </a:r>
                      <a:r>
                        <a:rPr lang="en-US" sz="1050" baseline="0" dirty="0" smtClean="0"/>
                        <a:t> sleep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50, 100, 200 </a:t>
                      </a:r>
                      <a:r>
                        <a:rPr lang="en-US" sz="1050" baseline="0" dirty="0" smtClean="0"/>
                        <a:t>} </a:t>
                      </a:r>
                      <a:r>
                        <a:rPr lang="en-US" sz="1050" dirty="0" err="1" smtClean="0"/>
                        <a:t>ms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Pre-Target Beacon Transmission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Time (TBTT)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 before a STA wakes before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Beacon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0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} </a:t>
                      </a:r>
                      <a:r>
                        <a:rPr lang="en-US" sz="1050" baseline="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Beacon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after TBTT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5 } </a:t>
                      </a:r>
                      <a:r>
                        <a:rPr lang="en-US" sz="105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051720" y="4437112"/>
            <a:ext cx="5832648" cy="1872208"/>
            <a:chOff x="395536" y="2910726"/>
            <a:chExt cx="5832648" cy="1872208"/>
          </a:xfrm>
        </p:grpSpPr>
        <p:sp>
          <p:nvSpPr>
            <p:cNvPr id="33" name="Shape 119"/>
            <p:cNvSpPr/>
            <p:nvPr/>
          </p:nvSpPr>
          <p:spPr>
            <a:xfrm flipV="1">
              <a:off x="611560" y="3630806"/>
              <a:ext cx="3816423" cy="1421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3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38" name="Shape 124"/>
            <p:cNvSpPr/>
            <p:nvPr/>
          </p:nvSpPr>
          <p:spPr>
            <a:xfrm>
              <a:off x="2123728" y="3342774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46" name="Shape 172"/>
            <p:cNvSpPr/>
            <p:nvPr/>
          </p:nvSpPr>
          <p:spPr>
            <a:xfrm>
              <a:off x="2123728" y="2910726"/>
              <a:ext cx="1" cy="295705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9" name="Shape 163"/>
            <p:cNvSpPr/>
            <p:nvPr/>
          </p:nvSpPr>
          <p:spPr>
            <a:xfrm flipV="1">
              <a:off x="1331640" y="3918838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50" name="Shape 127"/>
            <p:cNvSpPr/>
            <p:nvPr/>
          </p:nvSpPr>
          <p:spPr>
            <a:xfrm>
              <a:off x="3491880" y="4350886"/>
              <a:ext cx="2736304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 Power Save STA fails to receive Beacon after Beacon timeout, and switches back to Sleep state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Shape 150"/>
            <p:cNvSpPr/>
            <p:nvPr/>
          </p:nvSpPr>
          <p:spPr>
            <a:xfrm>
              <a:off x="2123729" y="3846830"/>
              <a:ext cx="1800200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4" name="Shape 151"/>
            <p:cNvSpPr/>
            <p:nvPr/>
          </p:nvSpPr>
          <p:spPr>
            <a:xfrm>
              <a:off x="2195736" y="3918838"/>
              <a:ext cx="1656184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Beacon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68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Shape 150"/>
          <p:cNvSpPr/>
          <p:nvPr/>
        </p:nvSpPr>
        <p:spPr>
          <a:xfrm>
            <a:off x="2987824" y="5373216"/>
            <a:ext cx="792088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1" name="Shape 163"/>
          <p:cNvSpPr/>
          <p:nvPr/>
        </p:nvSpPr>
        <p:spPr>
          <a:xfrm flipV="1">
            <a:off x="5580112" y="5445224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3" name="Shape 151"/>
          <p:cNvSpPr/>
          <p:nvPr/>
        </p:nvSpPr>
        <p:spPr>
          <a:xfrm>
            <a:off x="3347864" y="4149080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TBTT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4" name="Shape 127"/>
          <p:cNvSpPr/>
          <p:nvPr/>
        </p:nvSpPr>
        <p:spPr>
          <a:xfrm>
            <a:off x="1259632" y="5805264"/>
            <a:ext cx="201622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 Power Save STA switches from Sleep to Listen state in anticipate for Beacon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[3]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395536" y="1988840"/>
            <a:ext cx="8091805" cy="3014233"/>
            <a:chOff x="395536" y="1988840"/>
            <a:chExt cx="8091805" cy="3014233"/>
          </a:xfrm>
        </p:grpSpPr>
        <p:sp>
          <p:nvSpPr>
            <p:cNvPr id="74" name="Shape 124"/>
            <p:cNvSpPr/>
            <p:nvPr/>
          </p:nvSpPr>
          <p:spPr>
            <a:xfrm>
              <a:off x="467544" y="2204864"/>
              <a:ext cx="1224136" cy="50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buffers this frame since this STA is in power save mode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3" name="Shape 119"/>
            <p:cNvSpPr/>
            <p:nvPr/>
          </p:nvSpPr>
          <p:spPr>
            <a:xfrm>
              <a:off x="611560" y="3645023"/>
              <a:ext cx="7875781" cy="195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6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26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266" name="Shape 122"/>
            <p:cNvSpPr/>
            <p:nvPr/>
          </p:nvSpPr>
          <p:spPr>
            <a:xfrm>
              <a:off x="2672883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267" name="Shape 123"/>
            <p:cNvSpPr/>
            <p:nvPr/>
          </p:nvSpPr>
          <p:spPr>
            <a:xfrm>
              <a:off x="2350802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8" name="Shape 124"/>
            <p:cNvSpPr/>
            <p:nvPr/>
          </p:nvSpPr>
          <p:spPr>
            <a:xfrm>
              <a:off x="1522524" y="3342956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269" name="Shape 125"/>
            <p:cNvSpPr/>
            <p:nvPr/>
          </p:nvSpPr>
          <p:spPr>
            <a:xfrm>
              <a:off x="3491880" y="3370087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271" name="Shape 127"/>
            <p:cNvSpPr/>
            <p:nvPr/>
          </p:nvSpPr>
          <p:spPr>
            <a:xfrm>
              <a:off x="1835696" y="4581128"/>
              <a:ext cx="1224136" cy="42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STA starts CCA </a:t>
              </a:r>
              <a:r>
                <a:rPr sz="1000" dirty="0" smtClean="0">
                  <a:solidFill>
                    <a:schemeClr val="tx1"/>
                  </a:solidFill>
                </a:rPr>
                <a:t>fo</a:t>
              </a:r>
              <a:r>
                <a:rPr lang="en-US" sz="1000" dirty="0" smtClean="0">
                  <a:solidFill>
                    <a:schemeClr val="tx1"/>
                  </a:solidFill>
                </a:rPr>
                <a:t>r Data frame with PM=0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82" name="Shape 138"/>
            <p:cNvSpPr/>
            <p:nvPr/>
          </p:nvSpPr>
          <p:spPr>
            <a:xfrm>
              <a:off x="827584" y="2745725"/>
              <a:ext cx="532494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294" name="Shape 150"/>
            <p:cNvSpPr/>
            <p:nvPr/>
          </p:nvSpPr>
          <p:spPr>
            <a:xfrm flipV="1">
              <a:off x="2168827" y="3717032"/>
              <a:ext cx="1" cy="93610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95" name="Shape 151"/>
            <p:cNvSpPr/>
            <p:nvPr/>
          </p:nvSpPr>
          <p:spPr>
            <a:xfrm>
              <a:off x="2987824" y="4077072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AP starts </a:t>
              </a:r>
              <a:r>
                <a:rPr sz="1000" dirty="0" smtClean="0">
                  <a:solidFill>
                    <a:schemeClr val="tx1"/>
                  </a:solidFill>
                </a:rPr>
                <a:t>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07" name="Shape 163"/>
            <p:cNvSpPr/>
            <p:nvPr/>
          </p:nvSpPr>
          <p:spPr>
            <a:xfrm flipV="1">
              <a:off x="8100393" y="3717032"/>
              <a:ext cx="0" cy="60554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13" name="Shape 169"/>
            <p:cNvSpPr/>
            <p:nvPr/>
          </p:nvSpPr>
          <p:spPr>
            <a:xfrm>
              <a:off x="3966385" y="3648478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6" name="Shape 172"/>
            <p:cNvSpPr/>
            <p:nvPr/>
          </p:nvSpPr>
          <p:spPr>
            <a:xfrm>
              <a:off x="1093831" y="3054742"/>
              <a:ext cx="1" cy="367713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0" name="Shape 150"/>
            <p:cNvSpPr/>
            <p:nvPr/>
          </p:nvSpPr>
          <p:spPr>
            <a:xfrm flipV="1">
              <a:off x="3419872" y="3717032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none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1" name="Shape 127"/>
            <p:cNvSpPr/>
            <p:nvPr/>
          </p:nvSpPr>
          <p:spPr>
            <a:xfrm>
              <a:off x="6516216" y="4293096"/>
              <a:ext cx="1944216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return to Doze, and AP resumes buffering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4" name="Shape 163"/>
            <p:cNvSpPr/>
            <p:nvPr/>
          </p:nvSpPr>
          <p:spPr>
            <a:xfrm flipV="1">
              <a:off x="1547664" y="3717032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5" name="Shape 127"/>
            <p:cNvSpPr/>
            <p:nvPr/>
          </p:nvSpPr>
          <p:spPr>
            <a:xfrm>
              <a:off x="467544" y="4149080"/>
              <a:ext cx="1440160" cy="72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exits power save mode and is Awake for DTIM Beacon</a:t>
              </a:r>
              <a:r>
                <a:rPr lang="en-US" sz="1000" dirty="0">
                  <a:solidFill>
                    <a:schemeClr val="tx1"/>
                  </a:solidFill>
                </a:rPr>
                <a:t>, i.e. </a:t>
              </a:r>
              <a:r>
                <a:rPr lang="en-US" sz="1000" dirty="0">
                  <a:solidFill>
                    <a:srgbClr val="FF0000"/>
                  </a:solidFill>
                </a:rPr>
                <a:t>DtimCount=</a:t>
              </a:r>
              <a:r>
                <a:rPr lang="en-US" sz="1000" dirty="0" smtClean="0">
                  <a:solidFill>
                    <a:srgbClr val="FF0000"/>
                  </a:solidFill>
                </a:rPr>
                <a:t>0</a:t>
              </a:r>
              <a:r>
                <a:rPr lang="en-US" sz="1000" dirty="0" smtClean="0">
                  <a:solidFill>
                    <a:srgbClr val="000000"/>
                  </a:solidFill>
                </a:rPr>
                <a:t>; STA skips other Beacons that are not DTIM 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Shape 127"/>
            <p:cNvSpPr/>
            <p:nvPr/>
          </p:nvSpPr>
          <p:spPr>
            <a:xfrm>
              <a:off x="2240835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8" name="Shape 127"/>
            <p:cNvSpPr/>
            <p:nvPr/>
          </p:nvSpPr>
          <p:spPr>
            <a:xfrm>
              <a:off x="2672883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9" name="Shape 125"/>
            <p:cNvSpPr/>
            <p:nvPr/>
          </p:nvSpPr>
          <p:spPr>
            <a:xfrm>
              <a:off x="5580112" y="3645024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Shape 169"/>
            <p:cNvSpPr/>
            <p:nvPr/>
          </p:nvSpPr>
          <p:spPr>
            <a:xfrm>
              <a:off x="6054617" y="3372503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Shape 151"/>
            <p:cNvSpPr/>
            <p:nvPr/>
          </p:nvSpPr>
          <p:spPr>
            <a:xfrm>
              <a:off x="2168827" y="1988840"/>
              <a:ext cx="1755101" cy="56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is aware STA is out of PM mode, and no longer buffers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2" name="Shape 150"/>
            <p:cNvSpPr/>
            <p:nvPr/>
          </p:nvSpPr>
          <p:spPr>
            <a:xfrm flipH="1" flipV="1">
              <a:off x="3032923" y="2564904"/>
              <a:ext cx="1" cy="533536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3" name="Shape 125"/>
            <p:cNvSpPr/>
            <p:nvPr/>
          </p:nvSpPr>
          <p:spPr>
            <a:xfrm>
              <a:off x="4499992" y="3372503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4" name="Shape 169"/>
            <p:cNvSpPr/>
            <p:nvPr/>
          </p:nvSpPr>
          <p:spPr>
            <a:xfrm>
              <a:off x="4974497" y="3645024"/>
              <a:ext cx="31758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ACK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Shape 150"/>
            <p:cNvSpPr/>
            <p:nvPr/>
          </p:nvSpPr>
          <p:spPr>
            <a:xfrm>
              <a:off x="6372200" y="3789040"/>
              <a:ext cx="864096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6" name="Shape 122"/>
            <p:cNvSpPr/>
            <p:nvPr/>
          </p:nvSpPr>
          <p:spPr>
            <a:xfrm>
              <a:off x="7740352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37" name="Shape 123"/>
            <p:cNvSpPr/>
            <p:nvPr/>
          </p:nvSpPr>
          <p:spPr>
            <a:xfrm>
              <a:off x="7418271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Shape 127"/>
            <p:cNvSpPr/>
            <p:nvPr/>
          </p:nvSpPr>
          <p:spPr>
            <a:xfrm>
              <a:off x="7308304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39" name="Shape 127"/>
            <p:cNvSpPr/>
            <p:nvPr/>
          </p:nvSpPr>
          <p:spPr>
            <a:xfrm>
              <a:off x="7740352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0" name="Shape 151"/>
            <p:cNvSpPr/>
            <p:nvPr/>
          </p:nvSpPr>
          <p:spPr>
            <a:xfrm>
              <a:off x="6300192" y="3861048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PSM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3" name="Shape 151"/>
            <p:cNvSpPr/>
            <p:nvPr/>
          </p:nvSpPr>
          <p:spPr>
            <a:xfrm>
              <a:off x="6732240" y="292494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</a:t>
              </a:r>
              <a:r>
                <a:rPr sz="1000" dirty="0" smtClean="0">
                  <a:solidFill>
                    <a:schemeClr val="tx1"/>
                  </a:solidFill>
                </a:rPr>
                <a:t>starts 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Shape 150"/>
            <p:cNvSpPr/>
            <p:nvPr/>
          </p:nvSpPr>
          <p:spPr>
            <a:xfrm flipV="1">
              <a:off x="7236296" y="3140968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2" name="Shape 151"/>
            <p:cNvSpPr/>
            <p:nvPr/>
          </p:nvSpPr>
          <p:spPr>
            <a:xfrm>
              <a:off x="1259632" y="3068960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5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1916832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Percentage of Time Spent in Each Power State over Simulation Run 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70032"/>
              </p:ext>
            </p:extLst>
          </p:nvPr>
        </p:nvGraphicFramePr>
        <p:xfrm>
          <a:off x="611560" y="2389643"/>
          <a:ext cx="7992887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20080"/>
                <a:gridCol w="936104"/>
                <a:gridCol w="864096"/>
                <a:gridCol w="720080"/>
                <a:gridCol w="720080"/>
                <a:gridCol w="576064"/>
                <a:gridCol w="720080"/>
                <a:gridCol w="648072"/>
                <a:gridCol w="634979"/>
                <a:gridCol w="726626"/>
                <a:gridCol w="726626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25.0644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72.8641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97.9285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18.2680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1.3221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80.3305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50.1297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47.8140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97.9313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40.2283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1.6287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58.0640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96.6702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     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95.9646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1.8952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2.1091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06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05865"/>
              </p:ext>
            </p:extLst>
          </p:nvPr>
        </p:nvGraphicFramePr>
        <p:xfrm>
          <a:off x="611560" y="2461651"/>
          <a:ext cx="8064895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654214"/>
                <a:gridCol w="639212"/>
                <a:gridCol w="741641"/>
                <a:gridCol w="602983"/>
                <a:gridCol w="602983"/>
                <a:gridCol w="602983"/>
                <a:gridCol w="602983"/>
                <a:gridCol w="602983"/>
                <a:gridCol w="602983"/>
                <a:gridCol w="678356"/>
                <a:gridCol w="678356"/>
                <a:gridCol w="452237"/>
                <a:gridCol w="602981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(Average Power,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m</a:t>
                      </a:r>
                      <a:r>
                        <a:rPr lang="en-US" sz="900" dirty="0" err="1" smtClean="0"/>
                        <a:t>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(Average Power, </a:t>
                      </a:r>
                      <a:r>
                        <a:rPr lang="en-US" sz="900" dirty="0" err="1" smtClean="0"/>
                        <a:t>mW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 Average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</a:t>
                      </a:r>
                      <a:r>
                        <a:rPr lang="en-US" sz="900" baseline="0" dirty="0" smtClean="0"/>
                        <a:t> Average Power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2.0961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56.1239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0.0330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5.8690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59.8374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13.7854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2.1621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0.3265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16.2764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53.8607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10.0474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1.4543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0.2448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11.7491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5.9892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59.9634</a:t>
                      </a:r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27.5713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2.1492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0.3156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30.0377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53.8622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6.0562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22.1255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1.7916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0.2435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24.1625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0.0869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5.9925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59.9658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53.1686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2.0970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55.3613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52.7805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smtClean="0"/>
                        <a:t>2.0847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54.9610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599167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Based average current consumption values @ 1.1V in [5], i.e. TX = 280 mA, RX = 100 mA, Listen = 50 mA,  Sleep = 0.003 mA;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201032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Average Power Consumed for Each Power State over Simulation Run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5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A Power Save (PS) STA depends on the TIM IE in Beacon to know if there are any </a:t>
            </a:r>
            <a:r>
              <a:rPr lang="en-US" sz="1600" dirty="0" err="1" smtClean="0"/>
              <a:t>bufferable</a:t>
            </a:r>
            <a:r>
              <a:rPr lang="en-US" sz="1600" dirty="0" smtClean="0"/>
              <a:t> units (BUs) at the AP, and decide whether to exit Power Save mode or Doze state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It is likely a STA may fail to receive this Beacon due to clock drift after a long sleep, or congested wireless medium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To model Beacon reception, we introduce two new parameters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“Pre-Target Beacon Transmission Time (TBTT)” is defined as the time a PS STA wakes prior to TBTT, i.e. Sleep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Listen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“Beacon timeout” is defined as the time a PS STA declares that it has missed a Beacon after waiting for a fix period of time after TBTT and return back to Sleep, i.e. Listen </a:t>
            </a:r>
            <a:r>
              <a:rPr lang="en-US" sz="1400" dirty="0" smtClean="0">
                <a:sym typeface="Wingdings"/>
              </a:rPr>
              <a:t> Sleep 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959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This contribution presents </a:t>
            </a:r>
            <a:r>
              <a:rPr lang="en-US" sz="1800" dirty="0" smtClean="0"/>
              <a:t>and discusses calibration </a:t>
            </a:r>
            <a:r>
              <a:rPr lang="en-US" sz="1800" dirty="0"/>
              <a:t>test results for </a:t>
            </a:r>
            <a:r>
              <a:rPr lang="en-US" sz="1800" dirty="0" smtClean="0"/>
              <a:t>PSM 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Additional, introduce two parameters to model Beacon reception associated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pre-TBTT 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Beacon timeout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14102</TotalTime>
  <Words>1316</Words>
  <Application>Microsoft Macintosh PowerPoint</Application>
  <PresentationFormat>On-screen Show (4:3)</PresentationFormat>
  <Paragraphs>359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Microsoft Word 97 - 2004 Document</vt:lpstr>
      <vt:lpstr>Power Save Mode Calibration Results </vt:lpstr>
      <vt:lpstr>Abstract</vt:lpstr>
      <vt:lpstr>Calibration Test Setup</vt:lpstr>
      <vt:lpstr>Summary of Parameters for PSM</vt:lpstr>
      <vt:lpstr>Example of PSM Operation [3]</vt:lpstr>
      <vt:lpstr>PowerPoint Presentation</vt:lpstr>
      <vt:lpstr>PowerPoint Presentation</vt:lpstr>
      <vt:lpstr>Discussion</vt:lpstr>
      <vt:lpstr>Conclusion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Eric Wong</dc:creator>
  <cp:keywords/>
  <dc:description/>
  <cp:lastModifiedBy>Eric Wong</cp:lastModifiedBy>
  <cp:revision>1664</cp:revision>
  <cp:lastPrinted>1601-01-01T00:00:00Z</cp:lastPrinted>
  <dcterms:created xsi:type="dcterms:W3CDTF">2010-02-15T12:38:41Z</dcterms:created>
  <dcterms:modified xsi:type="dcterms:W3CDTF">2015-03-08T23:45:15Z</dcterms:modified>
  <cp:category/>
</cp:coreProperties>
</file>