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3" r:id="rId3"/>
    <p:sldId id="262" r:id="rId4"/>
    <p:sldId id="265" r:id="rId5"/>
    <p:sldId id="268" r:id="rId6"/>
    <p:sldId id="269" r:id="rId7"/>
    <p:sldId id="266" r:id="rId8"/>
    <p:sldId id="271" r:id="rId9"/>
    <p:sldId id="275" r:id="rId10"/>
    <p:sldId id="272" r:id="rId11"/>
    <p:sldId id="270" r:id="rId12"/>
    <p:sldId id="274" r:id="rId13"/>
    <p:sldId id="267" r:id="rId14"/>
    <p:sldId id="26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03" autoAdjust="0"/>
  </p:normalViewPr>
  <p:slideViewPr>
    <p:cSldViewPr>
      <p:cViewPr varScale="1">
        <p:scale>
          <a:sx n="110" d="100"/>
          <a:sy n="110" d="100"/>
        </p:scale>
        <p:origin x="-1560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802.11-15/305r2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2462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802.11-15/305r2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2250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altLang="ja-JP" sz="1200" kern="1200" dirty="0" smtClean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802.11-15/305r2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K. Yunoki &amp; B. Zhao, KDDI R&amp;D Labs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 spd="med" advTm="20871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11-15/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0305r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ransition xmlns:p14="http://schemas.microsoft.com/office/powerpoint/2010/main" spd="med" advTm="20871"/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Effective</a:t>
            </a:r>
            <a:r>
              <a:rPr lang="ja-JP" altLang="en-US" dirty="0" smtClean="0"/>
              <a:t> </a:t>
            </a:r>
            <a:r>
              <a:rPr lang="en-US" altLang="ja-JP" dirty="0" smtClean="0"/>
              <a:t>Subcarrier</a:t>
            </a:r>
            <a:r>
              <a:rPr lang="ja-JP" altLang="en-US" dirty="0" smtClean="0"/>
              <a:t> </a:t>
            </a:r>
            <a:r>
              <a:rPr lang="en-US" altLang="ja-JP" dirty="0" smtClean="0"/>
              <a:t>Assignment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DL-OFDMA</a:t>
            </a:r>
            <a:r>
              <a:rPr lang="ja-JP" altLang="en-US" dirty="0" smtClean="0"/>
              <a:t>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213285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219073"/>
              </p:ext>
            </p:extLst>
          </p:nvPr>
        </p:nvGraphicFramePr>
        <p:xfrm>
          <a:off x="539750" y="3098800"/>
          <a:ext cx="8156575" cy="236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" name="文書" r:id="rId4" imgW="8246520" imgH="2386080" progId="Word.Document.8">
                  <p:embed/>
                </p:oleObj>
              </mc:Choice>
              <mc:Fallback>
                <p:oleObj name="文書" r:id="rId4" imgW="8246520" imgH="2386080" progId="Word.Document.8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098800"/>
                        <a:ext cx="8156575" cy="236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9552" y="2636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 advTm="25173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 bwMode="auto">
          <a:xfrm>
            <a:off x="1763688" y="2924944"/>
            <a:ext cx="2232248" cy="2016224"/>
          </a:xfrm>
          <a:prstGeom prst="rect">
            <a:avLst/>
          </a:prstGeom>
          <a:solidFill>
            <a:srgbClr val="BFBFB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Comparison</a:t>
            </a:r>
            <a:br>
              <a:rPr lang="en-US" dirty="0" smtClean="0"/>
            </a:br>
            <a:r>
              <a:rPr lang="en-US" dirty="0" smtClean="0"/>
              <a:t>(Assumption-3)</a:t>
            </a:r>
            <a:endParaRPr 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2060848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l"/>
            </a:pPr>
            <a:r>
              <a:rPr kumimoji="1" lang="en-US" altLang="ja-JP" b="1" dirty="0" smtClean="0">
                <a:solidFill>
                  <a:srgbClr val="000000"/>
                </a:solidFill>
              </a:rPr>
              <a:t>Fixed SC assignment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16016" y="2060848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l"/>
            </a:pPr>
            <a:r>
              <a:rPr kumimoji="1" lang="en-US" altLang="ja-JP" b="1" dirty="0" smtClean="0">
                <a:solidFill>
                  <a:srgbClr val="000000"/>
                </a:solidFill>
              </a:rPr>
              <a:t>Flexible SC assignment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cxnSp>
        <p:nvCxnSpPr>
          <p:cNvPr id="13" name="直線矢印コネクタ 12"/>
          <p:cNvCxnSpPr/>
          <p:nvPr/>
        </p:nvCxnSpPr>
        <p:spPr bwMode="auto">
          <a:xfrm>
            <a:off x="1547664" y="2924944"/>
            <a:ext cx="0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" name="テキスト ボックス 13"/>
          <p:cNvSpPr txBox="1"/>
          <p:nvPr/>
        </p:nvSpPr>
        <p:spPr>
          <a:xfrm>
            <a:off x="3347864" y="350100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pad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491880" y="450912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pad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27584" y="299695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52SC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 bwMode="auto">
          <a:xfrm>
            <a:off x="1547664" y="3429000"/>
            <a:ext cx="0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827584" y="35010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52SC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23" name="直線矢印コネクタ 22"/>
          <p:cNvCxnSpPr/>
          <p:nvPr/>
        </p:nvCxnSpPr>
        <p:spPr bwMode="auto">
          <a:xfrm>
            <a:off x="1547664" y="3933056"/>
            <a:ext cx="0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827584" y="40050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52SC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25" name="直線矢印コネクタ 24"/>
          <p:cNvCxnSpPr/>
          <p:nvPr/>
        </p:nvCxnSpPr>
        <p:spPr bwMode="auto">
          <a:xfrm>
            <a:off x="1547664" y="4437112"/>
            <a:ext cx="0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6" name="テキスト ボックス 25"/>
          <p:cNvSpPr txBox="1"/>
          <p:nvPr/>
        </p:nvSpPr>
        <p:spPr>
          <a:xfrm>
            <a:off x="827584" y="450912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52SC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9224" name="直線矢印コネクタ 9223"/>
          <p:cNvCxnSpPr/>
          <p:nvPr/>
        </p:nvCxnSpPr>
        <p:spPr bwMode="auto">
          <a:xfrm>
            <a:off x="1763688" y="5157192"/>
            <a:ext cx="22322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4" name="テキスト ボックス 43"/>
          <p:cNvSpPr txBox="1"/>
          <p:nvPr/>
        </p:nvSpPr>
        <p:spPr>
          <a:xfrm>
            <a:off x="2483768" y="5013176"/>
            <a:ext cx="564257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13 SL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225" name="テキスト ボックス 9224"/>
          <p:cNvSpPr txBox="1"/>
          <p:nvPr/>
        </p:nvSpPr>
        <p:spPr>
          <a:xfrm>
            <a:off x="1547664" y="58052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Padding = 24.0%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5940152" y="2924944"/>
            <a:ext cx="1800200" cy="2016224"/>
          </a:xfrm>
          <a:prstGeom prst="rect">
            <a:avLst/>
          </a:prstGeom>
          <a:solidFill>
            <a:srgbClr val="BFBFB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5940152" y="2924944"/>
            <a:ext cx="1800200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5940152" y="3429000"/>
            <a:ext cx="1800200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5940152" y="3861048"/>
            <a:ext cx="1800200" cy="6480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5940152" y="4509120"/>
            <a:ext cx="1800200" cy="43204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227" name="直線矢印コネクタ 9226"/>
          <p:cNvCxnSpPr/>
          <p:nvPr/>
        </p:nvCxnSpPr>
        <p:spPr bwMode="auto">
          <a:xfrm>
            <a:off x="5724128" y="2924944"/>
            <a:ext cx="0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4" name="直線矢印コネクタ 53"/>
          <p:cNvCxnSpPr/>
          <p:nvPr/>
        </p:nvCxnSpPr>
        <p:spPr bwMode="auto">
          <a:xfrm>
            <a:off x="5724128" y="3429000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6" name="直線矢印コネクタ 55"/>
          <p:cNvCxnSpPr/>
          <p:nvPr/>
        </p:nvCxnSpPr>
        <p:spPr bwMode="auto">
          <a:xfrm>
            <a:off x="5724128" y="3861048"/>
            <a:ext cx="0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58" name="直線矢印コネクタ 57"/>
          <p:cNvCxnSpPr/>
          <p:nvPr/>
        </p:nvCxnSpPr>
        <p:spPr bwMode="auto">
          <a:xfrm>
            <a:off x="5724128" y="4509120"/>
            <a:ext cx="0" cy="432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60" name="テキスト ボックス 59"/>
          <p:cNvSpPr txBox="1"/>
          <p:nvPr/>
        </p:nvSpPr>
        <p:spPr>
          <a:xfrm>
            <a:off x="5004048" y="299695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54SC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5004048" y="350100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42SC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004048" y="400506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64SC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004048" y="458112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48SC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64" name="直線矢印コネクタ 63"/>
          <p:cNvCxnSpPr/>
          <p:nvPr/>
        </p:nvCxnSpPr>
        <p:spPr bwMode="auto">
          <a:xfrm>
            <a:off x="5940152" y="5157192"/>
            <a:ext cx="18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66" name="テキスト ボックス 65"/>
          <p:cNvSpPr txBox="1"/>
          <p:nvPr/>
        </p:nvSpPr>
        <p:spPr>
          <a:xfrm>
            <a:off x="6516216" y="5024209"/>
            <a:ext cx="564257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10 SL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7668344" y="3284984"/>
            <a:ext cx="7200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正方形/長方形 67"/>
          <p:cNvSpPr/>
          <p:nvPr/>
        </p:nvSpPr>
        <p:spPr bwMode="auto">
          <a:xfrm>
            <a:off x="7668344" y="3645024"/>
            <a:ext cx="72008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652120" y="58052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Padding = 1.3%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9233" name="テキスト ボックス 9232"/>
          <p:cNvSpPr txBox="1"/>
          <p:nvPr/>
        </p:nvSpPr>
        <p:spPr>
          <a:xfrm>
            <a:off x="1115616" y="544522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(0.8us+3.2us*4) * 13 = </a:t>
            </a:r>
            <a:r>
              <a:rPr kumimoji="1" lang="en-US" altLang="ja-JP" sz="1800" u="sng" dirty="0" smtClean="0">
                <a:solidFill>
                  <a:srgbClr val="000000"/>
                </a:solidFill>
              </a:rPr>
              <a:t>176.8us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292080" y="544522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(0.8us+3.2us*4) * 10 = </a:t>
            </a:r>
            <a:r>
              <a:rPr kumimoji="1" lang="en-US" altLang="ja-JP" sz="1800" u="sng" dirty="0" smtClean="0">
                <a:solidFill>
                  <a:srgbClr val="000000"/>
                </a:solidFill>
              </a:rPr>
              <a:t>136.0us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1763688" y="2924944"/>
            <a:ext cx="1872208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1763688" y="3429000"/>
            <a:ext cx="1512168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正方形/長方形 71"/>
          <p:cNvSpPr/>
          <p:nvPr/>
        </p:nvSpPr>
        <p:spPr bwMode="auto">
          <a:xfrm>
            <a:off x="1763688" y="3933056"/>
            <a:ext cx="2232248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正方形/長方形 72"/>
          <p:cNvSpPr/>
          <p:nvPr/>
        </p:nvSpPr>
        <p:spPr bwMode="auto">
          <a:xfrm>
            <a:off x="1763688" y="4437112"/>
            <a:ext cx="1728192" cy="50405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3563888" y="3068960"/>
            <a:ext cx="72008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3203848" y="3789040"/>
            <a:ext cx="7200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正方形/長方形 75"/>
          <p:cNvSpPr/>
          <p:nvPr/>
        </p:nvSpPr>
        <p:spPr bwMode="auto">
          <a:xfrm>
            <a:off x="3923928" y="4077072"/>
            <a:ext cx="72008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正方形/長方形 76"/>
          <p:cNvSpPr/>
          <p:nvPr/>
        </p:nvSpPr>
        <p:spPr bwMode="auto">
          <a:xfrm>
            <a:off x="3419872" y="4581128"/>
            <a:ext cx="72008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216" name="直線矢印コネクタ 9215"/>
          <p:cNvCxnSpPr>
            <a:stCxn id="20" idx="1"/>
            <a:endCxn id="20" idx="3"/>
          </p:cNvCxnSpPr>
          <p:nvPr/>
        </p:nvCxnSpPr>
        <p:spPr bwMode="auto">
          <a:xfrm>
            <a:off x="1763688" y="3176972"/>
            <a:ext cx="1872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9223" name="直線矢印コネクタ 9222"/>
          <p:cNvCxnSpPr>
            <a:stCxn id="65" idx="1"/>
            <a:endCxn id="65" idx="3"/>
          </p:cNvCxnSpPr>
          <p:nvPr/>
        </p:nvCxnSpPr>
        <p:spPr bwMode="auto">
          <a:xfrm>
            <a:off x="1763688" y="3681028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9229" name="直線矢印コネクタ 9228"/>
          <p:cNvCxnSpPr>
            <a:stCxn id="72" idx="1"/>
            <a:endCxn id="72" idx="3"/>
          </p:cNvCxnSpPr>
          <p:nvPr/>
        </p:nvCxnSpPr>
        <p:spPr bwMode="auto">
          <a:xfrm>
            <a:off x="1763688" y="4185084"/>
            <a:ext cx="22322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9231" name="直線矢印コネクタ 9230"/>
          <p:cNvCxnSpPr>
            <a:stCxn id="73" idx="1"/>
            <a:endCxn id="73" idx="3"/>
          </p:cNvCxnSpPr>
          <p:nvPr/>
        </p:nvCxnSpPr>
        <p:spPr bwMode="auto">
          <a:xfrm>
            <a:off x="1763688" y="4689140"/>
            <a:ext cx="17281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9" name="テキスト ボックス 78"/>
          <p:cNvSpPr txBox="1"/>
          <p:nvPr/>
        </p:nvSpPr>
        <p:spPr>
          <a:xfrm>
            <a:off x="2411760" y="3069540"/>
            <a:ext cx="427275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11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267744" y="3573016"/>
            <a:ext cx="344170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8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627784" y="4077072"/>
            <a:ext cx="43393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13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411760" y="4581128"/>
            <a:ext cx="433938" cy="215444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10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142992"/>
      </p:ext>
    </p:extLst>
  </p:cSld>
  <p:clrMapOvr>
    <a:masterClrMapping/>
  </p:clrMapOvr>
  <p:transition xmlns:p14="http://schemas.microsoft.com/office/powerpoint/2010/main" spd="med" advTm="33902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016595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Pros and Cons</a:t>
            </a:r>
            <a:br>
              <a:rPr lang="en-US" altLang="ja-JP" dirty="0" smtClean="0"/>
            </a:br>
            <a:r>
              <a:rPr lang="en-US" altLang="ja-JP" dirty="0" smtClean="0"/>
              <a:t>(Subcarrier Assignment for DL-OFDMA)</a:t>
            </a:r>
            <a:endParaRPr lang="en-US" sz="24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2146763"/>
              </p:ext>
            </p:extLst>
          </p:nvPr>
        </p:nvGraphicFramePr>
        <p:xfrm>
          <a:off x="323528" y="1844824"/>
          <a:ext cx="8424936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022"/>
                <a:gridCol w="3431458"/>
                <a:gridCol w="4104456"/>
              </a:tblGrid>
              <a:tr h="400793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Fixed (by 5MHz unit)</a:t>
                      </a:r>
                      <a:endParaRPr kumimoji="1" lang="ja-JP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Flexible</a:t>
                      </a:r>
                      <a:endParaRPr kumimoji="1" lang="ja-JP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38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Pros</a:t>
                      </a:r>
                      <a:endParaRPr kumimoji="1" lang="ja-JP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3675" indent="-193675" algn="l">
                        <a:buFont typeface="Arial"/>
                        <a:buChar char="•"/>
                      </a:pP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Simple PPDU processing</a:t>
                      </a:r>
                    </a:p>
                    <a:p>
                      <a:pPr marL="193675" indent="-193675" algn="l">
                        <a:buFont typeface="Arial"/>
                        <a:buChar char="•"/>
                      </a:pP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Simpler ACK procedure?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Shorter PPDU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Minimized padding</a:t>
                      </a:r>
                      <a:r>
                        <a:rPr kumimoji="1" lang="en-US" altLang="ja-JP" sz="2400" baseline="0" dirty="0" smtClean="0">
                          <a:solidFill>
                            <a:srgbClr val="000000"/>
                          </a:solidFill>
                        </a:rPr>
                        <a:t> bits</a:t>
                      </a:r>
                      <a:endParaRPr kumimoji="1" lang="en-US" altLang="ja-JP" sz="240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More than 4 destinations available in a 20MHz PPDU</a:t>
                      </a:r>
                      <a:endParaRPr kumimoji="1" lang="ja-JP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8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Cons</a:t>
                      </a:r>
                      <a:endParaRPr kumimoji="1" lang="ja-JP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3675" indent="-193675" algn="l">
                        <a:buFont typeface="Arial"/>
                        <a:buChar char="•"/>
                      </a:pP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Longer PPDU</a:t>
                      </a:r>
                    </a:p>
                    <a:p>
                      <a:pPr marL="193675" indent="-193675" algn="l">
                        <a:buFont typeface="Arial"/>
                        <a:buChar char="•"/>
                      </a:pP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More</a:t>
                      </a:r>
                      <a:r>
                        <a:rPr kumimoji="1" lang="en-US" altLang="ja-JP" sz="2400" baseline="0" dirty="0" smtClean="0">
                          <a:solidFill>
                            <a:srgbClr val="000000"/>
                          </a:solidFill>
                        </a:rPr>
                        <a:t> padding bits</a:t>
                      </a:r>
                      <a:endParaRPr kumimoji="1" lang="en-US" altLang="ja-JP" sz="240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193675" indent="-193675" algn="l">
                        <a:buFont typeface="Arial"/>
                        <a:buChar char="•"/>
                      </a:pP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Up to 4 destinations</a:t>
                      </a:r>
                      <a:r>
                        <a:rPr kumimoji="1" lang="ja-JP" altLang="en-US" sz="24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in</a:t>
                      </a:r>
                      <a:r>
                        <a:rPr kumimoji="1" lang="ja-JP" altLang="en-US" sz="24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a 20MHz PPDU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Complicated PPDU processing</a:t>
                      </a:r>
                    </a:p>
                    <a:p>
                      <a:pPr marL="285750" indent="-285750" algn="l">
                        <a:buFont typeface="Arial"/>
                        <a:buChar char="•"/>
                      </a:pPr>
                      <a:r>
                        <a:rPr kumimoji="1" lang="en-US" altLang="ja-JP" sz="2000" dirty="0" smtClean="0">
                          <a:solidFill>
                            <a:srgbClr val="000000"/>
                          </a:solidFill>
                        </a:rPr>
                        <a:t>Complicated</a:t>
                      </a:r>
                      <a:r>
                        <a:rPr kumimoji="1" lang="ja-JP" altLang="en-US" sz="20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kumimoji="1" lang="en-US" altLang="ja-JP" sz="2000" dirty="0" smtClean="0">
                          <a:solidFill>
                            <a:srgbClr val="000000"/>
                          </a:solidFill>
                        </a:rPr>
                        <a:t>ACK</a:t>
                      </a:r>
                      <a:r>
                        <a:rPr kumimoji="1" lang="ja-JP" altLang="en-US" sz="200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kumimoji="1" lang="en-US" altLang="ja-JP" sz="2000" dirty="0" smtClean="0">
                          <a:solidFill>
                            <a:srgbClr val="000000"/>
                          </a:solidFill>
                        </a:rPr>
                        <a:t>procedure?</a:t>
                      </a:r>
                      <a:endParaRPr kumimoji="1" lang="ja-JP" altLang="en-US" sz="2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23528" y="5517232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</a:rPr>
              <a:t>Flexible subcarrier assignment should be considered to meet TGax objectives. 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906075"/>
      </p:ext>
    </p:extLst>
  </p:cSld>
  <p:clrMapOvr>
    <a:masterClrMapping/>
  </p:clrMapOvr>
  <p:transition xmlns:p14="http://schemas.microsoft.com/office/powerpoint/2010/main" spd="med" advTm="48672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Summary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45591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Flexible subcarrier assignment for DL-OFDMA was proposed.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This scheme </a:t>
            </a:r>
            <a:r>
              <a:rPr lang="en-US" altLang="ja-JP" dirty="0" smtClean="0"/>
              <a:t>will</a:t>
            </a:r>
            <a:r>
              <a:rPr lang="ja-JP" altLang="en-US" dirty="0" smtClean="0"/>
              <a:t> </a:t>
            </a:r>
            <a:r>
              <a:rPr lang="en-US" altLang="ja-JP" dirty="0" smtClean="0"/>
              <a:t>realize</a:t>
            </a:r>
            <a:r>
              <a:rPr lang="ja-JP" altLang="en-US" dirty="0" smtClean="0"/>
              <a:t> </a:t>
            </a:r>
            <a:r>
              <a:rPr lang="en-US" altLang="ja-JP" dirty="0" smtClean="0"/>
              <a:t>more</a:t>
            </a:r>
            <a:r>
              <a:rPr lang="ja-JP" altLang="en-US" dirty="0" smtClean="0"/>
              <a:t> </a:t>
            </a:r>
            <a:r>
              <a:rPr lang="en-US" altLang="ja-JP" dirty="0" smtClean="0"/>
              <a:t>effective</a:t>
            </a:r>
            <a:r>
              <a:rPr lang="ja-JP" altLang="en-US" dirty="0" smtClean="0"/>
              <a:t> </a:t>
            </a:r>
            <a:r>
              <a:rPr lang="en-US" altLang="ja-JP" dirty="0" smtClean="0"/>
              <a:t>resource</a:t>
            </a:r>
            <a:r>
              <a:rPr lang="ja-JP" altLang="en-US" dirty="0" smtClean="0"/>
              <a:t> </a:t>
            </a:r>
            <a:r>
              <a:rPr lang="en-US" altLang="ja-JP" dirty="0" smtClean="0"/>
              <a:t>utilization.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Further studies are required for detailed mechanism definitions.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491207"/>
      </p:ext>
    </p:extLst>
  </p:cSld>
  <p:clrMapOvr>
    <a:masterClrMapping/>
  </p:clrMapOvr>
  <p:transition xmlns:p14="http://schemas.microsoft.com/office/powerpoint/2010/main" spd="med" advTm="23812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Straw</a:t>
            </a:r>
            <a:r>
              <a:rPr lang="ja-JP" altLang="en-US" dirty="0" smtClean="0"/>
              <a:t> </a:t>
            </a:r>
            <a:r>
              <a:rPr lang="en-US" altLang="ja-JP" dirty="0" smtClean="0"/>
              <a:t>Poll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Do you agree to add the following text into SFD?</a:t>
            </a:r>
          </a:p>
          <a:p>
            <a:pPr marL="0" indent="0"/>
            <a:endParaRPr lang="en-GB" dirty="0"/>
          </a:p>
          <a:p>
            <a:pPr marL="0" indent="0"/>
            <a:r>
              <a:rPr lang="en-US" altLang="ja-JP" dirty="0"/>
              <a:t>4</a:t>
            </a:r>
            <a:r>
              <a:rPr lang="ja-JP" altLang="ja-JP" dirty="0"/>
              <a:t>.</a:t>
            </a:r>
            <a:r>
              <a:rPr lang="ja-JP" altLang="en-US" dirty="0"/>
              <a:t> </a:t>
            </a:r>
            <a:r>
              <a:rPr lang="en-US" altLang="ja-JP" dirty="0"/>
              <a:t>Multi-user (MU) features</a:t>
            </a:r>
            <a:endParaRPr lang="en-GB" altLang="ja-JP" dirty="0"/>
          </a:p>
          <a:p>
            <a:pPr marL="0" indent="0"/>
            <a:r>
              <a:rPr lang="en-US" altLang="ja-JP" b="0" dirty="0"/>
              <a:t>The</a:t>
            </a:r>
            <a:r>
              <a:rPr lang="ja-JP" altLang="en-US" b="0" dirty="0"/>
              <a:t> </a:t>
            </a:r>
            <a:r>
              <a:rPr lang="en-US" altLang="ja-JP" b="0" dirty="0"/>
              <a:t>amendment</a:t>
            </a:r>
            <a:r>
              <a:rPr lang="ja-JP" altLang="en-US" b="0" dirty="0"/>
              <a:t> </a:t>
            </a:r>
            <a:r>
              <a:rPr lang="en-US" altLang="ja-JP" b="0" dirty="0"/>
              <a:t>shall</a:t>
            </a:r>
            <a:r>
              <a:rPr lang="ja-JP" altLang="en-US" b="0" dirty="0"/>
              <a:t> </a:t>
            </a:r>
            <a:r>
              <a:rPr lang="en-US" altLang="ja-JP" b="0" dirty="0"/>
              <a:t>allow to</a:t>
            </a:r>
            <a:r>
              <a:rPr lang="ja-JP" altLang="en-US" b="0" dirty="0"/>
              <a:t> </a:t>
            </a:r>
            <a:r>
              <a:rPr lang="en-US" altLang="ja-JP" b="0" dirty="0"/>
              <a:t>assign</a:t>
            </a:r>
            <a:r>
              <a:rPr lang="ja-JP" altLang="en-US" b="0" dirty="0"/>
              <a:t> </a:t>
            </a:r>
            <a:r>
              <a:rPr lang="en-US" altLang="ja-JP" b="0" dirty="0" smtClean="0"/>
              <a:t>any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number </a:t>
            </a:r>
            <a:r>
              <a:rPr lang="en-US" altLang="ja-JP" b="0" dirty="0"/>
              <a:t>of subcarriers</a:t>
            </a:r>
            <a:r>
              <a:rPr lang="ja-JP" altLang="en-US" b="0" dirty="0"/>
              <a:t> </a:t>
            </a:r>
            <a:r>
              <a:rPr lang="en-US" altLang="ja-JP" b="0" dirty="0"/>
              <a:t>for</a:t>
            </a:r>
            <a:r>
              <a:rPr lang="ja-JP" altLang="en-US" b="0" dirty="0"/>
              <a:t> </a:t>
            </a:r>
            <a:r>
              <a:rPr lang="en-US" altLang="ja-JP" b="0" dirty="0"/>
              <a:t>each </a:t>
            </a:r>
            <a:r>
              <a:rPr lang="en-US" altLang="ja-JP" b="0" dirty="0" smtClean="0"/>
              <a:t>station</a:t>
            </a:r>
            <a:r>
              <a:rPr lang="en-US" altLang="ja-JP" b="0" dirty="0" smtClean="0"/>
              <a:t> </a:t>
            </a:r>
            <a:r>
              <a:rPr lang="en-US" altLang="ja-JP" b="0" dirty="0"/>
              <a:t>in DL-OFDMA PPDU.</a:t>
            </a:r>
          </a:p>
          <a:p>
            <a:pPr marL="0" indent="0"/>
            <a:endParaRPr lang="en-US" dirty="0"/>
          </a:p>
          <a:p>
            <a:pPr marL="0" indent="0"/>
            <a:r>
              <a:rPr lang="en-US" altLang="ja-JP" dirty="0" smtClean="0"/>
              <a:t>Y/N/A</a:t>
            </a:r>
            <a:r>
              <a:rPr lang="ja-JP" altLang="en-US" dirty="0" smtClean="0"/>
              <a:t> </a:t>
            </a:r>
            <a:r>
              <a:rPr lang="en-US" altLang="ja-JP" dirty="0" smtClean="0"/>
              <a:t>=</a:t>
            </a:r>
            <a:r>
              <a:rPr lang="en-US" altLang="ja-JP" dirty="0" smtClean="0"/>
              <a:t> 1/48/47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4741342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26595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11-15/0132r2,</a:t>
            </a:r>
            <a:r>
              <a:rPr lang="ja-JP" altLang="en-US" dirty="0" smtClean="0"/>
              <a:t> </a:t>
            </a:r>
            <a:r>
              <a:rPr lang="en-US" altLang="ja-JP" dirty="0" smtClean="0"/>
              <a:t>Spec</a:t>
            </a:r>
            <a:r>
              <a:rPr lang="ja-JP" altLang="en-US" dirty="0" smtClean="0"/>
              <a:t> </a:t>
            </a:r>
            <a:r>
              <a:rPr lang="en-US" altLang="ja-JP" dirty="0" smtClean="0"/>
              <a:t>Framework</a:t>
            </a:r>
            <a:r>
              <a:rPr lang="ja-JP" altLang="en-US" dirty="0" smtClean="0"/>
              <a:t> </a:t>
            </a:r>
            <a:r>
              <a:rPr lang="en-US" altLang="ja-JP" dirty="0" smtClean="0"/>
              <a:t>Document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11-15/0066r0, Downlink OFDMA Protocol Design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DL-OFDMA is one of promising technologies for better efficiency in WLAN.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DL-OFDMA PPDU will include</a:t>
            </a:r>
            <a:r>
              <a:rPr lang="ja-JP" altLang="en-US" dirty="0" smtClean="0"/>
              <a:t> </a:t>
            </a:r>
            <a:r>
              <a:rPr lang="en-US" altLang="ja-JP" dirty="0" smtClean="0"/>
              <a:t>data 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plural</a:t>
            </a:r>
            <a:r>
              <a:rPr lang="ja-JP" altLang="en-US" dirty="0" smtClean="0"/>
              <a:t> </a:t>
            </a:r>
            <a:r>
              <a:rPr lang="en-US" altLang="ja-JP" dirty="0" smtClean="0"/>
              <a:t>STAs.  These data have various sizes and will be sent in various MCSs for each destination.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The following slides will show how 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efficiency is in an OFDMA PPDU.</a:t>
            </a:r>
          </a:p>
        </p:txBody>
      </p:sp>
    </p:spTree>
    <p:extLst>
      <p:ext uri="{BB962C8B-B14F-4D97-AF65-F5344CB8AC3E}">
        <p14:creationId xmlns:p14="http://schemas.microsoft.com/office/powerpoint/2010/main" val="3646929575"/>
      </p:ext>
    </p:extLst>
  </p:cSld>
  <p:clrMapOvr>
    <a:masterClrMapping/>
  </p:clrMapOvr>
  <p:transition xmlns:p14="http://schemas.microsoft.com/office/powerpoint/2010/main" spd="med" advTm="38213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Assumption -1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981200"/>
            <a:ext cx="8208912" cy="130378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DL-data destined to 4 STAs are assumed to be </a:t>
            </a:r>
            <a:r>
              <a:rPr lang="en-US" altLang="ja-JP" dirty="0" smtClean="0"/>
              <a:t>packed</a:t>
            </a:r>
            <a:r>
              <a:rPr lang="en-GB" dirty="0" smtClean="0"/>
              <a:t> in an OFDMA PPDU in 20MHzBW as below: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5MHzBW is assigned for each destination.</a:t>
            </a:r>
            <a:endParaRPr lang="en-GB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633223"/>
              </p:ext>
            </p:extLst>
          </p:nvPr>
        </p:nvGraphicFramePr>
        <p:xfrm>
          <a:off x="899592" y="3645024"/>
          <a:ext cx="734481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41"/>
                <a:gridCol w="1089448"/>
                <a:gridCol w="782723"/>
                <a:gridCol w="1083241"/>
                <a:gridCol w="932982"/>
                <a:gridCol w="1214810"/>
                <a:gridCol w="13054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solidFill>
                            <a:schemeClr val="tx1"/>
                          </a:solidFill>
                        </a:rPr>
                        <a:t>Dest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Data size</a:t>
                      </a:r>
                    </a:p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(bytes)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MOD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Coding</a:t>
                      </a:r>
                    </a:p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FFT size</a:t>
                      </a:r>
                    </a:p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@20MHz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Assigned subcarrier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BPSK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64QAM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5/6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BPSK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64QAM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5/6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Tm="61822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/>
          <p:cNvSpPr/>
          <p:nvPr/>
        </p:nvSpPr>
        <p:spPr bwMode="auto">
          <a:xfrm>
            <a:off x="3275856" y="1916832"/>
            <a:ext cx="4680520" cy="2880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44587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F</a:t>
            </a:r>
            <a:r>
              <a:rPr lang="en-US" altLang="ja-JP" dirty="0" smtClean="0"/>
              <a:t>rame Configuration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-1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504" y="5301208"/>
            <a:ext cx="8712968" cy="119962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There will be big differences in </a:t>
            </a:r>
            <a:r>
              <a:rPr lang="en-US" altLang="ja-JP" dirty="0" smtClean="0"/>
              <a:t>required</a:t>
            </a:r>
            <a:r>
              <a:rPr lang="ja-JP" altLang="en-US" dirty="0" smtClean="0"/>
              <a:t> </a:t>
            </a:r>
            <a:r>
              <a:rPr lang="en-US" altLang="ja-JP" dirty="0" smtClean="0"/>
              <a:t>symbol</a:t>
            </a:r>
            <a:r>
              <a:rPr lang="ja-JP" altLang="en-US" dirty="0" smtClean="0"/>
              <a:t> </a:t>
            </a:r>
            <a:r>
              <a:rPr lang="en-GB" dirty="0" smtClean="0"/>
              <a:t>lengths among destinations when assigned subcarriers are 52 fixed for each destination.</a:t>
            </a:r>
            <a:endParaRPr lang="en-GB" dirty="0"/>
          </a:p>
        </p:txBody>
      </p:sp>
      <p:sp>
        <p:nvSpPr>
          <p:cNvPr id="2" name="正方形/長方形 1"/>
          <p:cNvSpPr/>
          <p:nvPr/>
        </p:nvSpPr>
        <p:spPr bwMode="auto">
          <a:xfrm>
            <a:off x="3275856" y="1916832"/>
            <a:ext cx="1800200" cy="72008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直線矢印コネクタ 7"/>
          <p:cNvCxnSpPr>
            <a:stCxn id="2" idx="1"/>
            <a:endCxn id="2" idx="3"/>
          </p:cNvCxnSpPr>
          <p:nvPr/>
        </p:nvCxnSpPr>
        <p:spPr bwMode="auto">
          <a:xfrm>
            <a:off x="3275856" y="2276872"/>
            <a:ext cx="18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" name="テキスト ボックス 2"/>
          <p:cNvSpPr txBox="1"/>
          <p:nvPr/>
        </p:nvSpPr>
        <p:spPr>
          <a:xfrm>
            <a:off x="3923928" y="2132856"/>
            <a:ext cx="433938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r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16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 bwMode="auto">
          <a:xfrm>
            <a:off x="3059832" y="1916832"/>
            <a:ext cx="0" cy="720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2123728" y="2132856"/>
            <a:ext cx="108012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52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3275856" y="2636912"/>
            <a:ext cx="288032" cy="72008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3275856" y="3356992"/>
            <a:ext cx="4680520" cy="72008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3275856" y="4077072"/>
            <a:ext cx="864096" cy="72008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直線矢印コネクタ 18"/>
          <p:cNvCxnSpPr/>
          <p:nvPr/>
        </p:nvCxnSpPr>
        <p:spPr bwMode="auto">
          <a:xfrm>
            <a:off x="3059832" y="2636912"/>
            <a:ext cx="0" cy="720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2123728" y="2852936"/>
            <a:ext cx="1080120" cy="30777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52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 bwMode="auto">
          <a:xfrm>
            <a:off x="3059832" y="3356992"/>
            <a:ext cx="0" cy="720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2123728" y="3573016"/>
            <a:ext cx="1080120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52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3" name="直線矢印コネクタ 22"/>
          <p:cNvCxnSpPr/>
          <p:nvPr/>
        </p:nvCxnSpPr>
        <p:spPr bwMode="auto">
          <a:xfrm>
            <a:off x="3059832" y="4077072"/>
            <a:ext cx="0" cy="720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2123728" y="4293096"/>
            <a:ext cx="1080120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52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5" name="直線矢印コネクタ 24"/>
          <p:cNvCxnSpPr>
            <a:endCxn id="16" idx="3"/>
          </p:cNvCxnSpPr>
          <p:nvPr/>
        </p:nvCxnSpPr>
        <p:spPr bwMode="auto">
          <a:xfrm>
            <a:off x="3275856" y="2996952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7" name="直線矢印コネクタ 26"/>
          <p:cNvCxnSpPr>
            <a:endCxn id="17" idx="3"/>
          </p:cNvCxnSpPr>
          <p:nvPr/>
        </p:nvCxnSpPr>
        <p:spPr bwMode="auto">
          <a:xfrm>
            <a:off x="3275856" y="3717032"/>
            <a:ext cx="46805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9" name="直線矢印コネクタ 28"/>
          <p:cNvCxnSpPr>
            <a:endCxn id="18" idx="3"/>
          </p:cNvCxnSpPr>
          <p:nvPr/>
        </p:nvCxnSpPr>
        <p:spPr bwMode="auto">
          <a:xfrm>
            <a:off x="3275856" y="4437112"/>
            <a:ext cx="8640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5148064" y="3573016"/>
            <a:ext cx="433938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r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62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635896" y="2852936"/>
            <a:ext cx="344170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rIns="0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2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211960" y="4293096"/>
            <a:ext cx="344170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rIns="0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7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9216" name="テキスト ボックス 9215"/>
          <p:cNvSpPr txBox="1"/>
          <p:nvPr/>
        </p:nvSpPr>
        <p:spPr>
          <a:xfrm>
            <a:off x="5724128" y="242088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</a:rPr>
              <a:t>padding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724128" y="4149080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</a:rPr>
              <a:t>padding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cxnSp>
        <p:nvCxnSpPr>
          <p:cNvPr id="9223" name="直線矢印コネクタ 9222"/>
          <p:cNvCxnSpPr/>
          <p:nvPr/>
        </p:nvCxnSpPr>
        <p:spPr bwMode="auto">
          <a:xfrm>
            <a:off x="3275856" y="5085184"/>
            <a:ext cx="48965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24" name="テキスト ボックス 9223"/>
          <p:cNvSpPr txBox="1"/>
          <p:nvPr/>
        </p:nvSpPr>
        <p:spPr>
          <a:xfrm>
            <a:off x="8163305" y="494116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Time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225" name="テキスト ボックス 9224"/>
          <p:cNvSpPr txBox="1"/>
          <p:nvPr/>
        </p:nvSpPr>
        <p:spPr>
          <a:xfrm>
            <a:off x="251520" y="21328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STA1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51520" y="28529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STA2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51520" y="357301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STA3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51520" y="42930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STA4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226" name="テキスト ボックス 9225"/>
          <p:cNvSpPr txBox="1"/>
          <p:nvPr/>
        </p:nvSpPr>
        <p:spPr>
          <a:xfrm>
            <a:off x="1115616" y="198884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MCS=0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115616" y="270892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MCS=7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115616" y="342900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200B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MCS=0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115616" y="414908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200B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MCS=7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227" name="テキスト ボックス 9226"/>
          <p:cNvSpPr txBox="1"/>
          <p:nvPr/>
        </p:nvSpPr>
        <p:spPr>
          <a:xfrm>
            <a:off x="3275856" y="1484784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Just data part was considered.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732240" y="1196752"/>
            <a:ext cx="22322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SL (Symbol Length)</a:t>
            </a:r>
            <a:r>
              <a:rPr kumimoji="1" lang="ja-JP" altLang="en-US" sz="14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=</a:t>
            </a:r>
            <a:r>
              <a:rPr kumimoji="1" lang="ja-JP" altLang="en-US" sz="14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number of consecutive OFDM symbols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5004048" y="2420888"/>
            <a:ext cx="72008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3491880" y="3140968"/>
            <a:ext cx="72008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7884368" y="3861048"/>
            <a:ext cx="72008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4067944" y="4581128"/>
            <a:ext cx="72008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100392" y="2780928"/>
            <a:ext cx="1043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Padding = 65%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301590"/>
      </p:ext>
    </p:extLst>
  </p:cSld>
  <p:clrMapOvr>
    <a:masterClrMapping/>
  </p:clrMapOvr>
  <p:transition xmlns:p14="http://schemas.microsoft.com/office/powerpoint/2010/main" spd="med" advTm="53814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Assumption -2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981200"/>
            <a:ext cx="8208912" cy="130378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DL-data destined to 3 STAs are assumed to be </a:t>
            </a:r>
            <a:r>
              <a:rPr lang="en-US" altLang="ja-JP" dirty="0" smtClean="0"/>
              <a:t>packed</a:t>
            </a:r>
            <a:r>
              <a:rPr lang="en-GB" dirty="0" smtClean="0"/>
              <a:t> in an OFDMA PPDU in 20MHzBW as below: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10MHzBW is assigned for STA3 in this assumption.</a:t>
            </a:r>
            <a:endParaRPr lang="en-GB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235065"/>
              </p:ext>
            </p:extLst>
          </p:nvPr>
        </p:nvGraphicFramePr>
        <p:xfrm>
          <a:off x="899592" y="3645024"/>
          <a:ext cx="734481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41"/>
                <a:gridCol w="1089448"/>
                <a:gridCol w="782723"/>
                <a:gridCol w="1083241"/>
                <a:gridCol w="932982"/>
                <a:gridCol w="1214810"/>
                <a:gridCol w="13054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solidFill>
                            <a:schemeClr val="tx1"/>
                          </a:solidFill>
                        </a:rPr>
                        <a:t>Dest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Data size</a:t>
                      </a:r>
                    </a:p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(bytes)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MOD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Coding</a:t>
                      </a:r>
                    </a:p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FFT size</a:t>
                      </a:r>
                    </a:p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@20MHz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Assigned subcarrier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BPSK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256</a:t>
                      </a: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64QAM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5/6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BPSK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u="sng" dirty="0" smtClean="0">
                          <a:solidFill>
                            <a:schemeClr val="tx1"/>
                          </a:solidFill>
                        </a:rPr>
                        <a:t>104</a:t>
                      </a:r>
                      <a:endParaRPr kumimoji="1" lang="ja-JP" altLang="en-US" b="1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994946"/>
      </p:ext>
    </p:extLst>
  </p:cSld>
  <p:clrMapOvr>
    <a:masterClrMapping/>
  </p:clrMapOvr>
  <p:transition xmlns:p14="http://schemas.microsoft.com/office/powerpoint/2010/main" spd="med" advTm="33631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/>
          <p:cNvSpPr/>
          <p:nvPr/>
        </p:nvSpPr>
        <p:spPr bwMode="auto">
          <a:xfrm>
            <a:off x="3707904" y="1916832"/>
            <a:ext cx="3528392" cy="288032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44587"/>
          </a:xfrm>
          <a:ln/>
        </p:spPr>
        <p:txBody>
          <a:bodyPr lIns="90000" tIns="46800" rIns="90000" bIns="46800"/>
          <a:lstStyle/>
          <a:p>
            <a:r>
              <a:rPr lang="en-US" altLang="ja-JP" dirty="0"/>
              <a:t>F</a:t>
            </a:r>
            <a:r>
              <a:rPr lang="en-US" altLang="ja-JP" dirty="0" smtClean="0"/>
              <a:t>rame Configuration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-2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486" y="5229200"/>
            <a:ext cx="8965669" cy="112875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Padding bits are greatly reduced comparing with Assumption-1.  </a:t>
            </a:r>
            <a:r>
              <a:rPr lang="en-US" altLang="ja-JP" dirty="0" smtClean="0"/>
              <a:t>However,</a:t>
            </a:r>
            <a:r>
              <a:rPr lang="en-GB" dirty="0" smtClean="0"/>
              <a:t> differences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required</a:t>
            </a:r>
            <a:r>
              <a:rPr lang="ja-JP" altLang="en-US" dirty="0" smtClean="0"/>
              <a:t> </a:t>
            </a:r>
            <a:r>
              <a:rPr lang="en-US" altLang="ja-JP" dirty="0" smtClean="0"/>
              <a:t>symbol</a:t>
            </a:r>
            <a:r>
              <a:rPr lang="ja-JP" altLang="en-US" dirty="0" smtClean="0"/>
              <a:t> </a:t>
            </a:r>
            <a:r>
              <a:rPr lang="en-US" altLang="ja-JP" dirty="0" smtClean="0"/>
              <a:t>lengths</a:t>
            </a:r>
            <a:r>
              <a:rPr lang="ja-JP" altLang="en-US" dirty="0" smtClean="0"/>
              <a:t> </a:t>
            </a:r>
            <a:r>
              <a:rPr lang="en-GB" dirty="0" smtClean="0"/>
              <a:t>among destinations are still big.</a:t>
            </a:r>
            <a:endParaRPr lang="en-GB" dirty="0"/>
          </a:p>
        </p:txBody>
      </p:sp>
      <p:sp>
        <p:nvSpPr>
          <p:cNvPr id="2" name="正方形/長方形 1"/>
          <p:cNvSpPr/>
          <p:nvPr/>
        </p:nvSpPr>
        <p:spPr bwMode="auto">
          <a:xfrm>
            <a:off x="3707904" y="1916832"/>
            <a:ext cx="1800200" cy="72008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直線矢印コネクタ 7"/>
          <p:cNvCxnSpPr>
            <a:stCxn id="2" idx="1"/>
            <a:endCxn id="2" idx="3"/>
          </p:cNvCxnSpPr>
          <p:nvPr/>
        </p:nvCxnSpPr>
        <p:spPr bwMode="auto">
          <a:xfrm>
            <a:off x="3707904" y="2276872"/>
            <a:ext cx="1800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" name="テキスト ボックス 2"/>
          <p:cNvSpPr txBox="1"/>
          <p:nvPr/>
        </p:nvSpPr>
        <p:spPr>
          <a:xfrm>
            <a:off x="4355976" y="2132856"/>
            <a:ext cx="433938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r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16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 bwMode="auto">
          <a:xfrm>
            <a:off x="3491880" y="1916832"/>
            <a:ext cx="0" cy="720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2555776" y="2132856"/>
            <a:ext cx="1080120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52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3707904" y="2636912"/>
            <a:ext cx="288032" cy="72008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3707904" y="3356992"/>
            <a:ext cx="3528392" cy="144016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直線矢印コネクタ 18"/>
          <p:cNvCxnSpPr/>
          <p:nvPr/>
        </p:nvCxnSpPr>
        <p:spPr bwMode="auto">
          <a:xfrm>
            <a:off x="3491880" y="2636912"/>
            <a:ext cx="0" cy="720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2555776" y="2852936"/>
            <a:ext cx="1080120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52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 bwMode="auto">
          <a:xfrm>
            <a:off x="3491880" y="3356992"/>
            <a:ext cx="0" cy="144016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2411760" y="3933056"/>
            <a:ext cx="1224136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104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5" name="直線矢印コネクタ 24"/>
          <p:cNvCxnSpPr>
            <a:endCxn id="16" idx="3"/>
          </p:cNvCxnSpPr>
          <p:nvPr/>
        </p:nvCxnSpPr>
        <p:spPr bwMode="auto">
          <a:xfrm>
            <a:off x="3707904" y="2996952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7" name="直線矢印コネクタ 26"/>
          <p:cNvCxnSpPr/>
          <p:nvPr/>
        </p:nvCxnSpPr>
        <p:spPr bwMode="auto">
          <a:xfrm>
            <a:off x="3707904" y="4077072"/>
            <a:ext cx="35283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>
            <a:off x="5148064" y="3933056"/>
            <a:ext cx="433938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r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31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067944" y="2852936"/>
            <a:ext cx="344170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rIns="0" rtlCol="0">
            <a:spAutoFit/>
          </a:bodyPr>
          <a:lstStyle/>
          <a:p>
            <a:r>
              <a:rPr kumimoji="1" lang="en-US" altLang="ja-JP" sz="1400" dirty="0">
                <a:solidFill>
                  <a:srgbClr val="000000"/>
                </a:solidFill>
              </a:rPr>
              <a:t>2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9216" name="テキスト ボックス 9215"/>
          <p:cNvSpPr txBox="1"/>
          <p:nvPr/>
        </p:nvSpPr>
        <p:spPr>
          <a:xfrm>
            <a:off x="5868144" y="242088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</a:rPr>
              <a:t>padding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cxnSp>
        <p:nvCxnSpPr>
          <p:cNvPr id="9223" name="直線矢印コネクタ 9222"/>
          <p:cNvCxnSpPr/>
          <p:nvPr/>
        </p:nvCxnSpPr>
        <p:spPr bwMode="auto">
          <a:xfrm>
            <a:off x="3707904" y="5085184"/>
            <a:ext cx="38884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224" name="テキスト ボックス 9223"/>
          <p:cNvSpPr txBox="1"/>
          <p:nvPr/>
        </p:nvSpPr>
        <p:spPr>
          <a:xfrm>
            <a:off x="7596336" y="479715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Time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225" name="テキスト ボックス 9224"/>
          <p:cNvSpPr txBox="1"/>
          <p:nvPr/>
        </p:nvSpPr>
        <p:spPr>
          <a:xfrm>
            <a:off x="467544" y="21328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STA1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67544" y="285293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STA2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67544" y="393305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STA3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226" name="テキスト ボックス 9225"/>
          <p:cNvSpPr txBox="1"/>
          <p:nvPr/>
        </p:nvSpPr>
        <p:spPr>
          <a:xfrm>
            <a:off x="1331640" y="198884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MCS=0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331640" y="270892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MCS=7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331640" y="3789040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200B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MCS=0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5436096" y="2420888"/>
            <a:ext cx="72008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3923928" y="3140968"/>
            <a:ext cx="72008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7164288" y="4293096"/>
            <a:ext cx="72008" cy="50405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740352" y="2854677"/>
            <a:ext cx="1043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Padding = 35%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527248"/>
      </p:ext>
    </p:extLst>
  </p:cSld>
  <p:clrMapOvr>
    <a:masterClrMapping/>
  </p:clrMapOvr>
  <p:transition xmlns:p14="http://schemas.microsoft.com/office/powerpoint/2010/main" spd="med" advTm="55835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 bwMode="auto">
          <a:xfrm>
            <a:off x="6012160" y="3923764"/>
            <a:ext cx="720080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padding</a:t>
            </a:r>
            <a:endParaRPr kumimoji="0" lang="ja-JP" altLang="en-US" sz="140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44587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Flexible Subcarrier Assignment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(1)</a:t>
            </a:r>
            <a:br>
              <a:rPr lang="en-US" altLang="ja-JP" dirty="0" smtClean="0"/>
            </a:br>
            <a:r>
              <a:rPr lang="en-US" altLang="ja-JP" dirty="0" smtClean="0"/>
              <a:t>(Assumption-1)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628800"/>
            <a:ext cx="8496944" cy="136815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Number of subcarriers will be decided based on required OFDM symbols for data for each destination as below figure:  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This scheme</a:t>
            </a:r>
            <a:r>
              <a:rPr lang="ja-JP" altLang="en-US" dirty="0" smtClean="0"/>
              <a:t> </a:t>
            </a:r>
            <a:r>
              <a:rPr lang="en-US" altLang="ja-JP" dirty="0" smtClean="0"/>
              <a:t>will</a:t>
            </a:r>
            <a:r>
              <a:rPr lang="ja-JP" altLang="en-US" dirty="0" smtClean="0"/>
              <a:t> </a:t>
            </a:r>
            <a:r>
              <a:rPr lang="en-US" altLang="ja-JP" dirty="0" smtClean="0"/>
              <a:t>achieve</a:t>
            </a:r>
            <a:r>
              <a:rPr lang="ja-JP" altLang="en-US" dirty="0" smtClean="0"/>
              <a:t> </a:t>
            </a:r>
            <a:r>
              <a:rPr lang="en-US" altLang="ja-JP" dirty="0" smtClean="0"/>
              <a:t>more</a:t>
            </a:r>
            <a:r>
              <a:rPr lang="ja-JP" altLang="en-US" dirty="0" smtClean="0"/>
              <a:t> </a:t>
            </a:r>
            <a:r>
              <a:rPr lang="en-US" altLang="ja-JP" dirty="0" smtClean="0"/>
              <a:t>efficient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resource</a:t>
            </a:r>
            <a:r>
              <a:rPr lang="ja-JP" altLang="en-US" dirty="0" smtClean="0"/>
              <a:t> </a:t>
            </a:r>
            <a:r>
              <a:rPr lang="en-US" altLang="ja-JP" dirty="0" smtClean="0"/>
              <a:t>utilization.</a:t>
            </a:r>
            <a:endParaRPr lang="en-GB" dirty="0"/>
          </a:p>
        </p:txBody>
      </p:sp>
      <p:sp>
        <p:nvSpPr>
          <p:cNvPr id="8" name="正方形/長方形 7"/>
          <p:cNvSpPr/>
          <p:nvPr/>
        </p:nvSpPr>
        <p:spPr bwMode="auto">
          <a:xfrm>
            <a:off x="4211960" y="3419708"/>
            <a:ext cx="2520280" cy="504056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800" dirty="0" smtClean="0">
                <a:solidFill>
                  <a:srgbClr val="000000"/>
                </a:solidFill>
              </a:rPr>
              <a:t>to STA1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cxnSp>
        <p:nvCxnSpPr>
          <p:cNvPr id="9" name="直線矢印コネクタ 8"/>
          <p:cNvCxnSpPr/>
          <p:nvPr/>
        </p:nvCxnSpPr>
        <p:spPr bwMode="auto">
          <a:xfrm>
            <a:off x="4211960" y="3275692"/>
            <a:ext cx="25202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5292080" y="2987660"/>
            <a:ext cx="648072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22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1" name="直線矢印コネクタ 10"/>
          <p:cNvCxnSpPr/>
          <p:nvPr/>
        </p:nvCxnSpPr>
        <p:spPr bwMode="auto">
          <a:xfrm>
            <a:off x="3995936" y="3419708"/>
            <a:ext cx="0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2" name="テキスト ボックス 11"/>
          <p:cNvSpPr txBox="1"/>
          <p:nvPr/>
        </p:nvSpPr>
        <p:spPr>
          <a:xfrm>
            <a:off x="2771800" y="3491716"/>
            <a:ext cx="1080120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37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4211960" y="3923764"/>
            <a:ext cx="1800200" cy="216024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to STA2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4211960" y="4139788"/>
            <a:ext cx="2520280" cy="180020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to STA3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" name="直線矢印コネクタ 14"/>
          <p:cNvCxnSpPr/>
          <p:nvPr/>
        </p:nvCxnSpPr>
        <p:spPr bwMode="auto">
          <a:xfrm>
            <a:off x="3995936" y="3923764"/>
            <a:ext cx="0" cy="2160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2771800" y="3851756"/>
            <a:ext cx="1080120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5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17" name="直線矢印コネクタ 16"/>
          <p:cNvCxnSpPr/>
          <p:nvPr/>
        </p:nvCxnSpPr>
        <p:spPr bwMode="auto">
          <a:xfrm>
            <a:off x="3995936" y="5939988"/>
            <a:ext cx="0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2699792" y="5939988"/>
            <a:ext cx="1224136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15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4211960" y="5939988"/>
            <a:ext cx="2520280" cy="360040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to STA4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" name="直線矢印コネクタ 35"/>
          <p:cNvCxnSpPr/>
          <p:nvPr/>
        </p:nvCxnSpPr>
        <p:spPr bwMode="auto">
          <a:xfrm>
            <a:off x="3995936" y="4139788"/>
            <a:ext cx="0" cy="1800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699792" y="4931876"/>
            <a:ext cx="1224136" cy="307777"/>
          </a:xfrm>
          <a:prstGeom prst="rect">
            <a:avLst/>
          </a:prstGeom>
          <a:solidFill>
            <a:srgbClr val="FFFFFF"/>
          </a:solidFill>
        </p:spPr>
        <p:txBody>
          <a:bodyPr wrap="square" lIns="0" rIns="0" rtlCol="0">
            <a:spAutoFit/>
          </a:bodyPr>
          <a:lstStyle/>
          <a:p>
            <a:pPr algn="r"/>
            <a:r>
              <a:rPr kumimoji="1" lang="en-US" altLang="ja-JP" sz="1400" dirty="0" smtClean="0">
                <a:solidFill>
                  <a:srgbClr val="000000"/>
                </a:solidFill>
              </a:rPr>
              <a:t>151 subcarriers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40" name="直線矢印コネクタ 39"/>
          <p:cNvCxnSpPr/>
          <p:nvPr/>
        </p:nvCxnSpPr>
        <p:spPr bwMode="auto">
          <a:xfrm>
            <a:off x="6012160" y="4355812"/>
            <a:ext cx="7200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6084168" y="4355812"/>
            <a:ext cx="792088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 SL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11560" y="356372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STA1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11560" y="42838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STA2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11560" y="500388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STA3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11560" y="572396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STA4 :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475656" y="341970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MCS=0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475656" y="413978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50B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MCS=7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475656" y="485986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200B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MCS=0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475656" y="557994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200B</a:t>
            </a: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MCS=7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223" name="正方形/長方形 9222"/>
          <p:cNvSpPr/>
          <p:nvPr/>
        </p:nvSpPr>
        <p:spPr bwMode="auto">
          <a:xfrm>
            <a:off x="6660232" y="3779748"/>
            <a:ext cx="72008" cy="14401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6660232" y="4715852"/>
            <a:ext cx="72008" cy="122413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6660232" y="6011996"/>
            <a:ext cx="72008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236296" y="4006805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Padding:   </a:t>
            </a:r>
          </a:p>
          <a:p>
            <a:r>
              <a:rPr kumimoji="1" lang="en-US" altLang="ja-JP" sz="18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 65% </a:t>
            </a:r>
            <a:r>
              <a:rPr kumimoji="1" lang="en-US" altLang="ja-JP" sz="1800" b="1" dirty="0" smtClean="0">
                <a:solidFill>
                  <a:schemeClr val="tx1"/>
                </a:solidFill>
                <a:sym typeface="Wingdings"/>
              </a:rPr>
              <a:t> 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4%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236296" y="5014917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Required SL:</a:t>
            </a:r>
          </a:p>
          <a:p>
            <a:r>
              <a:rPr kumimoji="1" lang="en-US" altLang="ja-JP" sz="1800" b="1" dirty="0">
                <a:solidFill>
                  <a:schemeClr val="tx1"/>
                </a:solidFill>
              </a:rPr>
              <a:t> 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 62 </a:t>
            </a:r>
            <a:r>
              <a:rPr kumimoji="1" lang="en-US" altLang="ja-JP" sz="1800" b="1" dirty="0" smtClean="0">
                <a:solidFill>
                  <a:schemeClr val="tx1"/>
                </a:solidFill>
                <a:sym typeface="Wingdings"/>
              </a:rPr>
              <a:t> 22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17128"/>
      </p:ext>
    </p:extLst>
  </p:cSld>
  <p:clrMapOvr>
    <a:masterClrMapping/>
  </p:clrMapOvr>
  <p:transition xmlns:p14="http://schemas.microsoft.com/office/powerpoint/2010/main" spd="med" advTm="75461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Flexible Subcarrier Assignment</a:t>
            </a:r>
            <a:r>
              <a:rPr lang="ja-JP" altLang="en-US" dirty="0" smtClean="0"/>
              <a:t> </a:t>
            </a:r>
            <a:r>
              <a:rPr lang="en-US" altLang="ja-JP" dirty="0" smtClean="0"/>
              <a:t>(2)</a:t>
            </a:r>
            <a:endParaRPr 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28099"/>
              </p:ext>
            </p:extLst>
          </p:nvPr>
        </p:nvGraphicFramePr>
        <p:xfrm>
          <a:off x="1187624" y="2492896"/>
          <a:ext cx="6380928" cy="3962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992"/>
                <a:gridCol w="708992"/>
                <a:gridCol w="708992"/>
                <a:gridCol w="708992"/>
                <a:gridCol w="708992"/>
                <a:gridCol w="708992"/>
                <a:gridCol w="708992"/>
                <a:gridCol w="708992"/>
                <a:gridCol w="708992"/>
              </a:tblGrid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STA1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STA1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STA3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311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20M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STA4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</a:rPr>
                        <a:t>pad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845897" y="4723679"/>
            <a:ext cx="615553" cy="4306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2800" dirty="0" smtClean="0"/>
              <a:t>〜</a:t>
            </a:r>
            <a:endParaRPr kumimoji="1" lang="ja-JP" altLang="en-US" sz="2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31640" y="2204864"/>
            <a:ext cx="529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BW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907704" y="2204864"/>
            <a:ext cx="742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STA ID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99792" y="2204864"/>
            <a:ext cx="521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MCS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13" name="右中かっこ 12"/>
          <p:cNvSpPr/>
          <p:nvPr/>
        </p:nvSpPr>
        <p:spPr>
          <a:xfrm rot="16200000">
            <a:off x="2154380" y="1156297"/>
            <a:ext cx="265043" cy="1910522"/>
          </a:xfrm>
          <a:prstGeom prst="rightBrace">
            <a:avLst>
              <a:gd name="adj1" fmla="val 45542"/>
              <a:gd name="adj2" fmla="val 50000"/>
            </a:avLst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右中かっこ 16"/>
          <p:cNvSpPr/>
          <p:nvPr/>
        </p:nvSpPr>
        <p:spPr>
          <a:xfrm rot="16200000">
            <a:off x="5312442" y="86467"/>
            <a:ext cx="265043" cy="4194199"/>
          </a:xfrm>
          <a:prstGeom prst="rightBrace">
            <a:avLst>
              <a:gd name="adj1" fmla="val 45542"/>
              <a:gd name="adj2" fmla="val 50000"/>
            </a:avLst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884368" y="2915141"/>
            <a:ext cx="10325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en-US" sz="1400" dirty="0" smtClean="0">
                <a:solidFill>
                  <a:srgbClr val="000000"/>
                </a:solidFill>
              </a:rPr>
              <a:t>: Read data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63688" y="1691005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HE header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04048" y="1763013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Data part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7" name="直線矢印コネクタ 26"/>
          <p:cNvCxnSpPr/>
          <p:nvPr/>
        </p:nvCxnSpPr>
        <p:spPr bwMode="auto">
          <a:xfrm>
            <a:off x="3707904" y="2627109"/>
            <a:ext cx="0" cy="9361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4355976" y="2627109"/>
            <a:ext cx="0" cy="9361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1" name="直線矢印コネクタ 30"/>
          <p:cNvCxnSpPr/>
          <p:nvPr/>
        </p:nvCxnSpPr>
        <p:spPr bwMode="auto">
          <a:xfrm>
            <a:off x="5076056" y="2627109"/>
            <a:ext cx="0" cy="9361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5796136" y="2627109"/>
            <a:ext cx="0" cy="9361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直線矢印コネクタ 32"/>
          <p:cNvCxnSpPr/>
          <p:nvPr/>
        </p:nvCxnSpPr>
        <p:spPr bwMode="auto">
          <a:xfrm>
            <a:off x="6516216" y="2627109"/>
            <a:ext cx="0" cy="93610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7236296" y="2627109"/>
            <a:ext cx="0" cy="43204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3707904" y="3851245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直線矢印コネクタ 38"/>
          <p:cNvCxnSpPr/>
          <p:nvPr/>
        </p:nvCxnSpPr>
        <p:spPr bwMode="auto">
          <a:xfrm>
            <a:off x="4355976" y="3851245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直線矢印コネクタ 39"/>
          <p:cNvCxnSpPr/>
          <p:nvPr/>
        </p:nvCxnSpPr>
        <p:spPr bwMode="auto">
          <a:xfrm>
            <a:off x="5076056" y="3851245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1" name="直線矢印コネクタ 40"/>
          <p:cNvCxnSpPr/>
          <p:nvPr/>
        </p:nvCxnSpPr>
        <p:spPr bwMode="auto">
          <a:xfrm>
            <a:off x="5796136" y="3851245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直線矢印コネクタ 41"/>
          <p:cNvCxnSpPr/>
          <p:nvPr/>
        </p:nvCxnSpPr>
        <p:spPr bwMode="auto">
          <a:xfrm>
            <a:off x="6516216" y="3851245"/>
            <a:ext cx="0" cy="14401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直線矢印コネクタ 43"/>
          <p:cNvCxnSpPr/>
          <p:nvPr/>
        </p:nvCxnSpPr>
        <p:spPr bwMode="auto">
          <a:xfrm>
            <a:off x="3707904" y="4499317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直線矢印コネクタ 44"/>
          <p:cNvCxnSpPr/>
          <p:nvPr/>
        </p:nvCxnSpPr>
        <p:spPr bwMode="auto">
          <a:xfrm>
            <a:off x="4355976" y="4499317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直線矢印コネクタ 45"/>
          <p:cNvCxnSpPr/>
          <p:nvPr/>
        </p:nvCxnSpPr>
        <p:spPr bwMode="auto">
          <a:xfrm>
            <a:off x="5076056" y="4499317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直線矢印コネクタ 46"/>
          <p:cNvCxnSpPr/>
          <p:nvPr/>
        </p:nvCxnSpPr>
        <p:spPr bwMode="auto">
          <a:xfrm>
            <a:off x="5796136" y="4499317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直線矢印コネクタ 47"/>
          <p:cNvCxnSpPr/>
          <p:nvPr/>
        </p:nvCxnSpPr>
        <p:spPr bwMode="auto">
          <a:xfrm>
            <a:off x="6516216" y="4499317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直線矢印コネクタ 49"/>
          <p:cNvCxnSpPr/>
          <p:nvPr/>
        </p:nvCxnSpPr>
        <p:spPr bwMode="auto">
          <a:xfrm>
            <a:off x="3707904" y="5075381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直線矢印コネクタ 50"/>
          <p:cNvCxnSpPr/>
          <p:nvPr/>
        </p:nvCxnSpPr>
        <p:spPr bwMode="auto">
          <a:xfrm>
            <a:off x="4355976" y="5075381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直線矢印コネクタ 51"/>
          <p:cNvCxnSpPr/>
          <p:nvPr/>
        </p:nvCxnSpPr>
        <p:spPr bwMode="auto">
          <a:xfrm>
            <a:off x="5076056" y="5075381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直線矢印コネクタ 52"/>
          <p:cNvCxnSpPr/>
          <p:nvPr/>
        </p:nvCxnSpPr>
        <p:spPr bwMode="auto">
          <a:xfrm>
            <a:off x="5796136" y="5075381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4" name="直線矢印コネクタ 53"/>
          <p:cNvCxnSpPr/>
          <p:nvPr/>
        </p:nvCxnSpPr>
        <p:spPr bwMode="auto">
          <a:xfrm>
            <a:off x="6516216" y="5075381"/>
            <a:ext cx="0" cy="36004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0" name="直線矢印コネクタ 59"/>
          <p:cNvCxnSpPr/>
          <p:nvPr/>
        </p:nvCxnSpPr>
        <p:spPr bwMode="auto">
          <a:xfrm>
            <a:off x="3707904" y="5723453"/>
            <a:ext cx="0" cy="6480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2" name="直線矢印コネクタ 61"/>
          <p:cNvCxnSpPr/>
          <p:nvPr/>
        </p:nvCxnSpPr>
        <p:spPr bwMode="auto">
          <a:xfrm>
            <a:off x="4355976" y="5723453"/>
            <a:ext cx="0" cy="6480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直線矢印コネクタ 62"/>
          <p:cNvCxnSpPr/>
          <p:nvPr/>
        </p:nvCxnSpPr>
        <p:spPr bwMode="auto">
          <a:xfrm>
            <a:off x="5076056" y="5723453"/>
            <a:ext cx="0" cy="6480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直線矢印コネクタ 63"/>
          <p:cNvCxnSpPr/>
          <p:nvPr/>
        </p:nvCxnSpPr>
        <p:spPr bwMode="auto">
          <a:xfrm>
            <a:off x="5796136" y="5723453"/>
            <a:ext cx="0" cy="6480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直線矢印コネクタ 64"/>
          <p:cNvCxnSpPr/>
          <p:nvPr/>
        </p:nvCxnSpPr>
        <p:spPr bwMode="auto">
          <a:xfrm>
            <a:off x="6516216" y="5723453"/>
            <a:ext cx="0" cy="64807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223" name="直線矢印コネクタ 9222"/>
          <p:cNvCxnSpPr/>
          <p:nvPr/>
        </p:nvCxnSpPr>
        <p:spPr bwMode="auto">
          <a:xfrm flipV="1">
            <a:off x="3707904" y="2699117"/>
            <a:ext cx="576064" cy="7920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8" name="直線矢印コネクタ 67"/>
          <p:cNvCxnSpPr/>
          <p:nvPr/>
        </p:nvCxnSpPr>
        <p:spPr bwMode="auto">
          <a:xfrm flipV="1">
            <a:off x="4427984" y="2699117"/>
            <a:ext cx="576064" cy="7920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9" name="直線矢印コネクタ 68"/>
          <p:cNvCxnSpPr/>
          <p:nvPr/>
        </p:nvCxnSpPr>
        <p:spPr bwMode="auto">
          <a:xfrm flipV="1">
            <a:off x="5148064" y="2699117"/>
            <a:ext cx="576064" cy="7920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0" name="直線矢印コネクタ 69"/>
          <p:cNvCxnSpPr/>
          <p:nvPr/>
        </p:nvCxnSpPr>
        <p:spPr bwMode="auto">
          <a:xfrm flipV="1">
            <a:off x="5868144" y="2699117"/>
            <a:ext cx="576064" cy="7920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1" name="直線矢印コネクタ 70"/>
          <p:cNvCxnSpPr/>
          <p:nvPr/>
        </p:nvCxnSpPr>
        <p:spPr bwMode="auto">
          <a:xfrm flipV="1">
            <a:off x="6588224" y="2699117"/>
            <a:ext cx="576064" cy="7920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2" name="直線矢印コネクタ 71"/>
          <p:cNvCxnSpPr/>
          <p:nvPr/>
        </p:nvCxnSpPr>
        <p:spPr bwMode="auto">
          <a:xfrm flipV="1">
            <a:off x="3779912" y="3851245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4" name="直線矢印コネクタ 73"/>
          <p:cNvCxnSpPr/>
          <p:nvPr/>
        </p:nvCxnSpPr>
        <p:spPr bwMode="auto">
          <a:xfrm flipV="1">
            <a:off x="4499992" y="3851245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5" name="直線矢印コネクタ 74"/>
          <p:cNvCxnSpPr/>
          <p:nvPr/>
        </p:nvCxnSpPr>
        <p:spPr bwMode="auto">
          <a:xfrm flipV="1">
            <a:off x="5148064" y="3851245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6" name="直線矢印コネクタ 75"/>
          <p:cNvCxnSpPr/>
          <p:nvPr/>
        </p:nvCxnSpPr>
        <p:spPr bwMode="auto">
          <a:xfrm flipV="1">
            <a:off x="5868144" y="3851245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7" name="直線矢印コネクタ 76"/>
          <p:cNvCxnSpPr/>
          <p:nvPr/>
        </p:nvCxnSpPr>
        <p:spPr bwMode="auto">
          <a:xfrm flipV="1">
            <a:off x="3779912" y="4499317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8" name="直線矢印コネクタ 77"/>
          <p:cNvCxnSpPr/>
          <p:nvPr/>
        </p:nvCxnSpPr>
        <p:spPr bwMode="auto">
          <a:xfrm flipV="1">
            <a:off x="4499992" y="4499317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79" name="直線矢印コネクタ 78"/>
          <p:cNvCxnSpPr/>
          <p:nvPr/>
        </p:nvCxnSpPr>
        <p:spPr bwMode="auto">
          <a:xfrm flipV="1">
            <a:off x="5220072" y="4499317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0" name="直線矢印コネクタ 79"/>
          <p:cNvCxnSpPr/>
          <p:nvPr/>
        </p:nvCxnSpPr>
        <p:spPr bwMode="auto">
          <a:xfrm flipV="1">
            <a:off x="5940152" y="4499317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1" name="直線矢印コネクタ 80"/>
          <p:cNvCxnSpPr/>
          <p:nvPr/>
        </p:nvCxnSpPr>
        <p:spPr bwMode="auto">
          <a:xfrm flipV="1">
            <a:off x="3779912" y="5075381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2" name="直線矢印コネクタ 81"/>
          <p:cNvCxnSpPr/>
          <p:nvPr/>
        </p:nvCxnSpPr>
        <p:spPr bwMode="auto">
          <a:xfrm flipV="1">
            <a:off x="4499992" y="5075381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 flipV="1">
            <a:off x="5148064" y="5075381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4" name="直線矢印コネクタ 83"/>
          <p:cNvCxnSpPr/>
          <p:nvPr/>
        </p:nvCxnSpPr>
        <p:spPr bwMode="auto">
          <a:xfrm flipV="1">
            <a:off x="5940152" y="5075381"/>
            <a:ext cx="504056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 flipV="1">
            <a:off x="3779912" y="5723453"/>
            <a:ext cx="504056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V="1">
            <a:off x="4499992" y="5723453"/>
            <a:ext cx="504056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8" name="直線矢印コネクタ 87"/>
          <p:cNvCxnSpPr/>
          <p:nvPr/>
        </p:nvCxnSpPr>
        <p:spPr bwMode="auto">
          <a:xfrm flipV="1">
            <a:off x="5220072" y="5723453"/>
            <a:ext cx="504056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9" name="直線矢印コネクタ 88"/>
          <p:cNvCxnSpPr/>
          <p:nvPr/>
        </p:nvCxnSpPr>
        <p:spPr bwMode="auto">
          <a:xfrm flipV="1">
            <a:off x="5940152" y="5723453"/>
            <a:ext cx="504056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0" name="直線矢印コネクタ 89"/>
          <p:cNvCxnSpPr/>
          <p:nvPr/>
        </p:nvCxnSpPr>
        <p:spPr bwMode="auto">
          <a:xfrm>
            <a:off x="7236296" y="5651445"/>
            <a:ext cx="0" cy="21602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4" name="直線矢印コネクタ 93"/>
          <p:cNvCxnSpPr/>
          <p:nvPr/>
        </p:nvCxnSpPr>
        <p:spPr bwMode="auto">
          <a:xfrm flipV="1">
            <a:off x="6588224" y="5723453"/>
            <a:ext cx="504056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230" name="直線矢印コネクタ 9229"/>
          <p:cNvCxnSpPr/>
          <p:nvPr/>
        </p:nvCxnSpPr>
        <p:spPr bwMode="auto">
          <a:xfrm>
            <a:off x="7884368" y="2771125"/>
            <a:ext cx="504056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テキスト ボックス 1"/>
          <p:cNvSpPr txBox="1"/>
          <p:nvPr/>
        </p:nvSpPr>
        <p:spPr>
          <a:xfrm>
            <a:off x="323528" y="1268760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kumimoji="1" lang="en-US" altLang="ja-JP" b="1" dirty="0" smtClean="0">
                <a:solidFill>
                  <a:schemeClr val="tx1"/>
                </a:solidFill>
              </a:rPr>
              <a:t>A STA ID is identified in HE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b="1" dirty="0" smtClean="0">
                <a:solidFill>
                  <a:schemeClr val="tx1"/>
                </a:solidFill>
              </a:rPr>
              <a:t>header part of each subcarrier. 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43699"/>
      </p:ext>
    </p:extLst>
  </p:cSld>
  <p:clrMapOvr>
    <a:masterClrMapping/>
  </p:clrMapOvr>
  <p:transition xmlns:p14="http://schemas.microsoft.com/office/powerpoint/2010/main" spd="med" advTm="439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12160" y="6475413"/>
            <a:ext cx="2530178" cy="193947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Assumption -3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981200"/>
            <a:ext cx="8208912" cy="130378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DL-data destined to 4 STAs are assumed.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Similar data size and MCS for 4 STAs are considered as below: </a:t>
            </a:r>
            <a:endParaRPr lang="en-GB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429046"/>
              </p:ext>
            </p:extLst>
          </p:nvPr>
        </p:nvGraphicFramePr>
        <p:xfrm>
          <a:off x="971600" y="3501008"/>
          <a:ext cx="4824535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41"/>
                <a:gridCol w="1089448"/>
                <a:gridCol w="782723"/>
                <a:gridCol w="1083241"/>
                <a:gridCol w="9329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err="1" smtClean="0">
                          <a:solidFill>
                            <a:schemeClr val="tx1"/>
                          </a:solidFill>
                        </a:rPr>
                        <a:t>Dest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Data size</a:t>
                      </a:r>
                    </a:p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(bytes)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MCS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MOD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Coding</a:t>
                      </a:r>
                    </a:p>
                    <a:p>
                      <a:pPr algn="ctr"/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Rate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STA1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QPSK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3/4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16QAM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QPSK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3/4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STA4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16QAM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1/2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908561"/>
      </p:ext>
    </p:extLst>
  </p:cSld>
  <p:clrMapOvr>
    <a:masterClrMapping/>
  </p:clrMapOvr>
  <p:transition xmlns:p14="http://schemas.microsoft.com/office/powerpoint/2010/main" spd="med" advTm="35043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.11_テンプレー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802.11_テンプレート.potx</Template>
  <TotalTime>1256</TotalTime>
  <Words>1450</Words>
  <Application>Microsoft Macintosh PowerPoint</Application>
  <PresentationFormat>画面に合わせる (4:3)</PresentationFormat>
  <Paragraphs>387</Paragraphs>
  <Slides>14</Slides>
  <Notes>14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6" baseType="lpstr">
      <vt:lpstr>802.11_テンプレート</vt:lpstr>
      <vt:lpstr>文書</vt:lpstr>
      <vt:lpstr>Effective Subcarrier Assignment for DL-OFDMA </vt:lpstr>
      <vt:lpstr>Background</vt:lpstr>
      <vt:lpstr>Assumption -1</vt:lpstr>
      <vt:lpstr>Frame Configuration -1</vt:lpstr>
      <vt:lpstr>Assumption -2</vt:lpstr>
      <vt:lpstr>Frame Configuration -2</vt:lpstr>
      <vt:lpstr>Flexible Subcarrier Assignment (1) (Assumption-1)</vt:lpstr>
      <vt:lpstr>Flexible Subcarrier Assignment (2)</vt:lpstr>
      <vt:lpstr>Assumption -3</vt:lpstr>
      <vt:lpstr>Comparison (Assumption-3)</vt:lpstr>
      <vt:lpstr>Pros and Cons (Subcarrier Assignment for DL-OFDMA)</vt:lpstr>
      <vt:lpstr>Summary</vt:lpstr>
      <vt:lpstr>Straw Poll</vt:lpstr>
      <vt:lpstr>References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Subcarrier assignment for DL-OFDMA</dc:title>
  <dc:subject/>
  <dc:creator>Katsuo Yunoki</dc:creator>
  <cp:keywords/>
  <dc:description/>
  <cp:lastModifiedBy>柚木 克夫</cp:lastModifiedBy>
  <cp:revision>157</cp:revision>
  <cp:lastPrinted>1601-01-01T00:00:00Z</cp:lastPrinted>
  <dcterms:created xsi:type="dcterms:W3CDTF">2010-02-15T12:38:41Z</dcterms:created>
  <dcterms:modified xsi:type="dcterms:W3CDTF">2015-03-10T14:44:30Z</dcterms:modified>
  <cp:category/>
</cp:coreProperties>
</file>