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62" r:id="rId4"/>
    <p:sldId id="265" r:id="rId5"/>
    <p:sldId id="268" r:id="rId6"/>
    <p:sldId id="269" r:id="rId7"/>
    <p:sldId id="266" r:id="rId8"/>
    <p:sldId id="271" r:id="rId9"/>
    <p:sldId id="275" r:id="rId10"/>
    <p:sldId id="272" r:id="rId11"/>
    <p:sldId id="270" r:id="rId12"/>
    <p:sldId id="274" r:id="rId13"/>
    <p:sldId id="267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3" autoAdjust="0"/>
  </p:normalViewPr>
  <p:slideViewPr>
    <p:cSldViewPr>
      <p:cViewPr varScale="1">
        <p:scale>
          <a:sx n="110" d="100"/>
          <a:sy n="110" d="100"/>
        </p:scale>
        <p:origin x="-156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sz="1200" kern="1200" dirty="0" smtClean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802.11-15/305r2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K. Yunoki &amp; B. Zhao, KDDI R&amp;D Labs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 advTm="20871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0305r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ransition xmlns:p14="http://schemas.microsoft.com/office/powerpoint/2010/main" spd="med" advTm="20871"/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Subcarrier</a:t>
            </a:r>
            <a:r>
              <a:rPr lang="ja-JP" altLang="en-US" dirty="0" smtClean="0"/>
              <a:t> </a:t>
            </a:r>
            <a:r>
              <a:rPr lang="en-US" altLang="ja-JP" dirty="0" smtClean="0"/>
              <a:t>Assignment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DL-OFDMA</a:t>
            </a:r>
            <a:r>
              <a:rPr lang="ja-JP" altLang="en-US" dirty="0" smtClean="0"/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2015-03-06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219073"/>
              </p:ext>
            </p:extLst>
          </p:nvPr>
        </p:nvGraphicFramePr>
        <p:xfrm>
          <a:off x="539750" y="3098800"/>
          <a:ext cx="8156575" cy="236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文書" r:id="rId4" imgW="8246520" imgH="2386080" progId="Word.Document.8">
                  <p:embed/>
                </p:oleObj>
              </mc:Choice>
              <mc:Fallback>
                <p:oleObj name="文書" r:id="rId4" imgW="8246520" imgH="2386080" progId="Word.Document.8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098800"/>
                        <a:ext cx="8156575" cy="236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636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 advTm="2517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auto">
          <a:xfrm>
            <a:off x="1763688" y="2924944"/>
            <a:ext cx="2232248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Comparison</a:t>
            </a:r>
            <a:br>
              <a:rPr lang="en-US" dirty="0" smtClean="0"/>
            </a:br>
            <a:r>
              <a:rPr lang="en-US" dirty="0" smtClean="0"/>
              <a:t>(Assumption-3)</a:t>
            </a:r>
            <a:endParaRPr 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Fixed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6" y="206084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l"/>
            </a:pPr>
            <a:r>
              <a:rPr kumimoji="1" lang="en-US" altLang="ja-JP" b="1" dirty="0" smtClean="0">
                <a:solidFill>
                  <a:srgbClr val="000000"/>
                </a:solidFill>
              </a:rPr>
              <a:t>Flexible SC assignment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1547664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テキスト ボックス 13"/>
          <p:cNvSpPr txBox="1"/>
          <p:nvPr/>
        </p:nvSpPr>
        <p:spPr>
          <a:xfrm>
            <a:off x="3347864" y="35010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91880" y="450912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pad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1547664" y="3429000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827584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1547664" y="3933056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827584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547664" y="4437112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6" name="テキスト ボックス 25"/>
          <p:cNvSpPr txBox="1"/>
          <p:nvPr/>
        </p:nvSpPr>
        <p:spPr>
          <a:xfrm>
            <a:off x="827584" y="450912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9224" name="直線矢印コネクタ 9223"/>
          <p:cNvCxnSpPr/>
          <p:nvPr/>
        </p:nvCxnSpPr>
        <p:spPr bwMode="auto">
          <a:xfrm>
            <a:off x="1763688" y="5157192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4" name="テキスト ボックス 43"/>
          <p:cNvSpPr txBox="1"/>
          <p:nvPr/>
        </p:nvSpPr>
        <p:spPr>
          <a:xfrm>
            <a:off x="2483768" y="5013176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13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1547664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24.0%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5940152" y="2924944"/>
            <a:ext cx="1800200" cy="2016224"/>
          </a:xfrm>
          <a:prstGeom prst="rect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5940152" y="2924944"/>
            <a:ext cx="1800200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940152" y="342900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5940152" y="3861048"/>
            <a:ext cx="1800200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940152" y="4509120"/>
            <a:ext cx="1800200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27" name="直線矢印コネクタ 9226"/>
          <p:cNvCxnSpPr/>
          <p:nvPr/>
        </p:nvCxnSpPr>
        <p:spPr bwMode="auto">
          <a:xfrm>
            <a:off x="5724128" y="2924944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5724128" y="342900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>
            <a:off x="5724128" y="3861048"/>
            <a:ext cx="0" cy="64807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8" name="直線矢印コネクタ 57"/>
          <p:cNvCxnSpPr/>
          <p:nvPr/>
        </p:nvCxnSpPr>
        <p:spPr bwMode="auto">
          <a:xfrm>
            <a:off x="5724128" y="4509120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0" name="テキスト ボックス 59"/>
          <p:cNvSpPr txBox="1"/>
          <p:nvPr/>
        </p:nvSpPr>
        <p:spPr>
          <a:xfrm>
            <a:off x="5004048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004048" y="350100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42SC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04048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64SC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004048" y="458112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48SC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>
            <a:off x="5940152" y="515719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6" name="テキスト ボックス 65"/>
          <p:cNvSpPr txBox="1"/>
          <p:nvPr/>
        </p:nvSpPr>
        <p:spPr>
          <a:xfrm>
            <a:off x="6516216" y="5024209"/>
            <a:ext cx="56425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10 SL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7668344" y="3284984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7668344" y="3645024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652120" y="580526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Padding = 1.3%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233" name="テキスト ボックス 9232"/>
          <p:cNvSpPr txBox="1"/>
          <p:nvPr/>
        </p:nvSpPr>
        <p:spPr>
          <a:xfrm>
            <a:off x="1115616" y="54452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13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176.8us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5292080" y="54452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(0.8us+3.2us*4) * 10 =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136.0us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763688" y="2924944"/>
            <a:ext cx="187220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正方形/長方形 64"/>
          <p:cNvSpPr/>
          <p:nvPr/>
        </p:nvSpPr>
        <p:spPr bwMode="auto">
          <a:xfrm>
            <a:off x="1763688" y="3429000"/>
            <a:ext cx="151216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1763688" y="3933056"/>
            <a:ext cx="2232248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1763688" y="4437112"/>
            <a:ext cx="172819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563888" y="3068960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3203848" y="3789040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3923928" y="4077072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3419872" y="4581128"/>
            <a:ext cx="72008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16" name="直線矢印コネクタ 9215"/>
          <p:cNvCxnSpPr>
            <a:stCxn id="20" idx="1"/>
            <a:endCxn id="20" idx="3"/>
          </p:cNvCxnSpPr>
          <p:nvPr/>
        </p:nvCxnSpPr>
        <p:spPr bwMode="auto">
          <a:xfrm>
            <a:off x="1763688" y="3176972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3" name="直線矢印コネクタ 9222"/>
          <p:cNvCxnSpPr>
            <a:stCxn id="65" idx="1"/>
            <a:endCxn id="65" idx="3"/>
          </p:cNvCxnSpPr>
          <p:nvPr/>
        </p:nvCxnSpPr>
        <p:spPr bwMode="auto">
          <a:xfrm>
            <a:off x="1763688" y="3681028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29" name="直線矢印コネクタ 9228"/>
          <p:cNvCxnSpPr>
            <a:stCxn id="72" idx="1"/>
            <a:endCxn id="72" idx="3"/>
          </p:cNvCxnSpPr>
          <p:nvPr/>
        </p:nvCxnSpPr>
        <p:spPr bwMode="auto">
          <a:xfrm>
            <a:off x="1763688" y="4185084"/>
            <a:ext cx="223224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9231" name="直線矢印コネクタ 9230"/>
          <p:cNvCxnSpPr>
            <a:stCxn id="73" idx="1"/>
            <a:endCxn id="73" idx="3"/>
          </p:cNvCxnSpPr>
          <p:nvPr/>
        </p:nvCxnSpPr>
        <p:spPr bwMode="auto">
          <a:xfrm>
            <a:off x="1763688" y="4689140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9" name="テキスト ボックス 78"/>
          <p:cNvSpPr txBox="1"/>
          <p:nvPr/>
        </p:nvSpPr>
        <p:spPr>
          <a:xfrm>
            <a:off x="2411760" y="3069540"/>
            <a:ext cx="427275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267744" y="3573016"/>
            <a:ext cx="344170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8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627784" y="4077072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13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411760" y="4581128"/>
            <a:ext cx="433938" cy="215444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10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142992"/>
      </p:ext>
    </p:extLst>
  </p:cSld>
  <p:clrMapOvr>
    <a:masterClrMapping/>
  </p:clrMapOvr>
  <p:transition xmlns:p14="http://schemas.microsoft.com/office/powerpoint/2010/main" spd="med" advTm="3390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1659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Pros and Cons</a:t>
            </a:r>
            <a:br>
              <a:rPr lang="en-US" altLang="ja-JP" dirty="0" smtClean="0"/>
            </a:br>
            <a:r>
              <a:rPr lang="en-US" altLang="ja-JP" dirty="0" smtClean="0"/>
              <a:t>(Subcarrier Assignment for DL-OFDMA)</a:t>
            </a:r>
            <a:endParaRPr lang="en-US" sz="2400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146763"/>
              </p:ext>
            </p:extLst>
          </p:nvPr>
        </p:nvGraphicFramePr>
        <p:xfrm>
          <a:off x="323528" y="1844824"/>
          <a:ext cx="842493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22"/>
                <a:gridCol w="3431458"/>
                <a:gridCol w="4104456"/>
              </a:tblGrid>
              <a:tr h="400793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Fixed (by 5MHz unit)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Flexible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Pros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Simple PPDU processing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Simpler ACK procedure?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Shorter PPDU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Minimized padding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 than 4 destinations available in a 20MHz PPDU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8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Cons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Longer PPDU</a:t>
                      </a: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More</a:t>
                      </a:r>
                      <a:r>
                        <a:rPr kumimoji="1" lang="en-US" altLang="ja-JP" sz="2400" baseline="0" dirty="0" smtClean="0">
                          <a:solidFill>
                            <a:srgbClr val="000000"/>
                          </a:solidFill>
                        </a:rPr>
                        <a:t> padding bits</a:t>
                      </a:r>
                      <a:endParaRPr kumimoji="1" lang="en-US" altLang="ja-JP" sz="24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193675" indent="-193675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Up to 4 destinations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in</a:t>
                      </a:r>
                      <a:r>
                        <a:rPr kumimoji="1" lang="ja-JP" altLang="en-US" sz="24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a 20MHz PPDU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</a:rPr>
                        <a:t>Complicated PPDU processing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Complicated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ACK</a:t>
                      </a:r>
                      <a:r>
                        <a:rPr kumimoji="1" lang="ja-JP" altLang="en-US" sz="2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rgbClr val="000000"/>
                          </a:solidFill>
                        </a:rPr>
                        <a:t>procedure?</a:t>
                      </a:r>
                      <a:endParaRPr kumimoji="1" lang="ja-JP" alt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23528" y="55172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Flexible subcarrier assignment should be considered to meet TGax objectives. 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06075"/>
      </p:ext>
    </p:extLst>
  </p:cSld>
  <p:clrMapOvr>
    <a:masterClrMapping/>
  </p:clrMapOvr>
  <p:transition xmlns:p14="http://schemas.microsoft.com/office/powerpoint/2010/main" spd="med" advTm="4867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Summary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4559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Flexible subcarrier assignment for DL-OFDMA was proposed.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This scheme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realize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effective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Further studies are required for detailed mechanism definitions.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491207"/>
      </p:ext>
    </p:extLst>
  </p:cSld>
  <p:clrMapOvr>
    <a:masterClrMapping/>
  </p:clrMapOvr>
  <p:transition xmlns:p14="http://schemas.microsoft.com/office/powerpoint/2010/main" spd="med" advTm="23812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Do you agree to add the following text into SFD?</a:t>
            </a:r>
          </a:p>
          <a:p>
            <a:pPr marL="0" indent="0"/>
            <a:endParaRPr lang="en-GB" dirty="0"/>
          </a:p>
          <a:p>
            <a:pPr marL="0" indent="0"/>
            <a:r>
              <a:rPr lang="en-US" altLang="ja-JP" dirty="0"/>
              <a:t>4</a:t>
            </a:r>
            <a:r>
              <a:rPr lang="ja-JP" altLang="ja-JP" dirty="0"/>
              <a:t>.</a:t>
            </a:r>
            <a:r>
              <a:rPr lang="ja-JP" altLang="en-US" dirty="0"/>
              <a:t> </a:t>
            </a:r>
            <a:r>
              <a:rPr lang="en-US" altLang="ja-JP" dirty="0"/>
              <a:t>Multi-user (MU) features</a:t>
            </a:r>
            <a:endParaRPr lang="en-GB" altLang="ja-JP" dirty="0"/>
          </a:p>
          <a:p>
            <a:pPr marL="0" indent="0"/>
            <a:r>
              <a:rPr lang="en-US" altLang="ja-JP" b="0" dirty="0"/>
              <a:t>The</a:t>
            </a:r>
            <a:r>
              <a:rPr lang="ja-JP" altLang="en-US" b="0" dirty="0"/>
              <a:t> </a:t>
            </a:r>
            <a:r>
              <a:rPr lang="en-US" altLang="ja-JP" b="0" dirty="0"/>
              <a:t>amendment</a:t>
            </a:r>
            <a:r>
              <a:rPr lang="ja-JP" altLang="en-US" b="0" dirty="0"/>
              <a:t> </a:t>
            </a:r>
            <a:r>
              <a:rPr lang="en-US" altLang="ja-JP" b="0" dirty="0"/>
              <a:t>shall</a:t>
            </a:r>
            <a:r>
              <a:rPr lang="ja-JP" altLang="en-US" b="0" dirty="0"/>
              <a:t> </a:t>
            </a:r>
            <a:r>
              <a:rPr lang="en-US" altLang="ja-JP" b="0" dirty="0"/>
              <a:t>allow to</a:t>
            </a:r>
            <a:r>
              <a:rPr lang="ja-JP" altLang="en-US" b="0" dirty="0"/>
              <a:t> </a:t>
            </a:r>
            <a:r>
              <a:rPr lang="en-US" altLang="ja-JP" b="0" dirty="0"/>
              <a:t>assign</a:t>
            </a:r>
            <a:r>
              <a:rPr lang="ja-JP" altLang="en-US" b="0" dirty="0"/>
              <a:t> </a:t>
            </a:r>
            <a:r>
              <a:rPr lang="en-US" altLang="ja-JP" b="0" dirty="0" smtClean="0"/>
              <a:t>any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number </a:t>
            </a:r>
            <a:r>
              <a:rPr lang="en-US" altLang="ja-JP" b="0" dirty="0"/>
              <a:t>of subcarriers</a:t>
            </a:r>
            <a:r>
              <a:rPr lang="ja-JP" altLang="en-US" b="0" dirty="0"/>
              <a:t> </a:t>
            </a:r>
            <a:r>
              <a:rPr lang="en-US" altLang="ja-JP" b="0" dirty="0"/>
              <a:t>for</a:t>
            </a:r>
            <a:r>
              <a:rPr lang="ja-JP" altLang="en-US" b="0" dirty="0"/>
              <a:t> </a:t>
            </a:r>
            <a:r>
              <a:rPr lang="en-US" altLang="ja-JP" b="0" dirty="0"/>
              <a:t>each </a:t>
            </a:r>
            <a:r>
              <a:rPr lang="en-US" altLang="ja-JP" b="0" dirty="0" smtClean="0"/>
              <a:t>station</a:t>
            </a:r>
            <a:r>
              <a:rPr lang="en-US" altLang="ja-JP" b="0" dirty="0" smtClean="0"/>
              <a:t> </a:t>
            </a:r>
            <a:r>
              <a:rPr lang="en-US" altLang="ja-JP" b="0" dirty="0"/>
              <a:t>in DL-OFDMA PPDU.</a:t>
            </a:r>
          </a:p>
          <a:p>
            <a:pPr marL="0" indent="0"/>
            <a:endParaRPr lang="en-US" dirty="0"/>
          </a:p>
          <a:p>
            <a:pPr marL="0" indent="0"/>
            <a:r>
              <a:rPr lang="en-US" altLang="ja-JP" dirty="0" smtClean="0"/>
              <a:t>Y/N/A</a:t>
            </a:r>
            <a:r>
              <a:rPr lang="ja-JP" altLang="en-US" dirty="0" smtClean="0"/>
              <a:t> </a:t>
            </a:r>
            <a:r>
              <a:rPr lang="en-US" altLang="ja-JP" dirty="0" smtClean="0"/>
              <a:t>=</a:t>
            </a:r>
            <a:r>
              <a:rPr lang="en-US" altLang="ja-JP" dirty="0" smtClean="0"/>
              <a:t> 1/48/47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41342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11-15/0132r2,</a:t>
            </a:r>
            <a:r>
              <a:rPr lang="ja-JP" altLang="en-US" dirty="0" smtClean="0"/>
              <a:t> </a:t>
            </a:r>
            <a:r>
              <a:rPr lang="en-US" altLang="ja-JP" dirty="0" smtClean="0"/>
              <a:t>Spec</a:t>
            </a:r>
            <a:r>
              <a:rPr lang="ja-JP" altLang="en-US" dirty="0" smtClean="0"/>
              <a:t> </a:t>
            </a:r>
            <a:r>
              <a:rPr lang="en-US" altLang="ja-JP" dirty="0" smtClean="0"/>
              <a:t>Framework</a:t>
            </a:r>
            <a:r>
              <a:rPr lang="ja-JP" altLang="en-US" dirty="0" smtClean="0"/>
              <a:t> </a:t>
            </a:r>
            <a:r>
              <a:rPr lang="en-US" altLang="ja-JP" dirty="0" smtClean="0"/>
              <a:t>Document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11-15/0066r0, Downlink OFDMA Protocol Design 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is one of promising technologies for better efficiency in WLAN.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DL-OFDMA PPDU will include</a:t>
            </a:r>
            <a:r>
              <a:rPr lang="ja-JP" altLang="en-US" dirty="0" smtClean="0"/>
              <a:t> </a:t>
            </a:r>
            <a:r>
              <a:rPr lang="en-US" altLang="ja-JP" dirty="0" smtClean="0"/>
              <a:t>data for</a:t>
            </a:r>
            <a:r>
              <a:rPr lang="ja-JP" altLang="en-US" dirty="0" smtClean="0"/>
              <a:t> </a:t>
            </a:r>
            <a:r>
              <a:rPr lang="en-US" altLang="ja-JP" dirty="0" smtClean="0"/>
              <a:t>plural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STAs.  These data have various sizes and will be sent in various MCSs for each destination.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The following slides will show how 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efficiency is in an OFDMA PPDU.</a:t>
            </a:r>
          </a:p>
        </p:txBody>
      </p:sp>
    </p:spTree>
    <p:extLst>
      <p:ext uri="{BB962C8B-B14F-4D97-AF65-F5344CB8AC3E}">
        <p14:creationId xmlns:p14="http://schemas.microsoft.com/office/powerpoint/2010/main" val="3646929575"/>
      </p:ext>
    </p:extLst>
  </p:cSld>
  <p:clrMapOvr>
    <a:masterClrMapping/>
  </p:clrMapOvr>
  <p:transition xmlns:p14="http://schemas.microsoft.com/office/powerpoint/2010/main" spd="med" advTm="3821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5MHzBW is assigned for each destination.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633223"/>
              </p:ext>
            </p:extLst>
          </p:nvPr>
        </p:nvGraphicFramePr>
        <p:xfrm>
          <a:off x="899592" y="3645024"/>
          <a:ext cx="734481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Tm="61822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275856" y="1916832"/>
            <a:ext cx="4680520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F</a:t>
            </a:r>
            <a:r>
              <a:rPr lang="en-US" altLang="ja-JP" dirty="0" smtClean="0"/>
              <a:t>rame 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5301208"/>
            <a:ext cx="8712968" cy="119962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There will be big differences in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GB" dirty="0" smtClean="0"/>
              <a:t>lengths among destinations when assigned subcarriers are 52 fixed for each destination.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275856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275856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3923928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059832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123728" y="2132856"/>
            <a:ext cx="108012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275856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275856" y="3356992"/>
            <a:ext cx="468052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3275856" y="4077072"/>
            <a:ext cx="864096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059832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123728" y="2852936"/>
            <a:ext cx="1080120" cy="3077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059832" y="335699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123728" y="35730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3059832" y="407707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2123728" y="429309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275856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>
            <a:endCxn id="17" idx="3"/>
          </p:cNvCxnSpPr>
          <p:nvPr/>
        </p:nvCxnSpPr>
        <p:spPr bwMode="auto">
          <a:xfrm>
            <a:off x="3275856" y="3717032"/>
            <a:ext cx="46805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9" name="直線矢印コネクタ 28"/>
          <p:cNvCxnSpPr>
            <a:endCxn id="18" idx="3"/>
          </p:cNvCxnSpPr>
          <p:nvPr/>
        </p:nvCxnSpPr>
        <p:spPr bwMode="auto">
          <a:xfrm>
            <a:off x="3275856" y="4437112"/>
            <a:ext cx="86409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57301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62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635896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11960" y="429309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7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724128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41490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275856" y="5085184"/>
            <a:ext cx="48965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8163305" y="494116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251520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1520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5152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520" y="429309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115616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115616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115616" y="342900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115616" y="41490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7" name="テキスト ボックス 9226"/>
          <p:cNvSpPr txBox="1"/>
          <p:nvPr/>
        </p:nvSpPr>
        <p:spPr>
          <a:xfrm>
            <a:off x="3275856" y="148478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Just data part was considered.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32240" y="1196752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SL (Symbol Length)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=</a:t>
            </a:r>
            <a:r>
              <a:rPr kumimoji="1" lang="ja-JP" altLang="en-US" sz="14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number of consecutive OFDM symbols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5004048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正方形/長方形 44"/>
          <p:cNvSpPr/>
          <p:nvPr/>
        </p:nvSpPr>
        <p:spPr bwMode="auto">
          <a:xfrm>
            <a:off x="3491880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884368" y="386104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4067944" y="458112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100392" y="2780928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65%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01590"/>
      </p:ext>
    </p:extLst>
  </p:cSld>
  <p:clrMapOvr>
    <a:masterClrMapping/>
  </p:clrMapOvr>
  <p:transition xmlns:p14="http://schemas.microsoft.com/office/powerpoint/2010/main" spd="med" advTm="53814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3 STAs are assumed to be </a:t>
            </a:r>
            <a:r>
              <a:rPr lang="en-US" altLang="ja-JP" dirty="0" smtClean="0"/>
              <a:t>packed</a:t>
            </a:r>
            <a:r>
              <a:rPr lang="en-GB" dirty="0" smtClean="0"/>
              <a:t> in an OFDMA PPDU in 20MHzBW as below: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10MHzBW is assigned for STA3 in this assumption.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35065"/>
              </p:ext>
            </p:extLst>
          </p:nvPr>
        </p:nvGraphicFramePr>
        <p:xfrm>
          <a:off x="899592" y="3645024"/>
          <a:ext cx="7344816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  <a:gridCol w="1214810"/>
                <a:gridCol w="13054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FFT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@20MHz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Assigned subcarrier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256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64QAM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1" u="sng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kumimoji="1" lang="ja-JP" alt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94946"/>
      </p:ext>
    </p:extLst>
  </p:cSld>
  <p:clrMapOvr>
    <a:masterClrMapping/>
  </p:clrMapOvr>
  <p:transition xmlns:p14="http://schemas.microsoft.com/office/powerpoint/2010/main" spd="med" advTm="33631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3707904" y="1916832"/>
            <a:ext cx="3528392" cy="288032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/>
              <a:t>F</a:t>
            </a:r>
            <a:r>
              <a:rPr lang="en-US" altLang="ja-JP" dirty="0" smtClean="0"/>
              <a:t>rame Configuration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-2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86" y="5229200"/>
            <a:ext cx="8965669" cy="112875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Padding bits are greatly reduced comparing with Assumption-1.  </a:t>
            </a:r>
            <a:r>
              <a:rPr lang="en-US" altLang="ja-JP" dirty="0" smtClean="0"/>
              <a:t>However,</a:t>
            </a:r>
            <a:r>
              <a:rPr lang="en-GB" dirty="0" smtClean="0"/>
              <a:t> differences </a:t>
            </a:r>
            <a:r>
              <a:rPr lang="en-US" altLang="ja-JP" dirty="0" smtClean="0"/>
              <a:t>of</a:t>
            </a:r>
            <a:r>
              <a:rPr lang="ja-JP" altLang="en-US" dirty="0" smtClean="0"/>
              <a:t> </a:t>
            </a:r>
            <a:r>
              <a:rPr lang="en-US" altLang="ja-JP" dirty="0" smtClean="0"/>
              <a:t>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symbol</a:t>
            </a:r>
            <a:r>
              <a:rPr lang="ja-JP" altLang="en-US" dirty="0" smtClean="0"/>
              <a:t> </a:t>
            </a:r>
            <a:r>
              <a:rPr lang="en-US" altLang="ja-JP" dirty="0" smtClean="0"/>
              <a:t>lengths</a:t>
            </a:r>
            <a:r>
              <a:rPr lang="ja-JP" altLang="en-US" dirty="0" smtClean="0"/>
              <a:t> </a:t>
            </a:r>
            <a:r>
              <a:rPr lang="en-GB" dirty="0" smtClean="0"/>
              <a:t>among destinations are still big.</a:t>
            </a:r>
            <a:endParaRPr lang="en-GB" dirty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3707904" y="1916832"/>
            <a:ext cx="1800200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矢印コネクタ 7"/>
          <p:cNvCxnSpPr>
            <a:stCxn id="2" idx="1"/>
            <a:endCxn id="2" idx="3"/>
          </p:cNvCxnSpPr>
          <p:nvPr/>
        </p:nvCxnSpPr>
        <p:spPr bwMode="auto">
          <a:xfrm>
            <a:off x="3707904" y="2276872"/>
            <a:ext cx="18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4355976" y="21328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16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 bwMode="auto">
          <a:xfrm>
            <a:off x="3491880" y="191683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2555776" y="21328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3707904" y="2636912"/>
            <a:ext cx="288032" cy="72008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707904" y="3356992"/>
            <a:ext cx="3528392" cy="144016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直線矢印コネクタ 18"/>
          <p:cNvCxnSpPr/>
          <p:nvPr/>
        </p:nvCxnSpPr>
        <p:spPr bwMode="auto">
          <a:xfrm>
            <a:off x="3491880" y="2636912"/>
            <a:ext cx="0" cy="720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2555776" y="285293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52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491880" y="3356992"/>
            <a:ext cx="0" cy="1440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2411760" y="393305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104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5" name="直線矢印コネクタ 24"/>
          <p:cNvCxnSpPr>
            <a:endCxn id="16" idx="3"/>
          </p:cNvCxnSpPr>
          <p:nvPr/>
        </p:nvCxnSpPr>
        <p:spPr bwMode="auto">
          <a:xfrm>
            <a:off x="3707904" y="2996952"/>
            <a:ext cx="2880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707904" y="4077072"/>
            <a:ext cx="35283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5148064" y="3933056"/>
            <a:ext cx="43393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31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67944" y="2852936"/>
            <a:ext cx="344170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kumimoji="1" lang="en-US" altLang="ja-JP" sz="1400" dirty="0">
                <a:solidFill>
                  <a:srgbClr val="000000"/>
                </a:solidFill>
              </a:rPr>
              <a:t>2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216" name="テキスト ボックス 9215"/>
          <p:cNvSpPr txBox="1"/>
          <p:nvPr/>
        </p:nvSpPr>
        <p:spPr>
          <a:xfrm>
            <a:off x="5868144" y="242088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padding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cxnSp>
        <p:nvCxnSpPr>
          <p:cNvPr id="9223" name="直線矢印コネクタ 9222"/>
          <p:cNvCxnSpPr/>
          <p:nvPr/>
        </p:nvCxnSpPr>
        <p:spPr bwMode="auto">
          <a:xfrm>
            <a:off x="3707904" y="5085184"/>
            <a:ext cx="38884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224" name="テキスト ボックス 9223"/>
          <p:cNvSpPr txBox="1"/>
          <p:nvPr/>
        </p:nvSpPr>
        <p:spPr>
          <a:xfrm>
            <a:off x="7596336" y="479715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Time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5" name="テキスト ボックス 9224"/>
          <p:cNvSpPr txBox="1"/>
          <p:nvPr/>
        </p:nvSpPr>
        <p:spPr>
          <a:xfrm>
            <a:off x="467544" y="21328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67544" y="28529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67544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6" name="テキスト ボックス 9225"/>
          <p:cNvSpPr txBox="1"/>
          <p:nvPr/>
        </p:nvSpPr>
        <p:spPr>
          <a:xfrm>
            <a:off x="1331640" y="19888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331640" y="27089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31640" y="378904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5436096" y="242088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3923928" y="3140968"/>
            <a:ext cx="72008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7164288" y="4293096"/>
            <a:ext cx="72008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740352" y="2854677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 = 35%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27248"/>
      </p:ext>
    </p:extLst>
  </p:cSld>
  <p:clrMapOvr>
    <a:masterClrMapping/>
  </p:clrMapOvr>
  <p:transition xmlns:p14="http://schemas.microsoft.com/office/powerpoint/2010/main" spd="med" advTm="558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 bwMode="auto">
          <a:xfrm>
            <a:off x="6012160" y="3923764"/>
            <a:ext cx="720080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padding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44587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br>
              <a:rPr lang="en-US" altLang="ja-JP" dirty="0" smtClean="0"/>
            </a:br>
            <a:r>
              <a:rPr lang="en-US" altLang="ja-JP" dirty="0" smtClean="0"/>
              <a:t>(Assumption-1)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496944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Number of subcarriers will be decided based on required OFDM symbols for data for each destination as below figure: 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This scheme</a:t>
            </a:r>
            <a:r>
              <a:rPr lang="ja-JP" altLang="en-US" dirty="0" smtClean="0"/>
              <a:t> </a:t>
            </a:r>
            <a:r>
              <a:rPr lang="en-US" altLang="ja-JP" dirty="0" smtClean="0"/>
              <a:t>will</a:t>
            </a:r>
            <a:r>
              <a:rPr lang="ja-JP" altLang="en-US" dirty="0" smtClean="0"/>
              <a:t> </a:t>
            </a:r>
            <a:r>
              <a:rPr lang="en-US" altLang="ja-JP" dirty="0" smtClean="0"/>
              <a:t>achieve</a:t>
            </a:r>
            <a:r>
              <a:rPr lang="ja-JP" altLang="en-US" dirty="0" smtClean="0"/>
              <a:t> </a:t>
            </a:r>
            <a:r>
              <a:rPr lang="en-US" altLang="ja-JP" dirty="0" smtClean="0"/>
              <a:t>more</a:t>
            </a:r>
            <a:r>
              <a:rPr lang="ja-JP" altLang="en-US" dirty="0" smtClean="0"/>
              <a:t> </a:t>
            </a:r>
            <a:r>
              <a:rPr lang="en-US" altLang="ja-JP" dirty="0" smtClean="0"/>
              <a:t>efficient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resource</a:t>
            </a:r>
            <a:r>
              <a:rPr lang="ja-JP" altLang="en-US" dirty="0" smtClean="0"/>
              <a:t> </a:t>
            </a:r>
            <a:r>
              <a:rPr lang="en-US" altLang="ja-JP" dirty="0" smtClean="0"/>
              <a:t>utilization.</a:t>
            </a:r>
            <a:endParaRPr lang="en-GB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4211960" y="3419708"/>
            <a:ext cx="2520280" cy="504056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800" dirty="0" smtClean="0">
                <a:solidFill>
                  <a:srgbClr val="000000"/>
                </a:solidFill>
              </a:rPr>
              <a:t>to STA1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cxnSp>
        <p:nvCxnSpPr>
          <p:cNvPr id="9" name="直線矢印コネクタ 8"/>
          <p:cNvCxnSpPr/>
          <p:nvPr/>
        </p:nvCxnSpPr>
        <p:spPr bwMode="auto">
          <a:xfrm>
            <a:off x="4211960" y="3275692"/>
            <a:ext cx="25202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5292080" y="2987660"/>
            <a:ext cx="648072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22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>
            <a:off x="3995936" y="3419708"/>
            <a:ext cx="0" cy="5040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2771800" y="349171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37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4211960" y="3923764"/>
            <a:ext cx="1800200" cy="216024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STA2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211960" y="4139788"/>
            <a:ext cx="2520280" cy="180020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STA3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矢印コネクタ 14"/>
          <p:cNvCxnSpPr/>
          <p:nvPr/>
        </p:nvCxnSpPr>
        <p:spPr bwMode="auto">
          <a:xfrm>
            <a:off x="3995936" y="3923764"/>
            <a:ext cx="0" cy="2160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771800" y="3851756"/>
            <a:ext cx="10801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3995936" y="5939988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2699792" y="5939988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4211960" y="5939988"/>
            <a:ext cx="2520280" cy="360040"/>
          </a:xfrm>
          <a:prstGeom prst="rect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to STA4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6" name="直線矢印コネクタ 35"/>
          <p:cNvCxnSpPr/>
          <p:nvPr/>
        </p:nvCxnSpPr>
        <p:spPr bwMode="auto">
          <a:xfrm>
            <a:off x="3995936" y="4139788"/>
            <a:ext cx="0" cy="1800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699792" y="493187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000000"/>
                </a:solidFill>
              </a:rPr>
              <a:t>151 subcarriers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6012160" y="4355812"/>
            <a:ext cx="72008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3" name="テキスト ボックス 42"/>
          <p:cNvSpPr txBox="1"/>
          <p:nvPr/>
        </p:nvSpPr>
        <p:spPr>
          <a:xfrm>
            <a:off x="6084168" y="4355812"/>
            <a:ext cx="79208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 SL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1560" y="35637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STA1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1560" y="42838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STA2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11560" y="50038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STA3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11560" y="57239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STA4 :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475656" y="341970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75656" y="413978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50B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475656" y="485986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MCS=0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75656" y="5579948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200B</a:t>
            </a:r>
          </a:p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MCS=7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223" name="正方形/長方形 9222"/>
          <p:cNvSpPr/>
          <p:nvPr/>
        </p:nvSpPr>
        <p:spPr bwMode="auto">
          <a:xfrm>
            <a:off x="6660232" y="3779748"/>
            <a:ext cx="72008" cy="14401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6660232" y="4715852"/>
            <a:ext cx="72008" cy="122413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正方形/長方形 56"/>
          <p:cNvSpPr/>
          <p:nvPr/>
        </p:nvSpPr>
        <p:spPr bwMode="auto">
          <a:xfrm>
            <a:off x="6660232" y="6011996"/>
            <a:ext cx="7200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236296" y="400680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Padding:   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65%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4%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236296" y="5014917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Required SL:</a:t>
            </a:r>
          </a:p>
          <a:p>
            <a:r>
              <a:rPr kumimoji="1" lang="en-US" altLang="ja-JP" sz="1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62 </a:t>
            </a:r>
            <a:r>
              <a:rPr kumimoji="1" lang="en-US" altLang="ja-JP" sz="1800" b="1" dirty="0" smtClean="0">
                <a:solidFill>
                  <a:schemeClr val="tx1"/>
                </a:solidFill>
                <a:sym typeface="Wingdings"/>
              </a:rPr>
              <a:t> 22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7128"/>
      </p:ext>
    </p:extLst>
  </p:cSld>
  <p:clrMapOvr>
    <a:masterClrMapping/>
  </p:clrMapOvr>
  <p:transition xmlns:p14="http://schemas.microsoft.com/office/powerpoint/2010/main" spd="med" advTm="75461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56555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Flexible Subcarrier Assignment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(2)</a:t>
            </a:r>
            <a:endParaRPr 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8099"/>
              </p:ext>
            </p:extLst>
          </p:nvPr>
        </p:nvGraphicFramePr>
        <p:xfrm>
          <a:off x="1187624" y="2492896"/>
          <a:ext cx="6380928" cy="396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  <a:gridCol w="708992"/>
              </a:tblGrid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112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20M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pad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845897" y="4723679"/>
            <a:ext cx="615553" cy="4306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800" dirty="0" smtClean="0"/>
              <a:t>〜</a:t>
            </a:r>
            <a:endParaRPr kumimoji="1" lang="ja-JP" altLang="en-US" sz="28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31640" y="2204864"/>
            <a:ext cx="529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BW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2204864"/>
            <a:ext cx="742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STA ID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9792" y="2204864"/>
            <a:ext cx="521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0000"/>
                </a:solidFill>
              </a:rPr>
              <a:t>MCS</a:t>
            </a:r>
            <a:endParaRPr kumimoji="1" lang="ja-JP" altLang="en-US" sz="1200" dirty="0">
              <a:solidFill>
                <a:srgbClr val="000000"/>
              </a:solidFill>
            </a:endParaRPr>
          </a:p>
        </p:txBody>
      </p:sp>
      <p:sp>
        <p:nvSpPr>
          <p:cNvPr id="13" name="右中かっこ 12"/>
          <p:cNvSpPr/>
          <p:nvPr/>
        </p:nvSpPr>
        <p:spPr>
          <a:xfrm rot="16200000">
            <a:off x="2154380" y="1156297"/>
            <a:ext cx="265043" cy="1910522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中かっこ 16"/>
          <p:cNvSpPr/>
          <p:nvPr/>
        </p:nvSpPr>
        <p:spPr>
          <a:xfrm rot="16200000">
            <a:off x="5312442" y="86467"/>
            <a:ext cx="265043" cy="4194199"/>
          </a:xfrm>
          <a:prstGeom prst="rightBrace">
            <a:avLst>
              <a:gd name="adj1" fmla="val 45542"/>
              <a:gd name="adj2" fmla="val 50000"/>
            </a:avLst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884368" y="2915141"/>
            <a:ext cx="1032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en-US" sz="1400" dirty="0" smtClean="0">
                <a:solidFill>
                  <a:srgbClr val="000000"/>
                </a:solidFill>
              </a:rPr>
              <a:t>: Read data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763688" y="1691005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HE header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04048" y="1763013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Data part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 bwMode="auto">
          <a:xfrm>
            <a:off x="3707904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435597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直線矢印コネクタ 30"/>
          <p:cNvCxnSpPr/>
          <p:nvPr/>
        </p:nvCxnSpPr>
        <p:spPr bwMode="auto">
          <a:xfrm>
            <a:off x="507605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579613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6516216" y="2627109"/>
            <a:ext cx="0" cy="93610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7236296" y="2627109"/>
            <a:ext cx="0" cy="43204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3707904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線矢印コネクタ 38"/>
          <p:cNvCxnSpPr/>
          <p:nvPr/>
        </p:nvCxnSpPr>
        <p:spPr bwMode="auto">
          <a:xfrm>
            <a:off x="435597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直線矢印コネクタ 39"/>
          <p:cNvCxnSpPr/>
          <p:nvPr/>
        </p:nvCxnSpPr>
        <p:spPr bwMode="auto">
          <a:xfrm>
            <a:off x="507605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5796136" y="3851245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直線矢印コネクタ 41"/>
          <p:cNvCxnSpPr/>
          <p:nvPr/>
        </p:nvCxnSpPr>
        <p:spPr bwMode="auto">
          <a:xfrm>
            <a:off x="6516216" y="3851245"/>
            <a:ext cx="0" cy="14401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線矢印コネクタ 43"/>
          <p:cNvCxnSpPr/>
          <p:nvPr/>
        </p:nvCxnSpPr>
        <p:spPr bwMode="auto">
          <a:xfrm>
            <a:off x="3707904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直線矢印コネクタ 44"/>
          <p:cNvCxnSpPr/>
          <p:nvPr/>
        </p:nvCxnSpPr>
        <p:spPr bwMode="auto">
          <a:xfrm>
            <a:off x="435597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直線矢印コネクタ 45"/>
          <p:cNvCxnSpPr/>
          <p:nvPr/>
        </p:nvCxnSpPr>
        <p:spPr bwMode="auto">
          <a:xfrm>
            <a:off x="507605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579613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516216" y="4499317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3707904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435597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直線矢印コネクタ 51"/>
          <p:cNvCxnSpPr/>
          <p:nvPr/>
        </p:nvCxnSpPr>
        <p:spPr bwMode="auto">
          <a:xfrm>
            <a:off x="507605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579613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直線矢印コネクタ 53"/>
          <p:cNvCxnSpPr/>
          <p:nvPr/>
        </p:nvCxnSpPr>
        <p:spPr bwMode="auto">
          <a:xfrm>
            <a:off x="6516216" y="5075381"/>
            <a:ext cx="0" cy="36004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>
            <a:off x="3707904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直線矢印コネクタ 61"/>
          <p:cNvCxnSpPr/>
          <p:nvPr/>
        </p:nvCxnSpPr>
        <p:spPr bwMode="auto">
          <a:xfrm>
            <a:off x="435597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矢印コネクタ 62"/>
          <p:cNvCxnSpPr/>
          <p:nvPr/>
        </p:nvCxnSpPr>
        <p:spPr bwMode="auto">
          <a:xfrm>
            <a:off x="507605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直線矢印コネクタ 63"/>
          <p:cNvCxnSpPr/>
          <p:nvPr/>
        </p:nvCxnSpPr>
        <p:spPr bwMode="auto">
          <a:xfrm>
            <a:off x="579613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直線矢印コネクタ 64"/>
          <p:cNvCxnSpPr/>
          <p:nvPr/>
        </p:nvCxnSpPr>
        <p:spPr bwMode="auto">
          <a:xfrm>
            <a:off x="6516216" y="5723453"/>
            <a:ext cx="0" cy="64807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23" name="直線矢印コネクタ 9222"/>
          <p:cNvCxnSpPr/>
          <p:nvPr/>
        </p:nvCxnSpPr>
        <p:spPr bwMode="auto">
          <a:xfrm flipV="1">
            <a:off x="370790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8" name="直線矢印コネクタ 67"/>
          <p:cNvCxnSpPr/>
          <p:nvPr/>
        </p:nvCxnSpPr>
        <p:spPr bwMode="auto">
          <a:xfrm flipV="1">
            <a:off x="442798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69" name="直線矢印コネクタ 68"/>
          <p:cNvCxnSpPr/>
          <p:nvPr/>
        </p:nvCxnSpPr>
        <p:spPr bwMode="auto">
          <a:xfrm flipV="1">
            <a:off x="514806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0" name="直線矢印コネクタ 69"/>
          <p:cNvCxnSpPr/>
          <p:nvPr/>
        </p:nvCxnSpPr>
        <p:spPr bwMode="auto">
          <a:xfrm flipV="1">
            <a:off x="586814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1" name="直線矢印コネクタ 70"/>
          <p:cNvCxnSpPr/>
          <p:nvPr/>
        </p:nvCxnSpPr>
        <p:spPr bwMode="auto">
          <a:xfrm flipV="1">
            <a:off x="6588224" y="2699117"/>
            <a:ext cx="576064" cy="7920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2" name="直線矢印コネクタ 71"/>
          <p:cNvCxnSpPr/>
          <p:nvPr/>
        </p:nvCxnSpPr>
        <p:spPr bwMode="auto">
          <a:xfrm flipV="1">
            <a:off x="377991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4" name="直線矢印コネクタ 73"/>
          <p:cNvCxnSpPr/>
          <p:nvPr/>
        </p:nvCxnSpPr>
        <p:spPr bwMode="auto">
          <a:xfrm flipV="1">
            <a:off x="4499992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5" name="直線矢印コネクタ 74"/>
          <p:cNvCxnSpPr/>
          <p:nvPr/>
        </p:nvCxnSpPr>
        <p:spPr bwMode="auto">
          <a:xfrm flipV="1">
            <a:off x="514806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6" name="直線矢印コネクタ 75"/>
          <p:cNvCxnSpPr/>
          <p:nvPr/>
        </p:nvCxnSpPr>
        <p:spPr bwMode="auto">
          <a:xfrm flipV="1">
            <a:off x="5868144" y="3851245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7" name="直線矢印コネクタ 76"/>
          <p:cNvCxnSpPr/>
          <p:nvPr/>
        </p:nvCxnSpPr>
        <p:spPr bwMode="auto">
          <a:xfrm flipV="1">
            <a:off x="377991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8" name="直線矢印コネクタ 77"/>
          <p:cNvCxnSpPr/>
          <p:nvPr/>
        </p:nvCxnSpPr>
        <p:spPr bwMode="auto">
          <a:xfrm flipV="1">
            <a:off x="449999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79" name="直線矢印コネクタ 78"/>
          <p:cNvCxnSpPr/>
          <p:nvPr/>
        </p:nvCxnSpPr>
        <p:spPr bwMode="auto">
          <a:xfrm flipV="1">
            <a:off x="522007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 flipV="1">
            <a:off x="5940152" y="4499317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 flipV="1">
            <a:off x="377991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2" name="直線矢印コネクタ 81"/>
          <p:cNvCxnSpPr/>
          <p:nvPr/>
        </p:nvCxnSpPr>
        <p:spPr bwMode="auto">
          <a:xfrm flipV="1">
            <a:off x="449999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 flipV="1">
            <a:off x="5148064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4" name="直線矢印コネクタ 83"/>
          <p:cNvCxnSpPr/>
          <p:nvPr/>
        </p:nvCxnSpPr>
        <p:spPr bwMode="auto">
          <a:xfrm flipV="1">
            <a:off x="5940152" y="5075381"/>
            <a:ext cx="504056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 flipV="1">
            <a:off x="377991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7" name="直線矢印コネクタ 86"/>
          <p:cNvCxnSpPr/>
          <p:nvPr/>
        </p:nvCxnSpPr>
        <p:spPr bwMode="auto">
          <a:xfrm flipV="1">
            <a:off x="449999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8" name="直線矢印コネクタ 87"/>
          <p:cNvCxnSpPr/>
          <p:nvPr/>
        </p:nvCxnSpPr>
        <p:spPr bwMode="auto">
          <a:xfrm flipV="1">
            <a:off x="522007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89" name="直線矢印コネクタ 88"/>
          <p:cNvCxnSpPr/>
          <p:nvPr/>
        </p:nvCxnSpPr>
        <p:spPr bwMode="auto">
          <a:xfrm flipV="1">
            <a:off x="5940152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0" name="直線矢印コネクタ 89"/>
          <p:cNvCxnSpPr/>
          <p:nvPr/>
        </p:nvCxnSpPr>
        <p:spPr bwMode="auto">
          <a:xfrm>
            <a:off x="7236296" y="5651445"/>
            <a:ext cx="0" cy="21602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4" name="直線矢印コネクタ 93"/>
          <p:cNvCxnSpPr/>
          <p:nvPr/>
        </p:nvCxnSpPr>
        <p:spPr bwMode="auto">
          <a:xfrm flipV="1">
            <a:off x="6588224" y="5723453"/>
            <a:ext cx="504056" cy="5760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9230" name="直線矢印コネクタ 9229"/>
          <p:cNvCxnSpPr/>
          <p:nvPr/>
        </p:nvCxnSpPr>
        <p:spPr bwMode="auto">
          <a:xfrm>
            <a:off x="7884368" y="2771125"/>
            <a:ext cx="504056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テキスト ボックス 1"/>
          <p:cNvSpPr txBox="1"/>
          <p:nvPr/>
        </p:nvSpPr>
        <p:spPr>
          <a:xfrm>
            <a:off x="323528" y="126876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b="1" dirty="0" smtClean="0">
                <a:solidFill>
                  <a:schemeClr val="tx1"/>
                </a:solidFill>
              </a:rPr>
              <a:t>A STA ID is identified in HE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header part of each subcarrier.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43699"/>
      </p:ext>
    </p:extLst>
  </p:cSld>
  <p:clrMapOvr>
    <a:masterClrMapping/>
  </p:clrMapOvr>
  <p:transition xmlns:p14="http://schemas.microsoft.com/office/powerpoint/2010/main" spd="med" advTm="43924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12160" y="6475413"/>
            <a:ext cx="2530178" cy="193947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Assumption -3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981200"/>
            <a:ext cx="8208912" cy="130378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DL-data destined to 4 STAs are assumed.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Similar data size and MCS for 4 STAs are considered as below: </a:t>
            </a:r>
            <a:endParaRPr lang="en-GB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29046"/>
              </p:ext>
            </p:extLst>
          </p:nvPr>
        </p:nvGraphicFramePr>
        <p:xfrm>
          <a:off x="971600" y="3501008"/>
          <a:ext cx="482453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41"/>
                <a:gridCol w="1089448"/>
                <a:gridCol w="782723"/>
                <a:gridCol w="1083241"/>
                <a:gridCol w="9329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err="1" smtClean="0">
                          <a:solidFill>
                            <a:schemeClr val="tx1"/>
                          </a:solidFill>
                        </a:rPr>
                        <a:t>Dest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Data size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(bytes)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MOD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STA1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QPSK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3/4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STA4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16QAM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08561"/>
      </p:ext>
    </p:extLst>
  </p:cSld>
  <p:clrMapOvr>
    <a:masterClrMapping/>
  </p:clrMapOvr>
  <p:transition xmlns:p14="http://schemas.microsoft.com/office/powerpoint/2010/main" spd="med" advTm="35043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1256</TotalTime>
  <Words>1450</Words>
  <Application>Microsoft Macintosh PowerPoint</Application>
  <PresentationFormat>画面に合わせる (4:3)</PresentationFormat>
  <Paragraphs>387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802.11_テンプレート</vt:lpstr>
      <vt:lpstr>文書</vt:lpstr>
      <vt:lpstr>Effective Subcarrier Assignment for DL-OFDMA </vt:lpstr>
      <vt:lpstr>Background</vt:lpstr>
      <vt:lpstr>Assumption -1</vt:lpstr>
      <vt:lpstr>Frame Configuration -1</vt:lpstr>
      <vt:lpstr>Assumption -2</vt:lpstr>
      <vt:lpstr>Frame Configuration -2</vt:lpstr>
      <vt:lpstr>Flexible Subcarrier Assignment (1) (Assumption-1)</vt:lpstr>
      <vt:lpstr>Flexible Subcarrier Assignment (2)</vt:lpstr>
      <vt:lpstr>Assumption -3</vt:lpstr>
      <vt:lpstr>Comparison (Assumption-3)</vt:lpstr>
      <vt:lpstr>Pros and Cons (Subcarrier Assignment for DL-OFDMA)</vt:lpstr>
      <vt:lpstr>Summary</vt:lpstr>
      <vt:lpstr>Straw Poll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Subcarrier assignment for DL-OFDMA</dc:title>
  <dc:subject/>
  <dc:creator>Katsuo Yunoki</dc:creator>
  <cp:keywords/>
  <dc:description/>
  <cp:lastModifiedBy>柚木 克夫</cp:lastModifiedBy>
  <cp:revision>157</cp:revision>
  <cp:lastPrinted>1601-01-01T00:00:00Z</cp:lastPrinted>
  <dcterms:created xsi:type="dcterms:W3CDTF">2010-02-15T12:38:41Z</dcterms:created>
  <dcterms:modified xsi:type="dcterms:W3CDTF">2015-03-10T14:44:30Z</dcterms:modified>
  <cp:category/>
</cp:coreProperties>
</file>