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62" r:id="rId4"/>
    <p:sldId id="265" r:id="rId5"/>
    <p:sldId id="268" r:id="rId6"/>
    <p:sldId id="269" r:id="rId7"/>
    <p:sldId id="266" r:id="rId8"/>
    <p:sldId id="271" r:id="rId9"/>
    <p:sldId id="275" r:id="rId10"/>
    <p:sldId id="272" r:id="rId11"/>
    <p:sldId id="270" r:id="rId12"/>
    <p:sldId id="274" r:id="rId13"/>
    <p:sldId id="267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03" autoAdjust="0"/>
  </p:normalViewPr>
  <p:slideViewPr>
    <p:cSldViewPr>
      <p:cViewPr varScale="1">
        <p:scale>
          <a:sx n="104" d="100"/>
          <a:sy n="104" d="100"/>
        </p:scale>
        <p:origin x="-163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ja-JP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0305r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ransition xmlns:p14="http://schemas.microsoft.com/office/powerpoint/2010/main" spd="med" advTm="20871"/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Effective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Subcarrier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Assignment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DL-OFDMA</a:t>
            </a:r>
            <a:r>
              <a:rPr lang="ja-JP" altLang="en-US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219073"/>
              </p:ext>
            </p:extLst>
          </p:nvPr>
        </p:nvGraphicFramePr>
        <p:xfrm>
          <a:off x="539750" y="3098800"/>
          <a:ext cx="8156575" cy="236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" name="文書" r:id="rId4" imgW="8246520" imgH="2386080" progId="Word.Document.8">
                  <p:embed/>
                </p:oleObj>
              </mc:Choice>
              <mc:Fallback>
                <p:oleObj name="文書" r:id="rId4" imgW="8246520" imgH="2386080" progId="Word.Documen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98800"/>
                        <a:ext cx="8156575" cy="236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 advTm="2517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1763688" y="2924944"/>
            <a:ext cx="2232248" cy="2016224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Comparison</a:t>
            </a:r>
            <a:br>
              <a:rPr lang="en-US" dirty="0" smtClean="0"/>
            </a:br>
            <a:r>
              <a:rPr lang="en-US" dirty="0" smtClean="0"/>
              <a:t>(Assumption-3)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206084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Fixed SC assignment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6016" y="206084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Flexible SC assignment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1547664" y="2924944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3347864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91880" y="45091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7584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1547664" y="3429000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827584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1547664" y="3933056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827584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1547664" y="4437112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827584" y="45091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9224" name="直線矢印コネクタ 9223"/>
          <p:cNvCxnSpPr/>
          <p:nvPr/>
        </p:nvCxnSpPr>
        <p:spPr bwMode="auto">
          <a:xfrm>
            <a:off x="1763688" y="5157192"/>
            <a:ext cx="22322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2483768" y="5013176"/>
            <a:ext cx="56425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13 SL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5" name="テキスト ボックス 9224"/>
          <p:cNvSpPr txBox="1"/>
          <p:nvPr/>
        </p:nvSpPr>
        <p:spPr>
          <a:xfrm>
            <a:off x="1547664" y="58052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Padding = 24.0%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940152" y="2924944"/>
            <a:ext cx="1800200" cy="2016224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940152" y="2924944"/>
            <a:ext cx="1800200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5940152" y="3429000"/>
            <a:ext cx="180020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5940152" y="3861048"/>
            <a:ext cx="1800200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940152" y="4509120"/>
            <a:ext cx="180020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27" name="直線矢印コネクタ 9226"/>
          <p:cNvCxnSpPr/>
          <p:nvPr/>
        </p:nvCxnSpPr>
        <p:spPr bwMode="auto">
          <a:xfrm>
            <a:off x="5724128" y="2924944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直線矢印コネクタ 53"/>
          <p:cNvCxnSpPr/>
          <p:nvPr/>
        </p:nvCxnSpPr>
        <p:spPr bwMode="auto">
          <a:xfrm>
            <a:off x="5724128" y="3429000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>
            <a:off x="5724128" y="3861048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5724128" y="4509120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5004048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54SC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004048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42SC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004048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64SC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004048" y="45811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48SC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>
            <a:off x="5940152" y="5157192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6" name="テキスト ボックス 65"/>
          <p:cNvSpPr txBox="1"/>
          <p:nvPr/>
        </p:nvSpPr>
        <p:spPr>
          <a:xfrm>
            <a:off x="6516216" y="5024209"/>
            <a:ext cx="56425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10 SL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7668344" y="3284984"/>
            <a:ext cx="720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7668344" y="3645024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652120" y="58052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Padding = 1.3%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9233" name="テキスト ボックス 9232"/>
          <p:cNvSpPr txBox="1"/>
          <p:nvPr/>
        </p:nvSpPr>
        <p:spPr>
          <a:xfrm>
            <a:off x="1115616" y="544522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(0.8us+3.2us*4) * 13 =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176.8us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292080" y="544522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(0.8us+3.2us*4) * 10 =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136.0us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763688" y="2924944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1763688" y="3429000"/>
            <a:ext cx="151216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1763688" y="3933056"/>
            <a:ext cx="223224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1763688" y="4437112"/>
            <a:ext cx="172819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563888" y="3068960"/>
            <a:ext cx="7200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3203848" y="3789040"/>
            <a:ext cx="720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3923928" y="4077072"/>
            <a:ext cx="7200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3419872" y="4581128"/>
            <a:ext cx="7200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16" name="直線矢印コネクタ 9215"/>
          <p:cNvCxnSpPr>
            <a:stCxn id="20" idx="1"/>
            <a:endCxn id="20" idx="3"/>
          </p:cNvCxnSpPr>
          <p:nvPr/>
        </p:nvCxnSpPr>
        <p:spPr bwMode="auto">
          <a:xfrm>
            <a:off x="1763688" y="3176972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23" name="直線矢印コネクタ 9222"/>
          <p:cNvCxnSpPr>
            <a:stCxn id="65" idx="1"/>
            <a:endCxn id="65" idx="3"/>
          </p:cNvCxnSpPr>
          <p:nvPr/>
        </p:nvCxnSpPr>
        <p:spPr bwMode="auto">
          <a:xfrm>
            <a:off x="1763688" y="3681028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29" name="直線矢印コネクタ 9228"/>
          <p:cNvCxnSpPr>
            <a:stCxn id="72" idx="1"/>
            <a:endCxn id="72" idx="3"/>
          </p:cNvCxnSpPr>
          <p:nvPr/>
        </p:nvCxnSpPr>
        <p:spPr bwMode="auto">
          <a:xfrm>
            <a:off x="1763688" y="4185084"/>
            <a:ext cx="22322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31" name="直線矢印コネクタ 9230"/>
          <p:cNvCxnSpPr>
            <a:stCxn id="73" idx="1"/>
            <a:endCxn id="73" idx="3"/>
          </p:cNvCxnSpPr>
          <p:nvPr/>
        </p:nvCxnSpPr>
        <p:spPr bwMode="auto">
          <a:xfrm>
            <a:off x="1763688" y="4689140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9" name="テキスト ボックス 78"/>
          <p:cNvSpPr txBox="1"/>
          <p:nvPr/>
        </p:nvSpPr>
        <p:spPr>
          <a:xfrm>
            <a:off x="2411760" y="3069540"/>
            <a:ext cx="42727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11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267744" y="3573016"/>
            <a:ext cx="34417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8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627784" y="4077072"/>
            <a:ext cx="43393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13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411760" y="4581128"/>
            <a:ext cx="43393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10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42992"/>
      </p:ext>
    </p:extLst>
  </p:cSld>
  <p:clrMapOvr>
    <a:masterClrMapping/>
  </p:clrMapOvr>
  <p:transition xmlns:p14="http://schemas.microsoft.com/office/powerpoint/2010/main" spd="med" advTm="3390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59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Pros and Cons</a:t>
            </a:r>
            <a:br>
              <a:rPr lang="en-US" altLang="ja-JP" dirty="0" smtClean="0"/>
            </a:br>
            <a:r>
              <a:rPr lang="en-US" altLang="ja-JP" dirty="0" smtClean="0"/>
              <a:t>(Subcarrier Assignment for DL-OFDMA)</a:t>
            </a:r>
            <a:endParaRPr lang="en-US" sz="24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46763"/>
              </p:ext>
            </p:extLst>
          </p:nvPr>
        </p:nvGraphicFramePr>
        <p:xfrm>
          <a:off x="323528" y="1844824"/>
          <a:ext cx="842493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22"/>
                <a:gridCol w="3431458"/>
                <a:gridCol w="4104456"/>
              </a:tblGrid>
              <a:tr h="400793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Fixed (by 5MHz unit)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Flexible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38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Pros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Simple PPDU processing</a:t>
                      </a:r>
                    </a:p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Simpler ACK procedure?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Shorter PPDU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Minimized padding</a:t>
                      </a:r>
                      <a:r>
                        <a:rPr kumimoji="1" lang="en-US" altLang="ja-JP" sz="2400" baseline="0" dirty="0" smtClean="0">
                          <a:solidFill>
                            <a:srgbClr val="000000"/>
                          </a:solidFill>
                        </a:rPr>
                        <a:t> bits</a:t>
                      </a:r>
                      <a:endParaRPr kumimoji="1" lang="en-US" altLang="ja-JP" sz="24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More than 4 destinations available in a 20MHz PPDU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8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Cons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Longer PPDU</a:t>
                      </a:r>
                    </a:p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More</a:t>
                      </a:r>
                      <a:r>
                        <a:rPr kumimoji="1" lang="en-US" altLang="ja-JP" sz="2400" baseline="0" dirty="0" smtClean="0">
                          <a:solidFill>
                            <a:srgbClr val="000000"/>
                          </a:solidFill>
                        </a:rPr>
                        <a:t> padding bits</a:t>
                      </a:r>
                      <a:endParaRPr kumimoji="1" lang="en-US" altLang="ja-JP" sz="24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Up to 4 destinations</a:t>
                      </a:r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in</a:t>
                      </a:r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a 20MHz PPDU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Complicated PPDU processing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</a:rPr>
                        <a:t>Complicated</a:t>
                      </a:r>
                      <a:r>
                        <a:rPr kumimoji="1" lang="ja-JP" altLang="en-US" sz="20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</a:rPr>
                        <a:t>ACK</a:t>
                      </a:r>
                      <a:r>
                        <a:rPr kumimoji="1" lang="ja-JP" altLang="en-US" sz="20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</a:rPr>
                        <a:t>procedure?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23528" y="551723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Flexible subcarrier assignment should be considered to meet TGax objectives. 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06075"/>
      </p:ext>
    </p:extLst>
  </p:cSld>
  <p:clrMapOvr>
    <a:masterClrMapping/>
  </p:clrMapOvr>
  <p:transition xmlns:p14="http://schemas.microsoft.com/office/powerpoint/2010/main" spd="med" advTm="4867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4559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Flexible subcarrier assignment for DL-OFDMA was proposed.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This scheme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realize</a:t>
            </a:r>
            <a:r>
              <a:rPr lang="ja-JP" altLang="en-US" dirty="0" smtClean="0"/>
              <a:t> </a:t>
            </a:r>
            <a:r>
              <a:rPr lang="en-US" altLang="ja-JP" dirty="0" smtClean="0"/>
              <a:t>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effective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resource</a:t>
            </a:r>
            <a:r>
              <a:rPr lang="ja-JP" altLang="en-US" dirty="0" smtClean="0"/>
              <a:t> </a:t>
            </a:r>
            <a:r>
              <a:rPr lang="en-US" altLang="ja-JP" dirty="0" smtClean="0"/>
              <a:t>utilization.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Further studies are required for detailed mechanism definitions.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491207"/>
      </p:ext>
    </p:extLst>
  </p:cSld>
  <p:clrMapOvr>
    <a:masterClrMapping/>
  </p:clrMapOvr>
  <p:transition xmlns:p14="http://schemas.microsoft.com/office/powerpoint/2010/main" spd="med" advTm="2381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agree to add the following text into SFD?</a:t>
            </a:r>
          </a:p>
          <a:p>
            <a:pPr marL="0" indent="0"/>
            <a:endParaRPr lang="en-GB" dirty="0"/>
          </a:p>
          <a:p>
            <a:pPr marL="0" indent="0"/>
            <a:r>
              <a:rPr lang="en-US" altLang="ja-JP" dirty="0"/>
              <a:t>4</a:t>
            </a:r>
            <a:r>
              <a:rPr lang="ja-JP" altLang="ja-JP" dirty="0"/>
              <a:t>.</a:t>
            </a:r>
            <a:r>
              <a:rPr lang="ja-JP" altLang="en-US" dirty="0"/>
              <a:t> </a:t>
            </a:r>
            <a:r>
              <a:rPr lang="en-US" altLang="ja-JP" dirty="0"/>
              <a:t>Multi-user (MU) features</a:t>
            </a:r>
            <a:endParaRPr lang="en-GB" altLang="ja-JP" dirty="0"/>
          </a:p>
          <a:p>
            <a:pPr marL="0" indent="0"/>
            <a:r>
              <a:rPr lang="en-US" altLang="ja-JP" b="0" dirty="0"/>
              <a:t>The</a:t>
            </a:r>
            <a:r>
              <a:rPr lang="ja-JP" altLang="en-US" b="0" dirty="0"/>
              <a:t> </a:t>
            </a:r>
            <a:r>
              <a:rPr lang="en-US" altLang="ja-JP" b="0" dirty="0"/>
              <a:t>amendment</a:t>
            </a:r>
            <a:r>
              <a:rPr lang="ja-JP" altLang="en-US" b="0" dirty="0"/>
              <a:t> </a:t>
            </a:r>
            <a:r>
              <a:rPr lang="en-US" altLang="ja-JP" b="0" dirty="0"/>
              <a:t>shall</a:t>
            </a:r>
            <a:r>
              <a:rPr lang="ja-JP" altLang="en-US" b="0" dirty="0"/>
              <a:t> </a:t>
            </a:r>
            <a:r>
              <a:rPr lang="en-US" altLang="ja-JP" b="0" dirty="0"/>
              <a:t>allow to</a:t>
            </a:r>
            <a:r>
              <a:rPr lang="ja-JP" altLang="en-US" b="0" dirty="0"/>
              <a:t> </a:t>
            </a:r>
            <a:r>
              <a:rPr lang="en-US" altLang="ja-JP" b="0" dirty="0"/>
              <a:t>assign</a:t>
            </a:r>
            <a:r>
              <a:rPr lang="ja-JP" altLang="en-US" b="0" dirty="0"/>
              <a:t> </a:t>
            </a:r>
            <a:r>
              <a:rPr lang="en-US" altLang="ja-JP" b="0" dirty="0"/>
              <a:t>flexible number of subcarriers</a:t>
            </a:r>
            <a:r>
              <a:rPr lang="ja-JP" altLang="en-US" b="0" dirty="0"/>
              <a:t> </a:t>
            </a:r>
            <a:r>
              <a:rPr lang="en-US" altLang="ja-JP" b="0" dirty="0"/>
              <a:t>for</a:t>
            </a:r>
            <a:r>
              <a:rPr lang="ja-JP" altLang="en-US" b="0" dirty="0"/>
              <a:t> </a:t>
            </a:r>
            <a:r>
              <a:rPr lang="en-US" altLang="ja-JP" b="0" dirty="0"/>
              <a:t>each destination in DL-OFDMA PPDU.</a:t>
            </a:r>
          </a:p>
          <a:p>
            <a:pPr marL="0" indent="0"/>
            <a:endParaRPr lang="en-US" dirty="0"/>
          </a:p>
          <a:p>
            <a:pPr marL="0" indent="0"/>
            <a:r>
              <a:rPr lang="en-US" altLang="ja-JP" dirty="0" smtClean="0"/>
              <a:t>Y/N/A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4134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11-15/0132r2,</a:t>
            </a:r>
            <a:r>
              <a:rPr lang="ja-JP" altLang="en-US" dirty="0" smtClean="0"/>
              <a:t> </a:t>
            </a:r>
            <a:r>
              <a:rPr lang="en-US" altLang="ja-JP" dirty="0" smtClean="0"/>
              <a:t>Spec</a:t>
            </a:r>
            <a:r>
              <a:rPr lang="ja-JP" altLang="en-US" dirty="0" smtClean="0"/>
              <a:t> </a:t>
            </a:r>
            <a:r>
              <a:rPr lang="en-US" altLang="ja-JP" dirty="0" smtClean="0"/>
              <a:t>Framework</a:t>
            </a:r>
            <a:r>
              <a:rPr lang="ja-JP" altLang="en-US" dirty="0" smtClean="0"/>
              <a:t> </a:t>
            </a:r>
            <a:r>
              <a:rPr lang="en-US" altLang="ja-JP" dirty="0" smtClean="0"/>
              <a:t>Document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11-15/0066r0, Downlink OFDMA Protocol Design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DL-OFDMA is one of promising technologies for better efficiency in WLAN.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DL-OFDMA PPDU will include</a:t>
            </a:r>
            <a:r>
              <a:rPr lang="ja-JP" altLang="en-US" dirty="0" smtClean="0"/>
              <a:t> </a:t>
            </a:r>
            <a:r>
              <a:rPr lang="en-US" altLang="ja-JP" dirty="0" smtClean="0"/>
              <a:t>data 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plural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STAs.  These data have various sizes and will be sent in various MCSs for each destination.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The following slides will show how 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efficiency is in an OFDMA PPDU.</a:t>
            </a:r>
          </a:p>
        </p:txBody>
      </p:sp>
    </p:spTree>
    <p:extLst>
      <p:ext uri="{BB962C8B-B14F-4D97-AF65-F5344CB8AC3E}">
        <p14:creationId xmlns:p14="http://schemas.microsoft.com/office/powerpoint/2010/main" val="3646929575"/>
      </p:ext>
    </p:extLst>
  </p:cSld>
  <p:clrMapOvr>
    <a:masterClrMapping/>
  </p:clrMapOvr>
  <p:transition xmlns:p14="http://schemas.microsoft.com/office/powerpoint/2010/main" spd="med" advTm="3821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Assumption -1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08912" cy="13037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DL-data destined to 4 STAs are assumed to be </a:t>
            </a:r>
            <a:r>
              <a:rPr lang="en-US" altLang="ja-JP" dirty="0" smtClean="0"/>
              <a:t>packed</a:t>
            </a:r>
            <a:r>
              <a:rPr lang="en-GB" dirty="0" smtClean="0"/>
              <a:t> in an OFDMA PPDU in 20MHzBW as below: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5MHzBW is assigned for each destination.</a:t>
            </a:r>
            <a:endParaRPr lang="en-GB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33223"/>
              </p:ext>
            </p:extLst>
          </p:nvPr>
        </p:nvGraphicFramePr>
        <p:xfrm>
          <a:off x="899592" y="3645024"/>
          <a:ext cx="734481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41"/>
                <a:gridCol w="1089448"/>
                <a:gridCol w="782723"/>
                <a:gridCol w="1083241"/>
                <a:gridCol w="932982"/>
                <a:gridCol w="1214810"/>
                <a:gridCol w="13054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</a:rPr>
                        <a:t>Dest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(bytes)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FFT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@20MHz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Assigned subcarrier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5/6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5/6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Tm="61822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 bwMode="auto">
          <a:xfrm>
            <a:off x="3275856" y="1916832"/>
            <a:ext cx="4680520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F</a:t>
            </a:r>
            <a:r>
              <a:rPr lang="en-US" altLang="ja-JP" dirty="0" smtClean="0"/>
              <a:t>rame </a:t>
            </a:r>
            <a:r>
              <a:rPr lang="en-US" altLang="ja-JP" dirty="0" smtClean="0"/>
              <a:t>Configuration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-1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5301208"/>
            <a:ext cx="8712968" cy="119962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There will be big differences in </a:t>
            </a:r>
            <a:r>
              <a:rPr lang="en-US" altLang="ja-JP" dirty="0" smtClean="0"/>
              <a:t>required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symbol</a:t>
            </a:r>
            <a:r>
              <a:rPr lang="ja-JP" altLang="en-US" dirty="0" smtClean="0"/>
              <a:t> </a:t>
            </a:r>
            <a:r>
              <a:rPr lang="en-GB" dirty="0" smtClean="0"/>
              <a:t>lengths among destinations when assigned subcarriers are 52 fixed for each destination.</a:t>
            </a:r>
            <a:endParaRPr lang="en-GB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3275856" y="1916832"/>
            <a:ext cx="1800200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/>
          <p:cNvCxnSpPr>
            <a:stCxn id="2" idx="1"/>
            <a:endCxn id="2" idx="3"/>
          </p:cNvCxnSpPr>
          <p:nvPr/>
        </p:nvCxnSpPr>
        <p:spPr bwMode="auto">
          <a:xfrm>
            <a:off x="3275856" y="2276872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3923928" y="213285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16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059832" y="191683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2123728" y="2132856"/>
            <a:ext cx="108012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275856" y="2636912"/>
            <a:ext cx="288032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275856" y="3356992"/>
            <a:ext cx="4680520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3275856" y="4077072"/>
            <a:ext cx="864096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3059832" y="263691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2123728" y="2852936"/>
            <a:ext cx="1080120" cy="3077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3059832" y="335699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2123728" y="357301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3059832" y="407707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2123728" y="429309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>
            <a:endCxn id="16" idx="3"/>
          </p:cNvCxnSpPr>
          <p:nvPr/>
        </p:nvCxnSpPr>
        <p:spPr bwMode="auto">
          <a:xfrm>
            <a:off x="3275856" y="299695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直線矢印コネクタ 26"/>
          <p:cNvCxnSpPr>
            <a:endCxn id="17" idx="3"/>
          </p:cNvCxnSpPr>
          <p:nvPr/>
        </p:nvCxnSpPr>
        <p:spPr bwMode="auto">
          <a:xfrm>
            <a:off x="3275856" y="3717032"/>
            <a:ext cx="46805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9" name="直線矢印コネクタ 28"/>
          <p:cNvCxnSpPr>
            <a:endCxn id="18" idx="3"/>
          </p:cNvCxnSpPr>
          <p:nvPr/>
        </p:nvCxnSpPr>
        <p:spPr bwMode="auto">
          <a:xfrm>
            <a:off x="3275856" y="4437112"/>
            <a:ext cx="864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5148064" y="357301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62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35896" y="2852936"/>
            <a:ext cx="34417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11960" y="4293096"/>
            <a:ext cx="34417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7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216" name="テキスト ボックス 9215"/>
          <p:cNvSpPr txBox="1"/>
          <p:nvPr/>
        </p:nvSpPr>
        <p:spPr>
          <a:xfrm>
            <a:off x="5724128" y="242088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padding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24128" y="414908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padding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cxnSp>
        <p:nvCxnSpPr>
          <p:cNvPr id="9223" name="直線矢印コネクタ 9222"/>
          <p:cNvCxnSpPr/>
          <p:nvPr/>
        </p:nvCxnSpPr>
        <p:spPr bwMode="auto">
          <a:xfrm>
            <a:off x="3275856" y="5085184"/>
            <a:ext cx="48965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24" name="テキスト ボックス 9223"/>
          <p:cNvSpPr txBox="1"/>
          <p:nvPr/>
        </p:nvSpPr>
        <p:spPr>
          <a:xfrm>
            <a:off x="8163305" y="49411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Time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5" name="テキスト ボックス 9224"/>
          <p:cNvSpPr txBox="1"/>
          <p:nvPr/>
        </p:nvSpPr>
        <p:spPr>
          <a:xfrm>
            <a:off x="251520" y="21328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1520" y="28529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51520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1520" y="42930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STA4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6" name="テキスト ボックス 9225"/>
          <p:cNvSpPr txBox="1"/>
          <p:nvPr/>
        </p:nvSpPr>
        <p:spPr>
          <a:xfrm>
            <a:off x="1115616" y="19888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115616" y="270892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15616" y="342900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115616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7" name="テキスト ボックス 9226"/>
          <p:cNvSpPr txBox="1"/>
          <p:nvPr/>
        </p:nvSpPr>
        <p:spPr>
          <a:xfrm>
            <a:off x="3275856" y="1484784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Just data part was considered.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32240" y="1196752"/>
            <a:ext cx="2232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SL (Symbol Length)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=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number of consecutive OFDM symbols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004048" y="242088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3491880" y="314096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7884368" y="386104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4067944" y="458112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00392" y="2780928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Padding = 65%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01590"/>
      </p:ext>
    </p:extLst>
  </p:cSld>
  <p:clrMapOvr>
    <a:masterClrMapping/>
  </p:clrMapOvr>
  <p:transition xmlns:p14="http://schemas.microsoft.com/office/powerpoint/2010/main" spd="med" advTm="53814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Assumption -2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08912" cy="13037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DL-data destined to 3 STAs are assumed to be </a:t>
            </a:r>
            <a:r>
              <a:rPr lang="en-US" altLang="ja-JP" dirty="0" smtClean="0"/>
              <a:t>packed</a:t>
            </a:r>
            <a:r>
              <a:rPr lang="en-GB" dirty="0" smtClean="0"/>
              <a:t> in an OFDMA PPDU in 20MHzBW as below: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10MHzBW is assigned for STA3 in this assumption.</a:t>
            </a:r>
            <a:endParaRPr lang="en-GB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35065"/>
              </p:ext>
            </p:extLst>
          </p:nvPr>
        </p:nvGraphicFramePr>
        <p:xfrm>
          <a:off x="899592" y="3645024"/>
          <a:ext cx="734481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41"/>
                <a:gridCol w="1089448"/>
                <a:gridCol w="782723"/>
                <a:gridCol w="1083241"/>
                <a:gridCol w="932982"/>
                <a:gridCol w="1214810"/>
                <a:gridCol w="13054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</a:rPr>
                        <a:t>Dest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(bytes)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FFT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@20MHz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Assigned subcarrier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5/6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u="sng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kumimoji="1" lang="ja-JP" alt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994946"/>
      </p:ext>
    </p:extLst>
  </p:cSld>
  <p:clrMapOvr>
    <a:masterClrMapping/>
  </p:clrMapOvr>
  <p:transition xmlns:p14="http://schemas.microsoft.com/office/powerpoint/2010/main" spd="med" advTm="33631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 bwMode="auto">
          <a:xfrm>
            <a:off x="3707904" y="1916832"/>
            <a:ext cx="3528392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F</a:t>
            </a:r>
            <a:r>
              <a:rPr lang="en-US" altLang="ja-JP" dirty="0" smtClean="0"/>
              <a:t>rame </a:t>
            </a:r>
            <a:r>
              <a:rPr lang="en-US" altLang="ja-JP" dirty="0" smtClean="0"/>
              <a:t>Configuration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-2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86" y="5229200"/>
            <a:ext cx="8965669" cy="112875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Padding bits are greatly reduced comparing with Assumption-1.  </a:t>
            </a:r>
            <a:r>
              <a:rPr lang="en-US" altLang="ja-JP" dirty="0" smtClean="0"/>
              <a:t>However,</a:t>
            </a:r>
            <a:r>
              <a:rPr lang="en-GB" dirty="0" smtClean="0"/>
              <a:t> differences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symbol</a:t>
            </a:r>
            <a:r>
              <a:rPr lang="ja-JP" altLang="en-US" dirty="0" smtClean="0"/>
              <a:t> </a:t>
            </a:r>
            <a:r>
              <a:rPr lang="en-US" altLang="ja-JP" dirty="0" smtClean="0"/>
              <a:t>lengths</a:t>
            </a:r>
            <a:r>
              <a:rPr lang="ja-JP" altLang="en-US" dirty="0" smtClean="0"/>
              <a:t> </a:t>
            </a:r>
            <a:r>
              <a:rPr lang="en-GB" dirty="0" smtClean="0"/>
              <a:t>among destinations are still big.</a:t>
            </a:r>
            <a:endParaRPr lang="en-GB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3707904" y="1916832"/>
            <a:ext cx="1800200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/>
          <p:cNvCxnSpPr>
            <a:stCxn id="2" idx="1"/>
            <a:endCxn id="2" idx="3"/>
          </p:cNvCxnSpPr>
          <p:nvPr/>
        </p:nvCxnSpPr>
        <p:spPr bwMode="auto">
          <a:xfrm>
            <a:off x="3707904" y="2276872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4355976" y="213285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16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491880" y="191683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2555776" y="213285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707904" y="2636912"/>
            <a:ext cx="288032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707904" y="3356992"/>
            <a:ext cx="3528392" cy="144016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3491880" y="263691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2555776" y="285293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3491880" y="3356992"/>
            <a:ext cx="0" cy="1440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2411760" y="3933056"/>
            <a:ext cx="1224136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104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>
            <a:endCxn id="16" idx="3"/>
          </p:cNvCxnSpPr>
          <p:nvPr/>
        </p:nvCxnSpPr>
        <p:spPr bwMode="auto">
          <a:xfrm>
            <a:off x="3707904" y="299695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3707904" y="4077072"/>
            <a:ext cx="35283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5148064" y="393305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31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67944" y="2852936"/>
            <a:ext cx="34417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216" name="テキスト ボックス 9215"/>
          <p:cNvSpPr txBox="1"/>
          <p:nvPr/>
        </p:nvSpPr>
        <p:spPr>
          <a:xfrm>
            <a:off x="5868144" y="242088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padding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cxnSp>
        <p:nvCxnSpPr>
          <p:cNvPr id="9223" name="直線矢印コネクタ 9222"/>
          <p:cNvCxnSpPr/>
          <p:nvPr/>
        </p:nvCxnSpPr>
        <p:spPr bwMode="auto">
          <a:xfrm>
            <a:off x="3707904" y="5085184"/>
            <a:ext cx="38884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24" name="テキスト ボックス 9223"/>
          <p:cNvSpPr txBox="1"/>
          <p:nvPr/>
        </p:nvSpPr>
        <p:spPr>
          <a:xfrm>
            <a:off x="7596336" y="47971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Time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5" name="テキスト ボックス 9224"/>
          <p:cNvSpPr txBox="1"/>
          <p:nvPr/>
        </p:nvSpPr>
        <p:spPr>
          <a:xfrm>
            <a:off x="467544" y="21328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67544" y="28529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67544" y="3933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6" name="テキスト ボックス 9225"/>
          <p:cNvSpPr txBox="1"/>
          <p:nvPr/>
        </p:nvSpPr>
        <p:spPr>
          <a:xfrm>
            <a:off x="1331640" y="19888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31640" y="270892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331640" y="37890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5436096" y="242088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923928" y="314096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7164288" y="4293096"/>
            <a:ext cx="72008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740352" y="2854677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Padding = 35%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527248"/>
      </p:ext>
    </p:extLst>
  </p:cSld>
  <p:clrMapOvr>
    <a:masterClrMapping/>
  </p:clrMapOvr>
  <p:transition xmlns:p14="http://schemas.microsoft.com/office/powerpoint/2010/main" spd="med" advTm="55835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 bwMode="auto">
          <a:xfrm>
            <a:off x="6012160" y="3923764"/>
            <a:ext cx="720080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  <a:endParaRPr kumimoji="0" lang="ja-JP" altLang="en-US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Flexible Subcarrier Assignment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(1)</a:t>
            </a:r>
            <a:br>
              <a:rPr lang="en-US" altLang="ja-JP" dirty="0" smtClean="0"/>
            </a:br>
            <a:r>
              <a:rPr lang="en-US" altLang="ja-JP" dirty="0" smtClean="0"/>
              <a:t>(Assumption-1)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496944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Number of subcarriers will be decided based on required OFDM symbols for data for each destination as below figure: 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This scheme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achieve</a:t>
            </a:r>
            <a:r>
              <a:rPr lang="ja-JP" altLang="en-US" dirty="0" smtClean="0"/>
              <a:t> </a:t>
            </a:r>
            <a:r>
              <a:rPr lang="en-US" altLang="ja-JP" dirty="0" smtClean="0"/>
              <a:t>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efficient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resource</a:t>
            </a:r>
            <a:r>
              <a:rPr lang="ja-JP" altLang="en-US" dirty="0" smtClean="0"/>
              <a:t> </a:t>
            </a:r>
            <a:r>
              <a:rPr lang="en-US" altLang="ja-JP" dirty="0" smtClean="0"/>
              <a:t>utilization.</a:t>
            </a:r>
            <a:endParaRPr lang="en-GB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4211960" y="3419708"/>
            <a:ext cx="2520280" cy="504056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 smtClean="0">
                <a:solidFill>
                  <a:srgbClr val="000000"/>
                </a:solidFill>
              </a:rPr>
              <a:t>to STA1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4211960" y="3275692"/>
            <a:ext cx="25202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5292080" y="2987660"/>
            <a:ext cx="648072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22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3995936" y="3419708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771800" y="349171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37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211960" y="3923764"/>
            <a:ext cx="1800200" cy="216024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to STA2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211960" y="4139788"/>
            <a:ext cx="2520280" cy="180020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to STA3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 bwMode="auto">
          <a:xfrm>
            <a:off x="3995936" y="3923764"/>
            <a:ext cx="0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2771800" y="385175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 bwMode="auto">
          <a:xfrm>
            <a:off x="3995936" y="593998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2699792" y="5939988"/>
            <a:ext cx="1224136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15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4211960" y="5939988"/>
            <a:ext cx="2520280" cy="36004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to STA4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線矢印コネクタ 35"/>
          <p:cNvCxnSpPr/>
          <p:nvPr/>
        </p:nvCxnSpPr>
        <p:spPr bwMode="auto">
          <a:xfrm>
            <a:off x="3995936" y="4139788"/>
            <a:ext cx="0" cy="1800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699792" y="4931876"/>
            <a:ext cx="1224136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151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6012160" y="4355812"/>
            <a:ext cx="72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6084168" y="4355812"/>
            <a:ext cx="79208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1560" y="35637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1560" y="42838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11560" y="50038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11560" y="57239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STA4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475656" y="341970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475656" y="413978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475656" y="485986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475656" y="557994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3" name="正方形/長方形 9222"/>
          <p:cNvSpPr/>
          <p:nvPr/>
        </p:nvSpPr>
        <p:spPr bwMode="auto">
          <a:xfrm>
            <a:off x="6660232" y="3779748"/>
            <a:ext cx="720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6660232" y="4715852"/>
            <a:ext cx="72008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6660232" y="6011996"/>
            <a:ext cx="72008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36296" y="400680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Padding:   </a:t>
            </a:r>
          </a:p>
          <a:p>
            <a:r>
              <a:rPr kumimoji="1" lang="en-US" altLang="ja-JP" sz="18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65% </a:t>
            </a:r>
            <a:r>
              <a:rPr kumimoji="1" lang="en-US" altLang="ja-JP" sz="1800" b="1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4%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36296" y="501491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Required SL:</a:t>
            </a:r>
          </a:p>
          <a:p>
            <a:r>
              <a:rPr kumimoji="1" lang="en-US" altLang="ja-JP" sz="18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62 </a:t>
            </a:r>
            <a:r>
              <a:rPr kumimoji="1" lang="en-US" altLang="ja-JP" sz="1800" b="1" dirty="0" smtClean="0">
                <a:solidFill>
                  <a:schemeClr val="tx1"/>
                </a:solidFill>
                <a:sym typeface="Wingdings"/>
              </a:rPr>
              <a:t> 22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7128"/>
      </p:ext>
    </p:extLst>
  </p:cSld>
  <p:clrMapOvr>
    <a:masterClrMapping/>
  </p:clrMapOvr>
  <p:transition xmlns:p14="http://schemas.microsoft.com/office/powerpoint/2010/main" spd="med" advTm="75461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Flexible Subcarrier Assignment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(2)</a:t>
            </a:r>
            <a:endParaRPr 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8099"/>
              </p:ext>
            </p:extLst>
          </p:nvPr>
        </p:nvGraphicFramePr>
        <p:xfrm>
          <a:off x="1187624" y="2492896"/>
          <a:ext cx="6380928" cy="396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992"/>
                <a:gridCol w="708992"/>
                <a:gridCol w="708992"/>
                <a:gridCol w="708992"/>
                <a:gridCol w="708992"/>
                <a:gridCol w="708992"/>
                <a:gridCol w="708992"/>
                <a:gridCol w="708992"/>
                <a:gridCol w="708992"/>
              </a:tblGrid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845897" y="4723679"/>
            <a:ext cx="615553" cy="430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800" dirty="0" smtClean="0"/>
              <a:t>〜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31640" y="2204864"/>
            <a:ext cx="529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BW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2204864"/>
            <a:ext cx="742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STA ID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99792" y="2204864"/>
            <a:ext cx="521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MCS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3" name="右中かっこ 12"/>
          <p:cNvSpPr/>
          <p:nvPr/>
        </p:nvSpPr>
        <p:spPr>
          <a:xfrm rot="16200000">
            <a:off x="2154380" y="1156297"/>
            <a:ext cx="265043" cy="1910522"/>
          </a:xfrm>
          <a:prstGeom prst="rightBrace">
            <a:avLst>
              <a:gd name="adj1" fmla="val 45542"/>
              <a:gd name="adj2" fmla="val 50000"/>
            </a:avLst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中かっこ 16"/>
          <p:cNvSpPr/>
          <p:nvPr/>
        </p:nvSpPr>
        <p:spPr>
          <a:xfrm rot="16200000">
            <a:off x="5312442" y="86467"/>
            <a:ext cx="265043" cy="4194199"/>
          </a:xfrm>
          <a:prstGeom prst="rightBrace">
            <a:avLst>
              <a:gd name="adj1" fmla="val 45542"/>
              <a:gd name="adj2" fmla="val 50000"/>
            </a:avLst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84368" y="2915141"/>
            <a:ext cx="1032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1400" dirty="0" smtClean="0">
                <a:solidFill>
                  <a:srgbClr val="000000"/>
                </a:solidFill>
              </a:rPr>
              <a:t>: Read data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63688" y="169100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HE header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4048" y="176301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Data part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 bwMode="auto">
          <a:xfrm>
            <a:off x="3707904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435597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直線矢印コネクタ 30"/>
          <p:cNvCxnSpPr/>
          <p:nvPr/>
        </p:nvCxnSpPr>
        <p:spPr bwMode="auto">
          <a:xfrm>
            <a:off x="507605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579613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>
            <a:off x="651621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7236296" y="2627109"/>
            <a:ext cx="0" cy="43204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3707904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直線矢印コネクタ 38"/>
          <p:cNvCxnSpPr/>
          <p:nvPr/>
        </p:nvCxnSpPr>
        <p:spPr bwMode="auto">
          <a:xfrm>
            <a:off x="4355976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直線矢印コネクタ 39"/>
          <p:cNvCxnSpPr/>
          <p:nvPr/>
        </p:nvCxnSpPr>
        <p:spPr bwMode="auto">
          <a:xfrm>
            <a:off x="5076056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直線矢印コネクタ 40"/>
          <p:cNvCxnSpPr/>
          <p:nvPr/>
        </p:nvCxnSpPr>
        <p:spPr bwMode="auto">
          <a:xfrm>
            <a:off x="5796136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直線矢印コネクタ 41"/>
          <p:cNvCxnSpPr/>
          <p:nvPr/>
        </p:nvCxnSpPr>
        <p:spPr bwMode="auto">
          <a:xfrm>
            <a:off x="6516216" y="3851245"/>
            <a:ext cx="0" cy="14401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3707904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435597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507605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579613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651621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3707904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435597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矢印コネクタ 51"/>
          <p:cNvCxnSpPr/>
          <p:nvPr/>
        </p:nvCxnSpPr>
        <p:spPr bwMode="auto">
          <a:xfrm>
            <a:off x="507605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矢印コネクタ 52"/>
          <p:cNvCxnSpPr/>
          <p:nvPr/>
        </p:nvCxnSpPr>
        <p:spPr bwMode="auto">
          <a:xfrm>
            <a:off x="579613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直線矢印コネクタ 53"/>
          <p:cNvCxnSpPr/>
          <p:nvPr/>
        </p:nvCxnSpPr>
        <p:spPr bwMode="auto">
          <a:xfrm>
            <a:off x="651621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>
            <a:off x="3707904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直線矢印コネクタ 61"/>
          <p:cNvCxnSpPr/>
          <p:nvPr/>
        </p:nvCxnSpPr>
        <p:spPr bwMode="auto">
          <a:xfrm>
            <a:off x="435597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矢印コネクタ 62"/>
          <p:cNvCxnSpPr/>
          <p:nvPr/>
        </p:nvCxnSpPr>
        <p:spPr bwMode="auto">
          <a:xfrm>
            <a:off x="507605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直線矢印コネクタ 63"/>
          <p:cNvCxnSpPr/>
          <p:nvPr/>
        </p:nvCxnSpPr>
        <p:spPr bwMode="auto">
          <a:xfrm>
            <a:off x="579613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直線矢印コネクタ 64"/>
          <p:cNvCxnSpPr/>
          <p:nvPr/>
        </p:nvCxnSpPr>
        <p:spPr bwMode="auto">
          <a:xfrm>
            <a:off x="651621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23" name="直線矢印コネクタ 9222"/>
          <p:cNvCxnSpPr/>
          <p:nvPr/>
        </p:nvCxnSpPr>
        <p:spPr bwMode="auto">
          <a:xfrm flipV="1">
            <a:off x="370790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8" name="直線矢印コネクタ 67"/>
          <p:cNvCxnSpPr/>
          <p:nvPr/>
        </p:nvCxnSpPr>
        <p:spPr bwMode="auto">
          <a:xfrm flipV="1">
            <a:off x="442798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9" name="直線矢印コネクタ 68"/>
          <p:cNvCxnSpPr/>
          <p:nvPr/>
        </p:nvCxnSpPr>
        <p:spPr bwMode="auto">
          <a:xfrm flipV="1">
            <a:off x="514806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0" name="直線矢印コネクタ 69"/>
          <p:cNvCxnSpPr/>
          <p:nvPr/>
        </p:nvCxnSpPr>
        <p:spPr bwMode="auto">
          <a:xfrm flipV="1">
            <a:off x="586814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1" name="直線矢印コネクタ 70"/>
          <p:cNvCxnSpPr/>
          <p:nvPr/>
        </p:nvCxnSpPr>
        <p:spPr bwMode="auto">
          <a:xfrm flipV="1">
            <a:off x="658822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2" name="直線矢印コネクタ 71"/>
          <p:cNvCxnSpPr/>
          <p:nvPr/>
        </p:nvCxnSpPr>
        <p:spPr bwMode="auto">
          <a:xfrm flipV="1">
            <a:off x="3779912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4" name="直線矢印コネクタ 73"/>
          <p:cNvCxnSpPr/>
          <p:nvPr/>
        </p:nvCxnSpPr>
        <p:spPr bwMode="auto">
          <a:xfrm flipV="1">
            <a:off x="4499992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5" name="直線矢印コネクタ 74"/>
          <p:cNvCxnSpPr/>
          <p:nvPr/>
        </p:nvCxnSpPr>
        <p:spPr bwMode="auto">
          <a:xfrm flipV="1">
            <a:off x="5148064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6" name="直線矢印コネクタ 75"/>
          <p:cNvCxnSpPr/>
          <p:nvPr/>
        </p:nvCxnSpPr>
        <p:spPr bwMode="auto">
          <a:xfrm flipV="1">
            <a:off x="5868144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7" name="直線矢印コネクタ 76"/>
          <p:cNvCxnSpPr/>
          <p:nvPr/>
        </p:nvCxnSpPr>
        <p:spPr bwMode="auto">
          <a:xfrm flipV="1">
            <a:off x="377991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8" name="直線矢印コネクタ 77"/>
          <p:cNvCxnSpPr/>
          <p:nvPr/>
        </p:nvCxnSpPr>
        <p:spPr bwMode="auto">
          <a:xfrm flipV="1">
            <a:off x="449999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9" name="直線矢印コネクタ 78"/>
          <p:cNvCxnSpPr/>
          <p:nvPr/>
        </p:nvCxnSpPr>
        <p:spPr bwMode="auto">
          <a:xfrm flipV="1">
            <a:off x="522007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 flipV="1">
            <a:off x="594015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 flipV="1">
            <a:off x="3779912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2" name="直線矢印コネクタ 81"/>
          <p:cNvCxnSpPr/>
          <p:nvPr/>
        </p:nvCxnSpPr>
        <p:spPr bwMode="auto">
          <a:xfrm flipV="1">
            <a:off x="4499992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V="1">
            <a:off x="5148064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 flipV="1">
            <a:off x="5940152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V="1">
            <a:off x="377991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V="1">
            <a:off x="449999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 flipV="1">
            <a:off x="522007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V="1">
            <a:off x="594015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0" name="直線矢印コネクタ 89"/>
          <p:cNvCxnSpPr/>
          <p:nvPr/>
        </p:nvCxnSpPr>
        <p:spPr bwMode="auto">
          <a:xfrm>
            <a:off x="7236296" y="5651445"/>
            <a:ext cx="0" cy="21602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直線矢印コネクタ 93"/>
          <p:cNvCxnSpPr/>
          <p:nvPr/>
        </p:nvCxnSpPr>
        <p:spPr bwMode="auto">
          <a:xfrm flipV="1">
            <a:off x="6588224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230" name="直線矢印コネクタ 9229"/>
          <p:cNvCxnSpPr/>
          <p:nvPr/>
        </p:nvCxnSpPr>
        <p:spPr bwMode="auto">
          <a:xfrm>
            <a:off x="7884368" y="2771125"/>
            <a:ext cx="50405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テキスト ボックス 1"/>
          <p:cNvSpPr txBox="1"/>
          <p:nvPr/>
        </p:nvSpPr>
        <p:spPr>
          <a:xfrm>
            <a:off x="323528" y="126876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b="1" dirty="0" smtClean="0">
                <a:solidFill>
                  <a:schemeClr val="tx1"/>
                </a:solidFill>
              </a:rPr>
              <a:t>A STA ID is identified in HE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header part of each subcarrier. 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43699"/>
      </p:ext>
    </p:extLst>
  </p:cSld>
  <p:clrMapOvr>
    <a:masterClrMapping/>
  </p:clrMapOvr>
  <p:transition xmlns:p14="http://schemas.microsoft.com/office/powerpoint/2010/main" spd="med" advTm="439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Assumption -3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08912" cy="13037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DL-data destined to 4 STAs are assumed.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Similar data size and MCS for 4 STAs are considered as below: </a:t>
            </a:r>
            <a:endParaRPr lang="en-GB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29046"/>
              </p:ext>
            </p:extLst>
          </p:nvPr>
        </p:nvGraphicFramePr>
        <p:xfrm>
          <a:off x="971600" y="3501008"/>
          <a:ext cx="482453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41"/>
                <a:gridCol w="1089448"/>
                <a:gridCol w="782723"/>
                <a:gridCol w="1083241"/>
                <a:gridCol w="9329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</a:rPr>
                        <a:t>Dest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(bytes)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QPSK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3/4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QPSK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3/4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908561"/>
      </p:ext>
    </p:extLst>
  </p:cSld>
  <p:clrMapOvr>
    <a:masterClrMapping/>
  </p:clrMapOvr>
  <p:transition xmlns:p14="http://schemas.microsoft.com/office/powerpoint/2010/main" spd="med" advTm="35043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1215</TotalTime>
  <Words>1445</Words>
  <Application>Microsoft Macintosh PowerPoint</Application>
  <PresentationFormat>画面に合わせる (4:3)</PresentationFormat>
  <Paragraphs>387</Paragraphs>
  <Slides>14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802.11_テンプレート</vt:lpstr>
      <vt:lpstr>文書</vt:lpstr>
      <vt:lpstr>Effective Subcarrier Assignment for DL-OFDMA </vt:lpstr>
      <vt:lpstr>Background</vt:lpstr>
      <vt:lpstr>Assumption -1</vt:lpstr>
      <vt:lpstr>Frame Configuration -1</vt:lpstr>
      <vt:lpstr>Assumption -2</vt:lpstr>
      <vt:lpstr>Frame Configuration -2</vt:lpstr>
      <vt:lpstr>Flexible Subcarrier Assignment (1) (Assumption-1)</vt:lpstr>
      <vt:lpstr>Flexible Subcarrier Assignment (2)</vt:lpstr>
      <vt:lpstr>Assumption -3</vt:lpstr>
      <vt:lpstr>Comparison (Assumption-3)</vt:lpstr>
      <vt:lpstr>Pros and Cons (Subcarrier Assignment for DL-OFDMA)</vt:lpstr>
      <vt:lpstr>Summary</vt:lpstr>
      <vt:lpstr>Straw Poll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Subcarrier assignment for DL-OFDMA</dc:title>
  <dc:subject/>
  <dc:creator>Katsuo Yunoki</dc:creator>
  <cp:keywords/>
  <dc:description/>
  <cp:lastModifiedBy>柚木 克夫</cp:lastModifiedBy>
  <cp:revision>155</cp:revision>
  <cp:lastPrinted>1601-01-01T00:00:00Z</cp:lastPrinted>
  <dcterms:created xsi:type="dcterms:W3CDTF">2010-02-15T12:38:41Z</dcterms:created>
  <dcterms:modified xsi:type="dcterms:W3CDTF">2015-03-10T08:28:48Z</dcterms:modified>
  <cp:category/>
</cp:coreProperties>
</file>