
<file path=[Content_Types].xml><?xml version="1.0" encoding="utf-8"?>
<Types xmlns="http://schemas.openxmlformats.org/package/2006/content-types">
  <Override PartName="/customXml/itemProps3.xml" ContentType="application/vnd.openxmlformats-officedocument.customXml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docx" ContentType="application/vnd.openxmlformats-officedocument.wordprocessingml.document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Default Extension="doc" ContentType="application/msword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22"/>
  </p:notesMasterIdLst>
  <p:handoutMasterIdLst>
    <p:handoutMasterId r:id="rId23"/>
  </p:handoutMasterIdLst>
  <p:sldIdLst>
    <p:sldId id="256" r:id="rId5"/>
    <p:sldId id="331" r:id="rId6"/>
    <p:sldId id="312" r:id="rId7"/>
    <p:sldId id="325" r:id="rId8"/>
    <p:sldId id="317" r:id="rId9"/>
    <p:sldId id="319" r:id="rId10"/>
    <p:sldId id="320" r:id="rId11"/>
    <p:sldId id="323" r:id="rId12"/>
    <p:sldId id="326" r:id="rId13"/>
    <p:sldId id="322" r:id="rId14"/>
    <p:sldId id="321" r:id="rId15"/>
    <p:sldId id="315" r:id="rId16"/>
    <p:sldId id="278" r:id="rId17"/>
    <p:sldId id="327" r:id="rId18"/>
    <p:sldId id="329" r:id="rId19"/>
    <p:sldId id="330" r:id="rId20"/>
    <p:sldId id="328" r:id="rId21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Xia, Pengfei" initials="XP" lastIdx="9" clrIdx="0"/>
  <p:cmAuthor id="1" name="Brian Wacter" initials="" lastIdx="1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940094"/>
    <a:srgbClr val="F36C21"/>
    <a:srgbClr val="FF3300"/>
    <a:srgbClr val="FF6600"/>
    <a:srgbClr val="CC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99" autoAdjust="0"/>
    <p:restoredTop sz="97899" autoAdjust="0"/>
  </p:normalViewPr>
  <p:slideViewPr>
    <p:cSldViewPr>
      <p:cViewPr varScale="1">
        <p:scale>
          <a:sx n="63" d="100"/>
          <a:sy n="63" d="100"/>
        </p:scale>
        <p:origin x="-1278" y="-108"/>
      </p:cViewPr>
      <p:guideLst>
        <p:guide orient="horz" pos="120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7" d="100"/>
          <a:sy n="87" d="100"/>
        </p:scale>
        <p:origin x="-3804" y="-84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March 2015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Joonsuk Kim, Apple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Joonsuk Kim, Apple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Joonsuk Kim, Apple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Joonsuk Kim, Apple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4595156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Joonsuk Kim, Apple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13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2544687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Joonsuk Kim, Apple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4595156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Joonsuk Kim, Apple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4595156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Joonsuk Kim, Apple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4595156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Joonsuk Kim, Apple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459515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Joonsuk Kim, Apple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770441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Joonsuk Kim, Apple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385968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Joonsuk Kim, Apple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385968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Joonsuk Kim, Apple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385968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Joonsuk Kim, Apple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3859683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Joonsuk Kim, Apple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3859683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Joonsuk Kim, Apple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3859683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Joonsuk Kim, Apple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385968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Joonsuk (Apple) etc. 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Joonsuk (Apple) etc. 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2015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Joonsuk (Apple) etc. 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Joonsuk (Apple) etc. 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181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Joonsuk (Apple) etc. 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Joonsuk (Apple) etc. 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Joonsuk (Apple) etc. 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Joonsuk (Apple) etc. 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Joonsuk (Apple) etc. 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Joonsuk (Apple) etc. 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802.11-15/0304r2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1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2.bin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Microsoft_Office_Word_97_-_2003_Document2.doc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package" Target="../embeddings/Microsoft_Office_Word_Document1.docx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package" Target="../embeddings/Microsoft_Office_Word_Document2.docx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Joonsuk (Apple) etc. 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-304800" y="685800"/>
            <a:ext cx="9982200" cy="15240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solidFill>
                  <a:schemeClr val="tx1"/>
                </a:solidFill>
              </a:rPr>
              <a:t>Evaluating Power Save Performance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2015-03-09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558403654"/>
              </p:ext>
            </p:extLst>
          </p:nvPr>
        </p:nvGraphicFramePr>
        <p:xfrm>
          <a:off x="530225" y="2519363"/>
          <a:ext cx="7899400" cy="3695700"/>
        </p:xfrm>
        <a:graphic>
          <a:graphicData uri="http://schemas.openxmlformats.org/presentationml/2006/ole">
            <p:oleObj spid="_x0000_s4024" name="Document" r:id="rId4" imgW="8246520" imgH="3849120" progId="Word.Document.8">
              <p:embed/>
            </p:oleObj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EER Definition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971800"/>
            <a:ext cx="7770813" cy="2438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[2,3,6] defined the energy efficiency ratio (EER)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For fair comparison of PS proposals, we may need clearer definition of EER under network topology, in Evaluation Methodology document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Joonsuk (Apple) etc. 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  <p:graphicFrame>
        <p:nvGraphicFramePr>
          <p:cNvPr id="7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698186248"/>
              </p:ext>
            </p:extLst>
          </p:nvPr>
        </p:nvGraphicFramePr>
        <p:xfrm>
          <a:off x="2438400" y="1981200"/>
          <a:ext cx="4318000" cy="711200"/>
        </p:xfrm>
        <a:graphic>
          <a:graphicData uri="http://schemas.openxmlformats.org/presentationml/2006/ole">
            <p:oleObj spid="_x0000_s4304" name="Equation" r:id="rId4" imgW="2605680" imgH="420480" progId="Equation.3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911259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Network EER Metric for Evaluation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0"/>
            <a:ext cx="8305800" cy="6858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Definition of the Network EER (N-EER) metric for evaluation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Joonsuk (Apple) etc. 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230084127"/>
              </p:ext>
            </p:extLst>
          </p:nvPr>
        </p:nvGraphicFramePr>
        <p:xfrm>
          <a:off x="1111250" y="1971675"/>
          <a:ext cx="7808913" cy="4514850"/>
        </p:xfrm>
        <a:graphic>
          <a:graphicData uri="http://schemas.openxmlformats.org/presentationml/2006/ole">
            <p:oleObj spid="_x0000_s1235" name="Equation" r:id="rId4" imgW="4772520" imgH="2760840" progId="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1254624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Joonsuk (Apple) etc. 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In this presentation, we proposed the following two updates to the Evaluation Methodology [6] and Simulation Scenario [7] documents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Two sleeping </a:t>
            </a:r>
            <a:r>
              <a:rPr lang="en-US" b="0" dirty="0" smtClean="0"/>
              <a:t>states, i.e. Shallow Sleep and Deep Sleep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Introduced N-EER</a:t>
            </a:r>
            <a:endParaRPr lang="en-US" b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Any PS proposal is encouraged to use the numbers in the power consumption table for EER evaluation</a:t>
            </a:r>
            <a:endParaRPr lang="en-GB" b="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7977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486400" y="6475413"/>
            <a:ext cx="3055938" cy="230187"/>
          </a:xfrm>
        </p:spPr>
        <p:txBody>
          <a:bodyPr/>
          <a:lstStyle/>
          <a:p>
            <a:r>
              <a:rPr lang="en-GB" smtClean="0"/>
              <a:t>Joonsuk (Apple) etc. 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13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228600" y="1386880"/>
            <a:ext cx="8915400" cy="417572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>
              <a:spcBef>
                <a:spcPct val="20000"/>
              </a:spcBef>
              <a:buClr>
                <a:schemeClr val="tx1"/>
              </a:buClr>
            </a:pPr>
            <a:r>
              <a:rPr lang="en-US" sz="1600" dirty="0"/>
              <a:t>[</a:t>
            </a:r>
            <a:r>
              <a:rPr lang="en-US" sz="1600" dirty="0" smtClean="0"/>
              <a:t>1]  IEEE 11-14-0827-03, Energy Efficiency Evaluation Methodology, July 2014.</a:t>
            </a:r>
          </a:p>
          <a:p>
            <a:pPr marL="0" indent="0">
              <a:spcBef>
                <a:spcPct val="20000"/>
              </a:spcBef>
              <a:buClr>
                <a:schemeClr val="tx1"/>
              </a:buClr>
            </a:pPr>
            <a:r>
              <a:rPr lang="en-US" sz="1600" dirty="0" smtClean="0"/>
              <a:t>[2] </a:t>
            </a:r>
            <a:r>
              <a:rPr lang="en-US" sz="1600" dirty="0"/>
              <a:t> </a:t>
            </a:r>
            <a:r>
              <a:rPr lang="en-US" sz="1600" dirty="0" smtClean="0"/>
              <a:t>IEEE 11</a:t>
            </a:r>
            <a:r>
              <a:rPr lang="en-US" sz="1600" dirty="0"/>
              <a:t>-14-1161-</a:t>
            </a:r>
            <a:r>
              <a:rPr lang="en-US" sz="1600" dirty="0" smtClean="0"/>
              <a:t>03, Parameters</a:t>
            </a:r>
            <a:r>
              <a:rPr lang="en-US" sz="1600" dirty="0"/>
              <a:t>-for-power-save-</a:t>
            </a:r>
            <a:r>
              <a:rPr lang="en-US" sz="1600" dirty="0" smtClean="0"/>
              <a:t>mechanisms, Sept 2014</a:t>
            </a:r>
          </a:p>
          <a:p>
            <a:pPr marL="0" indent="0">
              <a:spcBef>
                <a:spcPct val="20000"/>
              </a:spcBef>
              <a:buClr>
                <a:schemeClr val="tx1"/>
              </a:buClr>
            </a:pPr>
            <a:r>
              <a:rPr lang="en-US" sz="1600" dirty="0" smtClean="0"/>
              <a:t>[3]  IEEE 11</a:t>
            </a:r>
            <a:r>
              <a:rPr lang="en-US" sz="1600" dirty="0"/>
              <a:t>-14-1162-</a:t>
            </a:r>
            <a:r>
              <a:rPr lang="en-US" sz="1600" dirty="0" smtClean="0"/>
              <a:t>01, Energy</a:t>
            </a:r>
            <a:r>
              <a:rPr lang="en-US" sz="1600" dirty="0"/>
              <a:t>-efficiency-evaluation-methodology-follow-</a:t>
            </a:r>
            <a:r>
              <a:rPr lang="en-US" sz="1600" dirty="0" smtClean="0"/>
              <a:t>up, Sept 2014</a:t>
            </a:r>
          </a:p>
          <a:p>
            <a:pPr marL="0" indent="0">
              <a:spcBef>
                <a:spcPct val="20000"/>
              </a:spcBef>
              <a:buClr>
                <a:schemeClr val="tx1"/>
              </a:buClr>
            </a:pPr>
            <a:r>
              <a:rPr lang="en-US" sz="1600" dirty="0" smtClean="0"/>
              <a:t>[4] </a:t>
            </a:r>
            <a:r>
              <a:rPr lang="en-US" sz="1600" dirty="0"/>
              <a:t> </a:t>
            </a:r>
            <a:r>
              <a:rPr lang="en-US" sz="1600" dirty="0" smtClean="0"/>
              <a:t>IEEE 11</a:t>
            </a:r>
            <a:r>
              <a:rPr lang="en-US" sz="1600" dirty="0"/>
              <a:t>-14-1286-</a:t>
            </a:r>
            <a:r>
              <a:rPr lang="en-US" sz="1600" dirty="0" smtClean="0"/>
              <a:t>03, Energy</a:t>
            </a:r>
            <a:r>
              <a:rPr lang="en-US" sz="1600" dirty="0"/>
              <a:t>-efficiency-redline-to-simulation-</a:t>
            </a:r>
            <a:r>
              <a:rPr lang="en-US" sz="1600" dirty="0" smtClean="0"/>
              <a:t>scenarios, Sept 2014</a:t>
            </a:r>
          </a:p>
          <a:p>
            <a:pPr marL="0" indent="0">
              <a:spcBef>
                <a:spcPct val="20000"/>
              </a:spcBef>
              <a:buClr>
                <a:schemeClr val="tx1"/>
              </a:buClr>
            </a:pPr>
            <a:r>
              <a:rPr lang="en-US" sz="1600" dirty="0" smtClean="0"/>
              <a:t>[5] </a:t>
            </a:r>
            <a:r>
              <a:rPr lang="en-US" sz="1600" dirty="0"/>
              <a:t> </a:t>
            </a:r>
            <a:r>
              <a:rPr lang="en-US" sz="1600" dirty="0" smtClean="0"/>
              <a:t>IEEE 11</a:t>
            </a:r>
            <a:r>
              <a:rPr lang="en-US" sz="1600" dirty="0"/>
              <a:t>-14-1285-</a:t>
            </a:r>
            <a:r>
              <a:rPr lang="en-US" sz="1600" dirty="0" smtClean="0"/>
              <a:t>01, Energy</a:t>
            </a:r>
            <a:r>
              <a:rPr lang="en-US" sz="1600" dirty="0"/>
              <a:t>-efficiency-redline-to-evaluation-</a:t>
            </a:r>
            <a:r>
              <a:rPr lang="en-US" sz="1600" dirty="0" smtClean="0"/>
              <a:t>methodology, Sept 2014</a:t>
            </a:r>
          </a:p>
          <a:p>
            <a:pPr marL="0" indent="0">
              <a:spcBef>
                <a:spcPct val="20000"/>
              </a:spcBef>
              <a:buClr>
                <a:schemeClr val="tx1"/>
              </a:buClr>
            </a:pPr>
            <a:r>
              <a:rPr lang="en-US" sz="1600" dirty="0" smtClean="0"/>
              <a:t>[6]  IEEE 11-14-0571-07, Evaluation-Methodology</a:t>
            </a:r>
          </a:p>
          <a:p>
            <a:pPr marL="0" indent="0">
              <a:spcBef>
                <a:spcPct val="20000"/>
              </a:spcBef>
              <a:buClr>
                <a:schemeClr val="tx1"/>
              </a:buClr>
            </a:pPr>
            <a:r>
              <a:rPr lang="en-US" sz="1600" dirty="0" smtClean="0"/>
              <a:t>[7]  IEEE 11-14-0980-06, Simulation-Scenarios</a:t>
            </a:r>
          </a:p>
          <a:p>
            <a:pPr marL="0" indent="0">
              <a:spcBef>
                <a:spcPct val="20000"/>
              </a:spcBef>
              <a:buClr>
                <a:schemeClr val="tx1"/>
              </a:buClr>
            </a:pPr>
            <a:r>
              <a:rPr lang="en-US" sz="1600" dirty="0" smtClean="0"/>
              <a:t>[8]  IEEE 11</a:t>
            </a:r>
            <a:r>
              <a:rPr lang="en-US" sz="1600" dirty="0"/>
              <a:t>-14-1444-</a:t>
            </a:r>
            <a:r>
              <a:rPr lang="en-US" sz="1600" dirty="0" smtClean="0"/>
              <a:t>02, Energy</a:t>
            </a:r>
            <a:r>
              <a:rPr lang="en-US" sz="1600" dirty="0"/>
              <a:t>-efficiency-evaluation-and-simulation-</a:t>
            </a:r>
            <a:r>
              <a:rPr lang="en-US" sz="1600" dirty="0" smtClean="0"/>
              <a:t>model, Nov 2014 </a:t>
            </a:r>
            <a:r>
              <a:rPr lang="en-US" sz="1600" dirty="0"/>
              <a:t>(</a:t>
            </a:r>
            <a:r>
              <a:rPr lang="en-US" sz="1600" dirty="0" err="1" smtClean="0"/>
              <a:t>Mediatek</a:t>
            </a:r>
            <a:r>
              <a:rPr lang="en-US" sz="1600" dirty="0" smtClean="0"/>
              <a:t>)</a:t>
            </a:r>
          </a:p>
          <a:p>
            <a:pPr marL="0" indent="0">
              <a:spcBef>
                <a:spcPct val="20000"/>
              </a:spcBef>
              <a:buClr>
                <a:schemeClr val="tx1"/>
              </a:buClr>
            </a:pPr>
            <a:r>
              <a:rPr lang="en-US" sz="1600" dirty="0" smtClean="0"/>
              <a:t>[9]  IEEE 11-14-1454-01, Power</a:t>
            </a:r>
            <a:r>
              <a:rPr lang="en-US" sz="1600" dirty="0"/>
              <a:t>-save-</a:t>
            </a:r>
            <a:r>
              <a:rPr lang="en-US" sz="1600" dirty="0" smtClean="0"/>
              <a:t>discussion, </a:t>
            </a:r>
            <a:r>
              <a:rPr lang="en-US" sz="1600" dirty="0"/>
              <a:t>Nov 2014 </a:t>
            </a:r>
            <a:r>
              <a:rPr lang="en-US" sz="1600" dirty="0" smtClean="0"/>
              <a:t> </a:t>
            </a:r>
            <a:r>
              <a:rPr lang="en-US" sz="1600" dirty="0"/>
              <a:t>(</a:t>
            </a:r>
            <a:r>
              <a:rPr lang="en-US" sz="1600" dirty="0" smtClean="0"/>
              <a:t>Nokia)</a:t>
            </a:r>
          </a:p>
          <a:p>
            <a:pPr marL="0" indent="0">
              <a:spcBef>
                <a:spcPct val="20000"/>
              </a:spcBef>
              <a:buClr>
                <a:schemeClr val="tx1"/>
              </a:buClr>
            </a:pPr>
            <a:r>
              <a:rPr lang="en-US" sz="1600" dirty="0" smtClean="0"/>
              <a:t>[10] IEEE 11-14-1495</a:t>
            </a:r>
            <a:r>
              <a:rPr lang="en-US" sz="1600" dirty="0"/>
              <a:t>-</a:t>
            </a:r>
            <a:r>
              <a:rPr lang="en-US" sz="1600" dirty="0" smtClean="0"/>
              <a:t>00, Power</a:t>
            </a:r>
            <a:r>
              <a:rPr lang="en-US" sz="1600" dirty="0"/>
              <a:t>-save-calibration-</a:t>
            </a:r>
            <a:r>
              <a:rPr lang="en-US" sz="1600" dirty="0" smtClean="0"/>
              <a:t>results, </a:t>
            </a:r>
            <a:r>
              <a:rPr lang="en-US" sz="1600" dirty="0"/>
              <a:t>Nov 2014 </a:t>
            </a:r>
            <a:r>
              <a:rPr lang="en-US" sz="1600" dirty="0" smtClean="0"/>
              <a:t> (Nokia)</a:t>
            </a:r>
          </a:p>
          <a:p>
            <a:pPr marL="0" indent="0">
              <a:spcBef>
                <a:spcPct val="20000"/>
              </a:spcBef>
              <a:buClr>
                <a:schemeClr val="tx1"/>
              </a:buClr>
            </a:pPr>
            <a:r>
              <a:rPr lang="en-US" sz="1600" dirty="0" smtClean="0"/>
              <a:t>[11] IEEE 11-14-1496-05, Power</a:t>
            </a:r>
            <a:r>
              <a:rPr lang="en-US" sz="1600" dirty="0"/>
              <a:t>-save-calibration-</a:t>
            </a:r>
            <a:r>
              <a:rPr lang="en-US" sz="1600" dirty="0" smtClean="0"/>
              <a:t>scenario, </a:t>
            </a:r>
            <a:r>
              <a:rPr lang="en-US" sz="1600" dirty="0"/>
              <a:t>Nov 2014 </a:t>
            </a:r>
            <a:r>
              <a:rPr lang="en-US" sz="1600" dirty="0" smtClean="0"/>
              <a:t> </a:t>
            </a:r>
            <a:r>
              <a:rPr lang="en-US" sz="1600" dirty="0"/>
              <a:t>(</a:t>
            </a:r>
            <a:r>
              <a:rPr lang="en-US" sz="1600" dirty="0" smtClean="0"/>
              <a:t>Nokia)</a:t>
            </a:r>
          </a:p>
          <a:p>
            <a:pPr marL="0" indent="0">
              <a:spcBef>
                <a:spcPct val="20000"/>
              </a:spcBef>
              <a:buClr>
                <a:schemeClr val="tx1"/>
              </a:buClr>
            </a:pPr>
            <a:r>
              <a:rPr lang="en-US" sz="1600" dirty="0" smtClean="0"/>
              <a:t>[12] IEEE 11-15-0072-00</a:t>
            </a:r>
            <a:r>
              <a:rPr lang="en-US" sz="1600" dirty="0"/>
              <a:t>, U</a:t>
            </a:r>
            <a:r>
              <a:rPr lang="en-US" sz="1600" dirty="0" smtClean="0"/>
              <a:t>-ASPD-</a:t>
            </a:r>
            <a:r>
              <a:rPr lang="en-US" sz="1600" dirty="0"/>
              <a:t>powser-saving-calibration-</a:t>
            </a:r>
            <a:r>
              <a:rPr lang="en-US" sz="1600" dirty="0" smtClean="0"/>
              <a:t>results, Jan 2015 (Huawei)</a:t>
            </a:r>
          </a:p>
          <a:p>
            <a:pPr marL="0" indent="0">
              <a:spcBef>
                <a:spcPct val="20000"/>
              </a:spcBef>
              <a:buClr>
                <a:schemeClr val="tx1"/>
              </a:buClr>
            </a:pPr>
            <a:r>
              <a:rPr lang="en-US" sz="1600" dirty="0" smtClean="0"/>
              <a:t>[13] IEEE 11-15-0103-00</a:t>
            </a:r>
            <a:r>
              <a:rPr lang="en-US" sz="1600" dirty="0"/>
              <a:t>, P</a:t>
            </a:r>
            <a:r>
              <a:rPr lang="en-US" sz="1600" dirty="0" smtClean="0"/>
              <a:t>ower</a:t>
            </a:r>
            <a:r>
              <a:rPr lang="en-US" sz="1600" dirty="0"/>
              <a:t>-save-</a:t>
            </a:r>
            <a:r>
              <a:rPr lang="en-US" sz="1600" dirty="0" smtClean="0"/>
              <a:t>calibration, Jan 2015 (Nokia)</a:t>
            </a:r>
          </a:p>
          <a:p>
            <a:pPr marL="0" indent="0">
              <a:spcBef>
                <a:spcPct val="20000"/>
              </a:spcBef>
              <a:buClr>
                <a:schemeClr val="tx1"/>
              </a:buClr>
            </a:pPr>
            <a:endParaRPr lang="en-US" sz="1600" dirty="0" smtClean="0"/>
          </a:p>
          <a:p>
            <a:pPr marL="0" indent="0">
              <a:spcBef>
                <a:spcPct val="20000"/>
              </a:spcBef>
              <a:buClr>
                <a:schemeClr val="tx1"/>
              </a:buClr>
            </a:pPr>
            <a:endParaRPr lang="en-US" sz="1600" dirty="0" smtClean="0"/>
          </a:p>
          <a:p>
            <a:pPr marL="457200" indent="-457200">
              <a:spcBef>
                <a:spcPct val="20000"/>
              </a:spcBef>
              <a:buClr>
                <a:schemeClr val="tx1"/>
              </a:buClr>
              <a:buFont typeface="+mj-lt"/>
              <a:buAutoNum type="arabicPeriod"/>
            </a:pPr>
            <a:endParaRPr lang="en-US" sz="1800" i="1" dirty="0" smtClean="0"/>
          </a:p>
          <a:p>
            <a:pPr marL="457200" indent="-457200">
              <a:spcBef>
                <a:spcPct val="20000"/>
              </a:spcBef>
              <a:buClr>
                <a:schemeClr val="tx1"/>
              </a:buClr>
              <a:buFont typeface="+mj-lt"/>
              <a:buAutoNum type="arabicPeriod"/>
            </a:pPr>
            <a:endParaRPr lang="en-US" sz="1400" i="1" kern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0473127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Joonsuk (Apple) etc. 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Do you support to have multiple sleeping states, depending on power consumption level and transition </a:t>
            </a:r>
            <a:r>
              <a:rPr lang="en-US" b="0" dirty="0" smtClean="0"/>
              <a:t>delay, for evaluation and simulation purpose?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Yes: 47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No: 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Abs: 57</a:t>
            </a:r>
            <a:endParaRPr lang="en-US" b="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xmlns="" val="3492017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Joonsuk (Apple) etc. 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Do you support to define two sleeping states, i.e., Shallow Sleep and Deep Sleep?</a:t>
            </a:r>
          </a:p>
        </p:txBody>
      </p:sp>
    </p:spTree>
    <p:extLst>
      <p:ext uri="{BB962C8B-B14F-4D97-AF65-F5344CB8AC3E}">
        <p14:creationId xmlns:p14="http://schemas.microsoft.com/office/powerpoint/2010/main" xmlns="" val="16121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Joonsuk (Apple) etc. 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Do you support to update the power model parameter table and the power transition parameter table as in slide 8 &amp; 9 in [7]?</a:t>
            </a:r>
          </a:p>
        </p:txBody>
      </p:sp>
    </p:spTree>
    <p:extLst>
      <p:ext uri="{BB962C8B-B14F-4D97-AF65-F5344CB8AC3E}">
        <p14:creationId xmlns:p14="http://schemas.microsoft.com/office/powerpoint/2010/main" xmlns="" val="16121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Joonsuk (Apple) etc. 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Do you support to define an EER definition in [6] under title of  “Network EER” in page 25 of [6], by referring to the power model parameter table in [7</a:t>
            </a:r>
            <a:r>
              <a:rPr lang="en-US" b="0" dirty="0" smtClean="0"/>
              <a:t>], by defining B as MSDU bits?</a:t>
            </a:r>
            <a:endParaRPr lang="en-US" b="0" dirty="0" smtClean="0"/>
          </a:p>
          <a:p>
            <a:r>
              <a:rPr lang="en-US" dirty="0" smtClean="0"/>
              <a:t>Yes:22</a:t>
            </a:r>
          </a:p>
          <a:p>
            <a:r>
              <a:rPr lang="en-US" dirty="0" smtClean="0"/>
              <a:t>No:1</a:t>
            </a:r>
          </a:p>
          <a:p>
            <a:r>
              <a:rPr lang="en-US" dirty="0" smtClean="0"/>
              <a:t>ABS:53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417922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Joonsuk (Apple) etc. 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2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021274882"/>
              </p:ext>
            </p:extLst>
          </p:nvPr>
        </p:nvGraphicFramePr>
        <p:xfrm>
          <a:off x="609600" y="1295400"/>
          <a:ext cx="7899400" cy="1885950"/>
        </p:xfrm>
        <a:graphic>
          <a:graphicData uri="http://schemas.openxmlformats.org/presentationml/2006/ole">
            <p:oleObj spid="_x0000_s7176" name="Document" r:id="rId4" imgW="8246520" imgH="1956240" progId="Word.Document.8">
              <p:embed/>
            </p:oleObj>
          </a:graphicData>
        </a:graphic>
      </p:graphicFrame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533400" y="762000"/>
            <a:ext cx="2590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</a:t>
            </a:r>
            <a:r>
              <a:rPr lang="en-GB" sz="2000" dirty="0" smtClean="0">
                <a:solidFill>
                  <a:srgbClr val="000000"/>
                </a:solidFill>
              </a:rPr>
              <a:t>: [Continued]</a:t>
            </a:r>
            <a:endParaRPr lang="en-GB"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854608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In [1], the concept of energy efficiency evaluation methodology was introduced in 11ax, and subsequently updated in [2, </a:t>
            </a:r>
            <a:r>
              <a:rPr lang="en-US" b="0" smtClean="0"/>
              <a:t>3]</a:t>
            </a:r>
            <a:endParaRPr lang="en-US" b="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All of these concepts [4, 5] were</a:t>
            </a:r>
            <a:r>
              <a:rPr lang="en-US" b="0" dirty="0" smtClean="0"/>
              <a:t> accepted in the </a:t>
            </a:r>
            <a:r>
              <a:rPr lang="en-US" b="0" dirty="0" err="1" smtClean="0"/>
              <a:t>TGax</a:t>
            </a:r>
            <a:r>
              <a:rPr lang="en-US" b="0" dirty="0" smtClean="0"/>
              <a:t> documents for Evaluation Methodology [6] and Simulation Scenario [7].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Since then, this topic has been in active discussions [8, 9, 11] and they have led to clarifications and updates to [6, 7]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Some companies have upgraded their system simulators with power save capabilities, and also presented calibration results </a:t>
            </a:r>
            <a:r>
              <a:rPr lang="en-US" b="0" dirty="0"/>
              <a:t>for U-APSD </a:t>
            </a:r>
            <a:r>
              <a:rPr lang="en-US" b="0" dirty="0" smtClean="0"/>
              <a:t>[10, 12, 13] </a:t>
            </a:r>
            <a:r>
              <a:rPr lang="en-US" b="0" dirty="0"/>
              <a:t>and </a:t>
            </a:r>
            <a:r>
              <a:rPr lang="en-US" b="0" dirty="0" smtClean="0"/>
              <a:t>PSM </a:t>
            </a:r>
            <a:r>
              <a:rPr lang="en-US" b="0" dirty="0"/>
              <a:t>[10</a:t>
            </a:r>
            <a:r>
              <a:rPr lang="en-US" b="0" dirty="0" smtClean="0"/>
              <a:t>, 13]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As </a:t>
            </a:r>
            <a:r>
              <a:rPr lang="en-US" b="0" dirty="0" err="1" smtClean="0"/>
              <a:t>TGax</a:t>
            </a:r>
            <a:r>
              <a:rPr lang="en-US" b="0" dirty="0" smtClean="0"/>
              <a:t> continues to work on power save calibrations, </a:t>
            </a:r>
            <a:r>
              <a:rPr lang="en-US" b="0" dirty="0"/>
              <a:t>t</a:t>
            </a:r>
            <a:r>
              <a:rPr lang="en-US" b="0" dirty="0" smtClean="0"/>
              <a:t>his presentation is intended to kick off discussion on evaluating the performance of a power save mechanism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b="0" dirty="0" smtClean="0"/>
          </a:p>
          <a:p>
            <a:pPr>
              <a:buFont typeface="Arial" panose="020B0604020202020204" pitchFamily="34" charset="0"/>
              <a:buChar char="•"/>
            </a:pPr>
            <a:endParaRPr lang="en-GB" b="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Joonsuk (Apple) etc. 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2666690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/>
              <a:buChar char="•"/>
            </a:pPr>
            <a:r>
              <a:rPr lang="en-US" dirty="0" smtClean="0"/>
              <a:t>This presentation discusses two concepts to evaluate the performance of a power save mechanism: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Power States refinement</a:t>
            </a:r>
          </a:p>
          <a:p>
            <a:pPr lvl="2">
              <a:buFont typeface="Arial"/>
              <a:buChar char="•"/>
            </a:pPr>
            <a:r>
              <a:rPr lang="en-US" dirty="0" smtClean="0"/>
              <a:t>Separate Sleep State into two sub-states, i.e. Deep Sleep and Shallow Sleep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Network Energy Efficiency Ratio (N-EER) </a:t>
            </a:r>
          </a:p>
          <a:p>
            <a:pPr lvl="2">
              <a:buFont typeface="Arial"/>
              <a:buChar char="•"/>
            </a:pPr>
            <a:r>
              <a:rPr lang="en-US" dirty="0" smtClean="0"/>
              <a:t>To measure efficiency of total energy used to deliver information bits over the network</a:t>
            </a:r>
          </a:p>
          <a:p>
            <a:pPr lvl="2">
              <a:buFont typeface="Arial"/>
              <a:buChar char="•"/>
            </a:pPr>
            <a:r>
              <a:rPr lang="en-US" dirty="0" smtClean="0"/>
              <a:t>To provide more general formula to calculate EER for one or multiple STAs  </a:t>
            </a:r>
          </a:p>
          <a:p>
            <a:pPr lvl="1">
              <a:buFont typeface="Arial"/>
              <a:buChar char="•"/>
            </a:pPr>
            <a:endParaRPr lang="en-US" dirty="0" smtClean="0"/>
          </a:p>
          <a:p>
            <a:pPr lvl="1">
              <a:buFont typeface="Arial"/>
              <a:buChar char="•"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Joonsuk (Apple) etc. 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156132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Update Discussion on Power States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 smtClean="0"/>
              <a:t>In [1], we have introduced two sub-states of the Sleep state (Shallow Sleep &amp; Deep Sleep); however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To simplify the simulations,</a:t>
            </a:r>
            <a:r>
              <a:rPr lang="en-US" sz="1600" b="0" dirty="0" smtClean="0"/>
              <a:t> only </a:t>
            </a:r>
            <a:r>
              <a:rPr lang="en-US" sz="1600" dirty="0" smtClean="0"/>
              <a:t>one Sleep </a:t>
            </a:r>
            <a:r>
              <a:rPr lang="en-US" sz="1600" b="0" dirty="0" smtClean="0"/>
              <a:t>state was proposed to be in use for calibration simulations [2]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 smtClean="0"/>
              <a:t>Since then, we have heard many comments to distinguish more sleeping states for realistic Power Savings (PS) modeling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 smtClean="0"/>
              <a:t>With this presentation, we propose two sub-states to Sleep state, Shallow </a:t>
            </a:r>
            <a:r>
              <a:rPr lang="en-US" sz="2000" b="0" dirty="0"/>
              <a:t>Sleep </a:t>
            </a:r>
            <a:r>
              <a:rPr lang="en-US" sz="2000" b="0" dirty="0" smtClean="0"/>
              <a:t>and </a:t>
            </a:r>
            <a:r>
              <a:rPr lang="en-US" sz="2000" b="0" dirty="0"/>
              <a:t>Deep </a:t>
            </a:r>
            <a:r>
              <a:rPr lang="en-US" sz="2000" b="0" dirty="0" smtClean="0"/>
              <a:t>Sleep, for power save evaluation methodology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0" dirty="0" smtClean="0"/>
              <a:t>Shallow sleep has slightly higher power consumption than deep sleep, but a shorter transition time to Awake state</a:t>
            </a:r>
            <a:endParaRPr lang="en-GB" sz="1600" b="0" dirty="0"/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Joonsuk (Apple) etc. 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911840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Power State Transitions and Consumption </a:t>
            </a:r>
            <a:r>
              <a:rPr lang="en-US" dirty="0" smtClean="0"/>
              <a:t>Levels [1]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/>
              <a:buChar char="•"/>
            </a:pPr>
            <a:r>
              <a:rPr lang="en-US" sz="1600" b="0" dirty="0" smtClean="0"/>
              <a:t>The power </a:t>
            </a:r>
            <a:r>
              <a:rPr lang="en-US" sz="1600" b="0" dirty="0"/>
              <a:t>state transition </a:t>
            </a:r>
            <a:r>
              <a:rPr lang="en-US" sz="1600" b="0" dirty="0" smtClean="0"/>
              <a:t>table </a:t>
            </a:r>
            <a:r>
              <a:rPr lang="en-US" sz="1600" b="0" dirty="0"/>
              <a:t>is </a:t>
            </a:r>
            <a:r>
              <a:rPr lang="en-US" sz="1600" b="0" dirty="0" smtClean="0"/>
              <a:t>used for power model calibration </a:t>
            </a:r>
            <a:r>
              <a:rPr lang="en-US" sz="1600" b="0" dirty="0"/>
              <a:t>across System simulators</a:t>
            </a:r>
          </a:p>
          <a:p>
            <a:pPr>
              <a:buFont typeface="Arial"/>
              <a:buChar char="•"/>
            </a:pPr>
            <a:r>
              <a:rPr lang="en-US" sz="1600" b="0" dirty="0"/>
              <a:t>We make the assumption that these power state transitions are independent of MCS, channel bandwidth, </a:t>
            </a:r>
            <a:r>
              <a:rPr lang="en-US" sz="1600" b="0" dirty="0" smtClean="0"/>
              <a:t>frequency bands, etc.</a:t>
            </a:r>
          </a:p>
          <a:p>
            <a:pPr>
              <a:buFont typeface="Arial"/>
              <a:buChar char="•"/>
            </a:pPr>
            <a:r>
              <a:rPr lang="en-US" sz="1600" b="0" dirty="0" smtClean="0"/>
              <a:t>We need values of power consumption for Deep/Shallow sleep states in the table for power state transition</a:t>
            </a:r>
            <a:endParaRPr lang="en-US" sz="1600" b="0" dirty="0"/>
          </a:p>
          <a:p>
            <a:pPr marL="0" indent="0"/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Joonsuk (Apple) etc. </a:t>
            </a:r>
            <a:endParaRPr lang="en-GB" dirty="0"/>
          </a:p>
        </p:txBody>
      </p:sp>
      <p:sp>
        <p:nvSpPr>
          <p:cNvPr id="30" name="TextBox 29"/>
          <p:cNvSpPr txBox="1"/>
          <p:nvPr/>
        </p:nvSpPr>
        <p:spPr>
          <a:xfrm>
            <a:off x="6324600" y="5181600"/>
            <a:ext cx="182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*For Calibration, one sleep state may be used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6" name="Freeform 35"/>
          <p:cNvSpPr/>
          <p:nvPr/>
        </p:nvSpPr>
        <p:spPr bwMode="auto">
          <a:xfrm>
            <a:off x="2133600" y="3886200"/>
            <a:ext cx="3159617" cy="2514600"/>
          </a:xfrm>
          <a:custGeom>
            <a:avLst/>
            <a:gdLst>
              <a:gd name="connsiteX0" fmla="*/ 12879 w 3168203"/>
              <a:gd name="connsiteY0" fmla="*/ 0 h 1983346"/>
              <a:gd name="connsiteX1" fmla="*/ 3168203 w 3168203"/>
              <a:gd name="connsiteY1" fmla="*/ 0 h 1983346"/>
              <a:gd name="connsiteX2" fmla="*/ 3168203 w 3168203"/>
              <a:gd name="connsiteY2" fmla="*/ 862884 h 1983346"/>
              <a:gd name="connsiteX3" fmla="*/ 1558344 w 3168203"/>
              <a:gd name="connsiteY3" fmla="*/ 875763 h 1983346"/>
              <a:gd name="connsiteX4" fmla="*/ 1558344 w 3168203"/>
              <a:gd name="connsiteY4" fmla="*/ 1983346 h 1983346"/>
              <a:gd name="connsiteX5" fmla="*/ 0 w 3168203"/>
              <a:gd name="connsiteY5" fmla="*/ 1983346 h 1983346"/>
              <a:gd name="connsiteX6" fmla="*/ 12879 w 3168203"/>
              <a:gd name="connsiteY6" fmla="*/ 0 h 19833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168203" h="1983346">
                <a:moveTo>
                  <a:pt x="12879" y="0"/>
                </a:moveTo>
                <a:lnTo>
                  <a:pt x="3168203" y="0"/>
                </a:lnTo>
                <a:lnTo>
                  <a:pt x="3168203" y="862884"/>
                </a:lnTo>
                <a:lnTo>
                  <a:pt x="1558344" y="875763"/>
                </a:lnTo>
                <a:lnTo>
                  <a:pt x="1558344" y="1983346"/>
                </a:lnTo>
                <a:lnTo>
                  <a:pt x="0" y="1983346"/>
                </a:lnTo>
                <a:lnTo>
                  <a:pt x="12879" y="0"/>
                </a:lnTo>
                <a:close/>
              </a:path>
            </a:pathLst>
          </a:custGeom>
          <a:solidFill>
            <a:srgbClr val="FFFF00">
              <a:alpha val="31000"/>
            </a:srgb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0" name="Rounded Rectangle 39"/>
          <p:cNvSpPr/>
          <p:nvPr/>
        </p:nvSpPr>
        <p:spPr bwMode="auto">
          <a:xfrm>
            <a:off x="4038600" y="5105400"/>
            <a:ext cx="1295400" cy="12954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1" name="Shape 100"/>
          <p:cNvSpPr/>
          <p:nvPr/>
        </p:nvSpPr>
        <p:spPr>
          <a:xfrm flipH="1">
            <a:off x="3198168" y="4555976"/>
            <a:ext cx="1109722" cy="898364"/>
          </a:xfrm>
          <a:prstGeom prst="line">
            <a:avLst/>
          </a:prstGeom>
          <a:ln w="25400">
            <a:solidFill>
              <a:srgbClr val="999999"/>
            </a:solidFill>
            <a:custDash>
              <a:ds d="200000" sp="200000"/>
            </a:custDash>
            <a:miter lim="400000"/>
            <a:headEnd type="triangle"/>
            <a:tailEnd type="none"/>
          </a:ln>
        </p:spPr>
        <p:txBody>
          <a:bodyPr lIns="0" tIns="0" rIns="0" bIns="0"/>
          <a:lstStyle/>
          <a:p>
            <a:pPr lvl="0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50">
              <a:solidFill>
                <a:schemeClr val="accent3"/>
              </a:solidFill>
            </a:endParaRPr>
          </a:p>
        </p:txBody>
      </p:sp>
      <p:grpSp>
        <p:nvGrpSpPr>
          <p:cNvPr id="42" name="Group 41"/>
          <p:cNvGrpSpPr/>
          <p:nvPr/>
        </p:nvGrpSpPr>
        <p:grpSpPr>
          <a:xfrm>
            <a:off x="2271503" y="4183635"/>
            <a:ext cx="2833897" cy="2064765"/>
            <a:chOff x="2164452" y="4077177"/>
            <a:chExt cx="2833897" cy="2064765"/>
          </a:xfrm>
        </p:grpSpPr>
        <p:sp>
          <p:nvSpPr>
            <p:cNvPr id="43" name="Shape 93"/>
            <p:cNvSpPr/>
            <p:nvPr/>
          </p:nvSpPr>
          <p:spPr>
            <a:xfrm>
              <a:off x="2164452" y="4077177"/>
              <a:ext cx="846901" cy="357221"/>
            </a:xfrm>
            <a:prstGeom prst="roundRect">
              <a:avLst>
                <a:gd name="adj" fmla="val 32832"/>
              </a:avLst>
            </a:prstGeom>
            <a:solidFill>
              <a:srgbClr val="1990DF"/>
            </a:solidFill>
            <a:ln w="12700">
              <a:solidFill/>
              <a:miter lim="400000"/>
            </a:ln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lIns="0" tIns="0" rIns="0" bIns="0" anchor="ctr"/>
            <a:lstStyle>
              <a:lvl1pPr>
                <a:defRPr sz="16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 algn="ctr">
                <a:defRPr sz="1800">
                  <a:solidFill>
                    <a:srgbClr val="000000"/>
                  </a:solidFill>
                  <a:effectLst/>
                </a:defRPr>
              </a:pPr>
              <a:r>
                <a:rPr sz="1050" dirty="0">
                  <a:solidFill>
                    <a:schemeClr val="accent3"/>
                  </a:solidFill>
                </a:rPr>
                <a:t>Transmit</a:t>
              </a:r>
            </a:p>
          </p:txBody>
        </p:sp>
        <p:sp>
          <p:nvSpPr>
            <p:cNvPr id="44" name="Shape 94"/>
            <p:cNvSpPr/>
            <p:nvPr/>
          </p:nvSpPr>
          <p:spPr>
            <a:xfrm>
              <a:off x="4135563" y="4077177"/>
              <a:ext cx="846901" cy="357221"/>
            </a:xfrm>
            <a:prstGeom prst="roundRect">
              <a:avLst>
                <a:gd name="adj" fmla="val 32832"/>
              </a:avLst>
            </a:prstGeom>
            <a:solidFill>
              <a:srgbClr val="1990DF"/>
            </a:solidFill>
            <a:ln w="12700">
              <a:solidFill/>
              <a:miter lim="400000"/>
            </a:ln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lIns="0" tIns="0" rIns="0" bIns="0" anchor="ctr"/>
            <a:lstStyle>
              <a:lvl1pPr>
                <a:defRPr sz="16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 algn="ctr">
                <a:defRPr sz="1800">
                  <a:solidFill>
                    <a:srgbClr val="000000"/>
                  </a:solidFill>
                  <a:effectLst/>
                </a:defRPr>
              </a:pPr>
              <a:r>
                <a:rPr sz="1050" dirty="0">
                  <a:solidFill>
                    <a:schemeClr val="accent3"/>
                  </a:solidFill>
                </a:rPr>
                <a:t>Receive</a:t>
              </a:r>
            </a:p>
          </p:txBody>
        </p:sp>
        <p:sp>
          <p:nvSpPr>
            <p:cNvPr id="45" name="Shape 95"/>
            <p:cNvSpPr/>
            <p:nvPr/>
          </p:nvSpPr>
          <p:spPr>
            <a:xfrm>
              <a:off x="2164452" y="5327521"/>
              <a:ext cx="846901" cy="357221"/>
            </a:xfrm>
            <a:prstGeom prst="roundRect">
              <a:avLst>
                <a:gd name="adj" fmla="val 32832"/>
              </a:avLst>
            </a:prstGeom>
            <a:solidFill>
              <a:srgbClr val="1990DF"/>
            </a:solidFill>
            <a:ln w="12700">
              <a:solidFill/>
              <a:miter lim="400000"/>
            </a:ln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lIns="0" tIns="0" rIns="0" bIns="0" anchor="ctr"/>
            <a:lstStyle>
              <a:lvl1pPr>
                <a:defRPr sz="16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 algn="ctr">
                <a:defRPr sz="1800">
                  <a:solidFill>
                    <a:srgbClr val="000000"/>
                  </a:solidFill>
                  <a:effectLst/>
                </a:defRPr>
              </a:pPr>
              <a:r>
                <a:rPr sz="1050" dirty="0">
                  <a:solidFill>
                    <a:schemeClr val="accent3"/>
                  </a:solidFill>
                </a:rPr>
                <a:t>Listen</a:t>
              </a:r>
            </a:p>
          </p:txBody>
        </p:sp>
        <p:sp>
          <p:nvSpPr>
            <p:cNvPr id="46" name="Shape 96"/>
            <p:cNvSpPr/>
            <p:nvPr/>
          </p:nvSpPr>
          <p:spPr>
            <a:xfrm>
              <a:off x="4109153" y="5327521"/>
              <a:ext cx="846901" cy="357221"/>
            </a:xfrm>
            <a:prstGeom prst="roundRect">
              <a:avLst>
                <a:gd name="adj" fmla="val 32832"/>
              </a:avLst>
            </a:prstGeom>
            <a:solidFill>
              <a:srgbClr val="1990DF"/>
            </a:solidFill>
            <a:ln w="12700">
              <a:solidFill/>
              <a:miter lim="400000"/>
            </a:ln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lIns="0" tIns="0" rIns="0" bIns="0" anchor="ctr"/>
            <a:lstStyle>
              <a:lvl1pPr>
                <a:defRPr sz="16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 algn="ctr">
                <a:defRPr sz="1800">
                  <a:solidFill>
                    <a:srgbClr val="000000"/>
                  </a:solidFill>
                  <a:effectLst/>
                </a:defRPr>
              </a:pPr>
              <a:r>
                <a:rPr lang="en-US" sz="1050" dirty="0" smtClean="0">
                  <a:solidFill>
                    <a:schemeClr val="accent3"/>
                  </a:solidFill>
                </a:rPr>
                <a:t>Shallow Sleep</a:t>
              </a:r>
              <a:endParaRPr sz="1050" dirty="0">
                <a:solidFill>
                  <a:schemeClr val="accent3"/>
                </a:solidFill>
              </a:endParaRPr>
            </a:p>
          </p:txBody>
        </p:sp>
        <p:sp>
          <p:nvSpPr>
            <p:cNvPr id="47" name="Shape 97"/>
            <p:cNvSpPr/>
            <p:nvPr/>
          </p:nvSpPr>
          <p:spPr>
            <a:xfrm>
              <a:off x="4083949" y="5837142"/>
              <a:ext cx="914400" cy="304800"/>
            </a:xfrm>
            <a:prstGeom prst="roundRect">
              <a:avLst>
                <a:gd name="adj" fmla="val 32832"/>
              </a:avLst>
            </a:prstGeom>
            <a:solidFill>
              <a:srgbClr val="1990DF"/>
            </a:solidFill>
            <a:ln w="12700">
              <a:solidFill/>
              <a:miter lim="400000"/>
            </a:ln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lIns="0" tIns="0" rIns="0" bIns="0" anchor="ctr"/>
            <a:lstStyle>
              <a:lvl1pPr>
                <a:defRPr sz="16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 algn="ctr">
                <a:defRPr sz="1800">
                  <a:solidFill>
                    <a:srgbClr val="000000"/>
                  </a:solidFill>
                  <a:effectLst/>
                </a:defRPr>
              </a:pPr>
              <a:r>
                <a:rPr sz="1050" dirty="0">
                  <a:solidFill>
                    <a:schemeClr val="accent3"/>
                  </a:solidFill>
                </a:rPr>
                <a:t>Deep Sleep</a:t>
              </a:r>
            </a:p>
          </p:txBody>
        </p:sp>
        <p:sp>
          <p:nvSpPr>
            <p:cNvPr id="48" name="Shape 98"/>
            <p:cNvSpPr/>
            <p:nvPr/>
          </p:nvSpPr>
          <p:spPr>
            <a:xfrm>
              <a:off x="2515052" y="4460606"/>
              <a:ext cx="1" cy="828600"/>
            </a:xfrm>
            <a:prstGeom prst="line">
              <a:avLst/>
            </a:prstGeom>
            <a:ln w="25400">
              <a:solidFill>
                <a:srgbClr val="999999"/>
              </a:solidFill>
              <a:custDash>
                <a:ds d="200000" sp="200000"/>
              </a:custDash>
              <a:miter lim="400000"/>
              <a:headEnd type="none"/>
              <a:tailEnd type="triangle"/>
            </a:ln>
          </p:spPr>
          <p:txBody>
            <a:bodyPr lIns="0" tIns="0" rIns="0" bIns="0"/>
            <a:lstStyle/>
            <a:p>
              <a:pPr lvl="0">
                <a:defRPr sz="38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1050">
                <a:solidFill>
                  <a:schemeClr val="accent3"/>
                </a:solidFill>
              </a:endParaRPr>
            </a:p>
          </p:txBody>
        </p:sp>
        <p:sp>
          <p:nvSpPr>
            <p:cNvPr id="49" name="Shape 99"/>
            <p:cNvSpPr/>
            <p:nvPr/>
          </p:nvSpPr>
          <p:spPr>
            <a:xfrm>
              <a:off x="4559013" y="4480751"/>
              <a:ext cx="1" cy="828600"/>
            </a:xfrm>
            <a:prstGeom prst="line">
              <a:avLst/>
            </a:prstGeom>
            <a:ln w="50800">
              <a:solidFill>
                <a:srgbClr val="8363AE"/>
              </a:solidFill>
              <a:miter lim="400000"/>
              <a:tailEnd type="triangle"/>
            </a:ln>
          </p:spPr>
          <p:txBody>
            <a:bodyPr lIns="0" tIns="0" rIns="0" bIns="0"/>
            <a:lstStyle/>
            <a:p>
              <a:pPr lvl="0">
                <a:defRPr sz="38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1050">
                <a:solidFill>
                  <a:schemeClr val="accent3"/>
                </a:solidFill>
              </a:endParaRPr>
            </a:p>
          </p:txBody>
        </p:sp>
        <p:sp>
          <p:nvSpPr>
            <p:cNvPr id="50" name="Shape 100"/>
            <p:cNvSpPr/>
            <p:nvPr/>
          </p:nvSpPr>
          <p:spPr>
            <a:xfrm flipH="1">
              <a:off x="2947101" y="4388598"/>
              <a:ext cx="1109722" cy="898364"/>
            </a:xfrm>
            <a:prstGeom prst="line">
              <a:avLst/>
            </a:prstGeom>
            <a:ln w="25400">
              <a:solidFill>
                <a:srgbClr val="999999"/>
              </a:solidFill>
              <a:custDash>
                <a:ds d="200000" sp="200000"/>
              </a:custDash>
              <a:miter lim="400000"/>
              <a:headEnd type="none"/>
              <a:tailEnd type="triangle"/>
            </a:ln>
          </p:spPr>
          <p:txBody>
            <a:bodyPr lIns="0" tIns="0" rIns="0" bIns="0"/>
            <a:lstStyle/>
            <a:p>
              <a:pPr lvl="0">
                <a:defRPr sz="38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1050">
                <a:solidFill>
                  <a:schemeClr val="accent3"/>
                </a:solidFill>
              </a:endParaRPr>
            </a:p>
          </p:txBody>
        </p:sp>
        <p:sp>
          <p:nvSpPr>
            <p:cNvPr id="51" name="Shape 101"/>
            <p:cNvSpPr/>
            <p:nvPr/>
          </p:nvSpPr>
          <p:spPr>
            <a:xfrm flipH="1">
              <a:off x="3091117" y="5468718"/>
              <a:ext cx="936104" cy="0"/>
            </a:xfrm>
            <a:prstGeom prst="line">
              <a:avLst/>
            </a:prstGeom>
            <a:ln w="50800">
              <a:solidFill>
                <a:srgbClr val="8363AE"/>
              </a:solidFill>
              <a:miter lim="400000"/>
              <a:headEnd type="none"/>
              <a:tailEnd type="triangle"/>
            </a:ln>
          </p:spPr>
          <p:txBody>
            <a:bodyPr lIns="0" tIns="0" rIns="0" bIns="0"/>
            <a:lstStyle/>
            <a:p>
              <a:pPr lvl="0">
                <a:defRPr sz="38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1050">
                <a:solidFill>
                  <a:schemeClr val="accent3"/>
                </a:solidFill>
              </a:endParaRPr>
            </a:p>
          </p:txBody>
        </p:sp>
        <p:sp>
          <p:nvSpPr>
            <p:cNvPr id="52" name="Shape 104"/>
            <p:cNvSpPr/>
            <p:nvPr/>
          </p:nvSpPr>
          <p:spPr>
            <a:xfrm flipH="1">
              <a:off x="3054049" y="4255787"/>
              <a:ext cx="1038817" cy="1"/>
            </a:xfrm>
            <a:prstGeom prst="line">
              <a:avLst/>
            </a:prstGeom>
            <a:ln w="25400">
              <a:solidFill>
                <a:srgbClr val="999999"/>
              </a:solidFill>
              <a:custDash>
                <a:ds d="200000" sp="200000"/>
              </a:custDash>
              <a:miter lim="400000"/>
              <a:tailEnd type="triangle"/>
            </a:ln>
          </p:spPr>
          <p:txBody>
            <a:bodyPr lIns="0" tIns="0" rIns="0" bIns="0"/>
            <a:lstStyle/>
            <a:p>
              <a:pPr lvl="0">
                <a:defRPr sz="38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1050">
                <a:solidFill>
                  <a:schemeClr val="accent3"/>
                </a:solidFill>
              </a:endParaRPr>
            </a:p>
          </p:txBody>
        </p:sp>
        <p:sp>
          <p:nvSpPr>
            <p:cNvPr id="53" name="Shape 103"/>
            <p:cNvSpPr/>
            <p:nvPr/>
          </p:nvSpPr>
          <p:spPr>
            <a:xfrm>
              <a:off x="2977226" y="4428901"/>
              <a:ext cx="1138761" cy="938182"/>
            </a:xfrm>
            <a:prstGeom prst="line">
              <a:avLst/>
            </a:prstGeom>
            <a:ln w="50800">
              <a:solidFill>
                <a:srgbClr val="8363AE"/>
              </a:solidFill>
              <a:miter lim="400000"/>
              <a:tailEnd type="triangle"/>
            </a:ln>
          </p:spPr>
          <p:txBody>
            <a:bodyPr lIns="0" tIns="0" rIns="0" bIns="0"/>
            <a:lstStyle/>
            <a:p>
              <a:pPr lvl="0">
                <a:defRPr sz="38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1050">
                <a:solidFill>
                  <a:schemeClr val="accent3"/>
                </a:solidFill>
              </a:endParaRPr>
            </a:p>
          </p:txBody>
        </p:sp>
      </p:grpSp>
      <p:sp>
        <p:nvSpPr>
          <p:cNvPr id="54" name="Shape 101"/>
          <p:cNvSpPr/>
          <p:nvPr/>
        </p:nvSpPr>
        <p:spPr>
          <a:xfrm flipH="1">
            <a:off x="3264028" y="5715000"/>
            <a:ext cx="921292" cy="0"/>
          </a:xfrm>
          <a:prstGeom prst="line">
            <a:avLst/>
          </a:prstGeom>
          <a:ln w="50800">
            <a:solidFill>
              <a:srgbClr val="8363AE"/>
            </a:solidFill>
            <a:miter lim="400000"/>
            <a:headEnd type="triangle"/>
            <a:tailEnd type="none"/>
          </a:ln>
        </p:spPr>
        <p:txBody>
          <a:bodyPr lIns="0" tIns="0" rIns="0" bIns="0"/>
          <a:lstStyle/>
          <a:p>
            <a:pPr lvl="0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50">
              <a:solidFill>
                <a:schemeClr val="accent3"/>
              </a:solidFill>
            </a:endParaRPr>
          </a:p>
        </p:txBody>
      </p:sp>
      <p:sp>
        <p:nvSpPr>
          <p:cNvPr id="55" name="Shape 98"/>
          <p:cNvSpPr/>
          <p:nvPr/>
        </p:nvSpPr>
        <p:spPr>
          <a:xfrm>
            <a:off x="2766119" y="4555976"/>
            <a:ext cx="1" cy="828600"/>
          </a:xfrm>
          <a:prstGeom prst="line">
            <a:avLst/>
          </a:prstGeom>
          <a:ln w="25400">
            <a:solidFill>
              <a:srgbClr val="999999"/>
            </a:solidFill>
            <a:custDash>
              <a:ds d="200000" sp="200000"/>
            </a:custDash>
            <a:miter lim="400000"/>
            <a:headEnd type="triangle"/>
            <a:tailEnd type="none"/>
          </a:ln>
        </p:spPr>
        <p:txBody>
          <a:bodyPr lIns="0" tIns="0" rIns="0" bIns="0"/>
          <a:lstStyle/>
          <a:p>
            <a:pPr lvl="0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50">
              <a:solidFill>
                <a:schemeClr val="accent3"/>
              </a:solidFill>
            </a:endParaRPr>
          </a:p>
        </p:txBody>
      </p:sp>
      <p:sp>
        <p:nvSpPr>
          <p:cNvPr id="56" name="Shape 101"/>
          <p:cNvSpPr/>
          <p:nvPr/>
        </p:nvSpPr>
        <p:spPr>
          <a:xfrm flipH="1" flipV="1">
            <a:off x="2819400" y="5715000"/>
            <a:ext cx="0" cy="304800"/>
          </a:xfrm>
          <a:prstGeom prst="line">
            <a:avLst/>
          </a:prstGeom>
          <a:ln w="50800">
            <a:solidFill>
              <a:srgbClr val="8363AE"/>
            </a:solidFill>
            <a:miter lim="400000"/>
            <a:headEnd type="none"/>
            <a:tailEnd type="triangle"/>
          </a:ln>
        </p:spPr>
        <p:txBody>
          <a:bodyPr lIns="0" tIns="0" rIns="0" bIns="0"/>
          <a:lstStyle/>
          <a:p>
            <a:pPr lvl="0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50">
              <a:solidFill>
                <a:schemeClr val="accent3"/>
              </a:solidFill>
            </a:endParaRPr>
          </a:p>
        </p:txBody>
      </p:sp>
      <p:sp>
        <p:nvSpPr>
          <p:cNvPr id="57" name="Shape 101"/>
          <p:cNvSpPr/>
          <p:nvPr/>
        </p:nvSpPr>
        <p:spPr>
          <a:xfrm flipH="1">
            <a:off x="2590800" y="6172200"/>
            <a:ext cx="1607092" cy="0"/>
          </a:xfrm>
          <a:prstGeom prst="line">
            <a:avLst/>
          </a:prstGeom>
          <a:ln w="50800">
            <a:solidFill>
              <a:srgbClr val="8363AE"/>
            </a:solidFill>
            <a:miter lim="400000"/>
            <a:headEnd type="triangle"/>
            <a:tailEnd type="none"/>
          </a:ln>
        </p:spPr>
        <p:txBody>
          <a:bodyPr lIns="0" tIns="0" rIns="0" bIns="0"/>
          <a:lstStyle/>
          <a:p>
            <a:pPr lvl="0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50">
              <a:solidFill>
                <a:schemeClr val="accent3"/>
              </a:solidFill>
            </a:endParaRPr>
          </a:p>
        </p:txBody>
      </p:sp>
      <p:sp>
        <p:nvSpPr>
          <p:cNvPr id="58" name="Shape 101"/>
          <p:cNvSpPr/>
          <p:nvPr/>
        </p:nvSpPr>
        <p:spPr>
          <a:xfrm flipH="1">
            <a:off x="6242720" y="4259835"/>
            <a:ext cx="609600" cy="0"/>
          </a:xfrm>
          <a:prstGeom prst="line">
            <a:avLst/>
          </a:prstGeom>
          <a:ln w="50800">
            <a:solidFill>
              <a:srgbClr val="8363AE"/>
            </a:solidFill>
            <a:miter lim="400000"/>
            <a:headEnd type="triangle"/>
            <a:tailEnd type="none"/>
          </a:ln>
        </p:spPr>
        <p:txBody>
          <a:bodyPr lIns="0" tIns="0" rIns="0" bIns="0"/>
          <a:lstStyle/>
          <a:p>
            <a:pPr lvl="0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50">
              <a:solidFill>
                <a:schemeClr val="accent3"/>
              </a:solidFill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6248400" y="4264223"/>
            <a:ext cx="17909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Power state Transition</a:t>
            </a:r>
            <a:endParaRPr lang="en-US" sz="140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4191000" y="5029200"/>
            <a:ext cx="10771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Sleep State*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3118404" y="3905750"/>
            <a:ext cx="108189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Awake State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 bwMode="auto">
          <a:xfrm>
            <a:off x="2590800" y="5791200"/>
            <a:ext cx="0" cy="381000"/>
          </a:xfrm>
          <a:prstGeom prst="line">
            <a:avLst/>
          </a:prstGeom>
          <a:solidFill>
            <a:srgbClr val="00B8FF"/>
          </a:solidFill>
          <a:ln w="28575" cap="flat" cmpd="sng" algn="ctr">
            <a:solidFill>
              <a:srgbClr val="66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5" name="Straight Connector 34"/>
          <p:cNvCxnSpPr/>
          <p:nvPr/>
        </p:nvCxnSpPr>
        <p:spPr bwMode="auto">
          <a:xfrm>
            <a:off x="2819400" y="6019800"/>
            <a:ext cx="1371600" cy="0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rgbClr val="940094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xmlns="" val="2831411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Example of Power States and Power State Transitions during Power Save Polling Operation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  <p:sp>
        <p:nvSpPr>
          <p:cNvPr id="74" name="Shape 124"/>
          <p:cNvSpPr/>
          <p:nvPr/>
        </p:nvSpPr>
        <p:spPr>
          <a:xfrm>
            <a:off x="971600" y="1916832"/>
            <a:ext cx="1512168" cy="43204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9746"/>
                </a:moveTo>
                <a:lnTo>
                  <a:pt x="0" y="1854"/>
                </a:lnTo>
                <a:cubicBezTo>
                  <a:pt x="0" y="830"/>
                  <a:pt x="364" y="0"/>
                  <a:pt x="812" y="0"/>
                </a:cubicBezTo>
                <a:lnTo>
                  <a:pt x="20788" y="0"/>
                </a:lnTo>
                <a:cubicBezTo>
                  <a:pt x="21236" y="0"/>
                  <a:pt x="21600" y="830"/>
                  <a:pt x="21600" y="1854"/>
                </a:cubicBezTo>
                <a:lnTo>
                  <a:pt x="21600" y="19746"/>
                </a:lnTo>
                <a:cubicBezTo>
                  <a:pt x="21600" y="20770"/>
                  <a:pt x="21236" y="21600"/>
                  <a:pt x="20788" y="21600"/>
                </a:cubicBezTo>
                <a:lnTo>
                  <a:pt x="812" y="21600"/>
                </a:lnTo>
                <a:cubicBezTo>
                  <a:pt x="364" y="21600"/>
                  <a:pt x="0" y="20770"/>
                  <a:pt x="0" y="19746"/>
                </a:cubicBezTo>
                <a:close/>
              </a:path>
            </a:pathLst>
          </a:custGeom>
          <a:solidFill>
            <a:srgbClr val="FFFFFF"/>
          </a:solidFill>
          <a:ln w="25400">
            <a:noFill/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/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lang="en-US" sz="1000" dirty="0" smtClean="0">
                <a:solidFill>
                  <a:schemeClr val="tx1"/>
                </a:solidFill>
              </a:rPr>
              <a:t>AP buffers this frame since this STA is in Power Save</a:t>
            </a:r>
            <a:endParaRPr sz="1000" dirty="0">
              <a:solidFill>
                <a:schemeClr val="tx1"/>
              </a:solidFill>
            </a:endParaRPr>
          </a:p>
        </p:txBody>
      </p:sp>
      <p:sp>
        <p:nvSpPr>
          <p:cNvPr id="260" name="Shape 116"/>
          <p:cNvSpPr/>
          <p:nvPr/>
        </p:nvSpPr>
        <p:spPr>
          <a:xfrm flipH="1" flipV="1">
            <a:off x="4341078" y="3303458"/>
            <a:ext cx="2322" cy="1420942"/>
          </a:xfrm>
          <a:prstGeom prst="line">
            <a:avLst/>
          </a:prstGeom>
          <a:noFill/>
          <a:ln w="12700" cap="flat">
            <a:solidFill>
              <a:srgbClr val="999999"/>
            </a:solidFill>
            <a:custDash>
              <a:ds d="100000" sp="200000"/>
            </a:custDash>
            <a:round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261" name="Shape 117"/>
          <p:cNvSpPr/>
          <p:nvPr/>
        </p:nvSpPr>
        <p:spPr>
          <a:xfrm flipV="1">
            <a:off x="2438400" y="3314881"/>
            <a:ext cx="20815" cy="2323918"/>
          </a:xfrm>
          <a:prstGeom prst="line">
            <a:avLst/>
          </a:prstGeom>
          <a:noFill/>
          <a:ln w="12700" cap="flat">
            <a:solidFill>
              <a:srgbClr val="999999"/>
            </a:solidFill>
            <a:custDash>
              <a:ds d="100000" sp="200000"/>
            </a:custDash>
            <a:round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262" name="Shape 118"/>
          <p:cNvSpPr/>
          <p:nvPr/>
        </p:nvSpPr>
        <p:spPr>
          <a:xfrm flipV="1">
            <a:off x="2971801" y="3317468"/>
            <a:ext cx="18132" cy="2245131"/>
          </a:xfrm>
          <a:prstGeom prst="line">
            <a:avLst/>
          </a:prstGeom>
          <a:noFill/>
          <a:ln w="12700" cap="flat">
            <a:solidFill>
              <a:srgbClr val="999999"/>
            </a:solidFill>
            <a:custDash>
              <a:ds d="100000" sp="200000"/>
            </a:custDash>
            <a:round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263" name="Shape 119"/>
          <p:cNvSpPr/>
          <p:nvPr/>
        </p:nvSpPr>
        <p:spPr>
          <a:xfrm flipV="1">
            <a:off x="1318392" y="3293197"/>
            <a:ext cx="7358064" cy="1"/>
          </a:xfrm>
          <a:prstGeom prst="line">
            <a:avLst/>
          </a:prstGeom>
          <a:noFill/>
          <a:ln w="25400" cap="flat">
            <a:solidFill>
              <a:srgbClr val="85888D"/>
            </a:solidFill>
            <a:prstDash val="solid"/>
            <a:miter lim="400000"/>
            <a:tailEnd type="triangle" w="med" len="med"/>
          </a:ln>
          <a:effectLst/>
        </p:spPr>
        <p:txBody>
          <a:bodyPr wrap="square" lIns="50800" tIns="50800" rIns="50800" bIns="50800" numCol="1" anchor="ctr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264" name="Shape 120"/>
          <p:cNvSpPr/>
          <p:nvPr/>
        </p:nvSpPr>
        <p:spPr>
          <a:xfrm>
            <a:off x="872683" y="3046477"/>
            <a:ext cx="610277" cy="25648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50800" tIns="50800" rIns="50800" bIns="50800" numCol="1" anchor="ctr">
            <a:spAutoFit/>
          </a:bodyPr>
          <a:lstStyle>
            <a:lvl1pPr>
              <a:defRPr sz="1400" b="1"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pPr lvl="0" algn="ctr">
              <a:defRPr sz="1800" b="0"/>
            </a:pPr>
            <a:r>
              <a:rPr sz="1000">
                <a:solidFill>
                  <a:schemeClr val="tx1"/>
                </a:solidFill>
              </a:rPr>
              <a:t>AP</a:t>
            </a:r>
          </a:p>
        </p:txBody>
      </p:sp>
      <p:sp>
        <p:nvSpPr>
          <p:cNvPr id="265" name="Shape 121"/>
          <p:cNvSpPr/>
          <p:nvPr/>
        </p:nvSpPr>
        <p:spPr>
          <a:xfrm>
            <a:off x="872683" y="3276305"/>
            <a:ext cx="1413317" cy="25648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50800" tIns="50800" rIns="50800" bIns="50800" numCol="1" anchor="ctr">
            <a:spAutoFit/>
          </a:bodyPr>
          <a:lstStyle>
            <a:lvl1pPr>
              <a:defRPr sz="1400" b="1"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pPr lvl="0">
              <a:defRPr sz="1800" b="0"/>
            </a:pPr>
            <a:r>
              <a:rPr sz="1000" dirty="0" smtClean="0">
                <a:solidFill>
                  <a:schemeClr val="tx1"/>
                </a:solidFill>
              </a:rPr>
              <a:t>STA</a:t>
            </a:r>
            <a:r>
              <a:rPr lang="en-US" sz="1000" dirty="0" smtClean="0">
                <a:solidFill>
                  <a:schemeClr val="tx1"/>
                </a:solidFill>
              </a:rPr>
              <a:t>1 (TIM indicated)</a:t>
            </a:r>
            <a:endParaRPr sz="1000" dirty="0">
              <a:solidFill>
                <a:schemeClr val="tx1"/>
              </a:solidFill>
            </a:endParaRPr>
          </a:p>
        </p:txBody>
      </p:sp>
      <p:sp>
        <p:nvSpPr>
          <p:cNvPr id="266" name="Shape 122"/>
          <p:cNvSpPr/>
          <p:nvPr/>
        </p:nvSpPr>
        <p:spPr>
          <a:xfrm>
            <a:off x="4336612" y="3016303"/>
            <a:ext cx="389591" cy="272521"/>
          </a:xfrm>
          <a:prstGeom prst="rect">
            <a:avLst/>
          </a:prstGeom>
          <a:solidFill>
            <a:srgbClr val="1990DF"/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r>
              <a:rPr sz="1000">
                <a:solidFill>
                  <a:schemeClr val="tx1"/>
                </a:solidFill>
              </a:rPr>
              <a:t>ACK</a:t>
            </a:r>
          </a:p>
        </p:txBody>
      </p:sp>
      <p:sp>
        <p:nvSpPr>
          <p:cNvPr id="267" name="Shape 123"/>
          <p:cNvSpPr/>
          <p:nvPr/>
        </p:nvSpPr>
        <p:spPr>
          <a:xfrm>
            <a:off x="3646946" y="3294694"/>
            <a:ext cx="464570" cy="272521"/>
          </a:xfrm>
          <a:prstGeom prst="rect">
            <a:avLst/>
          </a:prstGeom>
          <a:solidFill>
            <a:srgbClr val="1990DF"/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r>
              <a:rPr sz="1000">
                <a:solidFill>
                  <a:schemeClr val="tx1"/>
                </a:solidFill>
              </a:rPr>
              <a:t>PS-Poll</a:t>
            </a:r>
          </a:p>
        </p:txBody>
      </p:sp>
      <p:sp>
        <p:nvSpPr>
          <p:cNvPr id="268" name="Shape 124"/>
          <p:cNvSpPr/>
          <p:nvPr/>
        </p:nvSpPr>
        <p:spPr>
          <a:xfrm>
            <a:off x="2458628" y="2989172"/>
            <a:ext cx="532494" cy="299651"/>
          </a:xfrm>
          <a:prstGeom prst="rect">
            <a:avLst/>
          </a:prstGeom>
          <a:solidFill>
            <a:srgbClr val="DE863F"/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r>
              <a:rPr sz="1000">
                <a:solidFill>
                  <a:schemeClr val="tx1"/>
                </a:solidFill>
              </a:rPr>
              <a:t>Beacon</a:t>
            </a:r>
          </a:p>
        </p:txBody>
      </p:sp>
      <p:sp>
        <p:nvSpPr>
          <p:cNvPr id="269" name="Shape 125"/>
          <p:cNvSpPr/>
          <p:nvPr/>
        </p:nvSpPr>
        <p:spPr>
          <a:xfrm>
            <a:off x="5607251" y="3016303"/>
            <a:ext cx="532494" cy="272521"/>
          </a:xfrm>
          <a:prstGeom prst="rect">
            <a:avLst/>
          </a:prstGeom>
          <a:solidFill>
            <a:srgbClr val="1990DF"/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r>
              <a:rPr sz="1000">
                <a:solidFill>
                  <a:schemeClr val="tx1"/>
                </a:solidFill>
              </a:rPr>
              <a:t>DATA</a:t>
            </a:r>
          </a:p>
        </p:txBody>
      </p:sp>
      <p:sp>
        <p:nvSpPr>
          <p:cNvPr id="270" name="Shape 126"/>
          <p:cNvSpPr/>
          <p:nvPr/>
        </p:nvSpPr>
        <p:spPr>
          <a:xfrm>
            <a:off x="8001906" y="3004079"/>
            <a:ext cx="532494" cy="272521"/>
          </a:xfrm>
          <a:prstGeom prst="rect">
            <a:avLst/>
          </a:prstGeom>
          <a:solidFill>
            <a:srgbClr val="DE863F"/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r>
              <a:rPr sz="1000" dirty="0">
                <a:solidFill>
                  <a:schemeClr val="tx1"/>
                </a:solidFill>
              </a:rPr>
              <a:t>Beacon</a:t>
            </a:r>
          </a:p>
        </p:txBody>
      </p:sp>
      <p:sp>
        <p:nvSpPr>
          <p:cNvPr id="271" name="Shape 127"/>
          <p:cNvSpPr/>
          <p:nvPr/>
        </p:nvSpPr>
        <p:spPr>
          <a:xfrm>
            <a:off x="2771800" y="3645024"/>
            <a:ext cx="963619" cy="42194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9746"/>
                </a:moveTo>
                <a:lnTo>
                  <a:pt x="0" y="1854"/>
                </a:lnTo>
                <a:cubicBezTo>
                  <a:pt x="0" y="830"/>
                  <a:pt x="364" y="0"/>
                  <a:pt x="812" y="0"/>
                </a:cubicBezTo>
                <a:lnTo>
                  <a:pt x="20788" y="0"/>
                </a:lnTo>
                <a:cubicBezTo>
                  <a:pt x="21236" y="0"/>
                  <a:pt x="21600" y="830"/>
                  <a:pt x="21600" y="1854"/>
                </a:cubicBezTo>
                <a:lnTo>
                  <a:pt x="21600" y="19746"/>
                </a:lnTo>
                <a:cubicBezTo>
                  <a:pt x="21600" y="20770"/>
                  <a:pt x="21236" y="21600"/>
                  <a:pt x="20788" y="21600"/>
                </a:cubicBezTo>
                <a:lnTo>
                  <a:pt x="812" y="21600"/>
                </a:lnTo>
                <a:cubicBezTo>
                  <a:pt x="364" y="21600"/>
                  <a:pt x="0" y="20770"/>
                  <a:pt x="0" y="19746"/>
                </a:cubicBezTo>
                <a:close/>
              </a:path>
            </a:pathLst>
          </a:custGeom>
          <a:solidFill>
            <a:srgbClr val="FFFFFF"/>
          </a:solidFill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sz="1000" dirty="0" smtClean="0">
                <a:solidFill>
                  <a:schemeClr val="tx1"/>
                </a:solidFill>
              </a:rPr>
              <a:t>STA</a:t>
            </a:r>
            <a:r>
              <a:rPr lang="en-US" sz="1000" dirty="0" smtClean="0">
                <a:solidFill>
                  <a:schemeClr val="tx1"/>
                </a:solidFill>
              </a:rPr>
              <a:t>1</a:t>
            </a:r>
            <a:r>
              <a:rPr sz="1000" dirty="0" smtClean="0">
                <a:solidFill>
                  <a:schemeClr val="tx1"/>
                </a:solidFill>
              </a:rPr>
              <a:t> </a:t>
            </a:r>
            <a:r>
              <a:rPr sz="1000" dirty="0">
                <a:solidFill>
                  <a:schemeClr val="tx1"/>
                </a:solidFill>
              </a:rPr>
              <a:t>starts CCA for PS-Poll </a:t>
            </a:r>
          </a:p>
        </p:txBody>
      </p:sp>
      <p:sp>
        <p:nvSpPr>
          <p:cNvPr id="272" name="Shape 128"/>
          <p:cNvSpPr/>
          <p:nvPr/>
        </p:nvSpPr>
        <p:spPr>
          <a:xfrm>
            <a:off x="228600" y="4343400"/>
            <a:ext cx="1116402" cy="25648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50800" tIns="50800" rIns="50800" bIns="50800" numCol="1" anchor="ctr">
            <a:spAutoFit/>
          </a:bodyPr>
          <a:lstStyle>
            <a:lvl1pPr>
              <a:defRPr sz="1400" b="1"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pPr lvl="0" algn="ctr">
              <a:defRPr sz="1800" b="0"/>
            </a:pPr>
            <a:r>
              <a:rPr sz="1000" dirty="0" smtClean="0">
                <a:solidFill>
                  <a:schemeClr val="tx1"/>
                </a:solidFill>
              </a:rPr>
              <a:t>STA</a:t>
            </a:r>
            <a:r>
              <a:rPr lang="en-US" sz="1000" dirty="0" smtClean="0">
                <a:solidFill>
                  <a:schemeClr val="tx1"/>
                </a:solidFill>
              </a:rPr>
              <a:t>1</a:t>
            </a:r>
            <a:r>
              <a:rPr sz="1000" dirty="0" smtClean="0">
                <a:solidFill>
                  <a:schemeClr val="tx1"/>
                </a:solidFill>
              </a:rPr>
              <a:t> </a:t>
            </a:r>
            <a:r>
              <a:rPr sz="1000" dirty="0">
                <a:solidFill>
                  <a:schemeClr val="tx1"/>
                </a:solidFill>
              </a:rPr>
              <a:t>Power </a:t>
            </a:r>
            <a:r>
              <a:rPr lang="en-US" sz="1000" dirty="0" smtClean="0">
                <a:solidFill>
                  <a:schemeClr val="tx1"/>
                </a:solidFill>
              </a:rPr>
              <a:t>Sate</a:t>
            </a:r>
            <a:endParaRPr sz="1000" dirty="0">
              <a:solidFill>
                <a:schemeClr val="tx1"/>
              </a:solidFill>
            </a:endParaRPr>
          </a:p>
        </p:txBody>
      </p:sp>
      <p:sp>
        <p:nvSpPr>
          <p:cNvPr id="273" name="Shape 129"/>
          <p:cNvSpPr/>
          <p:nvPr/>
        </p:nvSpPr>
        <p:spPr>
          <a:xfrm flipH="1" flipV="1">
            <a:off x="3653141" y="3585888"/>
            <a:ext cx="4459" cy="1062312"/>
          </a:xfrm>
          <a:prstGeom prst="line">
            <a:avLst/>
          </a:prstGeom>
          <a:noFill/>
          <a:ln w="12700" cap="flat">
            <a:solidFill>
              <a:srgbClr val="999999"/>
            </a:solidFill>
            <a:custDash>
              <a:ds d="100000" sp="200000"/>
            </a:custDash>
            <a:round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274" name="Shape 130"/>
          <p:cNvSpPr/>
          <p:nvPr/>
        </p:nvSpPr>
        <p:spPr>
          <a:xfrm flipV="1">
            <a:off x="4115242" y="3580646"/>
            <a:ext cx="1" cy="1308398"/>
          </a:xfrm>
          <a:prstGeom prst="line">
            <a:avLst/>
          </a:prstGeom>
          <a:noFill/>
          <a:ln w="12700" cap="flat">
            <a:solidFill>
              <a:srgbClr val="999999"/>
            </a:solidFill>
            <a:custDash>
              <a:ds d="100000" sp="200000"/>
            </a:custDash>
            <a:round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275" name="Shape 131"/>
          <p:cNvSpPr/>
          <p:nvPr/>
        </p:nvSpPr>
        <p:spPr>
          <a:xfrm flipV="1">
            <a:off x="6370362" y="3565052"/>
            <a:ext cx="1" cy="1426582"/>
          </a:xfrm>
          <a:prstGeom prst="line">
            <a:avLst/>
          </a:prstGeom>
          <a:noFill/>
          <a:ln w="12700" cap="flat">
            <a:solidFill>
              <a:srgbClr val="999999"/>
            </a:solidFill>
            <a:custDash>
              <a:ds d="100000" sp="200000"/>
            </a:custDash>
            <a:round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277" name="Shape 133"/>
          <p:cNvSpPr/>
          <p:nvPr/>
        </p:nvSpPr>
        <p:spPr>
          <a:xfrm flipV="1">
            <a:off x="4724401" y="3305952"/>
            <a:ext cx="1576" cy="1418448"/>
          </a:xfrm>
          <a:prstGeom prst="line">
            <a:avLst/>
          </a:prstGeom>
          <a:noFill/>
          <a:ln w="12700" cap="flat">
            <a:solidFill>
              <a:srgbClr val="999999"/>
            </a:solidFill>
            <a:custDash>
              <a:ds d="100000" sp="200000"/>
            </a:custDash>
            <a:round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278" name="Shape 134"/>
          <p:cNvSpPr/>
          <p:nvPr/>
        </p:nvSpPr>
        <p:spPr>
          <a:xfrm flipH="1" flipV="1">
            <a:off x="5606738" y="3303458"/>
            <a:ext cx="32062" cy="1420942"/>
          </a:xfrm>
          <a:prstGeom prst="line">
            <a:avLst/>
          </a:prstGeom>
          <a:noFill/>
          <a:ln w="12700" cap="flat">
            <a:solidFill>
              <a:srgbClr val="999999"/>
            </a:solidFill>
            <a:custDash>
              <a:ds d="100000" sp="200000"/>
            </a:custDash>
            <a:round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279" name="Shape 135"/>
          <p:cNvSpPr/>
          <p:nvPr/>
        </p:nvSpPr>
        <p:spPr>
          <a:xfrm flipH="1" flipV="1">
            <a:off x="6135718" y="3303458"/>
            <a:ext cx="36482" cy="1497142"/>
          </a:xfrm>
          <a:prstGeom prst="line">
            <a:avLst/>
          </a:prstGeom>
          <a:noFill/>
          <a:ln w="12700" cap="flat">
            <a:solidFill>
              <a:srgbClr val="999999"/>
            </a:solidFill>
            <a:custDash>
              <a:ds d="100000" sp="200000"/>
            </a:custDash>
            <a:round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280" name="Shape 136"/>
          <p:cNvSpPr/>
          <p:nvPr/>
        </p:nvSpPr>
        <p:spPr>
          <a:xfrm flipV="1">
            <a:off x="1318392" y="4576541"/>
            <a:ext cx="7358064" cy="1"/>
          </a:xfrm>
          <a:prstGeom prst="line">
            <a:avLst/>
          </a:prstGeom>
          <a:noFill/>
          <a:ln w="25400" cap="flat">
            <a:solidFill>
              <a:srgbClr val="85888D"/>
            </a:solidFill>
            <a:prstDash val="solid"/>
            <a:miter lim="400000"/>
            <a:tailEnd type="triangle" w="med" len="med"/>
          </a:ln>
          <a:effectLst/>
        </p:spPr>
        <p:txBody>
          <a:bodyPr wrap="square" lIns="50800" tIns="50800" rIns="50800" bIns="50800" numCol="1" anchor="ctr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281" name="Shape 137"/>
          <p:cNvSpPr/>
          <p:nvPr/>
        </p:nvSpPr>
        <p:spPr>
          <a:xfrm>
            <a:off x="6743070" y="4649390"/>
            <a:ext cx="532433" cy="3036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4879" y="0"/>
                </a:moveTo>
                <a:lnTo>
                  <a:pt x="3679" y="3196"/>
                </a:lnTo>
                <a:lnTo>
                  <a:pt x="804" y="3196"/>
                </a:lnTo>
                <a:cubicBezTo>
                  <a:pt x="357" y="3196"/>
                  <a:pt x="0" y="3822"/>
                  <a:pt x="0" y="4606"/>
                </a:cubicBezTo>
                <a:lnTo>
                  <a:pt x="0" y="20190"/>
                </a:lnTo>
                <a:cubicBezTo>
                  <a:pt x="0" y="20974"/>
                  <a:pt x="357" y="21600"/>
                  <a:pt x="804" y="21600"/>
                </a:cubicBezTo>
                <a:lnTo>
                  <a:pt x="20796" y="21600"/>
                </a:lnTo>
                <a:cubicBezTo>
                  <a:pt x="21243" y="21600"/>
                  <a:pt x="21600" y="20974"/>
                  <a:pt x="21600" y="20190"/>
                </a:cubicBezTo>
                <a:lnTo>
                  <a:pt x="21600" y="4606"/>
                </a:lnTo>
                <a:cubicBezTo>
                  <a:pt x="21600" y="3822"/>
                  <a:pt x="21243" y="3196"/>
                  <a:pt x="20796" y="3196"/>
                </a:cubicBezTo>
                <a:lnTo>
                  <a:pt x="6079" y="3196"/>
                </a:lnTo>
                <a:lnTo>
                  <a:pt x="4879" y="0"/>
                </a:lnTo>
                <a:close/>
              </a:path>
            </a:pathLst>
          </a:custGeom>
          <a:noFill/>
          <a:ln w="12700" cap="flat">
            <a:solidFill>
              <a:srgbClr val="85888D"/>
            </a:solidFill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50800" tIns="50800" rIns="50800" bIns="50800" numCol="1" anchor="ctr">
            <a:noAutofit/>
          </a:bodyPr>
          <a:lstStyle>
            <a:lvl1pPr>
              <a:defRPr sz="1400">
                <a:solidFill>
                  <a:srgbClr val="8363AE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r>
              <a:rPr sz="1000" dirty="0">
                <a:solidFill>
                  <a:schemeClr val="tx1"/>
                </a:solidFill>
              </a:rPr>
              <a:t>TX→</a:t>
            </a:r>
            <a:r>
              <a:rPr sz="1000" dirty="0" smtClean="0">
                <a:solidFill>
                  <a:schemeClr val="tx1"/>
                </a:solidFill>
              </a:rPr>
              <a:t>S</a:t>
            </a:r>
            <a:r>
              <a:rPr lang="en-US" sz="1000" dirty="0" smtClean="0">
                <a:solidFill>
                  <a:schemeClr val="tx1"/>
                </a:solidFill>
              </a:rPr>
              <a:t>S</a:t>
            </a:r>
            <a:endParaRPr sz="1000" dirty="0">
              <a:solidFill>
                <a:schemeClr val="tx1"/>
              </a:solidFill>
            </a:endParaRPr>
          </a:p>
        </p:txBody>
      </p:sp>
      <p:sp>
        <p:nvSpPr>
          <p:cNvPr id="282" name="Shape 138"/>
          <p:cNvSpPr/>
          <p:nvPr/>
        </p:nvSpPr>
        <p:spPr>
          <a:xfrm>
            <a:off x="1512088" y="2391941"/>
            <a:ext cx="532494" cy="272521"/>
          </a:xfrm>
          <a:prstGeom prst="rect">
            <a:avLst/>
          </a:prstGeom>
          <a:solidFill>
            <a:srgbClr val="1990DF"/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r>
              <a:rPr sz="1000">
                <a:solidFill>
                  <a:schemeClr val="tx1"/>
                </a:solidFill>
              </a:rPr>
              <a:t>DATA</a:t>
            </a:r>
          </a:p>
        </p:txBody>
      </p:sp>
      <p:sp>
        <p:nvSpPr>
          <p:cNvPr id="283" name="Shape 139"/>
          <p:cNvSpPr/>
          <p:nvPr/>
        </p:nvSpPr>
        <p:spPr>
          <a:xfrm>
            <a:off x="2411761" y="4326110"/>
            <a:ext cx="648072" cy="250032"/>
          </a:xfrm>
          <a:prstGeom prst="rect">
            <a:avLst/>
          </a:prstGeom>
          <a:solidFill>
            <a:srgbClr val="F6CD46"/>
          </a:solidFill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sz="1000" dirty="0">
                <a:solidFill>
                  <a:schemeClr val="tx1"/>
                </a:solidFill>
              </a:rPr>
              <a:t>RX</a:t>
            </a:r>
          </a:p>
        </p:txBody>
      </p:sp>
      <p:sp>
        <p:nvSpPr>
          <p:cNvPr id="284" name="Shape 140"/>
          <p:cNvSpPr/>
          <p:nvPr/>
        </p:nvSpPr>
        <p:spPr>
          <a:xfrm>
            <a:off x="4346092" y="4327693"/>
            <a:ext cx="383076" cy="250032"/>
          </a:xfrm>
          <a:prstGeom prst="rect">
            <a:avLst/>
          </a:prstGeom>
          <a:solidFill>
            <a:srgbClr val="F6CD46"/>
          </a:solidFill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sz="1000">
                <a:solidFill>
                  <a:schemeClr val="tx1"/>
                </a:solidFill>
              </a:rPr>
              <a:t>RX</a:t>
            </a:r>
          </a:p>
        </p:txBody>
      </p:sp>
      <p:sp>
        <p:nvSpPr>
          <p:cNvPr id="285" name="Shape 141"/>
          <p:cNvSpPr/>
          <p:nvPr/>
        </p:nvSpPr>
        <p:spPr>
          <a:xfrm>
            <a:off x="5580112" y="4326110"/>
            <a:ext cx="559634" cy="250032"/>
          </a:xfrm>
          <a:prstGeom prst="rect">
            <a:avLst/>
          </a:prstGeom>
          <a:solidFill>
            <a:srgbClr val="F6CD46"/>
          </a:solidFill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sz="1000">
                <a:solidFill>
                  <a:schemeClr val="tx1"/>
                </a:solidFill>
              </a:rPr>
              <a:t>RX</a:t>
            </a:r>
          </a:p>
        </p:txBody>
      </p:sp>
      <p:sp>
        <p:nvSpPr>
          <p:cNvPr id="286" name="Shape 142"/>
          <p:cNvSpPr/>
          <p:nvPr/>
        </p:nvSpPr>
        <p:spPr>
          <a:xfrm>
            <a:off x="3637240" y="4327693"/>
            <a:ext cx="483981" cy="250032"/>
          </a:xfrm>
          <a:prstGeom prst="rect">
            <a:avLst/>
          </a:prstGeom>
          <a:solidFill>
            <a:srgbClr val="C94C47"/>
          </a:solidFill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sz="1000">
                <a:solidFill>
                  <a:schemeClr val="tx1"/>
                </a:solidFill>
              </a:rPr>
              <a:t>TX</a:t>
            </a:r>
          </a:p>
        </p:txBody>
      </p:sp>
      <p:sp>
        <p:nvSpPr>
          <p:cNvPr id="287" name="Shape 143"/>
          <p:cNvSpPr/>
          <p:nvPr/>
        </p:nvSpPr>
        <p:spPr>
          <a:xfrm>
            <a:off x="6374959" y="4326110"/>
            <a:ext cx="429289" cy="250032"/>
          </a:xfrm>
          <a:prstGeom prst="rect">
            <a:avLst/>
          </a:prstGeom>
          <a:solidFill>
            <a:srgbClr val="C94C47"/>
          </a:solidFill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sz="1000" dirty="0">
                <a:solidFill>
                  <a:schemeClr val="tx1"/>
                </a:solidFill>
              </a:rPr>
              <a:t>TX</a:t>
            </a:r>
          </a:p>
        </p:txBody>
      </p:sp>
      <p:sp>
        <p:nvSpPr>
          <p:cNvPr id="288" name="Shape 144"/>
          <p:cNvSpPr/>
          <p:nvPr/>
        </p:nvSpPr>
        <p:spPr>
          <a:xfrm>
            <a:off x="2992547" y="4327693"/>
            <a:ext cx="655928" cy="250032"/>
          </a:xfrm>
          <a:prstGeom prst="rect">
            <a:avLst/>
          </a:prstGeom>
          <a:solidFill>
            <a:srgbClr val="67AC4B"/>
          </a:solidFill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sz="1000">
                <a:solidFill>
                  <a:schemeClr val="tx1"/>
                </a:solidFill>
              </a:rPr>
              <a:t>LI</a:t>
            </a:r>
          </a:p>
        </p:txBody>
      </p:sp>
      <p:sp>
        <p:nvSpPr>
          <p:cNvPr id="289" name="Shape 145"/>
          <p:cNvSpPr/>
          <p:nvPr/>
        </p:nvSpPr>
        <p:spPr>
          <a:xfrm>
            <a:off x="4730640" y="4328932"/>
            <a:ext cx="874666" cy="250032"/>
          </a:xfrm>
          <a:prstGeom prst="rect">
            <a:avLst/>
          </a:prstGeom>
          <a:solidFill>
            <a:srgbClr val="67AC4B"/>
          </a:solidFill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sz="1000">
                <a:solidFill>
                  <a:schemeClr val="tx1"/>
                </a:solidFill>
              </a:rPr>
              <a:t>LI</a:t>
            </a:r>
          </a:p>
        </p:txBody>
      </p:sp>
      <p:sp>
        <p:nvSpPr>
          <p:cNvPr id="290" name="Shape 146"/>
          <p:cNvSpPr/>
          <p:nvPr/>
        </p:nvSpPr>
        <p:spPr>
          <a:xfrm>
            <a:off x="4112470" y="4327693"/>
            <a:ext cx="232118" cy="250032"/>
          </a:xfrm>
          <a:prstGeom prst="rect">
            <a:avLst/>
          </a:prstGeom>
          <a:solidFill>
            <a:srgbClr val="67AC4B"/>
          </a:solidFill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sz="1000" dirty="0">
                <a:solidFill>
                  <a:schemeClr val="tx1"/>
                </a:solidFill>
              </a:rPr>
              <a:t>LI</a:t>
            </a:r>
          </a:p>
        </p:txBody>
      </p:sp>
      <p:sp>
        <p:nvSpPr>
          <p:cNvPr id="291" name="Shape 147"/>
          <p:cNvSpPr/>
          <p:nvPr/>
        </p:nvSpPr>
        <p:spPr>
          <a:xfrm>
            <a:off x="6139516" y="4327010"/>
            <a:ext cx="236583" cy="250032"/>
          </a:xfrm>
          <a:prstGeom prst="rect">
            <a:avLst/>
          </a:prstGeom>
          <a:solidFill>
            <a:srgbClr val="6F4C9E"/>
          </a:solidFill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endParaRPr sz="1000" dirty="0">
              <a:solidFill>
                <a:schemeClr val="tx1"/>
              </a:solidFill>
            </a:endParaRPr>
          </a:p>
        </p:txBody>
      </p:sp>
      <p:sp>
        <p:nvSpPr>
          <p:cNvPr id="292" name="Shape 148"/>
          <p:cNvSpPr/>
          <p:nvPr/>
        </p:nvSpPr>
        <p:spPr>
          <a:xfrm>
            <a:off x="6957880" y="4327010"/>
            <a:ext cx="509720" cy="250032"/>
          </a:xfrm>
          <a:prstGeom prst="rect">
            <a:avLst/>
          </a:prstGeom>
          <a:solidFill>
            <a:srgbClr val="CBCBCB"/>
          </a:solidFill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sz="1000" dirty="0" smtClean="0">
                <a:solidFill>
                  <a:schemeClr val="tx1"/>
                </a:solidFill>
              </a:rPr>
              <a:t>S</a:t>
            </a:r>
            <a:r>
              <a:rPr lang="en-US" sz="1000" dirty="0" smtClean="0">
                <a:solidFill>
                  <a:schemeClr val="tx1"/>
                </a:solidFill>
              </a:rPr>
              <a:t>S/DS</a:t>
            </a:r>
          </a:p>
        </p:txBody>
      </p:sp>
      <p:sp>
        <p:nvSpPr>
          <p:cNvPr id="294" name="Shape 150"/>
          <p:cNvSpPr/>
          <p:nvPr/>
        </p:nvSpPr>
        <p:spPr>
          <a:xfrm flipV="1">
            <a:off x="3287228" y="3315950"/>
            <a:ext cx="1" cy="317512"/>
          </a:xfrm>
          <a:prstGeom prst="line">
            <a:avLst/>
          </a:prstGeom>
          <a:noFill/>
          <a:ln w="12700" cap="flat">
            <a:solidFill>
              <a:srgbClr val="999999"/>
            </a:solidFill>
            <a:prstDash val="solid"/>
            <a:miter lim="400000"/>
            <a:tailEnd type="triangle" w="med" len="med"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295" name="Shape 151"/>
          <p:cNvSpPr/>
          <p:nvPr/>
        </p:nvSpPr>
        <p:spPr>
          <a:xfrm>
            <a:off x="4673521" y="3661383"/>
            <a:ext cx="1066952" cy="42194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9746"/>
                </a:moveTo>
                <a:lnTo>
                  <a:pt x="0" y="1854"/>
                </a:lnTo>
                <a:cubicBezTo>
                  <a:pt x="0" y="830"/>
                  <a:pt x="328" y="0"/>
                  <a:pt x="733" y="0"/>
                </a:cubicBezTo>
                <a:lnTo>
                  <a:pt x="20867" y="0"/>
                </a:lnTo>
                <a:cubicBezTo>
                  <a:pt x="21272" y="0"/>
                  <a:pt x="21600" y="830"/>
                  <a:pt x="21600" y="1854"/>
                </a:cubicBezTo>
                <a:lnTo>
                  <a:pt x="21600" y="19746"/>
                </a:lnTo>
                <a:cubicBezTo>
                  <a:pt x="21600" y="20770"/>
                  <a:pt x="21272" y="21600"/>
                  <a:pt x="20867" y="21600"/>
                </a:cubicBezTo>
                <a:lnTo>
                  <a:pt x="733" y="21600"/>
                </a:lnTo>
                <a:cubicBezTo>
                  <a:pt x="328" y="21600"/>
                  <a:pt x="0" y="20770"/>
                  <a:pt x="0" y="19746"/>
                </a:cubicBezTo>
                <a:close/>
              </a:path>
            </a:pathLst>
          </a:custGeom>
          <a:solidFill>
            <a:srgbClr val="FFFFFF"/>
          </a:solidFill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sz="1000" dirty="0">
                <a:solidFill>
                  <a:schemeClr val="tx1"/>
                </a:solidFill>
              </a:rPr>
              <a:t>AP starts CCA for downlink DATA</a:t>
            </a:r>
          </a:p>
        </p:txBody>
      </p:sp>
      <p:sp>
        <p:nvSpPr>
          <p:cNvPr id="296" name="Shape 152"/>
          <p:cNvSpPr/>
          <p:nvPr/>
        </p:nvSpPr>
        <p:spPr>
          <a:xfrm>
            <a:off x="7004979" y="5643663"/>
            <a:ext cx="1379706" cy="250032"/>
          </a:xfrm>
          <a:prstGeom prst="rect">
            <a:avLst/>
          </a:prstGeom>
          <a:solidFill>
            <a:srgbClr val="CBCBCB"/>
          </a:solidFill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lang="en-US" sz="1000" dirty="0" smtClean="0">
                <a:solidFill>
                  <a:schemeClr val="tx1"/>
                </a:solidFill>
              </a:rPr>
              <a:t>Shallow </a:t>
            </a:r>
            <a:r>
              <a:rPr sz="1000" dirty="0" smtClean="0">
                <a:solidFill>
                  <a:schemeClr val="tx1"/>
                </a:solidFill>
              </a:rPr>
              <a:t>Sleep (</a:t>
            </a:r>
            <a:r>
              <a:rPr lang="en-US" sz="1000" dirty="0" smtClean="0">
                <a:solidFill>
                  <a:schemeClr val="tx1"/>
                </a:solidFill>
              </a:rPr>
              <a:t>SS</a:t>
            </a:r>
            <a:r>
              <a:rPr sz="1000" dirty="0" smtClean="0">
                <a:solidFill>
                  <a:schemeClr val="tx1"/>
                </a:solidFill>
              </a:rPr>
              <a:t>)</a:t>
            </a:r>
            <a:endParaRPr sz="1000" dirty="0">
              <a:solidFill>
                <a:schemeClr val="tx1"/>
              </a:solidFill>
            </a:endParaRPr>
          </a:p>
        </p:txBody>
      </p:sp>
      <p:sp>
        <p:nvSpPr>
          <p:cNvPr id="297" name="Shape 153"/>
          <p:cNvSpPr/>
          <p:nvPr/>
        </p:nvSpPr>
        <p:spPr>
          <a:xfrm>
            <a:off x="3124200" y="5170170"/>
            <a:ext cx="4343400" cy="251460"/>
          </a:xfrm>
          <a:prstGeom prst="rect">
            <a:avLst/>
          </a:prstGeom>
          <a:solidFill>
            <a:srgbClr val="929292"/>
          </a:solidFill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sz="1000" dirty="0">
                <a:solidFill>
                  <a:schemeClr val="tx1"/>
                </a:solidFill>
              </a:rPr>
              <a:t>DS</a:t>
            </a:r>
          </a:p>
        </p:txBody>
      </p:sp>
      <p:sp>
        <p:nvSpPr>
          <p:cNvPr id="298" name="Shape 154"/>
          <p:cNvSpPr/>
          <p:nvPr/>
        </p:nvSpPr>
        <p:spPr>
          <a:xfrm>
            <a:off x="5625724" y="5643663"/>
            <a:ext cx="1379706" cy="250032"/>
          </a:xfrm>
          <a:prstGeom prst="rect">
            <a:avLst/>
          </a:prstGeom>
          <a:solidFill>
            <a:srgbClr val="C94C47"/>
          </a:solidFill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sz="1000" dirty="0">
                <a:solidFill>
                  <a:schemeClr val="tx1"/>
                </a:solidFill>
              </a:rPr>
              <a:t>Transmit (TX)</a:t>
            </a:r>
          </a:p>
        </p:txBody>
      </p:sp>
      <p:sp>
        <p:nvSpPr>
          <p:cNvPr id="299" name="Shape 155"/>
          <p:cNvSpPr/>
          <p:nvPr/>
        </p:nvSpPr>
        <p:spPr>
          <a:xfrm>
            <a:off x="5625724" y="5889825"/>
            <a:ext cx="1379706" cy="250032"/>
          </a:xfrm>
          <a:prstGeom prst="rect">
            <a:avLst/>
          </a:prstGeom>
          <a:solidFill>
            <a:srgbClr val="F6CD46"/>
          </a:solidFill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sz="1000" dirty="0">
                <a:solidFill>
                  <a:schemeClr val="tx1"/>
                </a:solidFill>
              </a:rPr>
              <a:t>Receive (RX)</a:t>
            </a:r>
          </a:p>
        </p:txBody>
      </p:sp>
      <p:sp>
        <p:nvSpPr>
          <p:cNvPr id="300" name="Shape 156"/>
          <p:cNvSpPr/>
          <p:nvPr/>
        </p:nvSpPr>
        <p:spPr>
          <a:xfrm>
            <a:off x="7003912" y="5888647"/>
            <a:ext cx="1381840" cy="250032"/>
          </a:xfrm>
          <a:prstGeom prst="rect">
            <a:avLst/>
          </a:prstGeom>
          <a:solidFill>
            <a:srgbClr val="929292"/>
          </a:solidFill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sz="1000" dirty="0">
                <a:solidFill>
                  <a:schemeClr val="tx1"/>
                </a:solidFill>
              </a:rPr>
              <a:t>Deep Sleep (DS)</a:t>
            </a:r>
          </a:p>
        </p:txBody>
      </p:sp>
      <p:sp>
        <p:nvSpPr>
          <p:cNvPr id="305" name="Shape 161"/>
          <p:cNvSpPr/>
          <p:nvPr/>
        </p:nvSpPr>
        <p:spPr>
          <a:xfrm>
            <a:off x="3807211" y="4650698"/>
            <a:ext cx="840786" cy="29747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141" y="0"/>
                </a:moveTo>
                <a:lnTo>
                  <a:pt x="10373" y="3668"/>
                </a:lnTo>
                <a:lnTo>
                  <a:pt x="516" y="3668"/>
                </a:lnTo>
                <a:cubicBezTo>
                  <a:pt x="232" y="3668"/>
                  <a:pt x="0" y="4322"/>
                  <a:pt x="0" y="5126"/>
                </a:cubicBezTo>
                <a:lnTo>
                  <a:pt x="0" y="20141"/>
                </a:lnTo>
                <a:cubicBezTo>
                  <a:pt x="0" y="20945"/>
                  <a:pt x="232" y="21600"/>
                  <a:pt x="516" y="21600"/>
                </a:cubicBezTo>
                <a:lnTo>
                  <a:pt x="21084" y="21600"/>
                </a:lnTo>
                <a:cubicBezTo>
                  <a:pt x="21368" y="21600"/>
                  <a:pt x="21600" y="20945"/>
                  <a:pt x="21600" y="20141"/>
                </a:cubicBezTo>
                <a:lnTo>
                  <a:pt x="21600" y="5126"/>
                </a:lnTo>
                <a:cubicBezTo>
                  <a:pt x="21600" y="4322"/>
                  <a:pt x="21368" y="3668"/>
                  <a:pt x="21084" y="3668"/>
                </a:cubicBezTo>
                <a:lnTo>
                  <a:pt x="11908" y="3668"/>
                </a:lnTo>
                <a:lnTo>
                  <a:pt x="11141" y="0"/>
                </a:lnTo>
                <a:close/>
              </a:path>
            </a:pathLst>
          </a:custGeom>
          <a:solidFill>
            <a:srgbClr val="FFFFFF"/>
          </a:solidFill>
          <a:ln w="12700" cap="flat">
            <a:solidFill>
              <a:srgbClr val="85888D"/>
            </a:solidFill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solidFill>
                  <a:srgbClr val="8363AE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r>
              <a:rPr sz="1000">
                <a:solidFill>
                  <a:schemeClr val="tx1"/>
                </a:solidFill>
              </a:rPr>
              <a:t>TX→LI→RX</a:t>
            </a:r>
          </a:p>
        </p:txBody>
      </p:sp>
      <p:sp>
        <p:nvSpPr>
          <p:cNvPr id="306" name="Shape 162"/>
          <p:cNvSpPr/>
          <p:nvPr/>
        </p:nvSpPr>
        <p:spPr>
          <a:xfrm>
            <a:off x="5796136" y="4644627"/>
            <a:ext cx="593978" cy="29747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410" y="0"/>
                </a:moveTo>
                <a:lnTo>
                  <a:pt x="15643" y="3668"/>
                </a:lnTo>
                <a:lnTo>
                  <a:pt x="516" y="3668"/>
                </a:lnTo>
                <a:cubicBezTo>
                  <a:pt x="232" y="3668"/>
                  <a:pt x="0" y="4322"/>
                  <a:pt x="0" y="5126"/>
                </a:cubicBezTo>
                <a:lnTo>
                  <a:pt x="0" y="20141"/>
                </a:lnTo>
                <a:cubicBezTo>
                  <a:pt x="0" y="20945"/>
                  <a:pt x="232" y="21600"/>
                  <a:pt x="516" y="21600"/>
                </a:cubicBezTo>
                <a:lnTo>
                  <a:pt x="21084" y="21600"/>
                </a:lnTo>
                <a:cubicBezTo>
                  <a:pt x="21368" y="21600"/>
                  <a:pt x="21600" y="20945"/>
                  <a:pt x="21600" y="20141"/>
                </a:cubicBezTo>
                <a:lnTo>
                  <a:pt x="21600" y="5126"/>
                </a:lnTo>
                <a:cubicBezTo>
                  <a:pt x="21600" y="4322"/>
                  <a:pt x="21368" y="3668"/>
                  <a:pt x="21084" y="3668"/>
                </a:cubicBezTo>
                <a:lnTo>
                  <a:pt x="17177" y="3668"/>
                </a:lnTo>
                <a:lnTo>
                  <a:pt x="16410" y="0"/>
                </a:lnTo>
                <a:close/>
              </a:path>
            </a:pathLst>
          </a:custGeom>
          <a:solidFill>
            <a:srgbClr val="FFFFFF"/>
          </a:solidFill>
          <a:ln w="12700" cap="flat">
            <a:solidFill>
              <a:srgbClr val="85888D"/>
            </a:solidFill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solidFill>
                  <a:srgbClr val="8363AE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r>
              <a:rPr sz="1000" dirty="0" smtClean="0">
                <a:solidFill>
                  <a:schemeClr val="tx1"/>
                </a:solidFill>
              </a:rPr>
              <a:t>RX→</a:t>
            </a:r>
            <a:r>
              <a:rPr sz="1000" dirty="0">
                <a:solidFill>
                  <a:schemeClr val="tx1"/>
                </a:solidFill>
              </a:rPr>
              <a:t>TX</a:t>
            </a:r>
          </a:p>
        </p:txBody>
      </p:sp>
      <p:sp>
        <p:nvSpPr>
          <p:cNvPr id="307" name="Shape 163"/>
          <p:cNvSpPr/>
          <p:nvPr/>
        </p:nvSpPr>
        <p:spPr>
          <a:xfrm flipV="1">
            <a:off x="5238397" y="3316348"/>
            <a:ext cx="1" cy="317512"/>
          </a:xfrm>
          <a:prstGeom prst="line">
            <a:avLst/>
          </a:prstGeom>
          <a:noFill/>
          <a:ln w="12700" cap="flat">
            <a:solidFill>
              <a:srgbClr val="999999"/>
            </a:solidFill>
            <a:prstDash val="solid"/>
            <a:miter lim="400000"/>
            <a:tailEnd type="triangle" w="med" len="med"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313" name="Shape 169"/>
          <p:cNvSpPr/>
          <p:nvPr/>
        </p:nvSpPr>
        <p:spPr>
          <a:xfrm>
            <a:off x="6371405" y="3294694"/>
            <a:ext cx="389591" cy="272521"/>
          </a:xfrm>
          <a:prstGeom prst="rect">
            <a:avLst/>
          </a:prstGeom>
          <a:solidFill>
            <a:srgbClr val="1990DF"/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r>
              <a:rPr sz="1000">
                <a:solidFill>
                  <a:schemeClr val="tx1"/>
                </a:solidFill>
              </a:rPr>
              <a:t>ACK</a:t>
            </a:r>
          </a:p>
        </p:txBody>
      </p:sp>
      <p:sp>
        <p:nvSpPr>
          <p:cNvPr id="316" name="Shape 172"/>
          <p:cNvSpPr/>
          <p:nvPr/>
        </p:nvSpPr>
        <p:spPr>
          <a:xfrm>
            <a:off x="1778335" y="2700958"/>
            <a:ext cx="1" cy="367713"/>
          </a:xfrm>
          <a:prstGeom prst="line">
            <a:avLst/>
          </a:prstGeom>
          <a:noFill/>
          <a:ln w="50800" cap="flat">
            <a:solidFill>
              <a:srgbClr val="85888D"/>
            </a:solidFill>
            <a:prstDash val="solid"/>
            <a:miter lim="400000"/>
            <a:tailEnd type="triangle" w="med" len="med"/>
          </a:ln>
          <a:effectLst/>
        </p:spPr>
        <p:txBody>
          <a:bodyPr wrap="square" lIns="0" tIns="0" rIns="0" bIns="0" numCol="1" anchor="ctr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317" name="Shape 173"/>
          <p:cNvSpPr/>
          <p:nvPr/>
        </p:nvSpPr>
        <p:spPr>
          <a:xfrm>
            <a:off x="2135337" y="4326110"/>
            <a:ext cx="319356" cy="250032"/>
          </a:xfrm>
          <a:prstGeom prst="rect">
            <a:avLst/>
          </a:prstGeom>
          <a:solidFill>
            <a:srgbClr val="67AC4B"/>
          </a:solidFill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sz="1000" dirty="0">
                <a:solidFill>
                  <a:schemeClr val="tx1"/>
                </a:solidFill>
              </a:rPr>
              <a:t>LI</a:t>
            </a:r>
          </a:p>
        </p:txBody>
      </p:sp>
      <p:sp>
        <p:nvSpPr>
          <p:cNvPr id="319" name="Shape 175"/>
          <p:cNvSpPr/>
          <p:nvPr/>
        </p:nvSpPr>
        <p:spPr>
          <a:xfrm>
            <a:off x="1723777" y="4648935"/>
            <a:ext cx="532433" cy="29300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2181" y="0"/>
                </a:moveTo>
                <a:lnTo>
                  <a:pt x="10845" y="3538"/>
                </a:lnTo>
                <a:lnTo>
                  <a:pt x="894" y="3538"/>
                </a:lnTo>
                <a:cubicBezTo>
                  <a:pt x="399" y="3538"/>
                  <a:pt x="0" y="4264"/>
                  <a:pt x="0" y="5163"/>
                </a:cubicBezTo>
                <a:lnTo>
                  <a:pt x="0" y="19975"/>
                </a:lnTo>
                <a:cubicBezTo>
                  <a:pt x="0" y="20875"/>
                  <a:pt x="399" y="21600"/>
                  <a:pt x="894" y="21600"/>
                </a:cubicBezTo>
                <a:lnTo>
                  <a:pt x="20706" y="21600"/>
                </a:lnTo>
                <a:cubicBezTo>
                  <a:pt x="21201" y="21600"/>
                  <a:pt x="21600" y="20875"/>
                  <a:pt x="21600" y="19975"/>
                </a:cubicBezTo>
                <a:lnTo>
                  <a:pt x="21600" y="5163"/>
                </a:lnTo>
                <a:cubicBezTo>
                  <a:pt x="21600" y="4264"/>
                  <a:pt x="21201" y="3538"/>
                  <a:pt x="20706" y="3538"/>
                </a:cubicBezTo>
                <a:lnTo>
                  <a:pt x="13517" y="3538"/>
                </a:lnTo>
                <a:lnTo>
                  <a:pt x="12181" y="0"/>
                </a:lnTo>
                <a:close/>
              </a:path>
            </a:pathLst>
          </a:custGeom>
          <a:noFill/>
          <a:ln w="12700" cap="flat">
            <a:solidFill>
              <a:srgbClr val="85888D"/>
            </a:solidFill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50800" tIns="50800" rIns="50800" bIns="50800" numCol="1" anchor="ctr">
            <a:noAutofit/>
          </a:bodyPr>
          <a:lstStyle>
            <a:lvl1pPr>
              <a:defRPr sz="1400">
                <a:solidFill>
                  <a:srgbClr val="8363AE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r>
              <a:rPr sz="1000" dirty="0" smtClean="0">
                <a:solidFill>
                  <a:schemeClr val="tx1"/>
                </a:solidFill>
              </a:rPr>
              <a:t>S</a:t>
            </a:r>
            <a:r>
              <a:rPr lang="en-US" sz="1000" dirty="0" smtClean="0">
                <a:solidFill>
                  <a:schemeClr val="tx1"/>
                </a:solidFill>
              </a:rPr>
              <a:t>S</a:t>
            </a:r>
            <a:r>
              <a:rPr sz="1000" dirty="0" smtClean="0">
                <a:solidFill>
                  <a:schemeClr val="tx1"/>
                </a:solidFill>
              </a:rPr>
              <a:t>→</a:t>
            </a:r>
            <a:r>
              <a:rPr sz="1000" dirty="0">
                <a:solidFill>
                  <a:schemeClr val="tx1"/>
                </a:solidFill>
              </a:rPr>
              <a:t>LI</a:t>
            </a:r>
          </a:p>
        </p:txBody>
      </p:sp>
      <p:sp>
        <p:nvSpPr>
          <p:cNvPr id="320" name="Shape 176"/>
          <p:cNvSpPr/>
          <p:nvPr/>
        </p:nvSpPr>
        <p:spPr>
          <a:xfrm>
            <a:off x="6769203" y="4326574"/>
            <a:ext cx="209445" cy="250032"/>
          </a:xfrm>
          <a:prstGeom prst="rect">
            <a:avLst/>
          </a:prstGeom>
          <a:solidFill>
            <a:srgbClr val="8363AE"/>
          </a:solidFill>
          <a:ln w="25400" cap="flat">
            <a:noFill/>
            <a:prstDash val="solid"/>
            <a:miter lim="400000"/>
          </a:ln>
          <a:effectLst/>
        </p:spPr>
        <p:txBody>
          <a:bodyPr wrap="square" lIns="0" tIns="0" rIns="0" bIns="0" numCol="1" anchor="ctr">
            <a:noAutofit/>
          </a:bodyPr>
          <a:lstStyle/>
          <a:p>
            <a:pPr lvl="0" algn="ctr"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293" name="Shape 149"/>
          <p:cNvSpPr/>
          <p:nvPr/>
        </p:nvSpPr>
        <p:spPr>
          <a:xfrm>
            <a:off x="1331640" y="4326110"/>
            <a:ext cx="642087" cy="250032"/>
          </a:xfrm>
          <a:prstGeom prst="rect">
            <a:avLst/>
          </a:prstGeom>
          <a:solidFill>
            <a:srgbClr val="CBCBCB"/>
          </a:solidFill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sz="1000" dirty="0" smtClean="0">
                <a:solidFill>
                  <a:schemeClr val="tx1"/>
                </a:solidFill>
              </a:rPr>
              <a:t>S</a:t>
            </a:r>
            <a:r>
              <a:rPr lang="en-US" sz="1000" dirty="0" smtClean="0">
                <a:solidFill>
                  <a:schemeClr val="tx1"/>
                </a:solidFill>
              </a:rPr>
              <a:t>S/DS</a:t>
            </a:r>
            <a:endParaRPr sz="1000" dirty="0">
              <a:solidFill>
                <a:schemeClr val="tx1"/>
              </a:solidFill>
            </a:endParaRPr>
          </a:p>
        </p:txBody>
      </p:sp>
      <p:sp>
        <p:nvSpPr>
          <p:cNvPr id="318" name="Shape 174"/>
          <p:cNvSpPr/>
          <p:nvPr/>
        </p:nvSpPr>
        <p:spPr>
          <a:xfrm>
            <a:off x="1929920" y="4326110"/>
            <a:ext cx="209445" cy="250032"/>
          </a:xfrm>
          <a:prstGeom prst="rect">
            <a:avLst/>
          </a:prstGeom>
          <a:solidFill>
            <a:srgbClr val="8363AE"/>
          </a:solidFill>
          <a:ln w="25400" cap="flat">
            <a:noFill/>
            <a:prstDash val="solid"/>
            <a:miter lim="400000"/>
          </a:ln>
          <a:effectLst/>
        </p:spPr>
        <p:txBody>
          <a:bodyPr wrap="square" lIns="0" tIns="0" rIns="0" bIns="0" numCol="1" anchor="ctr">
            <a:noAutofit/>
          </a:bodyPr>
          <a:lstStyle/>
          <a:p>
            <a:pPr lvl="0" algn="ctr"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301" name="Shape 157"/>
          <p:cNvSpPr/>
          <p:nvPr/>
        </p:nvSpPr>
        <p:spPr>
          <a:xfrm>
            <a:off x="5625724" y="6131296"/>
            <a:ext cx="1379706" cy="250032"/>
          </a:xfrm>
          <a:prstGeom prst="rect">
            <a:avLst/>
          </a:prstGeom>
          <a:solidFill>
            <a:srgbClr val="67AC4B"/>
          </a:solidFill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sz="1000">
                <a:solidFill>
                  <a:schemeClr val="tx1"/>
                </a:solidFill>
              </a:rPr>
              <a:t>Listen (LI)</a:t>
            </a:r>
          </a:p>
        </p:txBody>
      </p:sp>
      <p:sp>
        <p:nvSpPr>
          <p:cNvPr id="302" name="Shape 158"/>
          <p:cNvSpPr/>
          <p:nvPr/>
        </p:nvSpPr>
        <p:spPr>
          <a:xfrm>
            <a:off x="7006225" y="6130798"/>
            <a:ext cx="1381757" cy="250032"/>
          </a:xfrm>
          <a:prstGeom prst="rect">
            <a:avLst/>
          </a:prstGeom>
          <a:solidFill>
            <a:srgbClr val="8363AE"/>
          </a:solidFill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sz="1000" dirty="0">
                <a:solidFill>
                  <a:schemeClr val="tx1"/>
                </a:solidFill>
              </a:rPr>
              <a:t>Power State Transition</a:t>
            </a:r>
          </a:p>
        </p:txBody>
      </p:sp>
      <p:sp>
        <p:nvSpPr>
          <p:cNvPr id="70" name="Shape 124"/>
          <p:cNvSpPr/>
          <p:nvPr/>
        </p:nvSpPr>
        <p:spPr>
          <a:xfrm>
            <a:off x="4572000" y="2060848"/>
            <a:ext cx="1296144" cy="43204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9746"/>
                </a:moveTo>
                <a:lnTo>
                  <a:pt x="0" y="1854"/>
                </a:lnTo>
                <a:cubicBezTo>
                  <a:pt x="0" y="830"/>
                  <a:pt x="364" y="0"/>
                  <a:pt x="812" y="0"/>
                </a:cubicBezTo>
                <a:lnTo>
                  <a:pt x="20788" y="0"/>
                </a:lnTo>
                <a:cubicBezTo>
                  <a:pt x="21236" y="0"/>
                  <a:pt x="21600" y="830"/>
                  <a:pt x="21600" y="1854"/>
                </a:cubicBezTo>
                <a:lnTo>
                  <a:pt x="21600" y="19746"/>
                </a:lnTo>
                <a:cubicBezTo>
                  <a:pt x="21600" y="20770"/>
                  <a:pt x="21236" y="21600"/>
                  <a:pt x="20788" y="21600"/>
                </a:cubicBezTo>
                <a:lnTo>
                  <a:pt x="812" y="21600"/>
                </a:lnTo>
                <a:cubicBezTo>
                  <a:pt x="364" y="21600"/>
                  <a:pt x="0" y="20770"/>
                  <a:pt x="0" y="19746"/>
                </a:cubicBezTo>
                <a:close/>
              </a:path>
            </a:pathLst>
          </a:custGeom>
          <a:solidFill>
            <a:srgbClr val="FFFFFF"/>
          </a:solidFill>
          <a:ln w="25400">
            <a:noFill/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/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lang="en-US" sz="1000" dirty="0" smtClean="0">
                <a:solidFill>
                  <a:schemeClr val="tx1"/>
                </a:solidFill>
              </a:rPr>
              <a:t>Assuming there no other traffic in medium</a:t>
            </a:r>
            <a:endParaRPr sz="1000" dirty="0">
              <a:solidFill>
                <a:schemeClr val="tx1"/>
              </a:solidFill>
            </a:endParaRPr>
          </a:p>
        </p:txBody>
      </p:sp>
      <p:sp>
        <p:nvSpPr>
          <p:cNvPr id="60" name="Shape 121"/>
          <p:cNvSpPr/>
          <p:nvPr/>
        </p:nvSpPr>
        <p:spPr>
          <a:xfrm>
            <a:off x="872683" y="3657600"/>
            <a:ext cx="1565717" cy="25648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50800" tIns="50800" rIns="50800" bIns="50800" numCol="1" anchor="ctr">
            <a:spAutoFit/>
          </a:bodyPr>
          <a:lstStyle>
            <a:lvl1pPr>
              <a:defRPr sz="1400" b="1"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pPr lvl="0">
              <a:defRPr sz="1800" b="0"/>
            </a:pPr>
            <a:r>
              <a:rPr sz="1000" dirty="0" smtClean="0">
                <a:solidFill>
                  <a:schemeClr val="tx1"/>
                </a:solidFill>
              </a:rPr>
              <a:t>STA</a:t>
            </a:r>
            <a:r>
              <a:rPr lang="en-US" sz="1000" dirty="0">
                <a:solidFill>
                  <a:schemeClr val="tx1"/>
                </a:solidFill>
              </a:rPr>
              <a:t>2</a:t>
            </a:r>
            <a:r>
              <a:rPr lang="en-US" sz="1000" dirty="0" smtClean="0">
                <a:solidFill>
                  <a:schemeClr val="tx1"/>
                </a:solidFill>
              </a:rPr>
              <a:t> (No TIM indicated)</a:t>
            </a:r>
            <a:endParaRPr sz="1000" dirty="0">
              <a:solidFill>
                <a:schemeClr val="tx1"/>
              </a:solidFill>
            </a:endParaRPr>
          </a:p>
        </p:txBody>
      </p:sp>
      <p:sp>
        <p:nvSpPr>
          <p:cNvPr id="64" name="Shape 173"/>
          <p:cNvSpPr/>
          <p:nvPr/>
        </p:nvSpPr>
        <p:spPr>
          <a:xfrm>
            <a:off x="7620000" y="4343399"/>
            <a:ext cx="381000" cy="243801"/>
          </a:xfrm>
          <a:prstGeom prst="rect">
            <a:avLst/>
          </a:prstGeom>
          <a:solidFill>
            <a:srgbClr val="67AC4B"/>
          </a:solidFill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sz="1000" dirty="0">
                <a:solidFill>
                  <a:schemeClr val="tx1"/>
                </a:solidFill>
              </a:rPr>
              <a:t>LI</a:t>
            </a:r>
          </a:p>
        </p:txBody>
      </p:sp>
      <p:sp>
        <p:nvSpPr>
          <p:cNvPr id="65" name="Shape 175"/>
          <p:cNvSpPr/>
          <p:nvPr/>
        </p:nvSpPr>
        <p:spPr>
          <a:xfrm>
            <a:off x="7316167" y="4648200"/>
            <a:ext cx="532433" cy="29300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2181" y="0"/>
                </a:moveTo>
                <a:lnTo>
                  <a:pt x="10845" y="3538"/>
                </a:lnTo>
                <a:lnTo>
                  <a:pt x="894" y="3538"/>
                </a:lnTo>
                <a:cubicBezTo>
                  <a:pt x="399" y="3538"/>
                  <a:pt x="0" y="4264"/>
                  <a:pt x="0" y="5163"/>
                </a:cubicBezTo>
                <a:lnTo>
                  <a:pt x="0" y="19975"/>
                </a:lnTo>
                <a:cubicBezTo>
                  <a:pt x="0" y="20875"/>
                  <a:pt x="399" y="21600"/>
                  <a:pt x="894" y="21600"/>
                </a:cubicBezTo>
                <a:lnTo>
                  <a:pt x="20706" y="21600"/>
                </a:lnTo>
                <a:cubicBezTo>
                  <a:pt x="21201" y="21600"/>
                  <a:pt x="21600" y="20875"/>
                  <a:pt x="21600" y="19975"/>
                </a:cubicBezTo>
                <a:lnTo>
                  <a:pt x="21600" y="5163"/>
                </a:lnTo>
                <a:cubicBezTo>
                  <a:pt x="21600" y="4264"/>
                  <a:pt x="21201" y="3538"/>
                  <a:pt x="20706" y="3538"/>
                </a:cubicBezTo>
                <a:lnTo>
                  <a:pt x="13517" y="3538"/>
                </a:lnTo>
                <a:lnTo>
                  <a:pt x="12181" y="0"/>
                </a:lnTo>
                <a:close/>
              </a:path>
            </a:pathLst>
          </a:custGeom>
          <a:noFill/>
          <a:ln w="12700" cap="flat">
            <a:solidFill>
              <a:srgbClr val="85888D"/>
            </a:solidFill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50800" tIns="50800" rIns="50800" bIns="50800" numCol="1" anchor="ctr">
            <a:noAutofit/>
          </a:bodyPr>
          <a:lstStyle>
            <a:lvl1pPr>
              <a:defRPr sz="1400">
                <a:solidFill>
                  <a:srgbClr val="8363AE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r>
              <a:rPr sz="1000" dirty="0" smtClean="0">
                <a:solidFill>
                  <a:schemeClr val="tx1"/>
                </a:solidFill>
              </a:rPr>
              <a:t>S</a:t>
            </a:r>
            <a:r>
              <a:rPr lang="en-US" sz="1000" dirty="0" smtClean="0">
                <a:solidFill>
                  <a:schemeClr val="tx1"/>
                </a:solidFill>
              </a:rPr>
              <a:t>S</a:t>
            </a:r>
            <a:r>
              <a:rPr sz="1000" dirty="0" smtClean="0">
                <a:solidFill>
                  <a:schemeClr val="tx1"/>
                </a:solidFill>
              </a:rPr>
              <a:t>→</a:t>
            </a:r>
            <a:r>
              <a:rPr sz="1000" dirty="0">
                <a:solidFill>
                  <a:schemeClr val="tx1"/>
                </a:solidFill>
              </a:rPr>
              <a:t>LI</a:t>
            </a:r>
          </a:p>
        </p:txBody>
      </p:sp>
      <p:sp>
        <p:nvSpPr>
          <p:cNvPr id="66" name="Shape 174"/>
          <p:cNvSpPr/>
          <p:nvPr/>
        </p:nvSpPr>
        <p:spPr>
          <a:xfrm>
            <a:off x="7445143" y="4337169"/>
            <a:ext cx="209445" cy="250032"/>
          </a:xfrm>
          <a:prstGeom prst="rect">
            <a:avLst/>
          </a:prstGeom>
          <a:solidFill>
            <a:srgbClr val="8363AE"/>
          </a:solidFill>
          <a:ln w="25400" cap="flat">
            <a:noFill/>
            <a:prstDash val="solid"/>
            <a:miter lim="400000"/>
          </a:ln>
          <a:effectLst/>
        </p:spPr>
        <p:txBody>
          <a:bodyPr wrap="square" lIns="0" tIns="0" rIns="0" bIns="0" numCol="1" anchor="ctr">
            <a:noAutofit/>
          </a:bodyPr>
          <a:lstStyle/>
          <a:p>
            <a:pPr lvl="0" algn="ctr"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71" name="Shape 139"/>
          <p:cNvSpPr/>
          <p:nvPr/>
        </p:nvSpPr>
        <p:spPr>
          <a:xfrm>
            <a:off x="8001000" y="4321968"/>
            <a:ext cx="648072" cy="250032"/>
          </a:xfrm>
          <a:prstGeom prst="rect">
            <a:avLst/>
          </a:prstGeom>
          <a:solidFill>
            <a:srgbClr val="F6CD46"/>
          </a:solidFill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sz="1000" dirty="0">
                <a:solidFill>
                  <a:schemeClr val="tx1"/>
                </a:solidFill>
              </a:rPr>
              <a:t>RX</a:t>
            </a:r>
          </a:p>
        </p:txBody>
      </p:sp>
      <p:sp>
        <p:nvSpPr>
          <p:cNvPr id="72" name="Shape 128"/>
          <p:cNvSpPr/>
          <p:nvPr/>
        </p:nvSpPr>
        <p:spPr>
          <a:xfrm>
            <a:off x="228600" y="5153720"/>
            <a:ext cx="1116402" cy="25648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50800" tIns="50800" rIns="50800" bIns="50800" numCol="1" anchor="ctr">
            <a:spAutoFit/>
          </a:bodyPr>
          <a:lstStyle>
            <a:lvl1pPr>
              <a:defRPr sz="1400" b="1"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pPr lvl="0" algn="ctr">
              <a:defRPr sz="1800" b="0"/>
            </a:pPr>
            <a:r>
              <a:rPr sz="1000" dirty="0" smtClean="0">
                <a:solidFill>
                  <a:schemeClr val="tx1"/>
                </a:solidFill>
              </a:rPr>
              <a:t>STA</a:t>
            </a:r>
            <a:r>
              <a:rPr lang="en-US" sz="1000" dirty="0">
                <a:solidFill>
                  <a:schemeClr val="tx1"/>
                </a:solidFill>
              </a:rPr>
              <a:t>2</a:t>
            </a:r>
            <a:r>
              <a:rPr sz="1000" dirty="0" smtClean="0">
                <a:solidFill>
                  <a:schemeClr val="tx1"/>
                </a:solidFill>
              </a:rPr>
              <a:t> </a:t>
            </a:r>
            <a:r>
              <a:rPr sz="1000" dirty="0">
                <a:solidFill>
                  <a:schemeClr val="tx1"/>
                </a:solidFill>
              </a:rPr>
              <a:t>Power </a:t>
            </a:r>
            <a:r>
              <a:rPr lang="en-US" sz="1000" dirty="0" smtClean="0">
                <a:solidFill>
                  <a:schemeClr val="tx1"/>
                </a:solidFill>
              </a:rPr>
              <a:t>Sate</a:t>
            </a:r>
            <a:endParaRPr sz="1000" dirty="0">
              <a:solidFill>
                <a:schemeClr val="tx1"/>
              </a:solidFill>
            </a:endParaRPr>
          </a:p>
        </p:txBody>
      </p:sp>
      <p:sp>
        <p:nvSpPr>
          <p:cNvPr id="73" name="Shape 139"/>
          <p:cNvSpPr/>
          <p:nvPr/>
        </p:nvSpPr>
        <p:spPr>
          <a:xfrm>
            <a:off x="2411761" y="5171533"/>
            <a:ext cx="560039" cy="227302"/>
          </a:xfrm>
          <a:prstGeom prst="rect">
            <a:avLst/>
          </a:prstGeom>
          <a:solidFill>
            <a:srgbClr val="F6CD46"/>
          </a:solidFill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sz="1000" dirty="0">
                <a:solidFill>
                  <a:schemeClr val="tx1"/>
                </a:solidFill>
              </a:rPr>
              <a:t>RX</a:t>
            </a:r>
          </a:p>
        </p:txBody>
      </p:sp>
      <p:sp>
        <p:nvSpPr>
          <p:cNvPr id="76" name="Shape 173"/>
          <p:cNvSpPr/>
          <p:nvPr/>
        </p:nvSpPr>
        <p:spPr>
          <a:xfrm>
            <a:off x="2135337" y="5171533"/>
            <a:ext cx="319356" cy="227302"/>
          </a:xfrm>
          <a:prstGeom prst="rect">
            <a:avLst/>
          </a:prstGeom>
          <a:solidFill>
            <a:srgbClr val="67AC4B"/>
          </a:solidFill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sz="1000" dirty="0">
                <a:solidFill>
                  <a:schemeClr val="tx1"/>
                </a:solidFill>
              </a:rPr>
              <a:t>LI</a:t>
            </a:r>
          </a:p>
        </p:txBody>
      </p:sp>
      <p:sp>
        <p:nvSpPr>
          <p:cNvPr id="77" name="Shape 149"/>
          <p:cNvSpPr/>
          <p:nvPr/>
        </p:nvSpPr>
        <p:spPr>
          <a:xfrm>
            <a:off x="1331640" y="5171533"/>
            <a:ext cx="642087" cy="227302"/>
          </a:xfrm>
          <a:prstGeom prst="rect">
            <a:avLst/>
          </a:prstGeom>
          <a:solidFill>
            <a:srgbClr val="CBCBCB"/>
          </a:solidFill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sz="1000" dirty="0" smtClean="0">
                <a:solidFill>
                  <a:schemeClr val="tx1"/>
                </a:solidFill>
              </a:rPr>
              <a:t>S</a:t>
            </a:r>
            <a:r>
              <a:rPr lang="en-US" sz="1000" dirty="0" smtClean="0">
                <a:solidFill>
                  <a:schemeClr val="tx1"/>
                </a:solidFill>
              </a:rPr>
              <a:t>S/DS</a:t>
            </a:r>
            <a:endParaRPr sz="1000" dirty="0">
              <a:solidFill>
                <a:schemeClr val="tx1"/>
              </a:solidFill>
            </a:endParaRPr>
          </a:p>
        </p:txBody>
      </p:sp>
      <p:sp>
        <p:nvSpPr>
          <p:cNvPr id="78" name="Shape 174"/>
          <p:cNvSpPr/>
          <p:nvPr/>
        </p:nvSpPr>
        <p:spPr>
          <a:xfrm>
            <a:off x="1929920" y="5171533"/>
            <a:ext cx="209445" cy="227302"/>
          </a:xfrm>
          <a:prstGeom prst="rect">
            <a:avLst/>
          </a:prstGeom>
          <a:solidFill>
            <a:srgbClr val="8363AE"/>
          </a:solidFill>
          <a:ln w="25400" cap="flat">
            <a:noFill/>
            <a:prstDash val="solid"/>
            <a:miter lim="400000"/>
          </a:ln>
          <a:effectLst/>
        </p:spPr>
        <p:txBody>
          <a:bodyPr wrap="square" lIns="0" tIns="0" rIns="0" bIns="0" numCol="1" anchor="ctr">
            <a:noAutofit/>
          </a:bodyPr>
          <a:lstStyle/>
          <a:p>
            <a:pPr lvl="0" algn="ctr"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79" name="Shape 173"/>
          <p:cNvSpPr/>
          <p:nvPr/>
        </p:nvSpPr>
        <p:spPr>
          <a:xfrm>
            <a:off x="7650560" y="5170170"/>
            <a:ext cx="350440" cy="251460"/>
          </a:xfrm>
          <a:prstGeom prst="rect">
            <a:avLst/>
          </a:prstGeom>
          <a:solidFill>
            <a:srgbClr val="67AC4B"/>
          </a:solidFill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sz="1000" dirty="0">
                <a:solidFill>
                  <a:schemeClr val="tx1"/>
                </a:solidFill>
              </a:rPr>
              <a:t>LI</a:t>
            </a:r>
          </a:p>
        </p:txBody>
      </p:sp>
      <p:sp>
        <p:nvSpPr>
          <p:cNvPr id="80" name="Shape 174"/>
          <p:cNvSpPr/>
          <p:nvPr/>
        </p:nvSpPr>
        <p:spPr>
          <a:xfrm>
            <a:off x="7445143" y="5171533"/>
            <a:ext cx="209445" cy="227302"/>
          </a:xfrm>
          <a:prstGeom prst="rect">
            <a:avLst/>
          </a:prstGeom>
          <a:solidFill>
            <a:srgbClr val="8363AE"/>
          </a:solidFill>
          <a:ln w="25400" cap="flat">
            <a:noFill/>
            <a:prstDash val="solid"/>
            <a:miter lim="400000"/>
          </a:ln>
          <a:effectLst/>
        </p:spPr>
        <p:txBody>
          <a:bodyPr wrap="square" lIns="0" tIns="0" rIns="0" bIns="0" numCol="1" anchor="ctr">
            <a:noAutofit/>
          </a:bodyPr>
          <a:lstStyle/>
          <a:p>
            <a:pPr lvl="0" algn="ctr"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81" name="Shape 139"/>
          <p:cNvSpPr/>
          <p:nvPr/>
        </p:nvSpPr>
        <p:spPr>
          <a:xfrm>
            <a:off x="8001000" y="5171533"/>
            <a:ext cx="648072" cy="227302"/>
          </a:xfrm>
          <a:prstGeom prst="rect">
            <a:avLst/>
          </a:prstGeom>
          <a:solidFill>
            <a:srgbClr val="F6CD46"/>
          </a:solidFill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sz="1000" dirty="0">
                <a:solidFill>
                  <a:schemeClr val="tx1"/>
                </a:solidFill>
              </a:rPr>
              <a:t>RX</a:t>
            </a:r>
          </a:p>
        </p:txBody>
      </p:sp>
      <p:sp>
        <p:nvSpPr>
          <p:cNvPr id="82" name="Shape 136"/>
          <p:cNvSpPr/>
          <p:nvPr/>
        </p:nvSpPr>
        <p:spPr>
          <a:xfrm flipV="1">
            <a:off x="1328736" y="5410200"/>
            <a:ext cx="7358064" cy="1"/>
          </a:xfrm>
          <a:prstGeom prst="line">
            <a:avLst/>
          </a:prstGeom>
          <a:noFill/>
          <a:ln w="25400" cap="flat">
            <a:solidFill>
              <a:srgbClr val="85888D"/>
            </a:solidFill>
            <a:prstDash val="solid"/>
            <a:miter lim="400000"/>
            <a:tailEnd type="triangle" w="med" len="med"/>
          </a:ln>
          <a:effectLst/>
        </p:spPr>
        <p:txBody>
          <a:bodyPr wrap="square" lIns="50800" tIns="50800" rIns="50800" bIns="50800" numCol="1" anchor="ctr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Joonsuk (Apple) etc. </a:t>
            </a:r>
            <a:endParaRPr lang="en-GB" dirty="0"/>
          </a:p>
        </p:txBody>
      </p:sp>
      <p:sp>
        <p:nvSpPr>
          <p:cNvPr id="85" name="Shape 174"/>
          <p:cNvSpPr/>
          <p:nvPr/>
        </p:nvSpPr>
        <p:spPr>
          <a:xfrm>
            <a:off x="2971801" y="5171533"/>
            <a:ext cx="152400" cy="227302"/>
          </a:xfrm>
          <a:prstGeom prst="rect">
            <a:avLst/>
          </a:prstGeom>
          <a:solidFill>
            <a:srgbClr val="8363AE"/>
          </a:solidFill>
          <a:ln w="25400" cap="flat">
            <a:noFill/>
            <a:prstDash val="solid"/>
            <a:miter lim="400000"/>
          </a:ln>
          <a:effectLst/>
        </p:spPr>
        <p:txBody>
          <a:bodyPr wrap="square" lIns="0" tIns="0" rIns="0" bIns="0" numCol="1" anchor="ctr">
            <a:noAutofit/>
          </a:bodyPr>
          <a:lstStyle/>
          <a:p>
            <a:pPr lvl="0" algn="ctr"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88" name="Shape 175"/>
          <p:cNvSpPr/>
          <p:nvPr/>
        </p:nvSpPr>
        <p:spPr>
          <a:xfrm>
            <a:off x="2743200" y="5486400"/>
            <a:ext cx="532433" cy="29300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2181" y="0"/>
                </a:moveTo>
                <a:lnTo>
                  <a:pt x="10845" y="3538"/>
                </a:lnTo>
                <a:lnTo>
                  <a:pt x="894" y="3538"/>
                </a:lnTo>
                <a:cubicBezTo>
                  <a:pt x="399" y="3538"/>
                  <a:pt x="0" y="4264"/>
                  <a:pt x="0" y="5163"/>
                </a:cubicBezTo>
                <a:lnTo>
                  <a:pt x="0" y="19975"/>
                </a:lnTo>
                <a:cubicBezTo>
                  <a:pt x="0" y="20875"/>
                  <a:pt x="399" y="21600"/>
                  <a:pt x="894" y="21600"/>
                </a:cubicBezTo>
                <a:lnTo>
                  <a:pt x="20706" y="21600"/>
                </a:lnTo>
                <a:cubicBezTo>
                  <a:pt x="21201" y="21600"/>
                  <a:pt x="21600" y="20875"/>
                  <a:pt x="21600" y="19975"/>
                </a:cubicBezTo>
                <a:lnTo>
                  <a:pt x="21600" y="5163"/>
                </a:lnTo>
                <a:cubicBezTo>
                  <a:pt x="21600" y="4264"/>
                  <a:pt x="21201" y="3538"/>
                  <a:pt x="20706" y="3538"/>
                </a:cubicBezTo>
                <a:lnTo>
                  <a:pt x="13517" y="3538"/>
                </a:lnTo>
                <a:lnTo>
                  <a:pt x="12181" y="0"/>
                </a:lnTo>
                <a:close/>
              </a:path>
            </a:pathLst>
          </a:custGeom>
          <a:noFill/>
          <a:ln w="12700" cap="flat">
            <a:solidFill>
              <a:srgbClr val="85888D"/>
            </a:solidFill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50800" tIns="50800" rIns="50800" bIns="50800" numCol="1" anchor="ctr">
            <a:noAutofit/>
          </a:bodyPr>
          <a:lstStyle>
            <a:lvl1pPr>
              <a:defRPr sz="1400">
                <a:solidFill>
                  <a:srgbClr val="8363AE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r>
              <a:rPr lang="en-US" sz="1000" dirty="0" err="1" smtClean="0">
                <a:solidFill>
                  <a:schemeClr val="tx1"/>
                </a:solidFill>
              </a:rPr>
              <a:t>Li</a:t>
            </a:r>
            <a:r>
              <a:rPr sz="1000" dirty="0" err="1" smtClean="0">
                <a:solidFill>
                  <a:schemeClr val="tx1"/>
                </a:solidFill>
              </a:rPr>
              <a:t>→</a:t>
            </a:r>
            <a:r>
              <a:rPr lang="en-US" sz="1000" dirty="0" err="1">
                <a:solidFill>
                  <a:schemeClr val="tx1"/>
                </a:solidFill>
              </a:rPr>
              <a:t>D</a:t>
            </a:r>
            <a:r>
              <a:rPr lang="en-US" sz="1000" dirty="0" err="1" smtClean="0">
                <a:solidFill>
                  <a:schemeClr val="tx1"/>
                </a:solidFill>
              </a:rPr>
              <a:t>S</a:t>
            </a:r>
            <a:endParaRPr sz="1000" dirty="0">
              <a:solidFill>
                <a:schemeClr val="tx1"/>
              </a:solidFill>
            </a:endParaRPr>
          </a:p>
        </p:txBody>
      </p:sp>
      <p:sp>
        <p:nvSpPr>
          <p:cNvPr id="89" name="Shape 175"/>
          <p:cNvSpPr/>
          <p:nvPr/>
        </p:nvSpPr>
        <p:spPr>
          <a:xfrm>
            <a:off x="7239000" y="5410200"/>
            <a:ext cx="532433" cy="29300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2181" y="0"/>
                </a:moveTo>
                <a:lnTo>
                  <a:pt x="10845" y="3538"/>
                </a:lnTo>
                <a:lnTo>
                  <a:pt x="894" y="3538"/>
                </a:lnTo>
                <a:cubicBezTo>
                  <a:pt x="399" y="3538"/>
                  <a:pt x="0" y="4264"/>
                  <a:pt x="0" y="5163"/>
                </a:cubicBezTo>
                <a:lnTo>
                  <a:pt x="0" y="19975"/>
                </a:lnTo>
                <a:cubicBezTo>
                  <a:pt x="0" y="20875"/>
                  <a:pt x="399" y="21600"/>
                  <a:pt x="894" y="21600"/>
                </a:cubicBezTo>
                <a:lnTo>
                  <a:pt x="20706" y="21600"/>
                </a:lnTo>
                <a:cubicBezTo>
                  <a:pt x="21201" y="21600"/>
                  <a:pt x="21600" y="20875"/>
                  <a:pt x="21600" y="19975"/>
                </a:cubicBezTo>
                <a:lnTo>
                  <a:pt x="21600" y="5163"/>
                </a:lnTo>
                <a:cubicBezTo>
                  <a:pt x="21600" y="4264"/>
                  <a:pt x="21201" y="3538"/>
                  <a:pt x="20706" y="3538"/>
                </a:cubicBezTo>
                <a:lnTo>
                  <a:pt x="13517" y="3538"/>
                </a:lnTo>
                <a:lnTo>
                  <a:pt x="12181" y="0"/>
                </a:lnTo>
                <a:close/>
              </a:path>
            </a:pathLst>
          </a:custGeom>
          <a:noFill/>
          <a:ln w="12700" cap="flat">
            <a:solidFill>
              <a:srgbClr val="85888D"/>
            </a:solidFill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50800" tIns="50800" rIns="50800" bIns="50800" numCol="1" anchor="ctr">
            <a:noAutofit/>
          </a:bodyPr>
          <a:lstStyle>
            <a:lvl1pPr>
              <a:defRPr sz="1400">
                <a:solidFill>
                  <a:srgbClr val="8363AE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r>
              <a:rPr lang="en-US" sz="1000" dirty="0" err="1">
                <a:solidFill>
                  <a:schemeClr val="tx1"/>
                </a:solidFill>
              </a:rPr>
              <a:t>D</a:t>
            </a:r>
            <a:r>
              <a:rPr lang="en-US" sz="1000" dirty="0" err="1" smtClean="0">
                <a:solidFill>
                  <a:schemeClr val="tx1"/>
                </a:solidFill>
              </a:rPr>
              <a:t>S</a:t>
            </a:r>
            <a:r>
              <a:rPr sz="1000" dirty="0" err="1" smtClean="0">
                <a:solidFill>
                  <a:schemeClr val="tx1"/>
                </a:solidFill>
              </a:rPr>
              <a:t>→</a:t>
            </a:r>
            <a:r>
              <a:rPr lang="en-US" sz="1000" dirty="0" err="1" smtClean="0">
                <a:solidFill>
                  <a:schemeClr val="tx1"/>
                </a:solidFill>
              </a:rPr>
              <a:t>Li</a:t>
            </a:r>
            <a:endParaRPr sz="1000" dirty="0">
              <a:solidFill>
                <a:schemeClr val="tx1"/>
              </a:solidFill>
            </a:endParaRPr>
          </a:p>
        </p:txBody>
      </p:sp>
      <p:sp>
        <p:nvSpPr>
          <p:cNvPr id="90" name="Shape 117"/>
          <p:cNvSpPr/>
          <p:nvPr/>
        </p:nvSpPr>
        <p:spPr>
          <a:xfrm flipV="1">
            <a:off x="7980185" y="3276600"/>
            <a:ext cx="20815" cy="2323918"/>
          </a:xfrm>
          <a:prstGeom prst="line">
            <a:avLst/>
          </a:prstGeom>
          <a:noFill/>
          <a:ln w="12700" cap="flat">
            <a:solidFill>
              <a:srgbClr val="999999"/>
            </a:solidFill>
            <a:custDash>
              <a:ds d="100000" sp="200000"/>
            </a:custDash>
            <a:round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69088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Modification on Power Model Parameter Table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5105400"/>
            <a:ext cx="7770813" cy="989013"/>
          </a:xfrm>
        </p:spPr>
        <p:txBody>
          <a:bodyPr>
            <a:normAutofit fontScale="9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Split Sleep state into two sub-states (Shallow Sleep and Deep Sleep) in the table [7]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The value of current for this state is TBD</a:t>
            </a:r>
            <a:endParaRPr lang="en-GB" b="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Joonsuk (Apple) etc. 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904332473"/>
              </p:ext>
            </p:extLst>
          </p:nvPr>
        </p:nvGraphicFramePr>
        <p:xfrm>
          <a:off x="1524000" y="1854200"/>
          <a:ext cx="6121400" cy="3251200"/>
        </p:xfrm>
        <a:graphic>
          <a:graphicData uri="http://schemas.openxmlformats.org/presentationml/2006/ole">
            <p:oleObj spid="_x0000_s5312" name="Document" r:id="rId4" imgW="6107400" imgH="3236400" progId="Word.Document.12">
              <p:embed/>
            </p:oleObj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609600" y="6096000"/>
            <a:ext cx="68555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* For calibration purposes, the same number as in Deep Sleep may be used as one sleep state</a:t>
            </a:r>
            <a:endParaRPr 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6161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700" dirty="0" smtClean="0"/>
              <a:t>Modification on Power Transition Parameter Table </a:t>
            </a:r>
            <a:endParaRPr lang="en-US" sz="27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5335587"/>
            <a:ext cx="8077200" cy="1370013"/>
          </a:xfrm>
        </p:spPr>
        <p:txBody>
          <a:bodyPr>
            <a:normAutofit fontScale="700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Define one more transition between Listen and Deep Sleep in the table [7]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The transition values are T</a:t>
            </a:r>
            <a:r>
              <a:rPr lang="en-US" baseline="-25000" dirty="0" smtClean="0"/>
              <a:t>DS</a:t>
            </a:r>
            <a:r>
              <a:rPr lang="en-US" dirty="0" smtClean="0"/>
              <a:t>, P</a:t>
            </a:r>
            <a:r>
              <a:rPr lang="en-US" baseline="-25000" dirty="0" smtClean="0"/>
              <a:t>DS</a:t>
            </a:r>
            <a:r>
              <a:rPr lang="en-US" dirty="0" smtClean="0"/>
              <a:t> (TBD)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Average power consumption is found by average of power for two states in transition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For example, P</a:t>
            </a:r>
            <a:r>
              <a:rPr lang="en-US" baseline="-25000" dirty="0" smtClean="0"/>
              <a:t>RT</a:t>
            </a:r>
            <a:r>
              <a:rPr lang="en-US" dirty="0" smtClean="0"/>
              <a:t> = (P</a:t>
            </a:r>
            <a:r>
              <a:rPr lang="en-US" baseline="-25000" dirty="0" smtClean="0"/>
              <a:t>T</a:t>
            </a:r>
            <a:r>
              <a:rPr lang="en-US" dirty="0" smtClean="0"/>
              <a:t> + P</a:t>
            </a:r>
            <a:r>
              <a:rPr lang="en-US" baseline="-25000" dirty="0" smtClean="0"/>
              <a:t>R</a:t>
            </a:r>
            <a:r>
              <a:rPr lang="en-US" dirty="0" smtClean="0"/>
              <a:t>)/2, based on the power model parameter table</a:t>
            </a:r>
            <a:endParaRPr lang="en-GB" b="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Joonsuk (Apple) etc. 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526006688"/>
              </p:ext>
            </p:extLst>
          </p:nvPr>
        </p:nvGraphicFramePr>
        <p:xfrm>
          <a:off x="1676399" y="1600200"/>
          <a:ext cx="5510183" cy="3733800"/>
        </p:xfrm>
        <a:graphic>
          <a:graphicData uri="http://schemas.openxmlformats.org/presentationml/2006/ole">
            <p:oleObj spid="_x0000_s6199" name="Document" r:id="rId4" imgW="6171120" imgH="4178160" progId="Word.Document.12">
              <p:embed/>
            </p:oleObj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542966" y="5102423"/>
            <a:ext cx="51090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* For calibration purposes, only one sleep state (Deep Sleep) can be considered</a:t>
            </a:r>
            <a:endParaRPr lang="en-US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69459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1-14-xxxx-00-xxxx-name-here (2)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B519F59218FD4E88B58DE214C6B6C1" ma:contentTypeVersion="0" ma:contentTypeDescription="Create a new document." ma:contentTypeScope="" ma:versionID="15b5d2f7a3e1084effea4196ba30bcf6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7D349836-D2CF-49D1-84E1-491FA3321BD8}">
  <ds:schemaRefs>
    <ds:schemaRef ds:uri="http://purl.org/dc/dcmitype/"/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www.w3.org/XML/1998/namespace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3E7C6251-F865-47EF-B8F7-49968B7C67C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91622EE-9100-4276-89A7-6EBD7124187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11-14-xxxx-00-xxxx-name-here (2)</Template>
  <TotalTime>19732</TotalTime>
  <Words>1303</Words>
  <Application>Microsoft Office PowerPoint</Application>
  <PresentationFormat>On-screen Show (4:3)</PresentationFormat>
  <Paragraphs>249</Paragraphs>
  <Slides>17</Slides>
  <Notes>15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20" baseType="lpstr">
      <vt:lpstr>11-14-xxxx-00-xxxx-name-here (2)</vt:lpstr>
      <vt:lpstr>Document</vt:lpstr>
      <vt:lpstr>Equation</vt:lpstr>
      <vt:lpstr>Evaluating Power Save Performance</vt:lpstr>
      <vt:lpstr>Slide 2</vt:lpstr>
      <vt:lpstr>Background</vt:lpstr>
      <vt:lpstr>Abstract</vt:lpstr>
      <vt:lpstr>Update Discussion on Power States</vt:lpstr>
      <vt:lpstr>Power State Transitions and Consumption Levels [1]</vt:lpstr>
      <vt:lpstr>Example of Power States and Power State Transitions during Power Save Polling Operation </vt:lpstr>
      <vt:lpstr>Modification on Power Model Parameter Table </vt:lpstr>
      <vt:lpstr>Modification on Power Transition Parameter Table </vt:lpstr>
      <vt:lpstr>EER Definition</vt:lpstr>
      <vt:lpstr>Network EER Metric for Evaluation</vt:lpstr>
      <vt:lpstr>Conclusion</vt:lpstr>
      <vt:lpstr>References</vt:lpstr>
      <vt:lpstr>Straw Poll #1</vt:lpstr>
      <vt:lpstr>Straw Poll #2</vt:lpstr>
      <vt:lpstr>Straw Poll #3</vt:lpstr>
      <vt:lpstr>Straw Poll #4</vt:lpstr>
    </vt:vector>
  </TitlesOfParts>
  <Company>InterDigital Communications, LLC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11-15-0022-00-00ax-mac-calibration-results</dc:title>
  <dc:creator>Pengfei.Xia@InterDigital.com</dc:creator>
  <cp:lastModifiedBy>o00903653</cp:lastModifiedBy>
  <cp:revision>862</cp:revision>
  <cp:lastPrinted>1601-01-01T00:00:00Z</cp:lastPrinted>
  <dcterms:created xsi:type="dcterms:W3CDTF">2014-07-10T21:52:48Z</dcterms:created>
  <dcterms:modified xsi:type="dcterms:W3CDTF">2015-03-09T14:42:28Z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0x01010068B519F59218FD4E88B58DE214C6B6C1</vt:lpwstr>
  </property>
  <property fmtid="{D5CDD505-2E9C-101B-9397-08002B2CF9AE}" pid="3" name="sflag">
    <vt:lpwstr>1425903511</vt:lpwstr>
  </property>
</Properties>
</file>