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12" r:id="rId6"/>
    <p:sldId id="325" r:id="rId7"/>
    <p:sldId id="317" r:id="rId8"/>
    <p:sldId id="319" r:id="rId9"/>
    <p:sldId id="320" r:id="rId10"/>
    <p:sldId id="323" r:id="rId11"/>
    <p:sldId id="326" r:id="rId12"/>
    <p:sldId id="322" r:id="rId13"/>
    <p:sldId id="321" r:id="rId14"/>
    <p:sldId id="315" r:id="rId15"/>
    <p:sldId id="278" r:id="rId16"/>
    <p:sldId id="327" r:id="rId17"/>
    <p:sldId id="329" r:id="rId18"/>
    <p:sldId id="330" r:id="rId19"/>
    <p:sldId id="328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Brian Wacter" initials="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7899" autoAdjust="0"/>
  </p:normalViewPr>
  <p:slideViewPr>
    <p:cSldViewPr>
      <p:cViewPr varScale="1">
        <p:scale>
          <a:sx n="97" d="100"/>
          <a:sy n="97" d="100"/>
        </p:scale>
        <p:origin x="-1304" y="-112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Evaluating Power Save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03654"/>
              </p:ext>
            </p:extLst>
          </p:nvPr>
        </p:nvGraphicFramePr>
        <p:xfrm>
          <a:off x="530225" y="2519363"/>
          <a:ext cx="78994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" name="Document" r:id="rId4" imgW="8255000" imgH="3860800" progId="Word.Document.8">
                  <p:embed/>
                </p:oleObj>
              </mc:Choice>
              <mc:Fallback>
                <p:oleObj name="Document" r:id="rId4" imgW="8255000" imgH="3860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19363"/>
                        <a:ext cx="7899400" cy="3695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EER Metric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Definition of the Network EER (N-EER) metric for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084127"/>
              </p:ext>
            </p:extLst>
          </p:nvPr>
        </p:nvGraphicFramePr>
        <p:xfrm>
          <a:off x="1111250" y="1971675"/>
          <a:ext cx="7808913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4" imgW="4787900" imgH="2768600" progId="Equation.DSMT4">
                  <p:embed/>
                </p:oleObj>
              </mc:Choice>
              <mc:Fallback>
                <p:oleObj name="Equation" r:id="rId4" imgW="4787900" imgH="276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1250" y="1971675"/>
                        <a:ext cx="7808913" cy="451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462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presentation, we proposed the following two updates to the Evaluation Methodology [6] and Simulation Scenario [7]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sub-states of </a:t>
            </a:r>
            <a:r>
              <a:rPr lang="en-US" dirty="0" smtClean="0"/>
              <a:t>Sleep</a:t>
            </a:r>
            <a:r>
              <a:rPr lang="en-US" dirty="0" smtClean="0"/>
              <a:t> </a:t>
            </a:r>
            <a:r>
              <a:rPr lang="en-US" b="0" dirty="0" smtClean="0"/>
              <a:t>state, i.e. Shallow Sleep and Deep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Introduced N-EER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Any PS proposal is encouraged to use the numbers in the power consumption table for EER evaluation</a:t>
            </a:r>
            <a:endParaRPr lang="en-GB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386880"/>
            <a:ext cx="89154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/>
              <a:t>[</a:t>
            </a:r>
            <a:r>
              <a:rPr lang="en-US" sz="1600" dirty="0" smtClean="0"/>
              <a:t>1]  IEEE 11-14-0827-03, Energy Efficiency Evaluation Methodology, July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[2]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-14-1161-</a:t>
            </a:r>
            <a:r>
              <a:rPr lang="en-US" sz="1600" dirty="0" smtClean="0"/>
              <a:t>03, Parameters</a:t>
            </a:r>
            <a:r>
              <a:rPr lang="en-US" sz="1600" dirty="0"/>
              <a:t>-for-power-save-</a:t>
            </a:r>
            <a:r>
              <a:rPr lang="en-US" sz="1600" dirty="0" smtClean="0"/>
              <a:t>mechanisms,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[3]  IEEE 11</a:t>
            </a:r>
            <a:r>
              <a:rPr lang="en-US" sz="1600" dirty="0"/>
              <a:t>-14-1162-</a:t>
            </a:r>
            <a:r>
              <a:rPr lang="en-US" sz="1600" dirty="0" smtClean="0"/>
              <a:t>01, Energy</a:t>
            </a:r>
            <a:r>
              <a:rPr lang="en-US" sz="1600" dirty="0"/>
              <a:t>-efficiency-evaluation-methodology-follow-</a:t>
            </a:r>
            <a:r>
              <a:rPr lang="en-US" sz="1600" dirty="0" smtClean="0"/>
              <a:t>up,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[4]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-14-1286-</a:t>
            </a:r>
            <a:r>
              <a:rPr lang="en-US" sz="1600" dirty="0" smtClean="0"/>
              <a:t>03, Energy</a:t>
            </a:r>
            <a:r>
              <a:rPr lang="en-US" sz="1600" dirty="0"/>
              <a:t>-efficiency-redline-to-simulation-</a:t>
            </a:r>
            <a:r>
              <a:rPr lang="en-US" sz="1600" dirty="0" smtClean="0"/>
              <a:t>scenarios,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[5]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-14-1285-</a:t>
            </a:r>
            <a:r>
              <a:rPr lang="en-US" sz="1600" dirty="0" smtClean="0"/>
              <a:t>01, Energy</a:t>
            </a:r>
            <a:r>
              <a:rPr lang="en-US" sz="1600" dirty="0"/>
              <a:t>-efficiency-redline-to-evaluation-</a:t>
            </a:r>
            <a:r>
              <a:rPr lang="en-US" sz="1600" dirty="0" smtClean="0"/>
              <a:t>methodology,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[6]  IEEE 11-14-0571-07, Evaluation-Methodology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[7]  IEEE 11-14-0980-06, Simulation-Scenarios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[8]  IEEE 11</a:t>
            </a:r>
            <a:r>
              <a:rPr lang="en-US" sz="1600" dirty="0"/>
              <a:t>-14-1444-</a:t>
            </a:r>
            <a:r>
              <a:rPr lang="en-US" sz="1600" dirty="0" smtClean="0"/>
              <a:t>02, Energy</a:t>
            </a:r>
            <a:r>
              <a:rPr lang="en-US" sz="1600" dirty="0"/>
              <a:t>-efficiency-evaluation-and-simulation-</a:t>
            </a:r>
            <a:r>
              <a:rPr lang="en-US" sz="1600" dirty="0" smtClean="0"/>
              <a:t>model, Nov 2014 </a:t>
            </a:r>
            <a:r>
              <a:rPr lang="en-US" sz="1600" dirty="0"/>
              <a:t>(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[9]  IEEE 11-14-1454-01, Power</a:t>
            </a:r>
            <a:r>
              <a:rPr lang="en-US" sz="1600" dirty="0"/>
              <a:t>-save-</a:t>
            </a:r>
            <a:r>
              <a:rPr lang="en-US" sz="1600" dirty="0" smtClean="0"/>
              <a:t>discussion,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[10] IEEE 11-14-1495</a:t>
            </a:r>
            <a:r>
              <a:rPr lang="en-US" sz="1600" dirty="0"/>
              <a:t>-</a:t>
            </a:r>
            <a:r>
              <a:rPr lang="en-US" sz="1600" dirty="0" smtClean="0"/>
              <a:t>00, Power</a:t>
            </a:r>
            <a:r>
              <a:rPr lang="en-US" sz="1600" dirty="0"/>
              <a:t>-save-calibration-</a:t>
            </a:r>
            <a:r>
              <a:rPr lang="en-US" sz="1600" dirty="0" smtClean="0"/>
              <a:t>results, </a:t>
            </a:r>
            <a:r>
              <a:rPr lang="en-US" sz="1600" dirty="0"/>
              <a:t>Nov 2014 </a:t>
            </a:r>
            <a:r>
              <a:rPr lang="en-US" sz="1600" dirty="0" smtClean="0"/>
              <a:t>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[11] IEEE 11-14-1496-05, Power</a:t>
            </a:r>
            <a:r>
              <a:rPr lang="en-US" sz="1600" dirty="0"/>
              <a:t>-save-calibration-</a:t>
            </a:r>
            <a:r>
              <a:rPr lang="en-US" sz="1600" dirty="0" smtClean="0"/>
              <a:t>scenario,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[12] IEEE 11-15-0072-00</a:t>
            </a:r>
            <a:r>
              <a:rPr lang="en-US" sz="1600" dirty="0"/>
              <a:t>, U</a:t>
            </a:r>
            <a:r>
              <a:rPr lang="en-US" sz="1600" dirty="0" smtClean="0"/>
              <a:t>-ASPD-</a:t>
            </a:r>
            <a:r>
              <a:rPr lang="en-US" sz="1600" dirty="0"/>
              <a:t>powser-saving-calibration-</a:t>
            </a:r>
            <a:r>
              <a:rPr lang="en-US" sz="1600" dirty="0" smtClean="0"/>
              <a:t>results, Jan 2015 (Huawei)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[13] IEEE 11-15-0103-00</a:t>
            </a:r>
            <a:r>
              <a:rPr lang="en-US" sz="1600" dirty="0"/>
              <a:t>, P</a:t>
            </a:r>
            <a:r>
              <a:rPr lang="en-US" sz="1600" dirty="0" smtClean="0"/>
              <a:t>ower</a:t>
            </a:r>
            <a:r>
              <a:rPr lang="en-US" sz="1600" dirty="0"/>
              <a:t>-save-</a:t>
            </a:r>
            <a:r>
              <a:rPr lang="en-US" sz="1600" dirty="0" smtClean="0"/>
              <a:t>calibration, Jan 2015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split the </a:t>
            </a:r>
            <a:r>
              <a:rPr lang="en-US" b="0" dirty="0" smtClean="0"/>
              <a:t>Sleeping</a:t>
            </a:r>
            <a:r>
              <a:rPr lang="en-US" b="0" dirty="0" smtClean="0"/>
              <a:t> </a:t>
            </a:r>
            <a:r>
              <a:rPr lang="en-US" b="0" dirty="0" smtClean="0"/>
              <a:t>state to multiple sleeping sub-states, depending on power consumption level and transition delay?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201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two sleeping sub-states in </a:t>
            </a:r>
            <a:r>
              <a:rPr lang="en-US" b="0" dirty="0" smtClean="0"/>
              <a:t>Sleeping</a:t>
            </a:r>
            <a:r>
              <a:rPr lang="en-US" b="0" dirty="0" smtClean="0"/>
              <a:t> </a:t>
            </a:r>
            <a:r>
              <a:rPr lang="en-US" b="0" dirty="0" smtClean="0"/>
              <a:t>state, i.e., Shallow Sleep and Deep Sleep?</a:t>
            </a:r>
          </a:p>
        </p:txBody>
      </p:sp>
    </p:spTree>
    <p:extLst>
      <p:ext uri="{BB962C8B-B14F-4D97-AF65-F5344CB8AC3E}">
        <p14:creationId xmlns:p14="http://schemas.microsoft.com/office/powerpoint/2010/main" val="1612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update the power model parameter table and the power transition parameter table as in slide 9 and 10 in [7]?</a:t>
            </a:r>
          </a:p>
        </p:txBody>
      </p:sp>
    </p:spTree>
    <p:extLst>
      <p:ext uri="{BB962C8B-B14F-4D97-AF65-F5344CB8AC3E}">
        <p14:creationId xmlns:p14="http://schemas.microsoft.com/office/powerpoint/2010/main" val="1612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an EER definition in [6] under title of  “Network EER” in page 25, by referring to the power model parameter table in [7]?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2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the concept of energy efficiency evaluation methodology was introduced in 11ax, and subsequently updated in [2, </a:t>
            </a:r>
            <a:r>
              <a:rPr lang="en-US" b="0" smtClean="0"/>
              <a:t>3]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of these concepts [4, 5] were</a:t>
            </a:r>
            <a:r>
              <a:rPr lang="en-US" b="0" dirty="0" smtClean="0"/>
              <a:t> accepted in the </a:t>
            </a:r>
            <a:r>
              <a:rPr lang="en-US" b="0" dirty="0" err="1" smtClean="0"/>
              <a:t>TGax</a:t>
            </a:r>
            <a:r>
              <a:rPr lang="en-US" b="0" dirty="0" smtClean="0"/>
              <a:t> documents for Evaluation Methodology [6] and Simulation Scenario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Since then, this topic has been in active discussions [8, 9, 11] and they have led to clarifications and updates to [6, 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Some companies have upgraded their system simulators with power save capabilities, and also presented calibration results </a:t>
            </a:r>
            <a:r>
              <a:rPr lang="en-US" b="0" dirty="0"/>
              <a:t>for U-APSD </a:t>
            </a:r>
            <a:r>
              <a:rPr lang="en-US" b="0" dirty="0" smtClean="0"/>
              <a:t>[10, 12, 13] </a:t>
            </a:r>
            <a:r>
              <a:rPr lang="en-US" b="0" dirty="0"/>
              <a:t>and </a:t>
            </a:r>
            <a:r>
              <a:rPr lang="en-US" b="0" dirty="0" smtClean="0"/>
              <a:t>PSM </a:t>
            </a:r>
            <a:r>
              <a:rPr lang="en-US" b="0" dirty="0"/>
              <a:t>[10</a:t>
            </a:r>
            <a:r>
              <a:rPr lang="en-US" b="0" dirty="0" smtClean="0"/>
              <a:t>, 13]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</a:t>
            </a:r>
            <a:r>
              <a:rPr lang="en-US" b="0" dirty="0" err="1" smtClean="0"/>
              <a:t>TGax</a:t>
            </a:r>
            <a:r>
              <a:rPr lang="en-US" b="0" dirty="0" smtClean="0"/>
              <a:t> continues to work on power save calibrations, </a:t>
            </a:r>
            <a:r>
              <a:rPr lang="en-US" b="0" dirty="0"/>
              <a:t>t</a:t>
            </a:r>
            <a:r>
              <a:rPr lang="en-US" b="0" dirty="0" smtClean="0"/>
              <a:t>his presentation is intended to kick off discussion on evaluating the performance of a power save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This presentation discusses two concepts to evaluate the performance of a power save mechanism: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Power States refinement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Separate </a:t>
            </a:r>
            <a:r>
              <a:rPr lang="en-US" dirty="0" smtClean="0"/>
              <a:t>Sleep State </a:t>
            </a:r>
            <a:r>
              <a:rPr lang="en-US" dirty="0" smtClean="0"/>
              <a:t>into two </a:t>
            </a:r>
            <a:r>
              <a:rPr lang="en-US" dirty="0" smtClean="0"/>
              <a:t>sub-states</a:t>
            </a:r>
            <a:r>
              <a:rPr lang="en-US" dirty="0" smtClean="0"/>
              <a:t>, i.e. Deep Sleep and Shallow Sleep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Network Energy Efficiency Ratio (N-EER)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measure efficiency of total energy used to deliver information bits over the network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provide more general formula to calculate EER for one or multiple STAs  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3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Discussion on Power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[1], we have introduced two sub-states of the </a:t>
            </a:r>
            <a:r>
              <a:rPr lang="en-US" sz="2000" b="0" dirty="0" smtClean="0"/>
              <a:t>Sleep</a:t>
            </a:r>
            <a:r>
              <a:rPr lang="en-US" sz="2000" b="0" dirty="0" smtClean="0"/>
              <a:t> </a:t>
            </a:r>
            <a:r>
              <a:rPr lang="en-US" sz="2000" b="0" dirty="0" smtClean="0"/>
              <a:t>state (Shallow Sleep &amp; Deep Sleep); however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simplify the simulations,</a:t>
            </a:r>
            <a:r>
              <a:rPr lang="en-US" sz="1600" b="0" dirty="0" smtClean="0"/>
              <a:t> only </a:t>
            </a:r>
            <a:r>
              <a:rPr lang="en-US" sz="1600" dirty="0" smtClean="0"/>
              <a:t>one </a:t>
            </a:r>
            <a:r>
              <a:rPr lang="en-US" sz="1600" dirty="0" smtClean="0"/>
              <a:t>Sleep</a:t>
            </a:r>
            <a:r>
              <a:rPr lang="en-US" sz="1600" dirty="0" smtClean="0"/>
              <a:t> </a:t>
            </a:r>
            <a:r>
              <a:rPr lang="en-US" sz="1600" b="0" dirty="0" smtClean="0"/>
              <a:t>state was proposed to be in use for calibration simulations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then, we have heard many comments to distinguish more sleeping states for realistic Power Savings (PS) modeling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this presentation, we propose two sub-states </a:t>
            </a:r>
            <a:r>
              <a:rPr lang="en-US" sz="2000" b="0" dirty="0" smtClean="0"/>
              <a:t>to Sleep </a:t>
            </a:r>
            <a:r>
              <a:rPr lang="en-US" sz="2000" b="0" dirty="0" smtClean="0"/>
              <a:t>state, Shallow </a:t>
            </a:r>
            <a:r>
              <a:rPr lang="en-US" sz="2000" b="0" dirty="0"/>
              <a:t>Sleep </a:t>
            </a:r>
            <a:r>
              <a:rPr lang="en-US" sz="2000" b="0" dirty="0" smtClean="0"/>
              <a:t>and </a:t>
            </a:r>
            <a:r>
              <a:rPr lang="en-US" sz="2000" b="0" dirty="0"/>
              <a:t>Deep </a:t>
            </a:r>
            <a:r>
              <a:rPr lang="en-US" sz="2000" b="0" dirty="0" smtClean="0"/>
              <a:t>Sleep, for power save evaluation methodology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Shallow sleep has slightly higher power consumption than deep sleep, but a shorter transition time to Awake state</a:t>
            </a:r>
            <a:endParaRPr lang="en-GB" sz="1600" b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84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</a:t>
            </a:r>
            <a:r>
              <a:rPr lang="en-US" dirty="0" smtClean="0"/>
              <a:t>Levels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b="0" dirty="0" smtClean="0"/>
              <a:t>The power </a:t>
            </a:r>
            <a:r>
              <a:rPr lang="en-US" sz="2000" b="0" dirty="0"/>
              <a:t>state transition </a:t>
            </a:r>
            <a:r>
              <a:rPr lang="en-US" sz="2000" b="0" dirty="0" smtClean="0"/>
              <a:t>table </a:t>
            </a:r>
            <a:r>
              <a:rPr lang="en-US" sz="2000" b="0" dirty="0"/>
              <a:t>is </a:t>
            </a:r>
            <a:r>
              <a:rPr lang="en-US" sz="2000" b="0" dirty="0" smtClean="0"/>
              <a:t>used for power model calibration </a:t>
            </a:r>
            <a:r>
              <a:rPr lang="en-US" sz="2000" b="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2000" b="0" dirty="0"/>
              <a:t>We make the assumption that these power state transitions are independent of MCS, channel bandwidth, </a:t>
            </a:r>
            <a:r>
              <a:rPr lang="en-US" sz="2000" b="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We need values of power consumption for Deep/Shallow sleep states in the table for power state transition</a:t>
            </a:r>
            <a:endParaRPr lang="en-US" sz="2000" b="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239000" y="5410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*For Calibration, one sleep state may be used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2125014" y="4114800"/>
            <a:ext cx="3168203" cy="2144331"/>
          </a:xfrm>
          <a:custGeom>
            <a:avLst/>
            <a:gdLst>
              <a:gd name="connsiteX0" fmla="*/ 12879 w 3168203"/>
              <a:gd name="connsiteY0" fmla="*/ 0 h 1983346"/>
              <a:gd name="connsiteX1" fmla="*/ 3168203 w 3168203"/>
              <a:gd name="connsiteY1" fmla="*/ 0 h 1983346"/>
              <a:gd name="connsiteX2" fmla="*/ 3168203 w 3168203"/>
              <a:gd name="connsiteY2" fmla="*/ 862884 h 1983346"/>
              <a:gd name="connsiteX3" fmla="*/ 1558344 w 3168203"/>
              <a:gd name="connsiteY3" fmla="*/ 875763 h 1983346"/>
              <a:gd name="connsiteX4" fmla="*/ 1558344 w 3168203"/>
              <a:gd name="connsiteY4" fmla="*/ 1983346 h 1983346"/>
              <a:gd name="connsiteX5" fmla="*/ 0 w 3168203"/>
              <a:gd name="connsiteY5" fmla="*/ 1983346 h 1983346"/>
              <a:gd name="connsiteX6" fmla="*/ 12879 w 3168203"/>
              <a:gd name="connsiteY6" fmla="*/ 0 h 198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203" h="1983346">
                <a:moveTo>
                  <a:pt x="12879" y="0"/>
                </a:moveTo>
                <a:lnTo>
                  <a:pt x="3168203" y="0"/>
                </a:lnTo>
                <a:lnTo>
                  <a:pt x="3168203" y="862884"/>
                </a:lnTo>
                <a:lnTo>
                  <a:pt x="1558344" y="875763"/>
                </a:lnTo>
                <a:lnTo>
                  <a:pt x="1558344" y="1983346"/>
                </a:lnTo>
                <a:lnTo>
                  <a:pt x="0" y="1983346"/>
                </a:lnTo>
                <a:lnTo>
                  <a:pt x="12879" y="0"/>
                </a:lnTo>
                <a:close/>
              </a:path>
            </a:pathLst>
          </a:custGeom>
          <a:solidFill>
            <a:srgbClr val="FFFF00">
              <a:alpha val="31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14800" y="5410200"/>
            <a:ext cx="3048000" cy="838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Shape 100"/>
          <p:cNvSpPr/>
          <p:nvPr/>
        </p:nvSpPr>
        <p:spPr>
          <a:xfrm flipH="1">
            <a:off x="3198168" y="47845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271503" y="4412235"/>
            <a:ext cx="4815097" cy="1607565"/>
            <a:chOff x="2164452" y="4077177"/>
            <a:chExt cx="4815097" cy="1607565"/>
          </a:xfrm>
        </p:grpSpPr>
        <p:sp>
          <p:nvSpPr>
            <p:cNvPr id="43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44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45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46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Shape 97"/>
            <p:cNvSpPr/>
            <p:nvPr/>
          </p:nvSpPr>
          <p:spPr>
            <a:xfrm>
              <a:off x="5946699" y="5327521"/>
              <a:ext cx="1032850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48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49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0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1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3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54" name="Shape 101"/>
          <p:cNvSpPr/>
          <p:nvPr/>
        </p:nvSpPr>
        <p:spPr>
          <a:xfrm flipH="1">
            <a:off x="3264028" y="5943600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5" name="Shape 98"/>
          <p:cNvSpPr/>
          <p:nvPr/>
        </p:nvSpPr>
        <p:spPr>
          <a:xfrm>
            <a:off x="2766119" y="47845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6" name="Shape 101"/>
          <p:cNvSpPr/>
          <p:nvPr/>
        </p:nvSpPr>
        <p:spPr>
          <a:xfrm flipH="1">
            <a:off x="5099720" y="5791200"/>
            <a:ext cx="936104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none"/>
            <a:tailEnd type="triangl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7" name="Shape 101"/>
          <p:cNvSpPr/>
          <p:nvPr/>
        </p:nvSpPr>
        <p:spPr>
          <a:xfrm flipH="1">
            <a:off x="5169028" y="5943600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8" name="Shape 101"/>
          <p:cNvSpPr/>
          <p:nvPr/>
        </p:nvSpPr>
        <p:spPr>
          <a:xfrm flipH="1">
            <a:off x="6242720" y="4488435"/>
            <a:ext cx="609600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492823"/>
            <a:ext cx="179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Power state Transition</a:t>
            </a:r>
            <a:endParaRPr lang="en-US" sz="1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31575" y="5410200"/>
            <a:ext cx="1077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Sleep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State*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18404" y="4134350"/>
            <a:ext cx="1081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Awake State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1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H="1" flipV="1">
            <a:off x="4341078" y="3303458"/>
            <a:ext cx="232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38400" y="3314881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71801" y="3317468"/>
            <a:ext cx="18132" cy="224513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14133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 (TIM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8001906" y="3004079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228600" y="434340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3" name="Shape 129"/>
          <p:cNvSpPr/>
          <p:nvPr/>
        </p:nvSpPr>
        <p:spPr>
          <a:xfrm flipH="1" flipV="1">
            <a:off x="3653141" y="3585888"/>
            <a:ext cx="4459" cy="106231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4401" y="3305952"/>
            <a:ext cx="1576" cy="141844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H="1" flipV="1">
            <a:off x="5606738" y="3303458"/>
            <a:ext cx="3206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H="1" flipV="1">
            <a:off x="6135718" y="3303458"/>
            <a:ext cx="36482" cy="14971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457654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4649390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326110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327693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326110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327693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326110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327693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328932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327693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327010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327010"/>
            <a:ext cx="509720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3581400" y="5170170"/>
            <a:ext cx="3276600" cy="251460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4650698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4644627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326110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4648935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326574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326110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326110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0" name="Shape 121"/>
          <p:cNvSpPr/>
          <p:nvPr/>
        </p:nvSpPr>
        <p:spPr>
          <a:xfrm>
            <a:off x="872683" y="3657600"/>
            <a:ext cx="15657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lang="en-US" sz="1000" dirty="0" smtClean="0">
                <a:solidFill>
                  <a:schemeClr val="tx1"/>
                </a:solidFill>
              </a:rPr>
              <a:t> (No 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73"/>
          <p:cNvSpPr/>
          <p:nvPr/>
        </p:nvSpPr>
        <p:spPr>
          <a:xfrm>
            <a:off x="7620000" y="4343399"/>
            <a:ext cx="381000" cy="243801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5" name="Shape 175"/>
          <p:cNvSpPr/>
          <p:nvPr/>
        </p:nvSpPr>
        <p:spPr>
          <a:xfrm>
            <a:off x="7316167" y="4648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6" name="Shape 174"/>
          <p:cNvSpPr/>
          <p:nvPr/>
        </p:nvSpPr>
        <p:spPr>
          <a:xfrm>
            <a:off x="7445143" y="4337169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1" name="Shape 139"/>
          <p:cNvSpPr/>
          <p:nvPr/>
        </p:nvSpPr>
        <p:spPr>
          <a:xfrm>
            <a:off x="8001000" y="4321968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2" name="Shape 128"/>
          <p:cNvSpPr/>
          <p:nvPr/>
        </p:nvSpPr>
        <p:spPr>
          <a:xfrm>
            <a:off x="228600" y="515372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3" name="Shape 139"/>
          <p:cNvSpPr/>
          <p:nvPr/>
        </p:nvSpPr>
        <p:spPr>
          <a:xfrm>
            <a:off x="2411761" y="5171533"/>
            <a:ext cx="560039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5" name="Shape 148"/>
          <p:cNvSpPr/>
          <p:nvPr/>
        </p:nvSpPr>
        <p:spPr>
          <a:xfrm>
            <a:off x="7162800" y="5171533"/>
            <a:ext cx="304800" cy="22730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6" name="Shape 173"/>
          <p:cNvSpPr/>
          <p:nvPr/>
        </p:nvSpPr>
        <p:spPr>
          <a:xfrm>
            <a:off x="2135337" y="5171533"/>
            <a:ext cx="319356" cy="22730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77" name="Shape 149"/>
          <p:cNvSpPr/>
          <p:nvPr/>
        </p:nvSpPr>
        <p:spPr>
          <a:xfrm>
            <a:off x="1331640" y="5171533"/>
            <a:ext cx="642087" cy="22730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8" name="Shape 174"/>
          <p:cNvSpPr/>
          <p:nvPr/>
        </p:nvSpPr>
        <p:spPr>
          <a:xfrm>
            <a:off x="1929920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9" name="Shape 173"/>
          <p:cNvSpPr/>
          <p:nvPr/>
        </p:nvSpPr>
        <p:spPr>
          <a:xfrm>
            <a:off x="7650560" y="5170170"/>
            <a:ext cx="350440" cy="251460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80" name="Shape 174"/>
          <p:cNvSpPr/>
          <p:nvPr/>
        </p:nvSpPr>
        <p:spPr>
          <a:xfrm>
            <a:off x="7445143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1" name="Shape 139"/>
          <p:cNvSpPr/>
          <p:nvPr/>
        </p:nvSpPr>
        <p:spPr>
          <a:xfrm>
            <a:off x="8001000" y="5171533"/>
            <a:ext cx="648072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82" name="Shape 136"/>
          <p:cNvSpPr/>
          <p:nvPr/>
        </p:nvSpPr>
        <p:spPr>
          <a:xfrm flipV="1">
            <a:off x="1328736" y="5410200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3" name="Shape 149"/>
          <p:cNvSpPr/>
          <p:nvPr/>
        </p:nvSpPr>
        <p:spPr>
          <a:xfrm>
            <a:off x="3124200" y="5170170"/>
            <a:ext cx="304800" cy="251460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4" name="Shape 175"/>
          <p:cNvSpPr/>
          <p:nvPr/>
        </p:nvSpPr>
        <p:spPr>
          <a:xfrm>
            <a:off x="2744167" y="5498194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RX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5" name="Shape 174"/>
          <p:cNvSpPr/>
          <p:nvPr/>
        </p:nvSpPr>
        <p:spPr>
          <a:xfrm>
            <a:off x="2971801" y="5171533"/>
            <a:ext cx="152400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6" name="Shape 174"/>
          <p:cNvSpPr/>
          <p:nvPr/>
        </p:nvSpPr>
        <p:spPr>
          <a:xfrm>
            <a:off x="3429000" y="5171533"/>
            <a:ext cx="152400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7" name="Shape 174"/>
          <p:cNvSpPr/>
          <p:nvPr/>
        </p:nvSpPr>
        <p:spPr>
          <a:xfrm>
            <a:off x="6858000" y="5171533"/>
            <a:ext cx="304800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8" name="Shape 175"/>
          <p:cNvSpPr/>
          <p:nvPr/>
        </p:nvSpPr>
        <p:spPr>
          <a:xfrm>
            <a:off x="3277567" y="54864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lang="en-US" sz="1000" dirty="0">
                <a:solidFill>
                  <a:schemeClr val="tx1"/>
                </a:solidFill>
              </a:rPr>
              <a:t>D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9" name="Shape 175"/>
          <p:cNvSpPr/>
          <p:nvPr/>
        </p:nvSpPr>
        <p:spPr>
          <a:xfrm>
            <a:off x="6705600" y="5410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D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90" name="Shape 117"/>
          <p:cNvSpPr/>
          <p:nvPr/>
        </p:nvSpPr>
        <p:spPr>
          <a:xfrm flipV="1">
            <a:off x="7980185" y="3276600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 on Power Model Parameter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0813" cy="9890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Split </a:t>
            </a:r>
            <a:r>
              <a:rPr lang="en-US" b="0" dirty="0" smtClean="0"/>
              <a:t>Sleep</a:t>
            </a:r>
            <a:r>
              <a:rPr lang="en-US" b="0" dirty="0" smtClean="0"/>
              <a:t> </a:t>
            </a:r>
            <a:r>
              <a:rPr lang="en-US" b="0" dirty="0" smtClean="0"/>
              <a:t>state into two sub-states (Shallow Sleep and Deep Sleep) in 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value of current for this state is TBD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332473"/>
              </p:ext>
            </p:extLst>
          </p:nvPr>
        </p:nvGraphicFramePr>
        <p:xfrm>
          <a:off x="1524000" y="1854200"/>
          <a:ext cx="61214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Document" r:id="rId4" imgW="6121400" imgH="3251200" progId="Word.Document.12">
                  <p:embed/>
                </p:oleObj>
              </mc:Choice>
              <mc:Fallback>
                <p:oleObj name="Document" r:id="rId4" imgW="6121400" imgH="325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854200"/>
                        <a:ext cx="6121400" cy="325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096000"/>
            <a:ext cx="6855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 For calibration purposes, the same number as in Deep Sleep may be used as one sleep state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Modification on Power Transition Parameter Table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5587"/>
            <a:ext cx="8077200" cy="13700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Define one more transition between two Sleeping sub-states in 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transition values are </a:t>
            </a:r>
            <a:r>
              <a:rPr lang="en-US" dirty="0" err="1" smtClean="0"/>
              <a:t>Tss</a:t>
            </a:r>
            <a:r>
              <a:rPr lang="en-US" dirty="0" smtClean="0"/>
              <a:t>, </a:t>
            </a:r>
            <a:r>
              <a:rPr lang="en-US" dirty="0" err="1" smtClean="0"/>
              <a:t>Pss</a:t>
            </a:r>
            <a:r>
              <a:rPr lang="en-US" dirty="0" smtClean="0"/>
              <a:t> (TBD)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Average power consumption is found by average of power for two states in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example, P</a:t>
            </a:r>
            <a:r>
              <a:rPr lang="en-US" baseline="-25000" dirty="0" smtClean="0"/>
              <a:t>RT</a:t>
            </a:r>
            <a:r>
              <a:rPr lang="en-US" dirty="0" smtClean="0"/>
              <a:t> = (P</a:t>
            </a:r>
            <a:r>
              <a:rPr lang="en-US" baseline="-25000" dirty="0" smtClean="0"/>
              <a:t>T</a:t>
            </a:r>
            <a:r>
              <a:rPr lang="en-US" dirty="0" smtClean="0"/>
              <a:t> + P</a:t>
            </a:r>
            <a:r>
              <a:rPr lang="en-US" baseline="-25000" dirty="0" smtClean="0"/>
              <a:t>R</a:t>
            </a:r>
            <a:r>
              <a:rPr lang="en-US" dirty="0" smtClean="0"/>
              <a:t>)/2, based on the power model parameter table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9715"/>
              </p:ext>
            </p:extLst>
          </p:nvPr>
        </p:nvGraphicFramePr>
        <p:xfrm>
          <a:off x="1676399" y="1600200"/>
          <a:ext cx="551018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Document" r:id="rId4" imgW="6184900" imgH="4191000" progId="Word.Document.12">
                  <p:embed/>
                </p:oleObj>
              </mc:Choice>
              <mc:Fallback>
                <p:oleObj name="Document" r:id="rId4" imgW="6184900" imgH="419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399" y="1600200"/>
                        <a:ext cx="5510183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2966" y="5102423"/>
            <a:ext cx="6122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For calibration purposes, only one sleep state (Shallow Sleep = Deep Sleep) can be considered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5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[2,3,6] defined the energy efficiency ratio (EER)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fair comparison of PS proposals, we may need clearer definition of EER under network topology, in Evaluation Methodology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86248"/>
              </p:ext>
            </p:extLst>
          </p:nvPr>
        </p:nvGraphicFramePr>
        <p:xfrm>
          <a:off x="2438400" y="1981200"/>
          <a:ext cx="4318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4" imgW="2605680" imgH="420480" progId="Equation.3">
                  <p:embed/>
                </p:oleObj>
              </mc:Choice>
              <mc:Fallback>
                <p:oleObj name="Equation" r:id="rId4" imgW="2605680" imgH="4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4318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25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18703</TotalTime>
  <Words>1388</Words>
  <Application>Microsoft Macintosh PowerPoint</Application>
  <PresentationFormat>On-screen Show (4:3)</PresentationFormat>
  <Paragraphs>237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11-14-xxxx-00-xxxx-name-here (2)</vt:lpstr>
      <vt:lpstr>Microsoft Word 97 - 2004 Document</vt:lpstr>
      <vt:lpstr>Document</vt:lpstr>
      <vt:lpstr>Equation</vt:lpstr>
      <vt:lpstr>Evaluating Power Save Performance</vt:lpstr>
      <vt:lpstr>Background</vt:lpstr>
      <vt:lpstr>Abstract</vt:lpstr>
      <vt:lpstr>Update Discussion on Power States</vt:lpstr>
      <vt:lpstr>Power State Transitions and Consumption Levels [1]</vt:lpstr>
      <vt:lpstr>Example of Power States and Power State Transitions during Power Save Polling Operation </vt:lpstr>
      <vt:lpstr>Modification on Power Model Parameter Table </vt:lpstr>
      <vt:lpstr>Modification on Power Transition Parameter Table </vt:lpstr>
      <vt:lpstr>EER Definition</vt:lpstr>
      <vt:lpstr>Network EER Metric for Evaluation</vt:lpstr>
      <vt:lpstr>Conclusion</vt:lpstr>
      <vt:lpstr>References</vt:lpstr>
      <vt:lpstr>Straw Poll #1</vt:lpstr>
      <vt:lpstr>Straw Poll #2</vt:lpstr>
      <vt:lpstr>Straw Poll #3</vt:lpstr>
      <vt:lpstr>Straw Poll #4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Joonsuk Kim</cp:lastModifiedBy>
  <cp:revision>847</cp:revision>
  <cp:lastPrinted>1601-01-01T00:00:00Z</cp:lastPrinted>
  <dcterms:created xsi:type="dcterms:W3CDTF">2014-07-10T21:52:48Z</dcterms:created>
  <dcterms:modified xsi:type="dcterms:W3CDTF">2015-03-08T20:12:20Z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