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embeddings/oleObject1.bin" ContentType="application/vnd.openxmlformats-officedocument.oleObject"/>
  <Override PartName="/ppt/notesSlides/notesSlide8.xml" ContentType="application/vnd.openxmlformats-officedocument.presentationml.notesSlide+xml"/>
  <Override PartName="/ppt/embeddings/oleObject2.bin" ContentType="application/vnd.openxmlformats-officedocument.oleObject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56" r:id="rId5"/>
    <p:sldId id="312" r:id="rId6"/>
    <p:sldId id="325" r:id="rId7"/>
    <p:sldId id="317" r:id="rId8"/>
    <p:sldId id="319" r:id="rId9"/>
    <p:sldId id="320" r:id="rId10"/>
    <p:sldId id="323" r:id="rId11"/>
    <p:sldId id="326" r:id="rId12"/>
    <p:sldId id="322" r:id="rId13"/>
    <p:sldId id="321" r:id="rId14"/>
    <p:sldId id="315" r:id="rId15"/>
    <p:sldId id="278" r:id="rId16"/>
    <p:sldId id="327" r:id="rId17"/>
    <p:sldId id="329" r:id="rId18"/>
    <p:sldId id="330" r:id="rId19"/>
    <p:sldId id="328" r:id="rId2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Xia, Pengfei" initials="XP" lastIdx="9" clrIdx="0"/>
  <p:cmAuthor id="1" name="Brian Wacter" initials="" lastIdx="1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6C21"/>
    <a:srgbClr val="FF3300"/>
    <a:srgbClr val="FF66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99" autoAdjust="0"/>
    <p:restoredTop sz="97899" autoAdjust="0"/>
  </p:normalViewPr>
  <p:slideViewPr>
    <p:cSldViewPr>
      <p:cViewPr varScale="1">
        <p:scale>
          <a:sx n="97" d="100"/>
          <a:sy n="97" d="100"/>
        </p:scale>
        <p:origin x="-1304" y="-112"/>
      </p:cViewPr>
      <p:guideLst>
        <p:guide orient="horz" pos="120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-380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slide" Target="slides/slide16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commentAuthors" Target="commentAuthors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Joonsuk Kim, Apple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Joonsuk Kim, Apple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Joonsuk Kim, Apple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Joonsuk Kim, Apple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Joonsuk Kim, Apple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9515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Joonsuk Kim, Apple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9515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Joonsuk Kim, Apple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9515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Joonsuk Kim, Apple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951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Joonsuk Kim, Apple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5968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Joonsuk Kim, Apple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5968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Joonsuk Kim, Apple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5968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Joonsuk Kim, Apple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5968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Joonsuk Kim, Apple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5968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Joonsuk Kim, Apple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5968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Joonsuk Kim, Apple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5968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Joonsuk Kim, Apple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951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Joonsuk (Apple) etc.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Joonsuk (Apple) etc.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8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Joonsuk (Apple) etc. 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Joonsuk (Apple) etc.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Joonsuk (Apple) etc.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Joonsuk (Apple) etc.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802.11-15/0304r0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5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package" Target="../embeddings/Microsoft_Word_Document1.docx"/><Relationship Id="rId5" Type="http://schemas.openxmlformats.org/officeDocument/2006/relationships/image" Target="../media/image2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package" Target="../embeddings/Microsoft_Word_Document2.docx"/><Relationship Id="rId5" Type="http://schemas.openxmlformats.org/officeDocument/2006/relationships/image" Target="../media/image3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4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-304800" y="685800"/>
            <a:ext cx="9982200" cy="1524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chemeClr val="tx1"/>
                </a:solidFill>
              </a:rPr>
              <a:t>Evaluating Power Save Performance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2015-03-09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8403654"/>
              </p:ext>
            </p:extLst>
          </p:nvPr>
        </p:nvGraphicFramePr>
        <p:xfrm>
          <a:off x="530225" y="2519363"/>
          <a:ext cx="7899400" cy="369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3" name="Document" r:id="rId4" imgW="8255000" imgH="3860800" progId="Word.Document.8">
                  <p:embed/>
                </p:oleObj>
              </mc:Choice>
              <mc:Fallback>
                <p:oleObj name="Document" r:id="rId4" imgW="8255000" imgH="38608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225" y="2519363"/>
                        <a:ext cx="7899400" cy="36957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EER Metric for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305800" cy="68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Definition of the Network EER (N-EER) metric for evaluation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0084127"/>
              </p:ext>
            </p:extLst>
          </p:nvPr>
        </p:nvGraphicFramePr>
        <p:xfrm>
          <a:off x="1111250" y="1971675"/>
          <a:ext cx="7808913" cy="451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5" name="Equation" r:id="rId4" imgW="4787900" imgH="2768600" progId="Equation.DSMT4">
                  <p:embed/>
                </p:oleObj>
              </mc:Choice>
              <mc:Fallback>
                <p:oleObj name="Equation" r:id="rId4" imgW="4787900" imgH="276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11250" y="1971675"/>
                        <a:ext cx="7808913" cy="4514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4624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In this presentation, we proposed the following two updates to the Evaluation Methodology [6] and Simulation Scenario [7] documents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Two sub-states of </a:t>
            </a:r>
            <a:r>
              <a:rPr lang="en-US" dirty="0" smtClean="0"/>
              <a:t>Sleep</a:t>
            </a:r>
            <a:r>
              <a:rPr lang="en-US" dirty="0" smtClean="0"/>
              <a:t> </a:t>
            </a:r>
            <a:r>
              <a:rPr lang="en-US" b="0" dirty="0" smtClean="0"/>
              <a:t>state, i.e. Shallow Sleep and Deep Sleep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Introduced N-EER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Any PS proposal is encouraged to use the numbers in the power consumption table for EER evaluation</a:t>
            </a:r>
            <a:endParaRPr lang="en-GB" b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778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86400" y="6475413"/>
            <a:ext cx="3055938" cy="230187"/>
          </a:xfrm>
        </p:spPr>
        <p:txBody>
          <a:bodyPr/>
          <a:lstStyle/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28600" y="1386880"/>
            <a:ext cx="8915400" cy="41757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600" dirty="0"/>
              <a:t>[</a:t>
            </a:r>
            <a:r>
              <a:rPr lang="en-US" sz="1600" dirty="0" smtClean="0"/>
              <a:t>1]  IEEE 11-14-0827-03, Energy Efficiency Evaluation Methodology, July 2014.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600" dirty="0" smtClean="0"/>
              <a:t>[2] </a:t>
            </a:r>
            <a:r>
              <a:rPr lang="en-US" sz="1600" dirty="0"/>
              <a:t> </a:t>
            </a:r>
            <a:r>
              <a:rPr lang="en-US" sz="1600" dirty="0" smtClean="0"/>
              <a:t>IEEE 11</a:t>
            </a:r>
            <a:r>
              <a:rPr lang="en-US" sz="1600" dirty="0"/>
              <a:t>-14-1161-</a:t>
            </a:r>
            <a:r>
              <a:rPr lang="en-US" sz="1600" dirty="0" smtClean="0"/>
              <a:t>03, Parameters</a:t>
            </a:r>
            <a:r>
              <a:rPr lang="en-US" sz="1600" dirty="0"/>
              <a:t>-for-power-save-</a:t>
            </a:r>
            <a:r>
              <a:rPr lang="en-US" sz="1600" dirty="0" smtClean="0"/>
              <a:t>mechanisms, Sept 2014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600" dirty="0" smtClean="0"/>
              <a:t>[3]  IEEE 11</a:t>
            </a:r>
            <a:r>
              <a:rPr lang="en-US" sz="1600" dirty="0"/>
              <a:t>-14-1162-</a:t>
            </a:r>
            <a:r>
              <a:rPr lang="en-US" sz="1600" dirty="0" smtClean="0"/>
              <a:t>01, Energy</a:t>
            </a:r>
            <a:r>
              <a:rPr lang="en-US" sz="1600" dirty="0"/>
              <a:t>-efficiency-evaluation-methodology-follow-</a:t>
            </a:r>
            <a:r>
              <a:rPr lang="en-US" sz="1600" dirty="0" smtClean="0"/>
              <a:t>up, Sept 2014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600" dirty="0" smtClean="0"/>
              <a:t>[4] </a:t>
            </a:r>
            <a:r>
              <a:rPr lang="en-US" sz="1600" dirty="0"/>
              <a:t> </a:t>
            </a:r>
            <a:r>
              <a:rPr lang="en-US" sz="1600" dirty="0" smtClean="0"/>
              <a:t>IEEE 11</a:t>
            </a:r>
            <a:r>
              <a:rPr lang="en-US" sz="1600" dirty="0"/>
              <a:t>-14-1286-</a:t>
            </a:r>
            <a:r>
              <a:rPr lang="en-US" sz="1600" dirty="0" smtClean="0"/>
              <a:t>03, Energy</a:t>
            </a:r>
            <a:r>
              <a:rPr lang="en-US" sz="1600" dirty="0"/>
              <a:t>-efficiency-redline-to-simulation-</a:t>
            </a:r>
            <a:r>
              <a:rPr lang="en-US" sz="1600" dirty="0" smtClean="0"/>
              <a:t>scenarios, Sept 2014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600" dirty="0" smtClean="0"/>
              <a:t>[5] </a:t>
            </a:r>
            <a:r>
              <a:rPr lang="en-US" sz="1600" dirty="0"/>
              <a:t> </a:t>
            </a:r>
            <a:r>
              <a:rPr lang="en-US" sz="1600" dirty="0" smtClean="0"/>
              <a:t>IEEE 11</a:t>
            </a:r>
            <a:r>
              <a:rPr lang="en-US" sz="1600" dirty="0"/>
              <a:t>-14-1285-</a:t>
            </a:r>
            <a:r>
              <a:rPr lang="en-US" sz="1600" dirty="0" smtClean="0"/>
              <a:t>01, Energy</a:t>
            </a:r>
            <a:r>
              <a:rPr lang="en-US" sz="1600" dirty="0"/>
              <a:t>-efficiency-redline-to-evaluation-</a:t>
            </a:r>
            <a:r>
              <a:rPr lang="en-US" sz="1600" dirty="0" smtClean="0"/>
              <a:t>methodology, Sept 2014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600" dirty="0" smtClean="0"/>
              <a:t>[6]  IEEE 11-14-0571-07, Evaluation-Methodology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600" dirty="0" smtClean="0"/>
              <a:t>[7]  IEEE 11-14-0980-06, Simulation-Scenarios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600" dirty="0" smtClean="0"/>
              <a:t>[8]  IEEE 11</a:t>
            </a:r>
            <a:r>
              <a:rPr lang="en-US" sz="1600" dirty="0"/>
              <a:t>-14-1444-</a:t>
            </a:r>
            <a:r>
              <a:rPr lang="en-US" sz="1600" dirty="0" smtClean="0"/>
              <a:t>02, Energy</a:t>
            </a:r>
            <a:r>
              <a:rPr lang="en-US" sz="1600" dirty="0"/>
              <a:t>-efficiency-evaluation-and-simulation-</a:t>
            </a:r>
            <a:r>
              <a:rPr lang="en-US" sz="1600" dirty="0" smtClean="0"/>
              <a:t>model, Nov 2014 </a:t>
            </a:r>
            <a:r>
              <a:rPr lang="en-US" sz="1600" dirty="0"/>
              <a:t>(</a:t>
            </a:r>
            <a:r>
              <a:rPr lang="en-US" sz="1600" dirty="0" err="1" smtClean="0"/>
              <a:t>Mediatek</a:t>
            </a:r>
            <a:r>
              <a:rPr lang="en-US" sz="1600" dirty="0" smtClean="0"/>
              <a:t>)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600" dirty="0" smtClean="0"/>
              <a:t>[9]  IEEE 11-14-1454-01, Power</a:t>
            </a:r>
            <a:r>
              <a:rPr lang="en-US" sz="1600" dirty="0"/>
              <a:t>-save-</a:t>
            </a:r>
            <a:r>
              <a:rPr lang="en-US" sz="1600" dirty="0" smtClean="0"/>
              <a:t>discussion, </a:t>
            </a:r>
            <a:r>
              <a:rPr lang="en-US" sz="1600" dirty="0"/>
              <a:t>Nov 2014 </a:t>
            </a:r>
            <a:r>
              <a:rPr lang="en-US" sz="1600" dirty="0" smtClean="0"/>
              <a:t> </a:t>
            </a:r>
            <a:r>
              <a:rPr lang="en-US" sz="1600" dirty="0"/>
              <a:t>(</a:t>
            </a:r>
            <a:r>
              <a:rPr lang="en-US" sz="1600" dirty="0" smtClean="0"/>
              <a:t>Nokia)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600" dirty="0" smtClean="0"/>
              <a:t>[10] IEEE 11-14-1495</a:t>
            </a:r>
            <a:r>
              <a:rPr lang="en-US" sz="1600" dirty="0"/>
              <a:t>-</a:t>
            </a:r>
            <a:r>
              <a:rPr lang="en-US" sz="1600" dirty="0" smtClean="0"/>
              <a:t>00, Power</a:t>
            </a:r>
            <a:r>
              <a:rPr lang="en-US" sz="1600" dirty="0"/>
              <a:t>-save-calibration-</a:t>
            </a:r>
            <a:r>
              <a:rPr lang="en-US" sz="1600" dirty="0" smtClean="0"/>
              <a:t>results, </a:t>
            </a:r>
            <a:r>
              <a:rPr lang="en-US" sz="1600" dirty="0"/>
              <a:t>Nov 2014 </a:t>
            </a:r>
            <a:r>
              <a:rPr lang="en-US" sz="1600" dirty="0" smtClean="0"/>
              <a:t> (Nokia)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600" dirty="0" smtClean="0"/>
              <a:t>[11] IEEE 11-14-1496-05, Power</a:t>
            </a:r>
            <a:r>
              <a:rPr lang="en-US" sz="1600" dirty="0"/>
              <a:t>-save-calibration-</a:t>
            </a:r>
            <a:r>
              <a:rPr lang="en-US" sz="1600" dirty="0" smtClean="0"/>
              <a:t>scenario, </a:t>
            </a:r>
            <a:r>
              <a:rPr lang="en-US" sz="1600" dirty="0"/>
              <a:t>Nov 2014 </a:t>
            </a:r>
            <a:r>
              <a:rPr lang="en-US" sz="1600" dirty="0" smtClean="0"/>
              <a:t> </a:t>
            </a:r>
            <a:r>
              <a:rPr lang="en-US" sz="1600" dirty="0"/>
              <a:t>(</a:t>
            </a:r>
            <a:r>
              <a:rPr lang="en-US" sz="1600" dirty="0" smtClean="0"/>
              <a:t>Nokia)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600" dirty="0" smtClean="0"/>
              <a:t>[12] IEEE 11-15-0072-00</a:t>
            </a:r>
            <a:r>
              <a:rPr lang="en-US" sz="1600" dirty="0"/>
              <a:t>, U</a:t>
            </a:r>
            <a:r>
              <a:rPr lang="en-US" sz="1600" dirty="0" smtClean="0"/>
              <a:t>-ASPD-</a:t>
            </a:r>
            <a:r>
              <a:rPr lang="en-US" sz="1600" dirty="0"/>
              <a:t>powser-saving-calibration-</a:t>
            </a:r>
            <a:r>
              <a:rPr lang="en-US" sz="1600" dirty="0" smtClean="0"/>
              <a:t>results, Jan 2015 (Huawei)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600" dirty="0" smtClean="0"/>
              <a:t>[13] IEEE 11-15-0103-00</a:t>
            </a:r>
            <a:r>
              <a:rPr lang="en-US" sz="1600" dirty="0"/>
              <a:t>, P</a:t>
            </a:r>
            <a:r>
              <a:rPr lang="en-US" sz="1600" dirty="0" smtClean="0"/>
              <a:t>ower</a:t>
            </a:r>
            <a:r>
              <a:rPr lang="en-US" sz="1600" dirty="0"/>
              <a:t>-save-</a:t>
            </a:r>
            <a:r>
              <a:rPr lang="en-US" sz="1600" dirty="0" smtClean="0"/>
              <a:t>calibration, Jan 2015 (Nokia)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endParaRPr lang="en-US" sz="1600" dirty="0" smtClean="0"/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endParaRPr lang="en-US" sz="1600" dirty="0" smtClean="0"/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endParaRPr lang="en-US" sz="1800" i="1" dirty="0" smtClean="0"/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endParaRPr lang="en-US" sz="1400" i="1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73127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Do you support to split the </a:t>
            </a:r>
            <a:r>
              <a:rPr lang="en-US" b="0" dirty="0" smtClean="0"/>
              <a:t>Sleeping</a:t>
            </a:r>
            <a:r>
              <a:rPr lang="en-US" b="0" dirty="0" smtClean="0"/>
              <a:t> </a:t>
            </a:r>
            <a:r>
              <a:rPr lang="en-US" b="0" dirty="0" smtClean="0"/>
              <a:t>state to multiple sleeping sub-states, depending on power consumption level and transition delay?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492017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Do you support to define two sleeping sub-states in </a:t>
            </a:r>
            <a:r>
              <a:rPr lang="en-US" b="0" dirty="0" smtClean="0"/>
              <a:t>Sleeping</a:t>
            </a:r>
            <a:r>
              <a:rPr lang="en-US" b="0" dirty="0" smtClean="0"/>
              <a:t> </a:t>
            </a:r>
            <a:r>
              <a:rPr lang="en-US" b="0" dirty="0" smtClean="0"/>
              <a:t>state, i.e., Shallow Sleep and Deep Sleep?</a:t>
            </a:r>
          </a:p>
        </p:txBody>
      </p:sp>
    </p:spTree>
    <p:extLst>
      <p:ext uri="{BB962C8B-B14F-4D97-AF65-F5344CB8AC3E}">
        <p14:creationId xmlns:p14="http://schemas.microsoft.com/office/powerpoint/2010/main" val="16121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Do you support to update the power model parameter table and the power transition parameter table as in slide 9 and 10 in [7]?</a:t>
            </a:r>
          </a:p>
        </p:txBody>
      </p:sp>
    </p:spTree>
    <p:extLst>
      <p:ext uri="{BB962C8B-B14F-4D97-AF65-F5344CB8AC3E}">
        <p14:creationId xmlns:p14="http://schemas.microsoft.com/office/powerpoint/2010/main" val="16121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Do you support to define an EER definition in [6] under title of  “Network EER” in page 25, by referring to the power model parameter table in [7]?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922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In [1], the concept of energy efficiency evaluation methodology was introduced in 11ax, and subsequently updated in [2, </a:t>
            </a:r>
            <a:r>
              <a:rPr lang="en-US" b="0" smtClean="0"/>
              <a:t>3]</a:t>
            </a:r>
            <a:endParaRPr lang="en-US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All of these concepts [4, 5] were</a:t>
            </a:r>
            <a:r>
              <a:rPr lang="en-US" b="0" dirty="0" smtClean="0"/>
              <a:t> accepted in the </a:t>
            </a:r>
            <a:r>
              <a:rPr lang="en-US" b="0" dirty="0" err="1" smtClean="0"/>
              <a:t>TGax</a:t>
            </a:r>
            <a:r>
              <a:rPr lang="en-US" b="0" dirty="0" smtClean="0"/>
              <a:t> documents for Evaluation Methodology [6] and Simulation Scenario [7].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Since then, this topic has been in active discussions [8, 9, 11] and they have led to clarifications and updates to [6, 7]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Some companies have upgraded their system simulators with power save capabilities, and also presented calibration results </a:t>
            </a:r>
            <a:r>
              <a:rPr lang="en-US" b="0" dirty="0"/>
              <a:t>for U-APSD </a:t>
            </a:r>
            <a:r>
              <a:rPr lang="en-US" b="0" dirty="0" smtClean="0"/>
              <a:t>[10, 12, 13] </a:t>
            </a:r>
            <a:r>
              <a:rPr lang="en-US" b="0" dirty="0"/>
              <a:t>and </a:t>
            </a:r>
            <a:r>
              <a:rPr lang="en-US" b="0" dirty="0" smtClean="0"/>
              <a:t>PSM </a:t>
            </a:r>
            <a:r>
              <a:rPr lang="en-US" b="0" dirty="0"/>
              <a:t>[10</a:t>
            </a:r>
            <a:r>
              <a:rPr lang="en-US" b="0" dirty="0" smtClean="0"/>
              <a:t>, 13]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As </a:t>
            </a:r>
            <a:r>
              <a:rPr lang="en-US" b="0" dirty="0" err="1" smtClean="0"/>
              <a:t>TGax</a:t>
            </a:r>
            <a:r>
              <a:rPr lang="en-US" b="0" dirty="0" smtClean="0"/>
              <a:t> continues to work on power save calibrations, </a:t>
            </a:r>
            <a:r>
              <a:rPr lang="en-US" b="0" dirty="0"/>
              <a:t>t</a:t>
            </a:r>
            <a:r>
              <a:rPr lang="en-US" b="0" dirty="0" smtClean="0"/>
              <a:t>his presentation is intended to kick off discussion on evaluating the performance of a power save mechanism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6690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This presentation discusses two concepts to evaluate the performance of a power save mechanism: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Power States refinement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Separate </a:t>
            </a:r>
            <a:r>
              <a:rPr lang="en-US" dirty="0" smtClean="0"/>
              <a:t>Sleep State </a:t>
            </a:r>
            <a:r>
              <a:rPr lang="en-US" dirty="0" smtClean="0"/>
              <a:t>into two </a:t>
            </a:r>
            <a:r>
              <a:rPr lang="en-US" dirty="0" smtClean="0"/>
              <a:t>sub-states</a:t>
            </a:r>
            <a:r>
              <a:rPr lang="en-US" dirty="0" smtClean="0"/>
              <a:t>, i.e. Deep Sleep and Shallow Sleep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Network Energy Efficiency Ratio (N-EER) 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To measure efficiency of total energy used to deliver information bits over the network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To provide more general formula to calculate EER for one or multiple STAs  </a:t>
            </a:r>
          </a:p>
          <a:p>
            <a:pPr lvl="1">
              <a:buFont typeface="Arial"/>
              <a:buChar char="•"/>
            </a:pPr>
            <a:endParaRPr lang="en-US" dirty="0" smtClean="0"/>
          </a:p>
          <a:p>
            <a:pPr lvl="1">
              <a:buFont typeface="Arial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132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 Discussion on Power States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In [1], we have introduced two sub-states of the </a:t>
            </a:r>
            <a:r>
              <a:rPr lang="en-US" sz="2000" b="0" dirty="0" smtClean="0"/>
              <a:t>Sleep</a:t>
            </a:r>
            <a:r>
              <a:rPr lang="en-US" sz="2000" b="0" dirty="0" smtClean="0"/>
              <a:t> </a:t>
            </a:r>
            <a:r>
              <a:rPr lang="en-US" sz="2000" b="0" dirty="0" smtClean="0"/>
              <a:t>state (Shallow Sleep &amp; Deep Sleep); however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To simplify the simulations,</a:t>
            </a:r>
            <a:r>
              <a:rPr lang="en-US" sz="1600" b="0" dirty="0" smtClean="0"/>
              <a:t> only </a:t>
            </a:r>
            <a:r>
              <a:rPr lang="en-US" sz="1600" dirty="0" smtClean="0"/>
              <a:t>one </a:t>
            </a:r>
            <a:r>
              <a:rPr lang="en-US" sz="1600" dirty="0" smtClean="0"/>
              <a:t>Sleep</a:t>
            </a:r>
            <a:r>
              <a:rPr lang="en-US" sz="1600" dirty="0" smtClean="0"/>
              <a:t> </a:t>
            </a:r>
            <a:r>
              <a:rPr lang="en-US" sz="1600" b="0" dirty="0" smtClean="0"/>
              <a:t>state was proposed to be in use for calibration simulations [2]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Since then, we have heard many comments to distinguish more sleeping states for realistic Power Savings (PS) modeling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With this presentation, we propose two sub-states </a:t>
            </a:r>
            <a:r>
              <a:rPr lang="en-US" sz="2000" b="0" dirty="0" smtClean="0"/>
              <a:t>to Sleep </a:t>
            </a:r>
            <a:r>
              <a:rPr lang="en-US" sz="2000" b="0" dirty="0" smtClean="0"/>
              <a:t>state, Shallow </a:t>
            </a:r>
            <a:r>
              <a:rPr lang="en-US" sz="2000" b="0" dirty="0"/>
              <a:t>Sleep </a:t>
            </a:r>
            <a:r>
              <a:rPr lang="en-US" sz="2000" b="0" dirty="0" smtClean="0"/>
              <a:t>and </a:t>
            </a:r>
            <a:r>
              <a:rPr lang="en-US" sz="2000" b="0" dirty="0"/>
              <a:t>Deep </a:t>
            </a:r>
            <a:r>
              <a:rPr lang="en-US" sz="2000" b="0" dirty="0" smtClean="0"/>
              <a:t>Sleep, for power save evaluation methodology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 smtClean="0"/>
              <a:t>Shallow sleep has slightly higher power consumption than deep sleep, but a shorter transition time to Awake state</a:t>
            </a:r>
            <a:endParaRPr lang="en-GB" sz="1600" b="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18405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State Transitions and Consumption </a:t>
            </a:r>
            <a:r>
              <a:rPr lang="en-US" dirty="0" smtClean="0"/>
              <a:t>Levels [1]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2000" b="0" dirty="0" smtClean="0"/>
              <a:t>The power </a:t>
            </a:r>
            <a:r>
              <a:rPr lang="en-US" sz="2000" b="0" dirty="0"/>
              <a:t>state transition </a:t>
            </a:r>
            <a:r>
              <a:rPr lang="en-US" sz="2000" b="0" dirty="0" smtClean="0"/>
              <a:t>table </a:t>
            </a:r>
            <a:r>
              <a:rPr lang="en-US" sz="2000" b="0" dirty="0"/>
              <a:t>is </a:t>
            </a:r>
            <a:r>
              <a:rPr lang="en-US" sz="2000" b="0" dirty="0" smtClean="0"/>
              <a:t>used for power model calibration </a:t>
            </a:r>
            <a:r>
              <a:rPr lang="en-US" sz="2000" b="0" dirty="0"/>
              <a:t>across System simulators</a:t>
            </a:r>
          </a:p>
          <a:p>
            <a:pPr>
              <a:buFont typeface="Arial"/>
              <a:buChar char="•"/>
            </a:pPr>
            <a:r>
              <a:rPr lang="en-US" sz="2000" b="0" dirty="0"/>
              <a:t>We make the assumption that these power state transitions are independent of MCS, channel bandwidth, </a:t>
            </a:r>
            <a:r>
              <a:rPr lang="en-US" sz="2000" b="0" dirty="0" smtClean="0"/>
              <a:t>frequency bands, etc.</a:t>
            </a:r>
          </a:p>
          <a:p>
            <a:pPr>
              <a:buFont typeface="Arial"/>
              <a:buChar char="•"/>
            </a:pPr>
            <a:r>
              <a:rPr lang="en-US" sz="2000" b="0" dirty="0" smtClean="0"/>
              <a:t>We need values of power consumption for Deep/Shallow sleep states in the table for power state transition</a:t>
            </a:r>
            <a:endParaRPr lang="en-US" sz="2000" b="0" dirty="0"/>
          </a:p>
          <a:p>
            <a:pPr marL="0" indent="0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7239000" y="54102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*For Calibration, one sleep state may be used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6" name="Freeform 35"/>
          <p:cNvSpPr/>
          <p:nvPr/>
        </p:nvSpPr>
        <p:spPr bwMode="auto">
          <a:xfrm>
            <a:off x="2125014" y="4114800"/>
            <a:ext cx="3168203" cy="2144331"/>
          </a:xfrm>
          <a:custGeom>
            <a:avLst/>
            <a:gdLst>
              <a:gd name="connsiteX0" fmla="*/ 12879 w 3168203"/>
              <a:gd name="connsiteY0" fmla="*/ 0 h 1983346"/>
              <a:gd name="connsiteX1" fmla="*/ 3168203 w 3168203"/>
              <a:gd name="connsiteY1" fmla="*/ 0 h 1983346"/>
              <a:gd name="connsiteX2" fmla="*/ 3168203 w 3168203"/>
              <a:gd name="connsiteY2" fmla="*/ 862884 h 1983346"/>
              <a:gd name="connsiteX3" fmla="*/ 1558344 w 3168203"/>
              <a:gd name="connsiteY3" fmla="*/ 875763 h 1983346"/>
              <a:gd name="connsiteX4" fmla="*/ 1558344 w 3168203"/>
              <a:gd name="connsiteY4" fmla="*/ 1983346 h 1983346"/>
              <a:gd name="connsiteX5" fmla="*/ 0 w 3168203"/>
              <a:gd name="connsiteY5" fmla="*/ 1983346 h 1983346"/>
              <a:gd name="connsiteX6" fmla="*/ 12879 w 3168203"/>
              <a:gd name="connsiteY6" fmla="*/ 0 h 1983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68203" h="1983346">
                <a:moveTo>
                  <a:pt x="12879" y="0"/>
                </a:moveTo>
                <a:lnTo>
                  <a:pt x="3168203" y="0"/>
                </a:lnTo>
                <a:lnTo>
                  <a:pt x="3168203" y="862884"/>
                </a:lnTo>
                <a:lnTo>
                  <a:pt x="1558344" y="875763"/>
                </a:lnTo>
                <a:lnTo>
                  <a:pt x="1558344" y="1983346"/>
                </a:lnTo>
                <a:lnTo>
                  <a:pt x="0" y="1983346"/>
                </a:lnTo>
                <a:lnTo>
                  <a:pt x="12879" y="0"/>
                </a:lnTo>
                <a:close/>
              </a:path>
            </a:pathLst>
          </a:custGeom>
          <a:solidFill>
            <a:srgbClr val="FFFF00">
              <a:alpha val="31000"/>
            </a:srgb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Rounded Rectangle 39"/>
          <p:cNvSpPr/>
          <p:nvPr/>
        </p:nvSpPr>
        <p:spPr bwMode="auto">
          <a:xfrm>
            <a:off x="4114800" y="5410200"/>
            <a:ext cx="3048000" cy="8382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Shape 100"/>
          <p:cNvSpPr/>
          <p:nvPr/>
        </p:nvSpPr>
        <p:spPr>
          <a:xfrm flipH="1">
            <a:off x="3198168" y="4784576"/>
            <a:ext cx="1109722" cy="898364"/>
          </a:xfrm>
          <a:prstGeom prst="line">
            <a:avLst/>
          </a:prstGeom>
          <a:ln w="25400">
            <a:solidFill>
              <a:srgbClr val="999999"/>
            </a:solidFill>
            <a:custDash>
              <a:ds d="200000" sp="200000"/>
            </a:custDash>
            <a:miter lim="400000"/>
            <a:headEnd type="triangle"/>
            <a:tailEnd type="none"/>
          </a:ln>
        </p:spPr>
        <p:txBody>
          <a:bodyPr lIns="0" tIns="0" rIns="0" bIns="0"/>
          <a:lstStyle/>
          <a:p>
            <a:pPr lvl="0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50">
              <a:solidFill>
                <a:schemeClr val="accent3"/>
              </a:solidFill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2271503" y="4412235"/>
            <a:ext cx="4815097" cy="1607565"/>
            <a:chOff x="2164452" y="4077177"/>
            <a:chExt cx="4815097" cy="1607565"/>
          </a:xfrm>
        </p:grpSpPr>
        <p:sp>
          <p:nvSpPr>
            <p:cNvPr id="43" name="Shape 93"/>
            <p:cNvSpPr/>
            <p:nvPr/>
          </p:nvSpPr>
          <p:spPr>
            <a:xfrm>
              <a:off x="2164452" y="4077177"/>
              <a:ext cx="846901" cy="357221"/>
            </a:xfrm>
            <a:prstGeom prst="roundRect">
              <a:avLst>
                <a:gd name="adj" fmla="val 32832"/>
              </a:avLst>
            </a:prstGeom>
            <a:solidFill>
              <a:srgbClr val="1990DF"/>
            </a:solidFill>
            <a:ln w="12700">
              <a:solidFill/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16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sz="1050" dirty="0">
                  <a:solidFill>
                    <a:schemeClr val="accent3"/>
                  </a:solidFill>
                </a:rPr>
                <a:t>Transmit</a:t>
              </a:r>
            </a:p>
          </p:txBody>
        </p:sp>
        <p:sp>
          <p:nvSpPr>
            <p:cNvPr id="44" name="Shape 94"/>
            <p:cNvSpPr/>
            <p:nvPr/>
          </p:nvSpPr>
          <p:spPr>
            <a:xfrm>
              <a:off x="4135563" y="4077177"/>
              <a:ext cx="846901" cy="357221"/>
            </a:xfrm>
            <a:prstGeom prst="roundRect">
              <a:avLst>
                <a:gd name="adj" fmla="val 32832"/>
              </a:avLst>
            </a:prstGeom>
            <a:solidFill>
              <a:srgbClr val="1990DF"/>
            </a:solidFill>
            <a:ln w="12700">
              <a:solidFill/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16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sz="1050" dirty="0">
                  <a:solidFill>
                    <a:schemeClr val="accent3"/>
                  </a:solidFill>
                </a:rPr>
                <a:t>Receive</a:t>
              </a:r>
            </a:p>
          </p:txBody>
        </p:sp>
        <p:sp>
          <p:nvSpPr>
            <p:cNvPr id="45" name="Shape 95"/>
            <p:cNvSpPr/>
            <p:nvPr/>
          </p:nvSpPr>
          <p:spPr>
            <a:xfrm>
              <a:off x="2164452" y="5327521"/>
              <a:ext cx="846901" cy="357221"/>
            </a:xfrm>
            <a:prstGeom prst="roundRect">
              <a:avLst>
                <a:gd name="adj" fmla="val 32832"/>
              </a:avLst>
            </a:prstGeom>
            <a:solidFill>
              <a:srgbClr val="1990DF"/>
            </a:solidFill>
            <a:ln w="12700">
              <a:solidFill/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16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sz="1050" dirty="0">
                  <a:solidFill>
                    <a:schemeClr val="accent3"/>
                  </a:solidFill>
                </a:rPr>
                <a:t>Listen</a:t>
              </a:r>
            </a:p>
          </p:txBody>
        </p:sp>
        <p:sp>
          <p:nvSpPr>
            <p:cNvPr id="46" name="Shape 96"/>
            <p:cNvSpPr/>
            <p:nvPr/>
          </p:nvSpPr>
          <p:spPr>
            <a:xfrm>
              <a:off x="4109153" y="5327521"/>
              <a:ext cx="846901" cy="357221"/>
            </a:xfrm>
            <a:prstGeom prst="roundRect">
              <a:avLst>
                <a:gd name="adj" fmla="val 32832"/>
              </a:avLst>
            </a:prstGeom>
            <a:solidFill>
              <a:srgbClr val="1990DF"/>
            </a:solidFill>
            <a:ln w="12700">
              <a:solidFill/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16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lang="en-US" sz="1050" dirty="0" smtClean="0">
                  <a:solidFill>
                    <a:schemeClr val="accent3"/>
                  </a:solidFill>
                </a:rPr>
                <a:t>Shallow Sleep</a:t>
              </a:r>
              <a:endParaRPr sz="1050" dirty="0">
                <a:solidFill>
                  <a:schemeClr val="accent3"/>
                </a:solidFill>
              </a:endParaRPr>
            </a:p>
          </p:txBody>
        </p:sp>
        <p:sp>
          <p:nvSpPr>
            <p:cNvPr id="47" name="Shape 97"/>
            <p:cNvSpPr/>
            <p:nvPr/>
          </p:nvSpPr>
          <p:spPr>
            <a:xfrm>
              <a:off x="5946699" y="5327521"/>
              <a:ext cx="1032850" cy="357221"/>
            </a:xfrm>
            <a:prstGeom prst="roundRect">
              <a:avLst>
                <a:gd name="adj" fmla="val 32832"/>
              </a:avLst>
            </a:prstGeom>
            <a:solidFill>
              <a:srgbClr val="1990DF"/>
            </a:solidFill>
            <a:ln w="12700">
              <a:solidFill/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16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sz="1050" dirty="0">
                  <a:solidFill>
                    <a:schemeClr val="accent3"/>
                  </a:solidFill>
                </a:rPr>
                <a:t>Deep Sleep</a:t>
              </a:r>
            </a:p>
          </p:txBody>
        </p:sp>
        <p:sp>
          <p:nvSpPr>
            <p:cNvPr id="48" name="Shape 98"/>
            <p:cNvSpPr/>
            <p:nvPr/>
          </p:nvSpPr>
          <p:spPr>
            <a:xfrm>
              <a:off x="2515052" y="4460606"/>
              <a:ext cx="1" cy="828600"/>
            </a:xfrm>
            <a:prstGeom prst="line">
              <a:avLst/>
            </a:prstGeom>
            <a:ln w="25400">
              <a:solidFill>
                <a:srgbClr val="999999"/>
              </a:solidFill>
              <a:custDash>
                <a:ds d="200000" sp="200000"/>
              </a:custDash>
              <a:miter lim="400000"/>
              <a:headEnd type="none"/>
              <a:tailEnd type="triangle"/>
            </a:ln>
          </p:spPr>
          <p:txBody>
            <a:bodyPr lIns="0" tIns="0" rIns="0" bIns="0"/>
            <a:lstStyle/>
            <a:p>
              <a:pPr lvl="0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50">
                <a:solidFill>
                  <a:schemeClr val="accent3"/>
                </a:solidFill>
              </a:endParaRPr>
            </a:p>
          </p:txBody>
        </p:sp>
        <p:sp>
          <p:nvSpPr>
            <p:cNvPr id="49" name="Shape 99"/>
            <p:cNvSpPr/>
            <p:nvPr/>
          </p:nvSpPr>
          <p:spPr>
            <a:xfrm>
              <a:off x="4559013" y="4480751"/>
              <a:ext cx="1" cy="828600"/>
            </a:xfrm>
            <a:prstGeom prst="line">
              <a:avLst/>
            </a:prstGeom>
            <a:ln w="50800">
              <a:solidFill>
                <a:srgbClr val="8363AE"/>
              </a:solidFill>
              <a:miter lim="400000"/>
              <a:tailEnd type="triangle"/>
            </a:ln>
          </p:spPr>
          <p:txBody>
            <a:bodyPr lIns="0" tIns="0" rIns="0" bIns="0"/>
            <a:lstStyle/>
            <a:p>
              <a:pPr lvl="0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50">
                <a:solidFill>
                  <a:schemeClr val="accent3"/>
                </a:solidFill>
              </a:endParaRPr>
            </a:p>
          </p:txBody>
        </p:sp>
        <p:sp>
          <p:nvSpPr>
            <p:cNvPr id="50" name="Shape 100"/>
            <p:cNvSpPr/>
            <p:nvPr/>
          </p:nvSpPr>
          <p:spPr>
            <a:xfrm flipH="1">
              <a:off x="2947101" y="4388598"/>
              <a:ext cx="1109722" cy="898364"/>
            </a:xfrm>
            <a:prstGeom prst="line">
              <a:avLst/>
            </a:prstGeom>
            <a:ln w="25400">
              <a:solidFill>
                <a:srgbClr val="999999"/>
              </a:solidFill>
              <a:custDash>
                <a:ds d="200000" sp="200000"/>
              </a:custDash>
              <a:miter lim="400000"/>
              <a:headEnd type="none"/>
              <a:tailEnd type="triangle"/>
            </a:ln>
          </p:spPr>
          <p:txBody>
            <a:bodyPr lIns="0" tIns="0" rIns="0" bIns="0"/>
            <a:lstStyle/>
            <a:p>
              <a:pPr lvl="0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50">
                <a:solidFill>
                  <a:schemeClr val="accent3"/>
                </a:solidFill>
              </a:endParaRPr>
            </a:p>
          </p:txBody>
        </p:sp>
        <p:sp>
          <p:nvSpPr>
            <p:cNvPr id="51" name="Shape 101"/>
            <p:cNvSpPr/>
            <p:nvPr/>
          </p:nvSpPr>
          <p:spPr>
            <a:xfrm flipH="1">
              <a:off x="3091117" y="5468718"/>
              <a:ext cx="936104" cy="0"/>
            </a:xfrm>
            <a:prstGeom prst="line">
              <a:avLst/>
            </a:prstGeom>
            <a:ln w="50800">
              <a:solidFill>
                <a:srgbClr val="8363AE"/>
              </a:solidFill>
              <a:miter lim="400000"/>
              <a:headEnd type="none"/>
              <a:tailEnd type="triangle"/>
            </a:ln>
          </p:spPr>
          <p:txBody>
            <a:bodyPr lIns="0" tIns="0" rIns="0" bIns="0"/>
            <a:lstStyle/>
            <a:p>
              <a:pPr lvl="0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50">
                <a:solidFill>
                  <a:schemeClr val="accent3"/>
                </a:solidFill>
              </a:endParaRPr>
            </a:p>
          </p:txBody>
        </p:sp>
        <p:sp>
          <p:nvSpPr>
            <p:cNvPr id="52" name="Shape 104"/>
            <p:cNvSpPr/>
            <p:nvPr/>
          </p:nvSpPr>
          <p:spPr>
            <a:xfrm flipH="1">
              <a:off x="3054049" y="4255787"/>
              <a:ext cx="1038817" cy="1"/>
            </a:xfrm>
            <a:prstGeom prst="line">
              <a:avLst/>
            </a:prstGeom>
            <a:ln w="25400">
              <a:solidFill>
                <a:srgbClr val="999999"/>
              </a:solidFill>
              <a:custDash>
                <a:ds d="200000" sp="200000"/>
              </a:custDash>
              <a:miter lim="400000"/>
              <a:tailEnd type="triangle"/>
            </a:ln>
          </p:spPr>
          <p:txBody>
            <a:bodyPr lIns="0" tIns="0" rIns="0" bIns="0"/>
            <a:lstStyle/>
            <a:p>
              <a:pPr lvl="0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50">
                <a:solidFill>
                  <a:schemeClr val="accent3"/>
                </a:solidFill>
              </a:endParaRPr>
            </a:p>
          </p:txBody>
        </p:sp>
        <p:sp>
          <p:nvSpPr>
            <p:cNvPr id="53" name="Shape 103"/>
            <p:cNvSpPr/>
            <p:nvPr/>
          </p:nvSpPr>
          <p:spPr>
            <a:xfrm>
              <a:off x="2977226" y="4428901"/>
              <a:ext cx="1138761" cy="938182"/>
            </a:xfrm>
            <a:prstGeom prst="line">
              <a:avLst/>
            </a:prstGeom>
            <a:ln w="50800">
              <a:solidFill>
                <a:srgbClr val="8363AE"/>
              </a:solidFill>
              <a:miter lim="400000"/>
              <a:tailEnd type="triangle"/>
            </a:ln>
          </p:spPr>
          <p:txBody>
            <a:bodyPr lIns="0" tIns="0" rIns="0" bIns="0"/>
            <a:lstStyle/>
            <a:p>
              <a:pPr lvl="0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50">
                <a:solidFill>
                  <a:schemeClr val="accent3"/>
                </a:solidFill>
              </a:endParaRPr>
            </a:p>
          </p:txBody>
        </p:sp>
      </p:grpSp>
      <p:sp>
        <p:nvSpPr>
          <p:cNvPr id="54" name="Shape 101"/>
          <p:cNvSpPr/>
          <p:nvPr/>
        </p:nvSpPr>
        <p:spPr>
          <a:xfrm flipH="1">
            <a:off x="3264028" y="5943600"/>
            <a:ext cx="921292" cy="0"/>
          </a:xfrm>
          <a:prstGeom prst="line">
            <a:avLst/>
          </a:prstGeom>
          <a:ln w="50800">
            <a:solidFill>
              <a:srgbClr val="8363AE"/>
            </a:solidFill>
            <a:miter lim="400000"/>
            <a:headEnd type="triangle"/>
            <a:tailEnd type="none"/>
          </a:ln>
        </p:spPr>
        <p:txBody>
          <a:bodyPr lIns="0" tIns="0" rIns="0" bIns="0"/>
          <a:lstStyle/>
          <a:p>
            <a:pPr lvl="0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50">
              <a:solidFill>
                <a:schemeClr val="accent3"/>
              </a:solidFill>
            </a:endParaRPr>
          </a:p>
        </p:txBody>
      </p:sp>
      <p:sp>
        <p:nvSpPr>
          <p:cNvPr id="55" name="Shape 98"/>
          <p:cNvSpPr/>
          <p:nvPr/>
        </p:nvSpPr>
        <p:spPr>
          <a:xfrm>
            <a:off x="2766119" y="4784576"/>
            <a:ext cx="1" cy="828600"/>
          </a:xfrm>
          <a:prstGeom prst="line">
            <a:avLst/>
          </a:prstGeom>
          <a:ln w="25400">
            <a:solidFill>
              <a:srgbClr val="999999"/>
            </a:solidFill>
            <a:custDash>
              <a:ds d="200000" sp="200000"/>
            </a:custDash>
            <a:miter lim="400000"/>
            <a:headEnd type="triangle"/>
            <a:tailEnd type="none"/>
          </a:ln>
        </p:spPr>
        <p:txBody>
          <a:bodyPr lIns="0" tIns="0" rIns="0" bIns="0"/>
          <a:lstStyle/>
          <a:p>
            <a:pPr lvl="0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50">
              <a:solidFill>
                <a:schemeClr val="accent3"/>
              </a:solidFill>
            </a:endParaRPr>
          </a:p>
        </p:txBody>
      </p:sp>
      <p:sp>
        <p:nvSpPr>
          <p:cNvPr id="56" name="Shape 101"/>
          <p:cNvSpPr/>
          <p:nvPr/>
        </p:nvSpPr>
        <p:spPr>
          <a:xfrm flipH="1">
            <a:off x="5099720" y="5791200"/>
            <a:ext cx="936104" cy="0"/>
          </a:xfrm>
          <a:prstGeom prst="line">
            <a:avLst/>
          </a:prstGeom>
          <a:ln w="50800">
            <a:solidFill>
              <a:srgbClr val="8363AE"/>
            </a:solidFill>
            <a:miter lim="400000"/>
            <a:headEnd type="none"/>
            <a:tailEnd type="triangle"/>
          </a:ln>
        </p:spPr>
        <p:txBody>
          <a:bodyPr lIns="0" tIns="0" rIns="0" bIns="0"/>
          <a:lstStyle/>
          <a:p>
            <a:pPr lvl="0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50">
              <a:solidFill>
                <a:schemeClr val="accent3"/>
              </a:solidFill>
            </a:endParaRPr>
          </a:p>
        </p:txBody>
      </p:sp>
      <p:sp>
        <p:nvSpPr>
          <p:cNvPr id="57" name="Shape 101"/>
          <p:cNvSpPr/>
          <p:nvPr/>
        </p:nvSpPr>
        <p:spPr>
          <a:xfrm flipH="1">
            <a:off x="5169028" y="5943600"/>
            <a:ext cx="921292" cy="0"/>
          </a:xfrm>
          <a:prstGeom prst="line">
            <a:avLst/>
          </a:prstGeom>
          <a:ln w="50800">
            <a:solidFill>
              <a:srgbClr val="8363AE"/>
            </a:solidFill>
            <a:miter lim="400000"/>
            <a:headEnd type="triangle"/>
            <a:tailEnd type="none"/>
          </a:ln>
        </p:spPr>
        <p:txBody>
          <a:bodyPr lIns="0" tIns="0" rIns="0" bIns="0"/>
          <a:lstStyle/>
          <a:p>
            <a:pPr lvl="0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50">
              <a:solidFill>
                <a:schemeClr val="accent3"/>
              </a:solidFill>
            </a:endParaRPr>
          </a:p>
        </p:txBody>
      </p:sp>
      <p:sp>
        <p:nvSpPr>
          <p:cNvPr id="58" name="Shape 101"/>
          <p:cNvSpPr/>
          <p:nvPr/>
        </p:nvSpPr>
        <p:spPr>
          <a:xfrm flipH="1">
            <a:off x="6242720" y="4488435"/>
            <a:ext cx="609600" cy="0"/>
          </a:xfrm>
          <a:prstGeom prst="line">
            <a:avLst/>
          </a:prstGeom>
          <a:ln w="50800">
            <a:solidFill>
              <a:srgbClr val="8363AE"/>
            </a:solidFill>
            <a:miter lim="400000"/>
            <a:headEnd type="triangle"/>
            <a:tailEnd type="none"/>
          </a:ln>
        </p:spPr>
        <p:txBody>
          <a:bodyPr lIns="0" tIns="0" rIns="0" bIns="0"/>
          <a:lstStyle/>
          <a:p>
            <a:pPr lvl="0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50">
              <a:solidFill>
                <a:schemeClr val="accent3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248400" y="4492823"/>
            <a:ext cx="17909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Power state Transition</a:t>
            </a:r>
            <a:endParaRPr lang="en-US" sz="140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031575" y="5410200"/>
            <a:ext cx="10771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Sleep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State*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118404" y="4134350"/>
            <a:ext cx="10818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Awake State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4114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Example of Power States and Power State Transitions during Power Save Polling Operation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74" name="Shape 124"/>
          <p:cNvSpPr/>
          <p:nvPr/>
        </p:nvSpPr>
        <p:spPr>
          <a:xfrm>
            <a:off x="971600" y="1916832"/>
            <a:ext cx="1512168" cy="4320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AP buffers this frame since this STA is in Power Save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60" name="Shape 116"/>
          <p:cNvSpPr/>
          <p:nvPr/>
        </p:nvSpPr>
        <p:spPr>
          <a:xfrm flipH="1" flipV="1">
            <a:off x="4341078" y="3303458"/>
            <a:ext cx="2322" cy="1420942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61" name="Shape 117"/>
          <p:cNvSpPr/>
          <p:nvPr/>
        </p:nvSpPr>
        <p:spPr>
          <a:xfrm flipV="1">
            <a:off x="2438400" y="3314881"/>
            <a:ext cx="20815" cy="2323918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62" name="Shape 118"/>
          <p:cNvSpPr/>
          <p:nvPr/>
        </p:nvSpPr>
        <p:spPr>
          <a:xfrm flipV="1">
            <a:off x="2971801" y="3317468"/>
            <a:ext cx="18132" cy="2245131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63" name="Shape 119"/>
          <p:cNvSpPr/>
          <p:nvPr/>
        </p:nvSpPr>
        <p:spPr>
          <a:xfrm flipV="1">
            <a:off x="1318392" y="3293197"/>
            <a:ext cx="7358064" cy="1"/>
          </a:xfrm>
          <a:prstGeom prst="line">
            <a:avLst/>
          </a:prstGeom>
          <a:noFill/>
          <a:ln w="254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64" name="Shape 120"/>
          <p:cNvSpPr/>
          <p:nvPr/>
        </p:nvSpPr>
        <p:spPr>
          <a:xfrm>
            <a:off x="872683" y="3046477"/>
            <a:ext cx="61027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265" name="Shape 121"/>
          <p:cNvSpPr/>
          <p:nvPr/>
        </p:nvSpPr>
        <p:spPr>
          <a:xfrm>
            <a:off x="872683" y="3276305"/>
            <a:ext cx="141331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sz="1800" b="0"/>
            </a:pPr>
            <a:r>
              <a:rPr sz="1000" dirty="0" smtClean="0">
                <a:solidFill>
                  <a:schemeClr val="tx1"/>
                </a:solidFill>
              </a:rPr>
              <a:t>STA</a:t>
            </a:r>
            <a:r>
              <a:rPr lang="en-US" sz="1000" dirty="0" smtClean="0">
                <a:solidFill>
                  <a:schemeClr val="tx1"/>
                </a:solidFill>
              </a:rPr>
              <a:t>1 (TIM indicated)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66" name="Shape 122"/>
          <p:cNvSpPr/>
          <p:nvPr/>
        </p:nvSpPr>
        <p:spPr>
          <a:xfrm>
            <a:off x="4336612" y="3016303"/>
            <a:ext cx="389591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267" name="Shape 123"/>
          <p:cNvSpPr/>
          <p:nvPr/>
        </p:nvSpPr>
        <p:spPr>
          <a:xfrm>
            <a:off x="3646946" y="3294694"/>
            <a:ext cx="464570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PS-Poll</a:t>
            </a:r>
          </a:p>
        </p:txBody>
      </p:sp>
      <p:sp>
        <p:nvSpPr>
          <p:cNvPr id="268" name="Shape 124"/>
          <p:cNvSpPr/>
          <p:nvPr/>
        </p:nvSpPr>
        <p:spPr>
          <a:xfrm>
            <a:off x="2458628" y="2989172"/>
            <a:ext cx="532494" cy="299651"/>
          </a:xfrm>
          <a:prstGeom prst="rect">
            <a:avLst/>
          </a:prstGeom>
          <a:solidFill>
            <a:srgbClr val="DE863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Beacon</a:t>
            </a:r>
          </a:p>
        </p:txBody>
      </p:sp>
      <p:sp>
        <p:nvSpPr>
          <p:cNvPr id="269" name="Shape 125"/>
          <p:cNvSpPr/>
          <p:nvPr/>
        </p:nvSpPr>
        <p:spPr>
          <a:xfrm>
            <a:off x="5607251" y="3016303"/>
            <a:ext cx="532494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270" name="Shape 126"/>
          <p:cNvSpPr/>
          <p:nvPr/>
        </p:nvSpPr>
        <p:spPr>
          <a:xfrm>
            <a:off x="8001906" y="3004079"/>
            <a:ext cx="532494" cy="272521"/>
          </a:xfrm>
          <a:prstGeom prst="rect">
            <a:avLst/>
          </a:prstGeom>
          <a:solidFill>
            <a:srgbClr val="DE863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Beacon</a:t>
            </a:r>
          </a:p>
        </p:txBody>
      </p:sp>
      <p:sp>
        <p:nvSpPr>
          <p:cNvPr id="271" name="Shape 127"/>
          <p:cNvSpPr/>
          <p:nvPr/>
        </p:nvSpPr>
        <p:spPr>
          <a:xfrm>
            <a:off x="2771800" y="3645024"/>
            <a:ext cx="963619" cy="421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 smtClean="0">
                <a:solidFill>
                  <a:schemeClr val="tx1"/>
                </a:solidFill>
              </a:rPr>
              <a:t>STA</a:t>
            </a:r>
            <a:r>
              <a:rPr lang="en-US" sz="1000" dirty="0" smtClean="0">
                <a:solidFill>
                  <a:schemeClr val="tx1"/>
                </a:solidFill>
              </a:rPr>
              <a:t>1</a:t>
            </a:r>
            <a:r>
              <a:rPr sz="1000" dirty="0" smtClean="0">
                <a:solidFill>
                  <a:schemeClr val="tx1"/>
                </a:solidFill>
              </a:rPr>
              <a:t> </a:t>
            </a:r>
            <a:r>
              <a:rPr sz="1000" dirty="0">
                <a:solidFill>
                  <a:schemeClr val="tx1"/>
                </a:solidFill>
              </a:rPr>
              <a:t>starts CCA for PS-Poll </a:t>
            </a:r>
          </a:p>
        </p:txBody>
      </p:sp>
      <p:sp>
        <p:nvSpPr>
          <p:cNvPr id="272" name="Shape 128"/>
          <p:cNvSpPr/>
          <p:nvPr/>
        </p:nvSpPr>
        <p:spPr>
          <a:xfrm>
            <a:off x="228600" y="4343400"/>
            <a:ext cx="1116402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 dirty="0" smtClean="0">
                <a:solidFill>
                  <a:schemeClr val="tx1"/>
                </a:solidFill>
              </a:rPr>
              <a:t>STA</a:t>
            </a:r>
            <a:r>
              <a:rPr lang="en-US" sz="1000" dirty="0" smtClean="0">
                <a:solidFill>
                  <a:schemeClr val="tx1"/>
                </a:solidFill>
              </a:rPr>
              <a:t>1</a:t>
            </a:r>
            <a:r>
              <a:rPr sz="1000" dirty="0" smtClean="0">
                <a:solidFill>
                  <a:schemeClr val="tx1"/>
                </a:solidFill>
              </a:rPr>
              <a:t> </a:t>
            </a:r>
            <a:r>
              <a:rPr sz="1000" dirty="0">
                <a:solidFill>
                  <a:schemeClr val="tx1"/>
                </a:solidFill>
              </a:rPr>
              <a:t>Power </a:t>
            </a:r>
            <a:r>
              <a:rPr lang="en-US" sz="1000" dirty="0" smtClean="0">
                <a:solidFill>
                  <a:schemeClr val="tx1"/>
                </a:solidFill>
              </a:rPr>
              <a:t>Sate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73" name="Shape 129"/>
          <p:cNvSpPr/>
          <p:nvPr/>
        </p:nvSpPr>
        <p:spPr>
          <a:xfrm flipH="1" flipV="1">
            <a:off x="3653141" y="3585888"/>
            <a:ext cx="4459" cy="1062312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74" name="Shape 130"/>
          <p:cNvSpPr/>
          <p:nvPr/>
        </p:nvSpPr>
        <p:spPr>
          <a:xfrm flipV="1">
            <a:off x="4115242" y="3580646"/>
            <a:ext cx="1" cy="1308398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75" name="Shape 131"/>
          <p:cNvSpPr/>
          <p:nvPr/>
        </p:nvSpPr>
        <p:spPr>
          <a:xfrm flipV="1">
            <a:off x="6370362" y="3565052"/>
            <a:ext cx="1" cy="1426582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77" name="Shape 133"/>
          <p:cNvSpPr/>
          <p:nvPr/>
        </p:nvSpPr>
        <p:spPr>
          <a:xfrm flipV="1">
            <a:off x="4724401" y="3305952"/>
            <a:ext cx="1576" cy="1418448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78" name="Shape 134"/>
          <p:cNvSpPr/>
          <p:nvPr/>
        </p:nvSpPr>
        <p:spPr>
          <a:xfrm flipH="1" flipV="1">
            <a:off x="5606738" y="3303458"/>
            <a:ext cx="32062" cy="1420942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79" name="Shape 135"/>
          <p:cNvSpPr/>
          <p:nvPr/>
        </p:nvSpPr>
        <p:spPr>
          <a:xfrm flipH="1" flipV="1">
            <a:off x="6135718" y="3303458"/>
            <a:ext cx="36482" cy="1497142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80" name="Shape 136"/>
          <p:cNvSpPr/>
          <p:nvPr/>
        </p:nvSpPr>
        <p:spPr>
          <a:xfrm flipV="1">
            <a:off x="1318392" y="4576541"/>
            <a:ext cx="7358064" cy="1"/>
          </a:xfrm>
          <a:prstGeom prst="line">
            <a:avLst/>
          </a:prstGeom>
          <a:noFill/>
          <a:ln w="254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81" name="Shape 137"/>
          <p:cNvSpPr/>
          <p:nvPr/>
        </p:nvSpPr>
        <p:spPr>
          <a:xfrm>
            <a:off x="6743070" y="4649390"/>
            <a:ext cx="532433" cy="3036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879" y="0"/>
                </a:moveTo>
                <a:lnTo>
                  <a:pt x="3679" y="3196"/>
                </a:lnTo>
                <a:lnTo>
                  <a:pt x="804" y="3196"/>
                </a:lnTo>
                <a:cubicBezTo>
                  <a:pt x="357" y="3196"/>
                  <a:pt x="0" y="3822"/>
                  <a:pt x="0" y="4606"/>
                </a:cubicBezTo>
                <a:lnTo>
                  <a:pt x="0" y="20190"/>
                </a:lnTo>
                <a:cubicBezTo>
                  <a:pt x="0" y="20974"/>
                  <a:pt x="357" y="21600"/>
                  <a:pt x="804" y="21600"/>
                </a:cubicBezTo>
                <a:lnTo>
                  <a:pt x="20796" y="21600"/>
                </a:lnTo>
                <a:cubicBezTo>
                  <a:pt x="21243" y="21600"/>
                  <a:pt x="21600" y="20974"/>
                  <a:pt x="21600" y="20190"/>
                </a:cubicBezTo>
                <a:lnTo>
                  <a:pt x="21600" y="4606"/>
                </a:lnTo>
                <a:cubicBezTo>
                  <a:pt x="21600" y="3822"/>
                  <a:pt x="21243" y="3196"/>
                  <a:pt x="20796" y="3196"/>
                </a:cubicBezTo>
                <a:lnTo>
                  <a:pt x="6079" y="3196"/>
                </a:lnTo>
                <a:lnTo>
                  <a:pt x="4879" y="0"/>
                </a:lnTo>
                <a:close/>
              </a:path>
            </a:pathLst>
          </a:custGeom>
          <a:noFill/>
          <a:ln w="12700" cap="flat">
            <a:solidFill>
              <a:srgbClr val="85888D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sz="1400">
                <a:solidFill>
                  <a:srgbClr val="8363AE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TX→</a:t>
            </a:r>
            <a:r>
              <a:rPr sz="1000" dirty="0" smtClean="0">
                <a:solidFill>
                  <a:schemeClr val="tx1"/>
                </a:solidFill>
              </a:rPr>
              <a:t>S</a:t>
            </a:r>
            <a:r>
              <a:rPr lang="en-US" sz="1000" dirty="0" smtClean="0">
                <a:solidFill>
                  <a:schemeClr val="tx1"/>
                </a:solidFill>
              </a:rPr>
              <a:t>S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82" name="Shape 138"/>
          <p:cNvSpPr/>
          <p:nvPr/>
        </p:nvSpPr>
        <p:spPr>
          <a:xfrm>
            <a:off x="1512088" y="2391941"/>
            <a:ext cx="532494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283" name="Shape 139"/>
          <p:cNvSpPr/>
          <p:nvPr/>
        </p:nvSpPr>
        <p:spPr>
          <a:xfrm>
            <a:off x="2411761" y="4326110"/>
            <a:ext cx="648072" cy="250032"/>
          </a:xfrm>
          <a:prstGeom prst="rect">
            <a:avLst/>
          </a:prstGeom>
          <a:solidFill>
            <a:srgbClr val="F6CD46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RX</a:t>
            </a:r>
          </a:p>
        </p:txBody>
      </p:sp>
      <p:sp>
        <p:nvSpPr>
          <p:cNvPr id="284" name="Shape 140"/>
          <p:cNvSpPr/>
          <p:nvPr/>
        </p:nvSpPr>
        <p:spPr>
          <a:xfrm>
            <a:off x="4346092" y="4327693"/>
            <a:ext cx="383076" cy="250032"/>
          </a:xfrm>
          <a:prstGeom prst="rect">
            <a:avLst/>
          </a:prstGeom>
          <a:solidFill>
            <a:srgbClr val="F6CD46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>
                <a:solidFill>
                  <a:schemeClr val="tx1"/>
                </a:solidFill>
              </a:rPr>
              <a:t>RX</a:t>
            </a:r>
          </a:p>
        </p:txBody>
      </p:sp>
      <p:sp>
        <p:nvSpPr>
          <p:cNvPr id="285" name="Shape 141"/>
          <p:cNvSpPr/>
          <p:nvPr/>
        </p:nvSpPr>
        <p:spPr>
          <a:xfrm>
            <a:off x="5580112" y="4326110"/>
            <a:ext cx="559634" cy="250032"/>
          </a:xfrm>
          <a:prstGeom prst="rect">
            <a:avLst/>
          </a:prstGeom>
          <a:solidFill>
            <a:srgbClr val="F6CD46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>
                <a:solidFill>
                  <a:schemeClr val="tx1"/>
                </a:solidFill>
              </a:rPr>
              <a:t>RX</a:t>
            </a:r>
          </a:p>
        </p:txBody>
      </p:sp>
      <p:sp>
        <p:nvSpPr>
          <p:cNvPr id="286" name="Shape 142"/>
          <p:cNvSpPr/>
          <p:nvPr/>
        </p:nvSpPr>
        <p:spPr>
          <a:xfrm>
            <a:off x="3637240" y="4327693"/>
            <a:ext cx="483981" cy="250032"/>
          </a:xfrm>
          <a:prstGeom prst="rect">
            <a:avLst/>
          </a:prstGeom>
          <a:solidFill>
            <a:srgbClr val="C94C47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>
                <a:solidFill>
                  <a:schemeClr val="tx1"/>
                </a:solidFill>
              </a:rPr>
              <a:t>TX</a:t>
            </a:r>
          </a:p>
        </p:txBody>
      </p:sp>
      <p:sp>
        <p:nvSpPr>
          <p:cNvPr id="287" name="Shape 143"/>
          <p:cNvSpPr/>
          <p:nvPr/>
        </p:nvSpPr>
        <p:spPr>
          <a:xfrm>
            <a:off x="6374959" y="4326110"/>
            <a:ext cx="429289" cy="250032"/>
          </a:xfrm>
          <a:prstGeom prst="rect">
            <a:avLst/>
          </a:prstGeom>
          <a:solidFill>
            <a:srgbClr val="C94C47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TX</a:t>
            </a:r>
          </a:p>
        </p:txBody>
      </p:sp>
      <p:sp>
        <p:nvSpPr>
          <p:cNvPr id="288" name="Shape 144"/>
          <p:cNvSpPr/>
          <p:nvPr/>
        </p:nvSpPr>
        <p:spPr>
          <a:xfrm>
            <a:off x="2992547" y="4327693"/>
            <a:ext cx="655928" cy="250032"/>
          </a:xfrm>
          <a:prstGeom prst="rect">
            <a:avLst/>
          </a:prstGeom>
          <a:solidFill>
            <a:srgbClr val="67AC4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>
                <a:solidFill>
                  <a:schemeClr val="tx1"/>
                </a:solidFill>
              </a:rPr>
              <a:t>LI</a:t>
            </a:r>
          </a:p>
        </p:txBody>
      </p:sp>
      <p:sp>
        <p:nvSpPr>
          <p:cNvPr id="289" name="Shape 145"/>
          <p:cNvSpPr/>
          <p:nvPr/>
        </p:nvSpPr>
        <p:spPr>
          <a:xfrm>
            <a:off x="4730640" y="4328932"/>
            <a:ext cx="874666" cy="250032"/>
          </a:xfrm>
          <a:prstGeom prst="rect">
            <a:avLst/>
          </a:prstGeom>
          <a:solidFill>
            <a:srgbClr val="67AC4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>
                <a:solidFill>
                  <a:schemeClr val="tx1"/>
                </a:solidFill>
              </a:rPr>
              <a:t>LI</a:t>
            </a:r>
          </a:p>
        </p:txBody>
      </p:sp>
      <p:sp>
        <p:nvSpPr>
          <p:cNvPr id="290" name="Shape 146"/>
          <p:cNvSpPr/>
          <p:nvPr/>
        </p:nvSpPr>
        <p:spPr>
          <a:xfrm>
            <a:off x="4112470" y="4327693"/>
            <a:ext cx="232118" cy="250032"/>
          </a:xfrm>
          <a:prstGeom prst="rect">
            <a:avLst/>
          </a:prstGeom>
          <a:solidFill>
            <a:srgbClr val="67AC4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LI</a:t>
            </a:r>
          </a:p>
        </p:txBody>
      </p:sp>
      <p:sp>
        <p:nvSpPr>
          <p:cNvPr id="291" name="Shape 147"/>
          <p:cNvSpPr/>
          <p:nvPr/>
        </p:nvSpPr>
        <p:spPr>
          <a:xfrm>
            <a:off x="6139516" y="4327010"/>
            <a:ext cx="236583" cy="250032"/>
          </a:xfrm>
          <a:prstGeom prst="rect">
            <a:avLst/>
          </a:prstGeom>
          <a:solidFill>
            <a:srgbClr val="6F4C9E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92" name="Shape 148"/>
          <p:cNvSpPr/>
          <p:nvPr/>
        </p:nvSpPr>
        <p:spPr>
          <a:xfrm>
            <a:off x="6957880" y="4327010"/>
            <a:ext cx="509720" cy="250032"/>
          </a:xfrm>
          <a:prstGeom prst="rect">
            <a:avLst/>
          </a:prstGeom>
          <a:solidFill>
            <a:srgbClr val="CBCBC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 smtClean="0">
                <a:solidFill>
                  <a:schemeClr val="tx1"/>
                </a:solidFill>
              </a:rPr>
              <a:t>S</a:t>
            </a:r>
            <a:r>
              <a:rPr lang="en-US" sz="1000" dirty="0" smtClean="0">
                <a:solidFill>
                  <a:schemeClr val="tx1"/>
                </a:solidFill>
              </a:rPr>
              <a:t>S/DS</a:t>
            </a:r>
          </a:p>
        </p:txBody>
      </p:sp>
      <p:sp>
        <p:nvSpPr>
          <p:cNvPr id="294" name="Shape 150"/>
          <p:cNvSpPr/>
          <p:nvPr/>
        </p:nvSpPr>
        <p:spPr>
          <a:xfrm flipV="1">
            <a:off x="3287228" y="3315950"/>
            <a:ext cx="1" cy="317512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95" name="Shape 151"/>
          <p:cNvSpPr/>
          <p:nvPr/>
        </p:nvSpPr>
        <p:spPr>
          <a:xfrm>
            <a:off x="4673521" y="3661383"/>
            <a:ext cx="1066952" cy="421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AP starts CCA for downlink DATA</a:t>
            </a:r>
          </a:p>
        </p:txBody>
      </p:sp>
      <p:sp>
        <p:nvSpPr>
          <p:cNvPr id="296" name="Shape 152"/>
          <p:cNvSpPr/>
          <p:nvPr/>
        </p:nvSpPr>
        <p:spPr>
          <a:xfrm>
            <a:off x="7004979" y="5643663"/>
            <a:ext cx="1379706" cy="250032"/>
          </a:xfrm>
          <a:prstGeom prst="rect">
            <a:avLst/>
          </a:prstGeom>
          <a:solidFill>
            <a:srgbClr val="CBCBC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Shallow </a:t>
            </a:r>
            <a:r>
              <a:rPr sz="1000" dirty="0" smtClean="0">
                <a:solidFill>
                  <a:schemeClr val="tx1"/>
                </a:solidFill>
              </a:rPr>
              <a:t>Sleep (</a:t>
            </a:r>
            <a:r>
              <a:rPr lang="en-US" sz="1000" dirty="0" smtClean="0">
                <a:solidFill>
                  <a:schemeClr val="tx1"/>
                </a:solidFill>
              </a:rPr>
              <a:t>SS</a:t>
            </a:r>
            <a:r>
              <a:rPr sz="1000" dirty="0" smtClean="0">
                <a:solidFill>
                  <a:schemeClr val="tx1"/>
                </a:solidFill>
              </a:rPr>
              <a:t>)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97" name="Shape 153"/>
          <p:cNvSpPr/>
          <p:nvPr/>
        </p:nvSpPr>
        <p:spPr>
          <a:xfrm>
            <a:off x="3581400" y="5170170"/>
            <a:ext cx="3276600" cy="251460"/>
          </a:xfrm>
          <a:prstGeom prst="rect">
            <a:avLst/>
          </a:prstGeom>
          <a:solidFill>
            <a:srgbClr val="929292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DS</a:t>
            </a:r>
          </a:p>
        </p:txBody>
      </p:sp>
      <p:sp>
        <p:nvSpPr>
          <p:cNvPr id="298" name="Shape 154"/>
          <p:cNvSpPr/>
          <p:nvPr/>
        </p:nvSpPr>
        <p:spPr>
          <a:xfrm>
            <a:off x="5625724" y="5643663"/>
            <a:ext cx="1379706" cy="250032"/>
          </a:xfrm>
          <a:prstGeom prst="rect">
            <a:avLst/>
          </a:prstGeom>
          <a:solidFill>
            <a:srgbClr val="C94C47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Transmit (TX)</a:t>
            </a:r>
          </a:p>
        </p:txBody>
      </p:sp>
      <p:sp>
        <p:nvSpPr>
          <p:cNvPr id="299" name="Shape 155"/>
          <p:cNvSpPr/>
          <p:nvPr/>
        </p:nvSpPr>
        <p:spPr>
          <a:xfrm>
            <a:off x="5625724" y="5889825"/>
            <a:ext cx="1379706" cy="250032"/>
          </a:xfrm>
          <a:prstGeom prst="rect">
            <a:avLst/>
          </a:prstGeom>
          <a:solidFill>
            <a:srgbClr val="F6CD46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Receive (RX)</a:t>
            </a:r>
          </a:p>
        </p:txBody>
      </p:sp>
      <p:sp>
        <p:nvSpPr>
          <p:cNvPr id="300" name="Shape 156"/>
          <p:cNvSpPr/>
          <p:nvPr/>
        </p:nvSpPr>
        <p:spPr>
          <a:xfrm>
            <a:off x="7003912" y="5888647"/>
            <a:ext cx="1381840" cy="250032"/>
          </a:xfrm>
          <a:prstGeom prst="rect">
            <a:avLst/>
          </a:prstGeom>
          <a:solidFill>
            <a:srgbClr val="929292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Deep Sleep (DS)</a:t>
            </a:r>
          </a:p>
        </p:txBody>
      </p:sp>
      <p:sp>
        <p:nvSpPr>
          <p:cNvPr id="305" name="Shape 161"/>
          <p:cNvSpPr/>
          <p:nvPr/>
        </p:nvSpPr>
        <p:spPr>
          <a:xfrm>
            <a:off x="3807211" y="4650698"/>
            <a:ext cx="840786" cy="29747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141" y="0"/>
                </a:moveTo>
                <a:lnTo>
                  <a:pt x="10373" y="3668"/>
                </a:lnTo>
                <a:lnTo>
                  <a:pt x="516" y="3668"/>
                </a:lnTo>
                <a:cubicBezTo>
                  <a:pt x="232" y="3668"/>
                  <a:pt x="0" y="4322"/>
                  <a:pt x="0" y="5126"/>
                </a:cubicBezTo>
                <a:lnTo>
                  <a:pt x="0" y="20141"/>
                </a:lnTo>
                <a:cubicBezTo>
                  <a:pt x="0" y="20945"/>
                  <a:pt x="232" y="21600"/>
                  <a:pt x="516" y="21600"/>
                </a:cubicBezTo>
                <a:lnTo>
                  <a:pt x="21084" y="21600"/>
                </a:lnTo>
                <a:cubicBezTo>
                  <a:pt x="21368" y="21600"/>
                  <a:pt x="21600" y="20945"/>
                  <a:pt x="21600" y="20141"/>
                </a:cubicBezTo>
                <a:lnTo>
                  <a:pt x="21600" y="5126"/>
                </a:lnTo>
                <a:cubicBezTo>
                  <a:pt x="21600" y="4322"/>
                  <a:pt x="21368" y="3668"/>
                  <a:pt x="21084" y="3668"/>
                </a:cubicBezTo>
                <a:lnTo>
                  <a:pt x="11908" y="3668"/>
                </a:lnTo>
                <a:lnTo>
                  <a:pt x="11141" y="0"/>
                </a:lnTo>
                <a:close/>
              </a:path>
            </a:pathLst>
          </a:custGeom>
          <a:solidFill>
            <a:srgbClr val="FFFFFF"/>
          </a:solidFill>
          <a:ln w="12700" cap="flat">
            <a:solidFill>
              <a:srgbClr val="85888D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8363AE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TX→LI→RX</a:t>
            </a:r>
          </a:p>
        </p:txBody>
      </p:sp>
      <p:sp>
        <p:nvSpPr>
          <p:cNvPr id="306" name="Shape 162"/>
          <p:cNvSpPr/>
          <p:nvPr/>
        </p:nvSpPr>
        <p:spPr>
          <a:xfrm>
            <a:off x="5796136" y="4644627"/>
            <a:ext cx="593978" cy="2974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410" y="0"/>
                </a:moveTo>
                <a:lnTo>
                  <a:pt x="15643" y="3668"/>
                </a:lnTo>
                <a:lnTo>
                  <a:pt x="516" y="3668"/>
                </a:lnTo>
                <a:cubicBezTo>
                  <a:pt x="232" y="3668"/>
                  <a:pt x="0" y="4322"/>
                  <a:pt x="0" y="5126"/>
                </a:cubicBezTo>
                <a:lnTo>
                  <a:pt x="0" y="20141"/>
                </a:lnTo>
                <a:cubicBezTo>
                  <a:pt x="0" y="20945"/>
                  <a:pt x="232" y="21600"/>
                  <a:pt x="516" y="21600"/>
                </a:cubicBezTo>
                <a:lnTo>
                  <a:pt x="21084" y="21600"/>
                </a:lnTo>
                <a:cubicBezTo>
                  <a:pt x="21368" y="21600"/>
                  <a:pt x="21600" y="20945"/>
                  <a:pt x="21600" y="20141"/>
                </a:cubicBezTo>
                <a:lnTo>
                  <a:pt x="21600" y="5126"/>
                </a:lnTo>
                <a:cubicBezTo>
                  <a:pt x="21600" y="4322"/>
                  <a:pt x="21368" y="3668"/>
                  <a:pt x="21084" y="3668"/>
                </a:cubicBezTo>
                <a:lnTo>
                  <a:pt x="17177" y="3668"/>
                </a:lnTo>
                <a:lnTo>
                  <a:pt x="16410" y="0"/>
                </a:lnTo>
                <a:close/>
              </a:path>
            </a:pathLst>
          </a:custGeom>
          <a:solidFill>
            <a:srgbClr val="FFFFFF"/>
          </a:solidFill>
          <a:ln w="12700" cap="flat">
            <a:solidFill>
              <a:srgbClr val="85888D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8363AE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 smtClean="0">
                <a:solidFill>
                  <a:schemeClr val="tx1"/>
                </a:solidFill>
              </a:rPr>
              <a:t>RX→</a:t>
            </a:r>
            <a:r>
              <a:rPr sz="1000" dirty="0">
                <a:solidFill>
                  <a:schemeClr val="tx1"/>
                </a:solidFill>
              </a:rPr>
              <a:t>TX</a:t>
            </a:r>
          </a:p>
        </p:txBody>
      </p:sp>
      <p:sp>
        <p:nvSpPr>
          <p:cNvPr id="307" name="Shape 163"/>
          <p:cNvSpPr/>
          <p:nvPr/>
        </p:nvSpPr>
        <p:spPr>
          <a:xfrm flipV="1">
            <a:off x="5238397" y="3316348"/>
            <a:ext cx="1" cy="317512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13" name="Shape 169"/>
          <p:cNvSpPr/>
          <p:nvPr/>
        </p:nvSpPr>
        <p:spPr>
          <a:xfrm>
            <a:off x="6371405" y="3294694"/>
            <a:ext cx="389591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316" name="Shape 172"/>
          <p:cNvSpPr/>
          <p:nvPr/>
        </p:nvSpPr>
        <p:spPr>
          <a:xfrm>
            <a:off x="1778335" y="2700958"/>
            <a:ext cx="1" cy="367713"/>
          </a:xfrm>
          <a:prstGeom prst="line">
            <a:avLst/>
          </a:prstGeom>
          <a:noFill/>
          <a:ln w="508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17" name="Shape 173"/>
          <p:cNvSpPr/>
          <p:nvPr/>
        </p:nvSpPr>
        <p:spPr>
          <a:xfrm>
            <a:off x="2135337" y="4326110"/>
            <a:ext cx="319356" cy="250032"/>
          </a:xfrm>
          <a:prstGeom prst="rect">
            <a:avLst/>
          </a:prstGeom>
          <a:solidFill>
            <a:srgbClr val="67AC4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LI</a:t>
            </a:r>
          </a:p>
        </p:txBody>
      </p:sp>
      <p:sp>
        <p:nvSpPr>
          <p:cNvPr id="319" name="Shape 175"/>
          <p:cNvSpPr/>
          <p:nvPr/>
        </p:nvSpPr>
        <p:spPr>
          <a:xfrm>
            <a:off x="1723777" y="4648935"/>
            <a:ext cx="532433" cy="293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181" y="0"/>
                </a:moveTo>
                <a:lnTo>
                  <a:pt x="10845" y="3538"/>
                </a:lnTo>
                <a:lnTo>
                  <a:pt x="894" y="3538"/>
                </a:lnTo>
                <a:cubicBezTo>
                  <a:pt x="399" y="3538"/>
                  <a:pt x="0" y="4264"/>
                  <a:pt x="0" y="5163"/>
                </a:cubicBezTo>
                <a:lnTo>
                  <a:pt x="0" y="19975"/>
                </a:lnTo>
                <a:cubicBezTo>
                  <a:pt x="0" y="20875"/>
                  <a:pt x="399" y="21600"/>
                  <a:pt x="894" y="21600"/>
                </a:cubicBezTo>
                <a:lnTo>
                  <a:pt x="20706" y="21600"/>
                </a:lnTo>
                <a:cubicBezTo>
                  <a:pt x="21201" y="21600"/>
                  <a:pt x="21600" y="20875"/>
                  <a:pt x="21600" y="19975"/>
                </a:cubicBezTo>
                <a:lnTo>
                  <a:pt x="21600" y="5163"/>
                </a:lnTo>
                <a:cubicBezTo>
                  <a:pt x="21600" y="4264"/>
                  <a:pt x="21201" y="3538"/>
                  <a:pt x="20706" y="3538"/>
                </a:cubicBezTo>
                <a:lnTo>
                  <a:pt x="13517" y="3538"/>
                </a:lnTo>
                <a:lnTo>
                  <a:pt x="12181" y="0"/>
                </a:lnTo>
                <a:close/>
              </a:path>
            </a:pathLst>
          </a:custGeom>
          <a:noFill/>
          <a:ln w="12700" cap="flat">
            <a:solidFill>
              <a:srgbClr val="85888D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sz="1400">
                <a:solidFill>
                  <a:srgbClr val="8363AE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 smtClean="0">
                <a:solidFill>
                  <a:schemeClr val="tx1"/>
                </a:solidFill>
              </a:rPr>
              <a:t>S</a:t>
            </a:r>
            <a:r>
              <a:rPr lang="en-US" sz="1000" dirty="0" smtClean="0">
                <a:solidFill>
                  <a:schemeClr val="tx1"/>
                </a:solidFill>
              </a:rPr>
              <a:t>S</a:t>
            </a:r>
            <a:r>
              <a:rPr sz="1000" dirty="0" smtClean="0">
                <a:solidFill>
                  <a:schemeClr val="tx1"/>
                </a:solidFill>
              </a:rPr>
              <a:t>→</a:t>
            </a:r>
            <a:r>
              <a:rPr sz="1000" dirty="0">
                <a:solidFill>
                  <a:schemeClr val="tx1"/>
                </a:solidFill>
              </a:rPr>
              <a:t>LI</a:t>
            </a:r>
          </a:p>
        </p:txBody>
      </p:sp>
      <p:sp>
        <p:nvSpPr>
          <p:cNvPr id="320" name="Shape 176"/>
          <p:cNvSpPr/>
          <p:nvPr/>
        </p:nvSpPr>
        <p:spPr>
          <a:xfrm>
            <a:off x="6769203" y="4326574"/>
            <a:ext cx="209445" cy="250032"/>
          </a:xfrm>
          <a:prstGeom prst="rect">
            <a:avLst/>
          </a:prstGeom>
          <a:solidFill>
            <a:srgbClr val="8363AE"/>
          </a:solidFill>
          <a:ln w="25400" cap="flat">
            <a:noFill/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93" name="Shape 149"/>
          <p:cNvSpPr/>
          <p:nvPr/>
        </p:nvSpPr>
        <p:spPr>
          <a:xfrm>
            <a:off x="1331640" y="4326110"/>
            <a:ext cx="642087" cy="250032"/>
          </a:xfrm>
          <a:prstGeom prst="rect">
            <a:avLst/>
          </a:prstGeom>
          <a:solidFill>
            <a:srgbClr val="CBCBC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 smtClean="0">
                <a:solidFill>
                  <a:schemeClr val="tx1"/>
                </a:solidFill>
              </a:rPr>
              <a:t>S</a:t>
            </a:r>
            <a:r>
              <a:rPr lang="en-US" sz="1000" dirty="0" smtClean="0">
                <a:solidFill>
                  <a:schemeClr val="tx1"/>
                </a:solidFill>
              </a:rPr>
              <a:t>S/DS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18" name="Shape 174"/>
          <p:cNvSpPr/>
          <p:nvPr/>
        </p:nvSpPr>
        <p:spPr>
          <a:xfrm>
            <a:off x="1929920" y="4326110"/>
            <a:ext cx="209445" cy="250032"/>
          </a:xfrm>
          <a:prstGeom prst="rect">
            <a:avLst/>
          </a:prstGeom>
          <a:solidFill>
            <a:srgbClr val="8363AE"/>
          </a:solidFill>
          <a:ln w="25400" cap="flat">
            <a:noFill/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01" name="Shape 157"/>
          <p:cNvSpPr/>
          <p:nvPr/>
        </p:nvSpPr>
        <p:spPr>
          <a:xfrm>
            <a:off x="5625724" y="6131296"/>
            <a:ext cx="1379706" cy="250032"/>
          </a:xfrm>
          <a:prstGeom prst="rect">
            <a:avLst/>
          </a:prstGeom>
          <a:solidFill>
            <a:srgbClr val="67AC4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>
                <a:solidFill>
                  <a:schemeClr val="tx1"/>
                </a:solidFill>
              </a:rPr>
              <a:t>Listen (LI)</a:t>
            </a:r>
          </a:p>
        </p:txBody>
      </p:sp>
      <p:sp>
        <p:nvSpPr>
          <p:cNvPr id="302" name="Shape 158"/>
          <p:cNvSpPr/>
          <p:nvPr/>
        </p:nvSpPr>
        <p:spPr>
          <a:xfrm>
            <a:off x="7006225" y="6130798"/>
            <a:ext cx="1381757" cy="250032"/>
          </a:xfrm>
          <a:prstGeom prst="rect">
            <a:avLst/>
          </a:prstGeom>
          <a:solidFill>
            <a:srgbClr val="8363AE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Power State Transition</a:t>
            </a:r>
          </a:p>
        </p:txBody>
      </p:sp>
      <p:sp>
        <p:nvSpPr>
          <p:cNvPr id="70" name="Shape 124"/>
          <p:cNvSpPr/>
          <p:nvPr/>
        </p:nvSpPr>
        <p:spPr>
          <a:xfrm>
            <a:off x="4572000" y="2060848"/>
            <a:ext cx="1296144" cy="4320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Assuming there no other traffic in medium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60" name="Shape 121"/>
          <p:cNvSpPr/>
          <p:nvPr/>
        </p:nvSpPr>
        <p:spPr>
          <a:xfrm>
            <a:off x="872683" y="3657600"/>
            <a:ext cx="156571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sz="1800" b="0"/>
            </a:pPr>
            <a:r>
              <a:rPr sz="1000" dirty="0" smtClean="0">
                <a:solidFill>
                  <a:schemeClr val="tx1"/>
                </a:solidFill>
              </a:rPr>
              <a:t>STA</a:t>
            </a:r>
            <a:r>
              <a:rPr lang="en-US" sz="1000" dirty="0">
                <a:solidFill>
                  <a:schemeClr val="tx1"/>
                </a:solidFill>
              </a:rPr>
              <a:t>2</a:t>
            </a:r>
            <a:r>
              <a:rPr lang="en-US" sz="1000" dirty="0" smtClean="0">
                <a:solidFill>
                  <a:schemeClr val="tx1"/>
                </a:solidFill>
              </a:rPr>
              <a:t> (No TIM indicated)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64" name="Shape 173"/>
          <p:cNvSpPr/>
          <p:nvPr/>
        </p:nvSpPr>
        <p:spPr>
          <a:xfrm>
            <a:off x="7620000" y="4343399"/>
            <a:ext cx="381000" cy="243801"/>
          </a:xfrm>
          <a:prstGeom prst="rect">
            <a:avLst/>
          </a:prstGeom>
          <a:solidFill>
            <a:srgbClr val="67AC4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LI</a:t>
            </a:r>
          </a:p>
        </p:txBody>
      </p:sp>
      <p:sp>
        <p:nvSpPr>
          <p:cNvPr id="65" name="Shape 175"/>
          <p:cNvSpPr/>
          <p:nvPr/>
        </p:nvSpPr>
        <p:spPr>
          <a:xfrm>
            <a:off x="7316167" y="4648200"/>
            <a:ext cx="532433" cy="293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181" y="0"/>
                </a:moveTo>
                <a:lnTo>
                  <a:pt x="10845" y="3538"/>
                </a:lnTo>
                <a:lnTo>
                  <a:pt x="894" y="3538"/>
                </a:lnTo>
                <a:cubicBezTo>
                  <a:pt x="399" y="3538"/>
                  <a:pt x="0" y="4264"/>
                  <a:pt x="0" y="5163"/>
                </a:cubicBezTo>
                <a:lnTo>
                  <a:pt x="0" y="19975"/>
                </a:lnTo>
                <a:cubicBezTo>
                  <a:pt x="0" y="20875"/>
                  <a:pt x="399" y="21600"/>
                  <a:pt x="894" y="21600"/>
                </a:cubicBezTo>
                <a:lnTo>
                  <a:pt x="20706" y="21600"/>
                </a:lnTo>
                <a:cubicBezTo>
                  <a:pt x="21201" y="21600"/>
                  <a:pt x="21600" y="20875"/>
                  <a:pt x="21600" y="19975"/>
                </a:cubicBezTo>
                <a:lnTo>
                  <a:pt x="21600" y="5163"/>
                </a:lnTo>
                <a:cubicBezTo>
                  <a:pt x="21600" y="4264"/>
                  <a:pt x="21201" y="3538"/>
                  <a:pt x="20706" y="3538"/>
                </a:cubicBezTo>
                <a:lnTo>
                  <a:pt x="13517" y="3538"/>
                </a:lnTo>
                <a:lnTo>
                  <a:pt x="12181" y="0"/>
                </a:lnTo>
                <a:close/>
              </a:path>
            </a:pathLst>
          </a:custGeom>
          <a:noFill/>
          <a:ln w="12700" cap="flat">
            <a:solidFill>
              <a:srgbClr val="85888D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sz="1400">
                <a:solidFill>
                  <a:srgbClr val="8363AE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 smtClean="0">
                <a:solidFill>
                  <a:schemeClr val="tx1"/>
                </a:solidFill>
              </a:rPr>
              <a:t>S</a:t>
            </a:r>
            <a:r>
              <a:rPr lang="en-US" sz="1000" dirty="0" smtClean="0">
                <a:solidFill>
                  <a:schemeClr val="tx1"/>
                </a:solidFill>
              </a:rPr>
              <a:t>S</a:t>
            </a:r>
            <a:r>
              <a:rPr sz="1000" dirty="0" smtClean="0">
                <a:solidFill>
                  <a:schemeClr val="tx1"/>
                </a:solidFill>
              </a:rPr>
              <a:t>→</a:t>
            </a:r>
            <a:r>
              <a:rPr sz="1000" dirty="0">
                <a:solidFill>
                  <a:schemeClr val="tx1"/>
                </a:solidFill>
              </a:rPr>
              <a:t>LI</a:t>
            </a:r>
          </a:p>
        </p:txBody>
      </p:sp>
      <p:sp>
        <p:nvSpPr>
          <p:cNvPr id="66" name="Shape 174"/>
          <p:cNvSpPr/>
          <p:nvPr/>
        </p:nvSpPr>
        <p:spPr>
          <a:xfrm>
            <a:off x="7445143" y="4337169"/>
            <a:ext cx="209445" cy="250032"/>
          </a:xfrm>
          <a:prstGeom prst="rect">
            <a:avLst/>
          </a:prstGeom>
          <a:solidFill>
            <a:srgbClr val="8363AE"/>
          </a:solidFill>
          <a:ln w="25400" cap="flat">
            <a:noFill/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71" name="Shape 139"/>
          <p:cNvSpPr/>
          <p:nvPr/>
        </p:nvSpPr>
        <p:spPr>
          <a:xfrm>
            <a:off x="8001000" y="4321968"/>
            <a:ext cx="648072" cy="250032"/>
          </a:xfrm>
          <a:prstGeom prst="rect">
            <a:avLst/>
          </a:prstGeom>
          <a:solidFill>
            <a:srgbClr val="F6CD46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RX</a:t>
            </a:r>
          </a:p>
        </p:txBody>
      </p:sp>
      <p:sp>
        <p:nvSpPr>
          <p:cNvPr id="72" name="Shape 128"/>
          <p:cNvSpPr/>
          <p:nvPr/>
        </p:nvSpPr>
        <p:spPr>
          <a:xfrm>
            <a:off x="228600" y="5153720"/>
            <a:ext cx="1116402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 dirty="0" smtClean="0">
                <a:solidFill>
                  <a:schemeClr val="tx1"/>
                </a:solidFill>
              </a:rPr>
              <a:t>STA</a:t>
            </a:r>
            <a:r>
              <a:rPr lang="en-US" sz="1000" dirty="0">
                <a:solidFill>
                  <a:schemeClr val="tx1"/>
                </a:solidFill>
              </a:rPr>
              <a:t>2</a:t>
            </a:r>
            <a:r>
              <a:rPr sz="1000" dirty="0" smtClean="0">
                <a:solidFill>
                  <a:schemeClr val="tx1"/>
                </a:solidFill>
              </a:rPr>
              <a:t> </a:t>
            </a:r>
            <a:r>
              <a:rPr sz="1000" dirty="0">
                <a:solidFill>
                  <a:schemeClr val="tx1"/>
                </a:solidFill>
              </a:rPr>
              <a:t>Power </a:t>
            </a:r>
            <a:r>
              <a:rPr lang="en-US" sz="1000" dirty="0" smtClean="0">
                <a:solidFill>
                  <a:schemeClr val="tx1"/>
                </a:solidFill>
              </a:rPr>
              <a:t>Sate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73" name="Shape 139"/>
          <p:cNvSpPr/>
          <p:nvPr/>
        </p:nvSpPr>
        <p:spPr>
          <a:xfrm>
            <a:off x="2411761" y="5171533"/>
            <a:ext cx="560039" cy="227302"/>
          </a:xfrm>
          <a:prstGeom prst="rect">
            <a:avLst/>
          </a:prstGeom>
          <a:solidFill>
            <a:srgbClr val="F6CD46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RX</a:t>
            </a:r>
          </a:p>
        </p:txBody>
      </p:sp>
      <p:sp>
        <p:nvSpPr>
          <p:cNvPr id="75" name="Shape 148"/>
          <p:cNvSpPr/>
          <p:nvPr/>
        </p:nvSpPr>
        <p:spPr>
          <a:xfrm>
            <a:off x="7162800" y="5171533"/>
            <a:ext cx="304800" cy="227302"/>
          </a:xfrm>
          <a:prstGeom prst="rect">
            <a:avLst/>
          </a:prstGeom>
          <a:solidFill>
            <a:srgbClr val="CBCBC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 smtClean="0">
                <a:solidFill>
                  <a:schemeClr val="tx1"/>
                </a:solidFill>
              </a:rPr>
              <a:t>S</a:t>
            </a:r>
            <a:r>
              <a:rPr lang="en-US" sz="1000" dirty="0" smtClean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76" name="Shape 173"/>
          <p:cNvSpPr/>
          <p:nvPr/>
        </p:nvSpPr>
        <p:spPr>
          <a:xfrm>
            <a:off x="2135337" y="5171533"/>
            <a:ext cx="319356" cy="227302"/>
          </a:xfrm>
          <a:prstGeom prst="rect">
            <a:avLst/>
          </a:prstGeom>
          <a:solidFill>
            <a:srgbClr val="67AC4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LI</a:t>
            </a:r>
          </a:p>
        </p:txBody>
      </p:sp>
      <p:sp>
        <p:nvSpPr>
          <p:cNvPr id="77" name="Shape 149"/>
          <p:cNvSpPr/>
          <p:nvPr/>
        </p:nvSpPr>
        <p:spPr>
          <a:xfrm>
            <a:off x="1331640" y="5171533"/>
            <a:ext cx="642087" cy="227302"/>
          </a:xfrm>
          <a:prstGeom prst="rect">
            <a:avLst/>
          </a:prstGeom>
          <a:solidFill>
            <a:srgbClr val="CBCBC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 smtClean="0">
                <a:solidFill>
                  <a:schemeClr val="tx1"/>
                </a:solidFill>
              </a:rPr>
              <a:t>S</a:t>
            </a:r>
            <a:r>
              <a:rPr lang="en-US" sz="1000" dirty="0" smtClean="0">
                <a:solidFill>
                  <a:schemeClr val="tx1"/>
                </a:solidFill>
              </a:rPr>
              <a:t>S/DS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78" name="Shape 174"/>
          <p:cNvSpPr/>
          <p:nvPr/>
        </p:nvSpPr>
        <p:spPr>
          <a:xfrm>
            <a:off x="1929920" y="5171533"/>
            <a:ext cx="209445" cy="227302"/>
          </a:xfrm>
          <a:prstGeom prst="rect">
            <a:avLst/>
          </a:prstGeom>
          <a:solidFill>
            <a:srgbClr val="8363AE"/>
          </a:solidFill>
          <a:ln w="25400" cap="flat">
            <a:noFill/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79" name="Shape 173"/>
          <p:cNvSpPr/>
          <p:nvPr/>
        </p:nvSpPr>
        <p:spPr>
          <a:xfrm>
            <a:off x="7650560" y="5170170"/>
            <a:ext cx="350440" cy="251460"/>
          </a:xfrm>
          <a:prstGeom prst="rect">
            <a:avLst/>
          </a:prstGeom>
          <a:solidFill>
            <a:srgbClr val="67AC4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LI</a:t>
            </a:r>
          </a:p>
        </p:txBody>
      </p:sp>
      <p:sp>
        <p:nvSpPr>
          <p:cNvPr id="80" name="Shape 174"/>
          <p:cNvSpPr/>
          <p:nvPr/>
        </p:nvSpPr>
        <p:spPr>
          <a:xfrm>
            <a:off x="7445143" y="5171533"/>
            <a:ext cx="209445" cy="227302"/>
          </a:xfrm>
          <a:prstGeom prst="rect">
            <a:avLst/>
          </a:prstGeom>
          <a:solidFill>
            <a:srgbClr val="8363AE"/>
          </a:solidFill>
          <a:ln w="25400" cap="flat">
            <a:noFill/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81" name="Shape 139"/>
          <p:cNvSpPr/>
          <p:nvPr/>
        </p:nvSpPr>
        <p:spPr>
          <a:xfrm>
            <a:off x="8001000" y="5171533"/>
            <a:ext cx="648072" cy="227302"/>
          </a:xfrm>
          <a:prstGeom prst="rect">
            <a:avLst/>
          </a:prstGeom>
          <a:solidFill>
            <a:srgbClr val="F6CD46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RX</a:t>
            </a:r>
          </a:p>
        </p:txBody>
      </p:sp>
      <p:sp>
        <p:nvSpPr>
          <p:cNvPr id="82" name="Shape 136"/>
          <p:cNvSpPr/>
          <p:nvPr/>
        </p:nvSpPr>
        <p:spPr>
          <a:xfrm flipV="1">
            <a:off x="1328736" y="5410200"/>
            <a:ext cx="7358064" cy="1"/>
          </a:xfrm>
          <a:prstGeom prst="line">
            <a:avLst/>
          </a:prstGeom>
          <a:noFill/>
          <a:ln w="254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83" name="Shape 149"/>
          <p:cNvSpPr/>
          <p:nvPr/>
        </p:nvSpPr>
        <p:spPr>
          <a:xfrm>
            <a:off x="3124200" y="5170170"/>
            <a:ext cx="304800" cy="251460"/>
          </a:xfrm>
          <a:prstGeom prst="rect">
            <a:avLst/>
          </a:prstGeom>
          <a:solidFill>
            <a:srgbClr val="CBCBC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 smtClean="0">
                <a:solidFill>
                  <a:schemeClr val="tx1"/>
                </a:solidFill>
              </a:rPr>
              <a:t>S</a:t>
            </a:r>
            <a:r>
              <a:rPr lang="en-US" sz="1000" dirty="0" smtClean="0">
                <a:solidFill>
                  <a:schemeClr val="tx1"/>
                </a:solidFill>
              </a:rPr>
              <a:t>S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84" name="Shape 175"/>
          <p:cNvSpPr/>
          <p:nvPr/>
        </p:nvSpPr>
        <p:spPr>
          <a:xfrm>
            <a:off x="2744167" y="5498194"/>
            <a:ext cx="532433" cy="293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181" y="0"/>
                </a:moveTo>
                <a:lnTo>
                  <a:pt x="10845" y="3538"/>
                </a:lnTo>
                <a:lnTo>
                  <a:pt x="894" y="3538"/>
                </a:lnTo>
                <a:cubicBezTo>
                  <a:pt x="399" y="3538"/>
                  <a:pt x="0" y="4264"/>
                  <a:pt x="0" y="5163"/>
                </a:cubicBezTo>
                <a:lnTo>
                  <a:pt x="0" y="19975"/>
                </a:lnTo>
                <a:cubicBezTo>
                  <a:pt x="0" y="20875"/>
                  <a:pt x="399" y="21600"/>
                  <a:pt x="894" y="21600"/>
                </a:cubicBezTo>
                <a:lnTo>
                  <a:pt x="20706" y="21600"/>
                </a:lnTo>
                <a:cubicBezTo>
                  <a:pt x="21201" y="21600"/>
                  <a:pt x="21600" y="20875"/>
                  <a:pt x="21600" y="19975"/>
                </a:cubicBezTo>
                <a:lnTo>
                  <a:pt x="21600" y="5163"/>
                </a:lnTo>
                <a:cubicBezTo>
                  <a:pt x="21600" y="4264"/>
                  <a:pt x="21201" y="3538"/>
                  <a:pt x="20706" y="3538"/>
                </a:cubicBezTo>
                <a:lnTo>
                  <a:pt x="13517" y="3538"/>
                </a:lnTo>
                <a:lnTo>
                  <a:pt x="12181" y="0"/>
                </a:lnTo>
                <a:close/>
              </a:path>
            </a:pathLst>
          </a:custGeom>
          <a:noFill/>
          <a:ln w="12700" cap="flat">
            <a:solidFill>
              <a:srgbClr val="85888D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sz="1400">
                <a:solidFill>
                  <a:srgbClr val="8363AE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RX</a:t>
            </a:r>
            <a:r>
              <a:rPr sz="1000" dirty="0" smtClean="0">
                <a:solidFill>
                  <a:schemeClr val="tx1"/>
                </a:solidFill>
              </a:rPr>
              <a:t>→</a:t>
            </a:r>
            <a:r>
              <a:rPr lang="en-US" sz="1000" dirty="0" smtClean="0">
                <a:solidFill>
                  <a:schemeClr val="tx1"/>
                </a:solidFill>
              </a:rPr>
              <a:t>SS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85" name="Shape 174"/>
          <p:cNvSpPr/>
          <p:nvPr/>
        </p:nvSpPr>
        <p:spPr>
          <a:xfrm>
            <a:off x="2971801" y="5171533"/>
            <a:ext cx="152400" cy="227302"/>
          </a:xfrm>
          <a:prstGeom prst="rect">
            <a:avLst/>
          </a:prstGeom>
          <a:solidFill>
            <a:srgbClr val="8363AE"/>
          </a:solidFill>
          <a:ln w="25400" cap="flat">
            <a:noFill/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86" name="Shape 174"/>
          <p:cNvSpPr/>
          <p:nvPr/>
        </p:nvSpPr>
        <p:spPr>
          <a:xfrm>
            <a:off x="3429000" y="5171533"/>
            <a:ext cx="152400" cy="227302"/>
          </a:xfrm>
          <a:prstGeom prst="rect">
            <a:avLst/>
          </a:prstGeom>
          <a:solidFill>
            <a:srgbClr val="8363AE"/>
          </a:solidFill>
          <a:ln w="25400" cap="flat">
            <a:noFill/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87" name="Shape 174"/>
          <p:cNvSpPr/>
          <p:nvPr/>
        </p:nvSpPr>
        <p:spPr>
          <a:xfrm>
            <a:off x="6858000" y="5171533"/>
            <a:ext cx="304800" cy="227302"/>
          </a:xfrm>
          <a:prstGeom prst="rect">
            <a:avLst/>
          </a:prstGeom>
          <a:solidFill>
            <a:srgbClr val="8363AE"/>
          </a:solidFill>
          <a:ln w="25400" cap="flat">
            <a:noFill/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88" name="Shape 175"/>
          <p:cNvSpPr/>
          <p:nvPr/>
        </p:nvSpPr>
        <p:spPr>
          <a:xfrm>
            <a:off x="3277567" y="5486400"/>
            <a:ext cx="532433" cy="293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181" y="0"/>
                </a:moveTo>
                <a:lnTo>
                  <a:pt x="10845" y="3538"/>
                </a:lnTo>
                <a:lnTo>
                  <a:pt x="894" y="3538"/>
                </a:lnTo>
                <a:cubicBezTo>
                  <a:pt x="399" y="3538"/>
                  <a:pt x="0" y="4264"/>
                  <a:pt x="0" y="5163"/>
                </a:cubicBezTo>
                <a:lnTo>
                  <a:pt x="0" y="19975"/>
                </a:lnTo>
                <a:cubicBezTo>
                  <a:pt x="0" y="20875"/>
                  <a:pt x="399" y="21600"/>
                  <a:pt x="894" y="21600"/>
                </a:cubicBezTo>
                <a:lnTo>
                  <a:pt x="20706" y="21600"/>
                </a:lnTo>
                <a:cubicBezTo>
                  <a:pt x="21201" y="21600"/>
                  <a:pt x="21600" y="20875"/>
                  <a:pt x="21600" y="19975"/>
                </a:cubicBezTo>
                <a:lnTo>
                  <a:pt x="21600" y="5163"/>
                </a:lnTo>
                <a:cubicBezTo>
                  <a:pt x="21600" y="4264"/>
                  <a:pt x="21201" y="3538"/>
                  <a:pt x="20706" y="3538"/>
                </a:cubicBezTo>
                <a:lnTo>
                  <a:pt x="13517" y="3538"/>
                </a:lnTo>
                <a:lnTo>
                  <a:pt x="12181" y="0"/>
                </a:lnTo>
                <a:close/>
              </a:path>
            </a:pathLst>
          </a:custGeom>
          <a:noFill/>
          <a:ln w="12700" cap="flat">
            <a:solidFill>
              <a:srgbClr val="85888D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sz="1400">
                <a:solidFill>
                  <a:srgbClr val="8363AE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SS</a:t>
            </a:r>
            <a:r>
              <a:rPr sz="1000" dirty="0" smtClean="0">
                <a:solidFill>
                  <a:schemeClr val="tx1"/>
                </a:solidFill>
              </a:rPr>
              <a:t>→</a:t>
            </a:r>
            <a:r>
              <a:rPr lang="en-US" sz="1000" dirty="0">
                <a:solidFill>
                  <a:schemeClr val="tx1"/>
                </a:solidFill>
              </a:rPr>
              <a:t>D</a:t>
            </a:r>
            <a:r>
              <a:rPr lang="en-US" sz="1000" dirty="0" smtClean="0">
                <a:solidFill>
                  <a:schemeClr val="tx1"/>
                </a:solidFill>
              </a:rPr>
              <a:t>S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89" name="Shape 175"/>
          <p:cNvSpPr/>
          <p:nvPr/>
        </p:nvSpPr>
        <p:spPr>
          <a:xfrm>
            <a:off x="6705600" y="5410200"/>
            <a:ext cx="532433" cy="293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181" y="0"/>
                </a:moveTo>
                <a:lnTo>
                  <a:pt x="10845" y="3538"/>
                </a:lnTo>
                <a:lnTo>
                  <a:pt x="894" y="3538"/>
                </a:lnTo>
                <a:cubicBezTo>
                  <a:pt x="399" y="3538"/>
                  <a:pt x="0" y="4264"/>
                  <a:pt x="0" y="5163"/>
                </a:cubicBezTo>
                <a:lnTo>
                  <a:pt x="0" y="19975"/>
                </a:lnTo>
                <a:cubicBezTo>
                  <a:pt x="0" y="20875"/>
                  <a:pt x="399" y="21600"/>
                  <a:pt x="894" y="21600"/>
                </a:cubicBezTo>
                <a:lnTo>
                  <a:pt x="20706" y="21600"/>
                </a:lnTo>
                <a:cubicBezTo>
                  <a:pt x="21201" y="21600"/>
                  <a:pt x="21600" y="20875"/>
                  <a:pt x="21600" y="19975"/>
                </a:cubicBezTo>
                <a:lnTo>
                  <a:pt x="21600" y="5163"/>
                </a:lnTo>
                <a:cubicBezTo>
                  <a:pt x="21600" y="4264"/>
                  <a:pt x="21201" y="3538"/>
                  <a:pt x="20706" y="3538"/>
                </a:cubicBezTo>
                <a:lnTo>
                  <a:pt x="13517" y="3538"/>
                </a:lnTo>
                <a:lnTo>
                  <a:pt x="12181" y="0"/>
                </a:lnTo>
                <a:close/>
              </a:path>
            </a:pathLst>
          </a:custGeom>
          <a:noFill/>
          <a:ln w="12700" cap="flat">
            <a:solidFill>
              <a:srgbClr val="85888D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sz="1400">
                <a:solidFill>
                  <a:srgbClr val="8363AE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1000" dirty="0">
                <a:solidFill>
                  <a:schemeClr val="tx1"/>
                </a:solidFill>
              </a:rPr>
              <a:t>D</a:t>
            </a:r>
            <a:r>
              <a:rPr lang="en-US" sz="1000" dirty="0" smtClean="0">
                <a:solidFill>
                  <a:schemeClr val="tx1"/>
                </a:solidFill>
              </a:rPr>
              <a:t>S</a:t>
            </a:r>
            <a:r>
              <a:rPr sz="1000" dirty="0" smtClean="0">
                <a:solidFill>
                  <a:schemeClr val="tx1"/>
                </a:solidFill>
              </a:rPr>
              <a:t>→</a:t>
            </a:r>
            <a:r>
              <a:rPr lang="en-US" sz="1000" dirty="0" smtClean="0">
                <a:solidFill>
                  <a:schemeClr val="tx1"/>
                </a:solidFill>
              </a:rPr>
              <a:t>SS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90" name="Shape 117"/>
          <p:cNvSpPr/>
          <p:nvPr/>
        </p:nvSpPr>
        <p:spPr>
          <a:xfrm flipV="1">
            <a:off x="7980185" y="3276600"/>
            <a:ext cx="20815" cy="2323918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088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Modification on Power Model Parameter Table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105400"/>
            <a:ext cx="7770813" cy="989013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Split </a:t>
            </a:r>
            <a:r>
              <a:rPr lang="en-US" b="0" dirty="0" smtClean="0"/>
              <a:t>Sleep</a:t>
            </a:r>
            <a:r>
              <a:rPr lang="en-US" b="0" dirty="0" smtClean="0"/>
              <a:t> </a:t>
            </a:r>
            <a:r>
              <a:rPr lang="en-US" b="0" dirty="0" smtClean="0"/>
              <a:t>state into two sub-states (Shallow Sleep and Deep Sleep) in the table [7]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value of current for this state is TBD</a:t>
            </a:r>
            <a:endParaRPr lang="en-GB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4332473"/>
              </p:ext>
            </p:extLst>
          </p:nvPr>
        </p:nvGraphicFramePr>
        <p:xfrm>
          <a:off x="1524000" y="1854200"/>
          <a:ext cx="6121400" cy="325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2" name="Document" r:id="rId4" imgW="6121400" imgH="3251200" progId="Word.Document.12">
                  <p:embed/>
                </p:oleObj>
              </mc:Choice>
              <mc:Fallback>
                <p:oleObj name="Document" r:id="rId4" imgW="6121400" imgH="32512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4000" y="1854200"/>
                        <a:ext cx="6121400" cy="325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9600" y="6096000"/>
            <a:ext cx="68555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* For calibration purposes, the same number as in Deep Sleep may be used as one sleep state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61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700" dirty="0" smtClean="0"/>
              <a:t>Modification on Power Transition Parameter Table 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335587"/>
            <a:ext cx="8077200" cy="1370013"/>
          </a:xfrm>
        </p:spPr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Define one more transition between two Sleeping sub-states in the table [7]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transition values are </a:t>
            </a:r>
            <a:r>
              <a:rPr lang="en-US" dirty="0" err="1" smtClean="0"/>
              <a:t>Tss</a:t>
            </a:r>
            <a:r>
              <a:rPr lang="en-US" dirty="0" smtClean="0"/>
              <a:t>, </a:t>
            </a:r>
            <a:r>
              <a:rPr lang="en-US" dirty="0" err="1" smtClean="0"/>
              <a:t>Pss</a:t>
            </a:r>
            <a:r>
              <a:rPr lang="en-US" dirty="0" smtClean="0"/>
              <a:t> (TBD)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Average power consumption is found by average of power for two states in transition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For example, P</a:t>
            </a:r>
            <a:r>
              <a:rPr lang="en-US" baseline="-25000" dirty="0" smtClean="0"/>
              <a:t>RT</a:t>
            </a:r>
            <a:r>
              <a:rPr lang="en-US" dirty="0" smtClean="0"/>
              <a:t> = (P</a:t>
            </a:r>
            <a:r>
              <a:rPr lang="en-US" baseline="-25000" dirty="0" smtClean="0"/>
              <a:t>T</a:t>
            </a:r>
            <a:r>
              <a:rPr lang="en-US" dirty="0" smtClean="0"/>
              <a:t> + P</a:t>
            </a:r>
            <a:r>
              <a:rPr lang="en-US" baseline="-25000" dirty="0" smtClean="0"/>
              <a:t>R</a:t>
            </a:r>
            <a:r>
              <a:rPr lang="en-US" dirty="0" smtClean="0"/>
              <a:t>)/2, based on the power model parameter table</a:t>
            </a:r>
            <a:endParaRPr lang="en-GB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689715"/>
              </p:ext>
            </p:extLst>
          </p:nvPr>
        </p:nvGraphicFramePr>
        <p:xfrm>
          <a:off x="1676399" y="1600200"/>
          <a:ext cx="5510183" cy="373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7" name="Document" r:id="rId4" imgW="6184900" imgH="4191000" progId="Word.Document.12">
                  <p:embed/>
                </p:oleObj>
              </mc:Choice>
              <mc:Fallback>
                <p:oleObj name="Document" r:id="rId4" imgW="6184900" imgH="41910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76399" y="1600200"/>
                        <a:ext cx="5510183" cy="3733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542966" y="5102423"/>
            <a:ext cx="61221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* For calibration purposes, only one sleep state (Shallow Sleep = Deep Sleep) can be considered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4597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EER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971800"/>
            <a:ext cx="7770813" cy="2438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[2,3,6] defined the energy efficiency ratio (EER)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For fair comparison of PS proposals, we may need clearer definition of EER under network topology, in Evaluation Methodology document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Joonsuk (Apple) etc. 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graphicFrame>
        <p:nvGraphicFramePr>
          <p:cNvPr id="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8186248"/>
              </p:ext>
            </p:extLst>
          </p:nvPr>
        </p:nvGraphicFramePr>
        <p:xfrm>
          <a:off x="2438400" y="1981200"/>
          <a:ext cx="43180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94" name="Equation" r:id="rId4" imgW="2605680" imgH="420480" progId="Equation.3">
                  <p:embed/>
                </p:oleObj>
              </mc:Choice>
              <mc:Fallback>
                <p:oleObj name="Equation" r:id="rId4" imgW="2605680" imgH="420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981200"/>
                        <a:ext cx="4318000" cy="71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1259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1-14-xxxx-00-xxxx-name-here (2)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15b5d2f7a3e1084effea4196ba30bcf6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691622EE-9100-4276-89A7-6EBD712418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3E7C6251-F865-47EF-B8F7-49968B7C67C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D349836-D2CF-49D1-84E1-491FA3321BD8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11-14-xxxx-00-xxxx-name-here (2)</Template>
  <TotalTime>18703</TotalTime>
  <Words>1388</Words>
  <Application>Microsoft Macintosh PowerPoint</Application>
  <PresentationFormat>On-screen Show (4:3)</PresentationFormat>
  <Paragraphs>237</Paragraphs>
  <Slides>16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11-14-xxxx-00-xxxx-name-here (2)</vt:lpstr>
      <vt:lpstr>Microsoft Word 97 - 2004 Document</vt:lpstr>
      <vt:lpstr>Document</vt:lpstr>
      <vt:lpstr>Equation</vt:lpstr>
      <vt:lpstr>Evaluating Power Save Performance</vt:lpstr>
      <vt:lpstr>Background</vt:lpstr>
      <vt:lpstr>Abstract</vt:lpstr>
      <vt:lpstr>Update Discussion on Power States</vt:lpstr>
      <vt:lpstr>Power State Transitions and Consumption Levels [1]</vt:lpstr>
      <vt:lpstr>Example of Power States and Power State Transitions during Power Save Polling Operation </vt:lpstr>
      <vt:lpstr>Modification on Power Model Parameter Table </vt:lpstr>
      <vt:lpstr>Modification on Power Transition Parameter Table </vt:lpstr>
      <vt:lpstr>EER Definition</vt:lpstr>
      <vt:lpstr>Network EER Metric for Evaluation</vt:lpstr>
      <vt:lpstr>Conclusion</vt:lpstr>
      <vt:lpstr>References</vt:lpstr>
      <vt:lpstr>Straw Poll #1</vt:lpstr>
      <vt:lpstr>Straw Poll #2</vt:lpstr>
      <vt:lpstr>Straw Poll #3</vt:lpstr>
      <vt:lpstr>Straw Poll #4</vt:lpstr>
    </vt:vector>
  </TitlesOfParts>
  <Company>InterDigital Communications, LLC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11-15-0022-00-00ax-mac-calibration-results</dc:title>
  <dc:creator>Pengfei.Xia@InterDigital.com</dc:creator>
  <cp:lastModifiedBy>Joonsuk Kim</cp:lastModifiedBy>
  <cp:revision>847</cp:revision>
  <cp:lastPrinted>1601-01-01T00:00:00Z</cp:lastPrinted>
  <dcterms:created xsi:type="dcterms:W3CDTF">2014-07-10T21:52:48Z</dcterms:created>
  <dcterms:modified xsi:type="dcterms:W3CDTF">2015-03-08T20:12:20Z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