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5" r:id="rId3"/>
    <p:sldId id="266" r:id="rId4"/>
    <p:sldId id="263" r:id="rId5"/>
    <p:sldId id="267" r:id="rId6"/>
    <p:sldId id="268" r:id="rId7"/>
    <p:sldId id="269" r:id="rId8"/>
    <p:sldId id="270" r:id="rId9"/>
    <p:sldId id="282" r:id="rId10"/>
    <p:sldId id="283" r:id="rId11"/>
    <p:sldId id="273" r:id="rId12"/>
    <p:sldId id="274" r:id="rId13"/>
    <p:sldId id="284" r:id="rId14"/>
    <p:sldId id="275" r:id="rId15"/>
    <p:sldId id="276" r:id="rId16"/>
    <p:sldId id="264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7" d="100"/>
          <a:sy n="87" d="100"/>
        </p:scale>
        <p:origin x="-68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 dirty="0" smtClean="0"/>
              <a:t>AP and Channel utilization [%]</a:t>
            </a:r>
            <a:endParaRPr lang="en-US" sz="18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AP utilization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Legacy</c:v>
                </c:pt>
                <c:pt idx="1">
                  <c:v>CCAT = -62 dBm</c:v>
                </c:pt>
                <c:pt idx="2">
                  <c:v>CCAT = -52 dBm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27</c:v>
                </c:pt>
                <c:pt idx="1">
                  <c:v>25</c:v>
                </c:pt>
                <c:pt idx="2">
                  <c:v>24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Channel utilization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Legacy</c:v>
                </c:pt>
                <c:pt idx="1">
                  <c:v>CCAT = -62 dBm</c:v>
                </c:pt>
                <c:pt idx="2">
                  <c:v>CCAT = -52 dBm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72</c:v>
                </c:pt>
                <c:pt idx="1">
                  <c:v>52</c:v>
                </c:pt>
                <c:pt idx="2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963584"/>
        <c:axId val="160526336"/>
      </c:barChart>
      <c:catAx>
        <c:axId val="329635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60526336"/>
        <c:crosses val="autoZero"/>
        <c:auto val="1"/>
        <c:lblAlgn val="ctr"/>
        <c:lblOffset val="100"/>
        <c:noMultiLvlLbl val="0"/>
      </c:catAx>
      <c:valAx>
        <c:axId val="1605263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9635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667854854868473"/>
          <c:y val="0.37711645288289342"/>
          <c:w val="0.26962429179960512"/>
          <c:h val="0.19477223760061665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62279823309921"/>
          <c:y val="5.2475452993074663E-2"/>
          <c:w val="0.50381493840539948"/>
          <c:h val="0.750115619960155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CCAT = -82dBm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Gain potential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CCAT = -62dBm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Gain potential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9.4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CCAT = -52dBm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Gain potential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554432"/>
        <c:axId val="37560320"/>
      </c:barChart>
      <c:catAx>
        <c:axId val="37554432"/>
        <c:scaling>
          <c:orientation val="minMax"/>
        </c:scaling>
        <c:delete val="0"/>
        <c:axPos val="b"/>
        <c:majorTickMark val="out"/>
        <c:minorTickMark val="none"/>
        <c:tickLblPos val="nextTo"/>
        <c:crossAx val="37560320"/>
        <c:crosses val="autoZero"/>
        <c:auto val="1"/>
        <c:lblAlgn val="ctr"/>
        <c:lblOffset val="100"/>
        <c:noMultiLvlLbl val="0"/>
      </c:catAx>
      <c:valAx>
        <c:axId val="375603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75544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1288213687993853"/>
          <c:y val="0.26623244948297126"/>
          <c:w val="0.38711786312006147"/>
          <c:h val="0.4675351010340574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 baseline="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802.11-15/0300r0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Filip Mestanov,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802.11-15/0300r0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Filip Mestanov,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802.11-15/0300r0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Filip Mestanov,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802.11-15/0300r0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Filip Mestanov,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802.11-15/0300r0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Filip Mestanov,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Filip Mestanov,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Filip Mestanov,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802.11-15/0300r0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Filip Mestanov,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Potential of Modified Signal Detection Thresholds	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206084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2015-03-09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560" y="256490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2361027"/>
              </p:ext>
            </p:extLst>
          </p:nvPr>
        </p:nvGraphicFramePr>
        <p:xfrm>
          <a:off x="542925" y="3067050"/>
          <a:ext cx="8001000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Document" r:id="rId4" imgW="8237952" imgH="2537297" progId="Word.Document.8">
                  <p:embed/>
                </p:oleObj>
              </mc:Choice>
              <mc:Fallback>
                <p:oleObj name="Document" r:id="rId4" imgW="8237952" imgH="2537297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3067050"/>
                        <a:ext cx="8001000" cy="245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vs. Energy Detect U</a:t>
            </a:r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301208"/>
            <a:ext cx="7770813" cy="1152128"/>
          </a:xfrm>
        </p:spPr>
        <p:txBody>
          <a:bodyPr/>
          <a:lstStyle/>
          <a:p>
            <a:r>
              <a:rPr lang="en-US" sz="1800" dirty="0"/>
              <a:t>At </a:t>
            </a:r>
            <a:r>
              <a:rPr lang="en-US" sz="1800" dirty="0">
                <a:solidFill>
                  <a:srgbClr val="C00000"/>
                </a:solidFill>
              </a:rPr>
              <a:t>-52dBm</a:t>
            </a:r>
            <a:r>
              <a:rPr lang="en-US" sz="1800" dirty="0"/>
              <a:t> 94% of back-offs are for transmissions in same BSS, equally split over DL and </a:t>
            </a:r>
            <a:r>
              <a:rPr lang="en-US" sz="1800" dirty="0" smtClean="0"/>
              <a:t>UL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145289" y="3007587"/>
            <a:ext cx="10514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70C0"/>
                </a:solidFill>
              </a:rPr>
              <a:t>-82 dBm</a:t>
            </a:r>
          </a:p>
          <a:p>
            <a:r>
              <a:rPr lang="en-US" sz="1800" dirty="0" smtClean="0">
                <a:solidFill>
                  <a:srgbClr val="92D050"/>
                </a:solidFill>
              </a:rPr>
              <a:t>-62 dBm</a:t>
            </a:r>
          </a:p>
          <a:p>
            <a:r>
              <a:rPr lang="en-US" sz="1800" dirty="0" smtClean="0">
                <a:solidFill>
                  <a:srgbClr val="C00000"/>
                </a:solidFill>
              </a:rPr>
              <a:t>-52 dBm</a:t>
            </a:r>
            <a:endParaRPr lang="en-US" sz="1800" dirty="0">
              <a:solidFill>
                <a:srgbClr val="C00000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3033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733354" y="5157192"/>
            <a:ext cx="1199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Out of back-offs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4167398" y="5157192"/>
            <a:ext cx="219452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848947" y="5164812"/>
            <a:ext cx="11448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Out of attempts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2926080" y="5164812"/>
            <a:ext cx="990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66614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Failure causes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analysis was made on what caused a packet failure, the following categories were used:</a:t>
            </a:r>
          </a:p>
          <a:p>
            <a:pPr lvl="1"/>
            <a:r>
              <a:rPr lang="en-US" sz="1400" dirty="0" err="1"/>
              <a:t>Coll</a:t>
            </a:r>
            <a:r>
              <a:rPr lang="en-US" sz="1400" dirty="0"/>
              <a:t> DL: Collision with a DL frame in the same BSS due to same random backoff value</a:t>
            </a:r>
          </a:p>
          <a:p>
            <a:pPr lvl="1"/>
            <a:r>
              <a:rPr lang="en-US" sz="1400" dirty="0" err="1"/>
              <a:t>Coll</a:t>
            </a:r>
            <a:r>
              <a:rPr lang="en-US" sz="1400" dirty="0"/>
              <a:t> UL: Collision with an UL frame in the same BSS due to same random backoff value</a:t>
            </a:r>
          </a:p>
          <a:p>
            <a:pPr lvl="1"/>
            <a:r>
              <a:rPr lang="en-US" sz="1400" dirty="0"/>
              <a:t>BSS DL: Frame was partly concurrent with a DL frame in the same BSS</a:t>
            </a:r>
          </a:p>
          <a:p>
            <a:pPr lvl="1"/>
            <a:r>
              <a:rPr lang="en-US" sz="1400" dirty="0"/>
              <a:t>BSS UL: Frame was partly concurrent with an UL frame in the same BSS, hidden node</a:t>
            </a:r>
          </a:p>
          <a:p>
            <a:pPr lvl="1"/>
            <a:r>
              <a:rPr lang="en-US" sz="1400" dirty="0"/>
              <a:t>BSS: Frame was partly concurrent with more than one frame in the same BSS</a:t>
            </a:r>
          </a:p>
          <a:p>
            <a:pPr lvl="1"/>
            <a:r>
              <a:rPr lang="en-US" sz="1400" dirty="0"/>
              <a:t>OBSS DL: Frame was interfered by a DL frame from another BSS</a:t>
            </a:r>
          </a:p>
          <a:p>
            <a:pPr lvl="1"/>
            <a:r>
              <a:rPr lang="en-US" sz="1400" dirty="0"/>
              <a:t>OBSS UL: Frame was interfered by an UL frame from another BSS</a:t>
            </a:r>
          </a:p>
          <a:p>
            <a:pPr lvl="1"/>
            <a:r>
              <a:rPr lang="en-US" sz="1400" dirty="0"/>
              <a:t>Multiple OBSS: Frame was interfered by several frames from another/other BSS/s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994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 of Failures DL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5301208"/>
            <a:ext cx="7770813" cy="1152128"/>
          </a:xfrm>
        </p:spPr>
        <p:txBody>
          <a:bodyPr/>
          <a:lstStyle/>
          <a:p>
            <a:r>
              <a:rPr lang="en-US" sz="2000" dirty="0"/>
              <a:t>Collisions reduced with increased CCAT and EDT</a:t>
            </a:r>
          </a:p>
          <a:p>
            <a:pPr lvl="1"/>
            <a:r>
              <a:rPr lang="en-US" sz="1600" dirty="0"/>
              <a:t>Fewer nodes becoming aligned in time due to back-off for the same transmissions</a:t>
            </a:r>
          </a:p>
          <a:p>
            <a:r>
              <a:rPr lang="en-US" sz="2000" dirty="0"/>
              <a:t>Mainly OBSS interference from multiple interferers behind failures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7504" y="3789040"/>
            <a:ext cx="10514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70C0"/>
                </a:solidFill>
              </a:rPr>
              <a:t>-82 dBm</a:t>
            </a:r>
          </a:p>
          <a:p>
            <a:r>
              <a:rPr lang="en-US" sz="1800" dirty="0" smtClean="0">
                <a:solidFill>
                  <a:srgbClr val="92D050"/>
                </a:solidFill>
              </a:rPr>
              <a:t>-62 dBm</a:t>
            </a:r>
          </a:p>
          <a:p>
            <a:r>
              <a:rPr lang="en-US" sz="1800" dirty="0" smtClean="0">
                <a:solidFill>
                  <a:srgbClr val="C00000"/>
                </a:solidFill>
              </a:rPr>
              <a:t>-52 dBm</a:t>
            </a:r>
            <a:endParaRPr lang="en-US" sz="1800" dirty="0">
              <a:solidFill>
                <a:srgbClr val="C00000"/>
              </a:solidFill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97213"/>
            <a:ext cx="8755380" cy="3759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Straight Arrow Connector 12"/>
          <p:cNvCxnSpPr/>
          <p:nvPr/>
        </p:nvCxnSpPr>
        <p:spPr bwMode="auto">
          <a:xfrm flipV="1">
            <a:off x="2411760" y="4941168"/>
            <a:ext cx="1224136" cy="5040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1810115" y="4951907"/>
            <a:ext cx="88736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682967" y="4952201"/>
            <a:ext cx="1083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Out of failures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13988" y="4939012"/>
            <a:ext cx="1083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Out of failures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74028" y="4725144"/>
            <a:ext cx="1082348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Multiple OBSS TX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3078480" y="4939012"/>
            <a:ext cx="458986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Oval 19"/>
          <p:cNvSpPr/>
          <p:nvPr/>
        </p:nvSpPr>
        <p:spPr bwMode="auto">
          <a:xfrm>
            <a:off x="3419872" y="3614142"/>
            <a:ext cx="659130" cy="1337518"/>
          </a:xfrm>
          <a:prstGeom prst="ellipse">
            <a:avLst/>
          </a:prstGeom>
          <a:noFill/>
          <a:ln w="12700" cap="flat" cmpd="sng" algn="ctr">
            <a:solidFill>
              <a:srgbClr val="E3211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2613660" y="3614142"/>
            <a:ext cx="0" cy="8118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253797" y="3337143"/>
            <a:ext cx="14045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ACK not a problem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0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4" y="1372716"/>
            <a:ext cx="817245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 of Failures UL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5301208"/>
            <a:ext cx="7770813" cy="1152128"/>
          </a:xfrm>
        </p:spPr>
        <p:txBody>
          <a:bodyPr/>
          <a:lstStyle/>
          <a:p>
            <a:r>
              <a:rPr lang="en-US" sz="2000" dirty="0"/>
              <a:t>Hidden node problem increases with increased CCAT, but fraction still &lt;10</a:t>
            </a:r>
            <a:r>
              <a:rPr lang="en-US" sz="2000" dirty="0" smtClean="0"/>
              <a:t>%</a:t>
            </a:r>
            <a:endParaRPr lang="en-US" sz="2000" dirty="0"/>
          </a:p>
        </p:txBody>
      </p:sp>
      <p:sp>
        <p:nvSpPr>
          <p:cNvPr id="21" name="Oval 20"/>
          <p:cNvSpPr/>
          <p:nvPr/>
        </p:nvSpPr>
        <p:spPr bwMode="auto">
          <a:xfrm>
            <a:off x="4524556" y="3932429"/>
            <a:ext cx="571500" cy="1211914"/>
          </a:xfrm>
          <a:prstGeom prst="ellipse">
            <a:avLst/>
          </a:prstGeom>
          <a:noFill/>
          <a:ln w="12700" cap="flat" cmpd="sng" algn="ctr">
            <a:solidFill>
              <a:srgbClr val="E3211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37195" y="3624652"/>
            <a:ext cx="11993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Hidden node</a:t>
            </a:r>
            <a:endParaRPr lang="en-US" sz="1400" dirty="0">
              <a:solidFill>
                <a:srgbClr val="C00000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1810115" y="5124581"/>
            <a:ext cx="88736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903873" y="5114616"/>
            <a:ext cx="1083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Out of failures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3078480" y="5111686"/>
            <a:ext cx="372576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4616667" y="5101721"/>
            <a:ext cx="1083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Out of failures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660232" y="4894414"/>
            <a:ext cx="1082348" cy="19077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Multiple OBSS TX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7504" y="3789040"/>
            <a:ext cx="10514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70C0"/>
                </a:solidFill>
              </a:rPr>
              <a:t>-82 dBm</a:t>
            </a:r>
          </a:p>
          <a:p>
            <a:r>
              <a:rPr lang="en-US" sz="1800" dirty="0" smtClean="0">
                <a:solidFill>
                  <a:srgbClr val="92D050"/>
                </a:solidFill>
              </a:rPr>
              <a:t>-62 dBm</a:t>
            </a:r>
          </a:p>
          <a:p>
            <a:r>
              <a:rPr lang="en-US" sz="1800" dirty="0" smtClean="0">
                <a:solidFill>
                  <a:srgbClr val="C00000"/>
                </a:solidFill>
              </a:rPr>
              <a:t>-52 dBm</a:t>
            </a:r>
            <a:endParaRPr lang="en-US" sz="1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28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of </a:t>
            </a:r>
            <a:r>
              <a:rPr lang="en-US" dirty="0"/>
              <a:t>Modified Signal Detection Thresholds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375792"/>
          </a:xfrm>
        </p:spPr>
        <p:txBody>
          <a:bodyPr/>
          <a:lstStyle/>
          <a:p>
            <a:r>
              <a:rPr lang="en-US" dirty="0"/>
              <a:t>Removing all waiting time due to CS back-off, what is the potential gain?</a:t>
            </a:r>
          </a:p>
          <a:p>
            <a:r>
              <a:rPr lang="en-US" dirty="0"/>
              <a:t>Same SINR and MCS </a:t>
            </a:r>
            <a:r>
              <a:rPr lang="en-US" dirty="0" smtClean="0"/>
              <a:t>assumed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3181549"/>
              </p:ext>
            </p:extLst>
          </p:nvPr>
        </p:nvGraphicFramePr>
        <p:xfrm>
          <a:off x="2483768" y="3212976"/>
          <a:ext cx="4507582" cy="3236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167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Summary/Conclusion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modifying </a:t>
            </a:r>
            <a:r>
              <a:rPr lang="en-US" dirty="0" smtClean="0"/>
              <a:t>the CCAT and EDT</a:t>
            </a:r>
            <a:r>
              <a:rPr lang="en-US" dirty="0" smtClean="0"/>
              <a:t> </a:t>
            </a:r>
            <a:r>
              <a:rPr lang="en-US" dirty="0"/>
              <a:t>the number of back-offs is reduced substantially, from 70% in legacy system </a:t>
            </a:r>
            <a:r>
              <a:rPr lang="en-US" dirty="0" smtClean="0"/>
              <a:t>to </a:t>
            </a:r>
            <a:r>
              <a:rPr lang="en-US" dirty="0"/>
              <a:t>25% in most aggressive </a:t>
            </a:r>
            <a:r>
              <a:rPr lang="en-US" dirty="0" smtClean="0"/>
              <a:t>case (CCAT = EDT = -52dBm)</a:t>
            </a:r>
            <a:endParaRPr lang="en-US" dirty="0"/>
          </a:p>
          <a:p>
            <a:r>
              <a:rPr lang="en-US" dirty="0"/>
              <a:t>The potential of reducing sensing thresholds from legacy levels is </a:t>
            </a:r>
            <a:r>
              <a:rPr lang="en-US" dirty="0" smtClean="0"/>
              <a:t>about 28</a:t>
            </a:r>
            <a:r>
              <a:rPr lang="en-US" dirty="0"/>
              <a:t>%. At -52dBm CCAT and EDT there is only 3.5% potential </a:t>
            </a:r>
            <a:r>
              <a:rPr lang="en-US" dirty="0" smtClean="0"/>
              <a:t>left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884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Filip Mestanov,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[1</a:t>
            </a:r>
            <a:r>
              <a:rPr lang="en-US" dirty="0"/>
              <a:t>] </a:t>
            </a:r>
            <a:r>
              <a:rPr lang="en-US" dirty="0" smtClean="0"/>
              <a:t>“Modeling </a:t>
            </a:r>
            <a:r>
              <a:rPr lang="en-US" dirty="0"/>
              <a:t>components impacting throughput gain from CCAT </a:t>
            </a:r>
            <a:r>
              <a:rPr lang="en-US" dirty="0" smtClean="0"/>
              <a:t>adjustment”, 11-15/0050r0</a:t>
            </a:r>
          </a:p>
          <a:p>
            <a:r>
              <a:rPr lang="en-US" dirty="0" smtClean="0"/>
              <a:t>[2</a:t>
            </a:r>
            <a:r>
              <a:rPr lang="en-US" dirty="0"/>
              <a:t>] “Traffic modeling and system capacity performance </a:t>
            </a:r>
            <a:r>
              <a:rPr lang="en-US" dirty="0" smtClean="0"/>
              <a:t>measure”, 11-14/0866r1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Several studies have investigated the impact of increased signal detection </a:t>
            </a:r>
            <a:r>
              <a:rPr lang="en-US" dirty="0" smtClean="0"/>
              <a:t>thresholds</a:t>
            </a:r>
            <a:endParaRPr lang="en-US" dirty="0"/>
          </a:p>
          <a:p>
            <a:r>
              <a:rPr lang="en-US" dirty="0"/>
              <a:t>Performance gains vary a lot between </a:t>
            </a:r>
            <a:r>
              <a:rPr lang="en-US" dirty="0" smtClean="0"/>
              <a:t>evaluations</a:t>
            </a:r>
            <a:endParaRPr lang="en-US" dirty="0"/>
          </a:p>
          <a:p>
            <a:r>
              <a:rPr lang="en-US" dirty="0"/>
              <a:t>Importance of correct modeling of preamble detection shown in </a:t>
            </a:r>
            <a:r>
              <a:rPr lang="en-US" dirty="0" smtClean="0"/>
              <a:t>11-15/0050r0, [1]</a:t>
            </a:r>
            <a:endParaRPr lang="en-US" dirty="0"/>
          </a:p>
          <a:p>
            <a:r>
              <a:rPr lang="en-US" dirty="0"/>
              <a:t>This contribution investigates effects of changing signal and energy detection thresholds and estimates the potential gains of such </a:t>
            </a:r>
            <a:r>
              <a:rPr lang="en-US" dirty="0" smtClean="0"/>
              <a:t>changes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581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Investigated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CCAT is signal detect threshold</a:t>
            </a:r>
          </a:p>
          <a:p>
            <a:r>
              <a:rPr lang="en-US" dirty="0"/>
              <a:t>EDT is energy </a:t>
            </a:r>
            <a:r>
              <a:rPr lang="en-US" dirty="0" smtClean="0"/>
              <a:t>detection </a:t>
            </a:r>
            <a:r>
              <a:rPr lang="en-US" dirty="0"/>
              <a:t>threshold</a:t>
            </a:r>
          </a:p>
          <a:p>
            <a:r>
              <a:rPr lang="en-US" dirty="0"/>
              <a:t>Energy </a:t>
            </a:r>
            <a:r>
              <a:rPr lang="en-US" dirty="0" smtClean="0"/>
              <a:t>detection </a:t>
            </a:r>
            <a:r>
              <a:rPr lang="en-US" dirty="0"/>
              <a:t>will be used if</a:t>
            </a:r>
          </a:p>
          <a:p>
            <a:pPr lvl="1"/>
            <a:r>
              <a:rPr lang="en-US" dirty="0"/>
              <a:t>The SINR of the preamble is too low to decode (</a:t>
            </a:r>
            <a:r>
              <a:rPr lang="en-US" dirty="0">
                <a:solidFill>
                  <a:srgbClr val="FF0000"/>
                </a:solidFill>
              </a:rPr>
              <a:t>&lt; 3 dB)</a:t>
            </a:r>
          </a:p>
          <a:p>
            <a:pPr lvl="1"/>
            <a:r>
              <a:rPr lang="en-US" dirty="0"/>
              <a:t>The receiver is busy with transmission or reception at the time the preamble is sent and starts sensing in the middle of the frame</a:t>
            </a:r>
          </a:p>
          <a:p>
            <a:r>
              <a:rPr lang="en-US" dirty="0"/>
              <a:t>3 cases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Legacy</a:t>
            </a:r>
            <a:r>
              <a:rPr lang="en-US" dirty="0"/>
              <a:t>: 	CCAT = -82dBm, EDT = -62dBm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Green</a:t>
            </a:r>
            <a:r>
              <a:rPr lang="en-US" dirty="0" smtClean="0"/>
              <a:t>: </a:t>
            </a:r>
            <a:r>
              <a:rPr lang="en-US" dirty="0"/>
              <a:t>	CCAT = -62dBm, EDT = -62dBm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:</a:t>
            </a:r>
            <a:r>
              <a:rPr lang="en-US" dirty="0"/>
              <a:t>	CCAT = -52dBm, EDT = -</a:t>
            </a:r>
            <a:r>
              <a:rPr lang="en-US" dirty="0" smtClean="0"/>
              <a:t>52dBm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85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347638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Filip Mestanov,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Simulation assumptions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2000" dirty="0" smtClean="0"/>
              <a:t>TGax </a:t>
            </a:r>
            <a:r>
              <a:rPr lang="en-US" sz="2000" dirty="0"/>
              <a:t>Scenario 2: Enterprise</a:t>
            </a:r>
          </a:p>
          <a:p>
            <a:r>
              <a:rPr lang="en-US" sz="2000" dirty="0"/>
              <a:t>50% UL 50% DL traffic</a:t>
            </a:r>
          </a:p>
          <a:p>
            <a:r>
              <a:rPr lang="en-US" sz="2000" dirty="0"/>
              <a:t>Equal buffer (file transfer with varied intensity), file size 1MB</a:t>
            </a:r>
          </a:p>
          <a:p>
            <a:pPr lvl="1"/>
            <a:r>
              <a:rPr lang="en-US" sz="1600" dirty="0"/>
              <a:t>Ref: </a:t>
            </a:r>
            <a:r>
              <a:rPr lang="en-US" sz="1600" dirty="0" smtClean="0"/>
              <a:t>11-14/0866r1, [2] </a:t>
            </a:r>
            <a:endParaRPr lang="en-US" sz="1600" dirty="0"/>
          </a:p>
          <a:p>
            <a:r>
              <a:rPr lang="en-US" sz="2000" dirty="0"/>
              <a:t>“Served traffic per AP” is total volume received in UL &amp; DL per AP</a:t>
            </a:r>
          </a:p>
          <a:p>
            <a:r>
              <a:rPr lang="en-US" sz="2000" dirty="0"/>
              <a:t>CWmin = 15, CWmax = 1023</a:t>
            </a:r>
          </a:p>
          <a:p>
            <a:r>
              <a:rPr lang="en-US" sz="2000" dirty="0"/>
              <a:t>Realistic link adaptation algorithm (Minstrel)	</a:t>
            </a:r>
          </a:p>
          <a:p>
            <a:endParaRPr lang="en-US" sz="2000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301208"/>
            <a:ext cx="7770813" cy="1152128"/>
          </a:xfrm>
        </p:spPr>
        <p:txBody>
          <a:bodyPr/>
          <a:lstStyle/>
          <a:p>
            <a:r>
              <a:rPr lang="en-US" sz="1800" dirty="0" smtClean="0"/>
              <a:t>Next slides </a:t>
            </a:r>
            <a:r>
              <a:rPr lang="en-US" sz="1800" smtClean="0"/>
              <a:t>present results </a:t>
            </a:r>
            <a:r>
              <a:rPr lang="en-US" sz="1800" dirty="0" smtClean="0"/>
              <a:t>from a highly </a:t>
            </a:r>
            <a:r>
              <a:rPr lang="en-US" sz="1800" dirty="0"/>
              <a:t>loaded traffic point at </a:t>
            </a:r>
            <a:r>
              <a:rPr lang="en-US" sz="1800" dirty="0" smtClean="0"/>
              <a:t>~120 Mbps/AP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435223"/>
            <a:ext cx="5112569" cy="3834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 bwMode="auto">
          <a:xfrm>
            <a:off x="4869180" y="2889427"/>
            <a:ext cx="304800" cy="1828800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18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Utilization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447799"/>
          </a:xfrm>
        </p:spPr>
        <p:txBody>
          <a:bodyPr/>
          <a:lstStyle/>
          <a:p>
            <a:r>
              <a:rPr lang="en-US" sz="1600" dirty="0"/>
              <a:t>At the selected load point the mean access point utilization is around 25%</a:t>
            </a:r>
          </a:p>
          <a:p>
            <a:r>
              <a:rPr lang="en-US" sz="1600" dirty="0"/>
              <a:t>The channel utilization as perceived from one AP is however ~70% for the legacy system.</a:t>
            </a:r>
          </a:p>
          <a:p>
            <a:r>
              <a:rPr lang="en-US" sz="1600" dirty="0"/>
              <a:t>With increased sensing thresholds the channel is not perceived as busy, reducing the time spent in back-off state</a:t>
            </a:r>
            <a:r>
              <a:rPr lang="en-US" sz="16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867139497"/>
              </p:ext>
            </p:extLst>
          </p:nvPr>
        </p:nvGraphicFramePr>
        <p:xfrm>
          <a:off x="1097279" y="3467170"/>
          <a:ext cx="7199763" cy="3090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872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 Transmission attempts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313819"/>
            <a:ext cx="7770813" cy="1139517"/>
          </a:xfrm>
        </p:spPr>
        <p:txBody>
          <a:bodyPr/>
          <a:lstStyle/>
          <a:p>
            <a:r>
              <a:rPr lang="en-US" sz="1800" dirty="0"/>
              <a:t>Number of back-offs reduced substantially, from </a:t>
            </a:r>
            <a:r>
              <a:rPr lang="en-US" sz="1800" kern="1200" dirty="0">
                <a:solidFill>
                  <a:srgbClr val="0070C0"/>
                </a:solidFill>
                <a:latin typeface="Arial" charset="0"/>
              </a:rPr>
              <a:t>72% in legacy </a:t>
            </a:r>
            <a:r>
              <a:rPr lang="en-US" sz="1800" dirty="0"/>
              <a:t>system to </a:t>
            </a:r>
            <a:r>
              <a:rPr lang="en-US" sz="1800" dirty="0">
                <a:solidFill>
                  <a:srgbClr val="C00000"/>
                </a:solidFill>
              </a:rPr>
              <a:t>25% in most aggressive case</a:t>
            </a:r>
          </a:p>
          <a:p>
            <a:r>
              <a:rPr lang="en-US" sz="1800" dirty="0"/>
              <a:t>Fraction of failed packets does not increase very </a:t>
            </a:r>
            <a:r>
              <a:rPr lang="en-US" sz="1800" dirty="0" smtClean="0"/>
              <a:t>much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145289" y="3007587"/>
            <a:ext cx="10514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70C0"/>
                </a:solidFill>
              </a:rPr>
              <a:t>-82 dBm</a:t>
            </a:r>
          </a:p>
          <a:p>
            <a:r>
              <a:rPr lang="en-US" sz="1800" dirty="0" smtClean="0">
                <a:solidFill>
                  <a:srgbClr val="92D050"/>
                </a:solidFill>
              </a:rPr>
              <a:t>-62 dBm</a:t>
            </a:r>
          </a:p>
          <a:p>
            <a:r>
              <a:rPr lang="en-US" sz="1800" dirty="0" smtClean="0">
                <a:solidFill>
                  <a:srgbClr val="C00000"/>
                </a:solidFill>
              </a:rPr>
              <a:t>-52 dBm</a:t>
            </a:r>
            <a:endParaRPr lang="en-US" sz="1800" dirty="0">
              <a:solidFill>
                <a:srgbClr val="C00000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2705" y="1412776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Straight Connector 11"/>
          <p:cNvCxnSpPr/>
          <p:nvPr/>
        </p:nvCxnSpPr>
        <p:spPr bwMode="auto">
          <a:xfrm>
            <a:off x="5250180" y="5130904"/>
            <a:ext cx="13944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5169805" y="5136277"/>
            <a:ext cx="1459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Out of transmissions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04784" y="5130904"/>
            <a:ext cx="11448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Out of attempts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2781300" y="5130904"/>
            <a:ext cx="20193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50981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 Transmission attempts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301208"/>
            <a:ext cx="7770813" cy="1152128"/>
          </a:xfrm>
        </p:spPr>
        <p:txBody>
          <a:bodyPr/>
          <a:lstStyle/>
          <a:p>
            <a:r>
              <a:rPr lang="en-US" sz="1800" dirty="0"/>
              <a:t>Number of back-offs reduced substantially, from </a:t>
            </a:r>
            <a:r>
              <a:rPr lang="en-US" sz="1800" kern="1200" dirty="0">
                <a:solidFill>
                  <a:srgbClr val="0070C0"/>
                </a:solidFill>
                <a:latin typeface="Arial" charset="0"/>
              </a:rPr>
              <a:t>65% in legacy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/>
              <a:t>system to </a:t>
            </a:r>
            <a:r>
              <a:rPr lang="en-US" sz="1800" dirty="0">
                <a:solidFill>
                  <a:srgbClr val="C00000"/>
                </a:solidFill>
              </a:rPr>
              <a:t>27% in most aggressive case</a:t>
            </a:r>
            <a:endParaRPr lang="en-US" sz="1800" dirty="0"/>
          </a:p>
          <a:p>
            <a:r>
              <a:rPr lang="en-US" sz="1800" dirty="0"/>
              <a:t>Fraction of failed transmissions quite high in all scenarios, but does not increase much with increased </a:t>
            </a:r>
            <a:r>
              <a:rPr lang="en-US" sz="1800" dirty="0" smtClean="0"/>
              <a:t>thresholds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145289" y="3007587"/>
            <a:ext cx="10514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70C0"/>
                </a:solidFill>
              </a:rPr>
              <a:t>-82 dBm</a:t>
            </a:r>
          </a:p>
          <a:p>
            <a:r>
              <a:rPr lang="en-US" sz="1800" dirty="0" smtClean="0">
                <a:solidFill>
                  <a:srgbClr val="92D050"/>
                </a:solidFill>
              </a:rPr>
              <a:t>-62 dBm</a:t>
            </a:r>
          </a:p>
          <a:p>
            <a:r>
              <a:rPr lang="en-US" sz="1800" dirty="0" smtClean="0">
                <a:solidFill>
                  <a:srgbClr val="C00000"/>
                </a:solidFill>
              </a:rPr>
              <a:t>-52 dBm</a:t>
            </a:r>
            <a:endParaRPr lang="en-US" sz="1800" dirty="0">
              <a:solidFill>
                <a:srgbClr val="C00000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304" y="1412776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Straight Connector 10"/>
          <p:cNvCxnSpPr/>
          <p:nvPr/>
        </p:nvCxnSpPr>
        <p:spPr bwMode="auto">
          <a:xfrm>
            <a:off x="5250180" y="5127702"/>
            <a:ext cx="13944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5169805" y="5127701"/>
            <a:ext cx="1459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Out of transmissions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76607" y="5127702"/>
            <a:ext cx="11448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Out of attempts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2781300" y="5127702"/>
            <a:ext cx="20193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709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vs. Energy Detect DL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301208"/>
            <a:ext cx="7770813" cy="1152128"/>
          </a:xfrm>
        </p:spPr>
        <p:txBody>
          <a:bodyPr/>
          <a:lstStyle/>
          <a:p>
            <a:r>
              <a:rPr lang="en-US" sz="1800" dirty="0"/>
              <a:t>Signal detect back-offs significantly reduced when </a:t>
            </a:r>
            <a:r>
              <a:rPr lang="en-US" sz="1800" dirty="0">
                <a:solidFill>
                  <a:srgbClr val="92D050"/>
                </a:solidFill>
              </a:rPr>
              <a:t>increasing CCAT</a:t>
            </a:r>
            <a:r>
              <a:rPr lang="en-US" sz="1800" dirty="0"/>
              <a:t>, when </a:t>
            </a:r>
            <a:r>
              <a:rPr lang="en-US" sz="1800" dirty="0">
                <a:solidFill>
                  <a:srgbClr val="C00000"/>
                </a:solidFill>
              </a:rPr>
              <a:t>increasing ED </a:t>
            </a:r>
            <a:r>
              <a:rPr lang="en-US" sz="1800" dirty="0"/>
              <a:t>also energy detection back-offs are </a:t>
            </a:r>
            <a:r>
              <a:rPr lang="en-US" sz="1800" dirty="0" smtClean="0"/>
              <a:t>reduced</a:t>
            </a:r>
            <a:endParaRPr lang="en-US" sz="1800" dirty="0"/>
          </a:p>
          <a:p>
            <a:r>
              <a:rPr lang="en-US" sz="1800" dirty="0"/>
              <a:t>At </a:t>
            </a:r>
            <a:r>
              <a:rPr lang="en-US" sz="1800" dirty="0">
                <a:solidFill>
                  <a:srgbClr val="C00000"/>
                </a:solidFill>
              </a:rPr>
              <a:t>-52dBm</a:t>
            </a:r>
            <a:r>
              <a:rPr lang="en-US" sz="1800" dirty="0"/>
              <a:t> the main back-off reason is for transmissions in same </a:t>
            </a:r>
            <a:r>
              <a:rPr lang="en-US" sz="1800" dirty="0" smtClean="0"/>
              <a:t>BSS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145289" y="3007587"/>
            <a:ext cx="10514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70C0"/>
                </a:solidFill>
              </a:rPr>
              <a:t>-82 dBm</a:t>
            </a:r>
          </a:p>
          <a:p>
            <a:r>
              <a:rPr lang="en-US" sz="1800" dirty="0" smtClean="0">
                <a:solidFill>
                  <a:srgbClr val="92D050"/>
                </a:solidFill>
              </a:rPr>
              <a:t>-62 dBm</a:t>
            </a:r>
          </a:p>
          <a:p>
            <a:r>
              <a:rPr lang="en-US" sz="1800" dirty="0" smtClean="0">
                <a:solidFill>
                  <a:srgbClr val="C00000"/>
                </a:solidFill>
              </a:rPr>
              <a:t>-52 dBm</a:t>
            </a:r>
            <a:endParaRPr lang="en-US" sz="1800" dirty="0">
              <a:solidFill>
                <a:srgbClr val="C00000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3033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733354" y="5168225"/>
            <a:ext cx="1199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Out of back-offs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4167398" y="5157192"/>
            <a:ext cx="219452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915816" y="5168225"/>
            <a:ext cx="11448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Out of attempts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2926080" y="5164812"/>
            <a:ext cx="990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29943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1036</TotalTime>
  <Words>967</Words>
  <Application>Microsoft Office PowerPoint</Application>
  <PresentationFormat>On-screen Show (4:3)</PresentationFormat>
  <Paragraphs>163</Paragraphs>
  <Slides>16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802-11-Submission</vt:lpstr>
      <vt:lpstr>Microsoft Word 97 - 2003 Document</vt:lpstr>
      <vt:lpstr>Potential of Modified Signal Detection Thresholds </vt:lpstr>
      <vt:lpstr>Abstract</vt:lpstr>
      <vt:lpstr>Investigated Parameters</vt:lpstr>
      <vt:lpstr>Simulation assumptions</vt:lpstr>
      <vt:lpstr>DL performance</vt:lpstr>
      <vt:lpstr>Utilization</vt:lpstr>
      <vt:lpstr>DL Transmission attempts</vt:lpstr>
      <vt:lpstr>UL Transmission attempts</vt:lpstr>
      <vt:lpstr>Signal vs. Energy Detect DL</vt:lpstr>
      <vt:lpstr>Signal vs. Energy Detect UL</vt:lpstr>
      <vt:lpstr>Failure causes</vt:lpstr>
      <vt:lpstr>Cause of Failures DL</vt:lpstr>
      <vt:lpstr>Cause of Failures UL</vt:lpstr>
      <vt:lpstr>Potential of Modified Signal Detection Thresholds</vt:lpstr>
      <vt:lpstr>Summary/Conclusion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Potential of Modified Signal Detection Thresholds</dc:title>
  <dc:creator>Filip Mestanov</dc:creator>
  <cp:lastModifiedBy>Filip Mestanov</cp:lastModifiedBy>
  <cp:revision>42</cp:revision>
  <cp:lastPrinted>1601-01-01T00:00:00Z</cp:lastPrinted>
  <dcterms:created xsi:type="dcterms:W3CDTF">2015-03-04T16:29:07Z</dcterms:created>
  <dcterms:modified xsi:type="dcterms:W3CDTF">2015-03-09T07:11:23Z</dcterms:modified>
</cp:coreProperties>
</file>