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333" r:id="rId3"/>
    <p:sldId id="257" r:id="rId4"/>
    <p:sldId id="370" r:id="rId5"/>
    <p:sldId id="371" r:id="rId6"/>
    <p:sldId id="372" r:id="rId7"/>
    <p:sldId id="373" r:id="rId8"/>
    <p:sldId id="374" r:id="rId9"/>
    <p:sldId id="375" r:id="rId10"/>
    <p:sldId id="376" r:id="rId11"/>
    <p:sldId id="377" r:id="rId12"/>
    <p:sldId id="378" r:id="rId13"/>
    <p:sldId id="379" r:id="rId14"/>
    <p:sldId id="369" r:id="rId15"/>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 Lansford" initials="JL"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61" autoAdjust="0"/>
    <p:restoredTop sz="94638" autoAdjust="0"/>
  </p:normalViewPr>
  <p:slideViewPr>
    <p:cSldViewPr>
      <p:cViewPr>
        <p:scale>
          <a:sx n="100" d="100"/>
          <a:sy n="100" d="100"/>
        </p:scale>
        <p:origin x="-762" y="462"/>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2-06T11:25:59.539" idx="1">
    <p:pos x="5166" y="3846"/>
    <p:text>Reject - isn't necessary.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5-02-06T11:35:45.178" idx="3">
    <p:pos x="4062" y="2028"/>
    <p:text>of DSRC coexistence</p:text>
  </p:cm>
  <p:cm authorId="0" dt="2015-02-06T11:37:57.934" idx="4">
    <p:pos x="3780" y="3540"/>
    <p:text>U-NII-4</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5-02-06T11:46:40.013" idx="6">
    <p:pos x="5142" y="2166"/>
    <p:text>reject</p:text>
  </p:cm>
  <p:cm authorId="0" dt="2015-02-06T11:57:57.773" idx="8">
    <p:pos x="5142" y="3036"/>
    <p:text>Reject</p:text>
  </p:cm>
  <p:cm authorId="0" dt="2015-02-06T11:57:28.767" idx="9">
    <p:pos x="4380" y="3024"/>
    <p:text>delete</p:text>
  </p:cm>
  <p:cm authorId="0" dt="2015-02-06T12:02:59.287" idx="10">
    <p:pos x="618" y="3846"/>
    <p:text>Did not complete on Feb 6</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64584" y="175749"/>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87685" y="1757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4070723" y="8997440"/>
            <a:ext cx="21780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093969"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atin typeface="Times New Roman" pitchFamily="18" charset="0"/>
                <a:cs typeface="+mn-cs"/>
              </a:defRPr>
            </a:lvl1pPr>
          </a:lstStyle>
          <a:p>
            <a:pPr>
              <a:defRPr/>
            </a:pPr>
            <a:r>
              <a:rPr lang="en-US"/>
              <a:t>Page </a:t>
            </a:r>
            <a:fld id="{5C859BB7-EAC6-461B-AF05-219C0906D497}" type="slidenum">
              <a:rPr lang="en-US"/>
              <a:pPr>
                <a:defRPr/>
              </a:pPr>
              <a:t>‹#›</a:t>
            </a:fld>
            <a:endParaRPr lang="en-US"/>
          </a:p>
        </p:txBody>
      </p:sp>
      <p:sp>
        <p:nvSpPr>
          <p:cNvPr id="29702"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07" name="Rectangle 7"/>
          <p:cNvSpPr>
            <a:spLocks noChangeArrowheads="1"/>
          </p:cNvSpPr>
          <p:nvPr/>
        </p:nvSpPr>
        <p:spPr bwMode="auto">
          <a:xfrm>
            <a:off x="686116" y="8997440"/>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9704" name="Line 8"/>
          <p:cNvSpPr>
            <a:spLocks noChangeShapeType="1"/>
          </p:cNvSpPr>
          <p:nvPr/>
        </p:nvSpPr>
        <p:spPr bwMode="auto">
          <a:xfrm>
            <a:off x="686115" y="8986309"/>
            <a:ext cx="56380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75004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06976" y="96238"/>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46863" y="9623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3772" y="4416030"/>
            <a:ext cx="5030456" cy="418385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572947" y="9000621"/>
            <a:ext cx="26397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176571"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Page </a:t>
            </a:r>
            <a:fld id="{5D4F2518-CE9B-48AA-8553-6F0E63784FC1}" type="slidenum">
              <a:rPr lang="en-US"/>
              <a:pPr>
                <a:defRPr/>
              </a:pPr>
              <a:t>‹#›</a:t>
            </a:fld>
            <a:endParaRPr lang="en-US"/>
          </a:p>
        </p:txBody>
      </p:sp>
      <p:sp>
        <p:nvSpPr>
          <p:cNvPr id="22536" name="Rectangle 8"/>
          <p:cNvSpPr>
            <a:spLocks noChangeArrowheads="1"/>
          </p:cNvSpPr>
          <p:nvPr/>
        </p:nvSpPr>
        <p:spPr bwMode="auto">
          <a:xfrm>
            <a:off x="715946" y="9000621"/>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6633"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928781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4581"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D8ABBF44-0182-469C-9C9F-BCA4B5698135}" type="slidenum">
              <a:rPr lang="en-US" smtClean="0"/>
              <a:pPr>
                <a:defRPr/>
              </a:pPr>
              <a:t>1</a:t>
            </a:fld>
            <a:endParaRPr lang="en-US" smtClean="0"/>
          </a:p>
        </p:txBody>
      </p:sp>
      <p:sp>
        <p:nvSpPr>
          <p:cNvPr id="27654" name="Rectangle 2"/>
          <p:cNvSpPr>
            <a:spLocks noGrp="1" noRot="1" noChangeAspect="1" noChangeArrowheads="1" noTextEdit="1"/>
          </p:cNvSpPr>
          <p:nvPr>
            <p:ph type="sldImg"/>
          </p:nvPr>
        </p:nvSpPr>
        <p:spPr>
          <a:xfrm>
            <a:off x="1114425" y="703263"/>
            <a:ext cx="4630738" cy="3473450"/>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16389"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18A96D85-863F-497B-88C0-306EC65799D7}" type="slidenum">
              <a:rPr lang="en-US" smtClean="0"/>
              <a:pPr>
                <a:defRPr/>
              </a:pPr>
              <a:t>2</a:t>
            </a:fld>
            <a:endParaRPr lang="en-US" smtClean="0"/>
          </a:p>
        </p:txBody>
      </p:sp>
      <p:sp>
        <p:nvSpPr>
          <p:cNvPr id="28678" name="Rectangle 2"/>
          <p:cNvSpPr>
            <a:spLocks noGrp="1" noRot="1" noChangeAspect="1" noChangeArrowheads="1" noTextEdit="1"/>
          </p:cNvSpPr>
          <p:nvPr>
            <p:ph type="sldImg"/>
          </p:nvPr>
        </p:nvSpPr>
        <p:spPr>
          <a:xfrm>
            <a:off x="1114425" y="703263"/>
            <a:ext cx="4630738" cy="3473450"/>
          </a:xfrm>
          <a:ln cap="flat"/>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February 2014</a:t>
            </a:r>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547528C-F210-4FA0-9CAC-D92A5CB90348}" type="slidenum">
              <a:rPr lang="en-US"/>
              <a:pPr>
                <a:defRPr/>
              </a:pPr>
              <a:t>‹#›</a:t>
            </a:fld>
            <a:endParaRPr lang="en-US"/>
          </a:p>
        </p:txBody>
      </p:sp>
    </p:spTree>
    <p:extLst>
      <p:ext uri="{BB962C8B-B14F-4D97-AF65-F5344CB8AC3E}">
        <p14:creationId xmlns:p14="http://schemas.microsoft.com/office/powerpoint/2010/main" val="241603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6B02C64C-9E28-4038-A45F-36131C15D5BF}" type="slidenum">
              <a:rPr lang="en-US"/>
              <a:pPr>
                <a:defRPr/>
              </a:pPr>
              <a:t>‹#›</a:t>
            </a:fld>
            <a:endParaRPr lang="en-US"/>
          </a:p>
        </p:txBody>
      </p:sp>
    </p:spTree>
    <p:extLst>
      <p:ext uri="{BB962C8B-B14F-4D97-AF65-F5344CB8AC3E}">
        <p14:creationId xmlns:p14="http://schemas.microsoft.com/office/powerpoint/2010/main" val="41558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516C758-E421-46D6-974E-E004A497465F}" type="slidenum">
              <a:rPr lang="en-US"/>
              <a:pPr>
                <a:defRPr/>
              </a:pPr>
              <a:t>‹#›</a:t>
            </a:fld>
            <a:endParaRPr lang="en-US"/>
          </a:p>
        </p:txBody>
      </p:sp>
    </p:spTree>
    <p:extLst>
      <p:ext uri="{BB962C8B-B14F-4D97-AF65-F5344CB8AC3E}">
        <p14:creationId xmlns:p14="http://schemas.microsoft.com/office/powerpoint/2010/main" val="3785076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F65D3F30-26D6-44A2-A8E5-E48C97CC4BF9}" type="slidenum">
              <a:rPr lang="en-US"/>
              <a:pPr>
                <a:defRPr/>
              </a:pPr>
              <a:t>‹#›</a:t>
            </a:fld>
            <a:endParaRPr lang="en-US"/>
          </a:p>
        </p:txBody>
      </p:sp>
    </p:spTree>
    <p:extLst>
      <p:ext uri="{BB962C8B-B14F-4D97-AF65-F5344CB8AC3E}">
        <p14:creationId xmlns:p14="http://schemas.microsoft.com/office/powerpoint/2010/main" val="2327620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4A4E28C6-2545-447D-9CD9-C7E253A16C73}" type="slidenum">
              <a:rPr lang="en-US"/>
              <a:pPr>
                <a:defRPr/>
              </a:pPr>
              <a:t>‹#›</a:t>
            </a:fld>
            <a:endParaRPr lang="en-US"/>
          </a:p>
        </p:txBody>
      </p:sp>
    </p:spTree>
    <p:extLst>
      <p:ext uri="{BB962C8B-B14F-4D97-AF65-F5344CB8AC3E}">
        <p14:creationId xmlns:p14="http://schemas.microsoft.com/office/powerpoint/2010/main" val="507924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A4B67AEC-987D-4B6A-8B58-3AB1B10703F0}" type="slidenum">
              <a:rPr lang="en-US"/>
              <a:pPr>
                <a:defRPr/>
              </a:pPr>
              <a:t>‹#›</a:t>
            </a:fld>
            <a:endParaRPr lang="en-US"/>
          </a:p>
        </p:txBody>
      </p:sp>
    </p:spTree>
    <p:extLst>
      <p:ext uri="{BB962C8B-B14F-4D97-AF65-F5344CB8AC3E}">
        <p14:creationId xmlns:p14="http://schemas.microsoft.com/office/powerpoint/2010/main" val="4143018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8513189E-E015-42F7-966A-40C82C1AF4C1}" type="slidenum">
              <a:rPr lang="en-US"/>
              <a:pPr>
                <a:defRPr/>
              </a:pPr>
              <a:t>‹#›</a:t>
            </a:fld>
            <a:endParaRPr lang="en-US"/>
          </a:p>
        </p:txBody>
      </p:sp>
    </p:spTree>
    <p:extLst>
      <p:ext uri="{BB962C8B-B14F-4D97-AF65-F5344CB8AC3E}">
        <p14:creationId xmlns:p14="http://schemas.microsoft.com/office/powerpoint/2010/main" val="3342950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August 2013</a:t>
            </a:r>
          </a:p>
        </p:txBody>
      </p:sp>
      <p:sp>
        <p:nvSpPr>
          <p:cNvPr id="8"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9" name="Slide Number Placeholder 5"/>
          <p:cNvSpPr>
            <a:spLocks noGrp="1"/>
          </p:cNvSpPr>
          <p:nvPr>
            <p:ph type="sldNum" sz="quarter" idx="12"/>
          </p:nvPr>
        </p:nvSpPr>
        <p:spPr/>
        <p:txBody>
          <a:bodyPr/>
          <a:lstStyle>
            <a:lvl1pPr>
              <a:defRPr/>
            </a:lvl1pPr>
          </a:lstStyle>
          <a:p>
            <a:pPr>
              <a:defRPr/>
            </a:pPr>
            <a:fld id="{56F45A6D-F9EE-4B6B-9C2C-5F7985DC0A0D}" type="slidenum">
              <a:rPr lang="en-US"/>
              <a:pPr>
                <a:defRPr/>
              </a:pPr>
              <a:t>‹#›</a:t>
            </a:fld>
            <a:endParaRPr lang="en-US"/>
          </a:p>
        </p:txBody>
      </p:sp>
    </p:spTree>
    <p:extLst>
      <p:ext uri="{BB962C8B-B14F-4D97-AF65-F5344CB8AC3E}">
        <p14:creationId xmlns:p14="http://schemas.microsoft.com/office/powerpoint/2010/main" val="1035927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August 2013</a:t>
            </a:r>
          </a:p>
        </p:txBody>
      </p:sp>
      <p:sp>
        <p:nvSpPr>
          <p:cNvPr id="4"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5" name="Slide Number Placeholder 5"/>
          <p:cNvSpPr>
            <a:spLocks noGrp="1"/>
          </p:cNvSpPr>
          <p:nvPr>
            <p:ph type="sldNum" sz="quarter" idx="12"/>
          </p:nvPr>
        </p:nvSpPr>
        <p:spPr/>
        <p:txBody>
          <a:bodyPr/>
          <a:lstStyle>
            <a:lvl1pPr>
              <a:defRPr/>
            </a:lvl1pPr>
          </a:lstStyle>
          <a:p>
            <a:pPr>
              <a:defRPr/>
            </a:pPr>
            <a:fld id="{163D47A1-318E-4552-9CA0-557C0BF7D1CC}" type="slidenum">
              <a:rPr lang="en-US"/>
              <a:pPr>
                <a:defRPr/>
              </a:pPr>
              <a:t>‹#›</a:t>
            </a:fld>
            <a:endParaRPr lang="en-US"/>
          </a:p>
        </p:txBody>
      </p:sp>
    </p:spTree>
    <p:extLst>
      <p:ext uri="{BB962C8B-B14F-4D97-AF65-F5344CB8AC3E}">
        <p14:creationId xmlns:p14="http://schemas.microsoft.com/office/powerpoint/2010/main" val="1988221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August 2013</a:t>
            </a:r>
          </a:p>
        </p:txBody>
      </p:sp>
      <p:sp>
        <p:nvSpPr>
          <p:cNvPr id="3"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4" name="Slide Number Placeholder 5"/>
          <p:cNvSpPr>
            <a:spLocks noGrp="1"/>
          </p:cNvSpPr>
          <p:nvPr>
            <p:ph type="sldNum" sz="quarter" idx="12"/>
          </p:nvPr>
        </p:nvSpPr>
        <p:spPr/>
        <p:txBody>
          <a:bodyPr/>
          <a:lstStyle>
            <a:lvl1pPr>
              <a:defRPr/>
            </a:lvl1pPr>
          </a:lstStyle>
          <a:p>
            <a:pPr>
              <a:defRPr/>
            </a:pPr>
            <a:fld id="{522D202C-A3AA-435C-8ABE-2D0858FD6246}" type="slidenum">
              <a:rPr lang="en-US"/>
              <a:pPr>
                <a:defRPr/>
              </a:pPr>
              <a:t>‹#›</a:t>
            </a:fld>
            <a:endParaRPr lang="en-US"/>
          </a:p>
        </p:txBody>
      </p:sp>
    </p:spTree>
    <p:extLst>
      <p:ext uri="{BB962C8B-B14F-4D97-AF65-F5344CB8AC3E}">
        <p14:creationId xmlns:p14="http://schemas.microsoft.com/office/powerpoint/2010/main" val="1026376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B6D20BE3-3EBD-4FE7-B5AC-D01F182801BC}" type="slidenum">
              <a:rPr lang="en-US"/>
              <a:pPr>
                <a:defRPr/>
              </a:pPr>
              <a:t>‹#›</a:t>
            </a:fld>
            <a:endParaRPr lang="en-US"/>
          </a:p>
        </p:txBody>
      </p:sp>
    </p:spTree>
    <p:extLst>
      <p:ext uri="{BB962C8B-B14F-4D97-AF65-F5344CB8AC3E}">
        <p14:creationId xmlns:p14="http://schemas.microsoft.com/office/powerpoint/2010/main" val="52620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F1213E-1874-4649-93A1-5B53757E3C53}" type="slidenum">
              <a:rPr lang="en-US"/>
              <a:pPr>
                <a:defRPr/>
              </a:pPr>
              <a:t>‹#›</a:t>
            </a:fld>
            <a:endParaRPr lang="en-US"/>
          </a:p>
        </p:txBody>
      </p:sp>
    </p:spTree>
    <p:extLst>
      <p:ext uri="{BB962C8B-B14F-4D97-AF65-F5344CB8AC3E}">
        <p14:creationId xmlns:p14="http://schemas.microsoft.com/office/powerpoint/2010/main" val="593937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A7CF0118-2916-4693-9D53-64C0E4435B50}" type="slidenum">
              <a:rPr lang="en-US"/>
              <a:pPr>
                <a:defRPr/>
              </a:pPr>
              <a:t>‹#›</a:t>
            </a:fld>
            <a:endParaRPr lang="en-US"/>
          </a:p>
        </p:txBody>
      </p:sp>
    </p:spTree>
    <p:extLst>
      <p:ext uri="{BB962C8B-B14F-4D97-AF65-F5344CB8AC3E}">
        <p14:creationId xmlns:p14="http://schemas.microsoft.com/office/powerpoint/2010/main" val="405982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9163932A-810D-4D9D-BE0B-A0E7B2064C49}" type="slidenum">
              <a:rPr lang="en-US"/>
              <a:pPr>
                <a:defRPr/>
              </a:pPr>
              <a:t>‹#›</a:t>
            </a:fld>
            <a:endParaRPr lang="en-US"/>
          </a:p>
        </p:txBody>
      </p:sp>
    </p:spTree>
    <p:extLst>
      <p:ext uri="{BB962C8B-B14F-4D97-AF65-F5344CB8AC3E}">
        <p14:creationId xmlns:p14="http://schemas.microsoft.com/office/powerpoint/2010/main" val="22672223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5EDBE862-0CFA-42A3-9408-92C61264BC7A}" type="slidenum">
              <a:rPr lang="en-US"/>
              <a:pPr>
                <a:defRPr/>
              </a:pPr>
              <a:t>‹#›</a:t>
            </a:fld>
            <a:endParaRPr lang="en-US"/>
          </a:p>
        </p:txBody>
      </p:sp>
    </p:spTree>
    <p:extLst>
      <p:ext uri="{BB962C8B-B14F-4D97-AF65-F5344CB8AC3E}">
        <p14:creationId xmlns:p14="http://schemas.microsoft.com/office/powerpoint/2010/main" val="136803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7C4DF8F-9093-44C8-ABF7-402BB8A0B20F}" type="slidenum">
              <a:rPr lang="en-US"/>
              <a:pPr>
                <a:defRPr/>
              </a:pPr>
              <a:t>‹#›</a:t>
            </a:fld>
            <a:endParaRPr lang="en-US"/>
          </a:p>
        </p:txBody>
      </p:sp>
    </p:spTree>
    <p:extLst>
      <p:ext uri="{BB962C8B-B14F-4D97-AF65-F5344CB8AC3E}">
        <p14:creationId xmlns:p14="http://schemas.microsoft.com/office/powerpoint/2010/main" val="699712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66F5424-FB5D-43BF-8952-BF2D5B5498FC}" type="slidenum">
              <a:rPr lang="en-US"/>
              <a:pPr>
                <a:defRPr/>
              </a:pPr>
              <a:t>‹#›</a:t>
            </a:fld>
            <a:endParaRPr lang="en-US"/>
          </a:p>
        </p:txBody>
      </p:sp>
    </p:spTree>
    <p:extLst>
      <p:ext uri="{BB962C8B-B14F-4D97-AF65-F5344CB8AC3E}">
        <p14:creationId xmlns:p14="http://schemas.microsoft.com/office/powerpoint/2010/main" val="58655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FCBF13DC-94BE-4B59-B870-72F7540F9EC8}" type="slidenum">
              <a:rPr lang="en-US"/>
              <a:pPr>
                <a:defRPr/>
              </a:pPr>
              <a:t>‹#›</a:t>
            </a:fld>
            <a:endParaRPr lang="en-US"/>
          </a:p>
        </p:txBody>
      </p:sp>
    </p:spTree>
    <p:extLst>
      <p:ext uri="{BB962C8B-B14F-4D97-AF65-F5344CB8AC3E}">
        <p14:creationId xmlns:p14="http://schemas.microsoft.com/office/powerpoint/2010/main" val="407858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December 2013</a:t>
            </a:r>
          </a:p>
        </p:txBody>
      </p:sp>
      <p:sp>
        <p:nvSpPr>
          <p:cNvPr id="4"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36336B8-B6B4-41D2-891F-BB45EF22A56C}" type="slidenum">
              <a:rPr lang="en-US"/>
              <a:pPr>
                <a:defRPr/>
              </a:pPr>
              <a:t>‹#›</a:t>
            </a:fld>
            <a:endParaRPr lang="en-US"/>
          </a:p>
        </p:txBody>
      </p:sp>
    </p:spTree>
    <p:extLst>
      <p:ext uri="{BB962C8B-B14F-4D97-AF65-F5344CB8AC3E}">
        <p14:creationId xmlns:p14="http://schemas.microsoft.com/office/powerpoint/2010/main" val="3668627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F582F725-23B0-4E0A-8097-D92123BB400E}" type="slidenum">
              <a:rPr lang="en-US"/>
              <a:pPr>
                <a:defRPr/>
              </a:pPr>
              <a:t>‹#›</a:t>
            </a:fld>
            <a:endParaRPr lang="en-US"/>
          </a:p>
        </p:txBody>
      </p:sp>
    </p:spTree>
    <p:extLst>
      <p:ext uri="{BB962C8B-B14F-4D97-AF65-F5344CB8AC3E}">
        <p14:creationId xmlns:p14="http://schemas.microsoft.com/office/powerpoint/2010/main" val="261845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A8AEA6-5DCA-48C0-B5CF-46D4F4F10C99}" type="slidenum">
              <a:rPr lang="en-US"/>
              <a:pPr>
                <a:defRPr/>
              </a:pPr>
              <a:t>‹#›</a:t>
            </a:fld>
            <a:endParaRPr lang="en-US"/>
          </a:p>
        </p:txBody>
      </p:sp>
    </p:spTree>
    <p:extLst>
      <p:ext uri="{BB962C8B-B14F-4D97-AF65-F5344CB8AC3E}">
        <p14:creationId xmlns:p14="http://schemas.microsoft.com/office/powerpoint/2010/main" val="256574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7D5B984-0D12-47C5-9440-786099AF22A6}" type="slidenum">
              <a:rPr lang="en-US"/>
              <a:pPr>
                <a:defRPr/>
              </a:pPr>
              <a:t>‹#›</a:t>
            </a:fld>
            <a:endParaRPr lang="en-US"/>
          </a:p>
        </p:txBody>
      </p:sp>
    </p:spTree>
    <p:extLst>
      <p:ext uri="{BB962C8B-B14F-4D97-AF65-F5344CB8AC3E}">
        <p14:creationId xmlns:p14="http://schemas.microsoft.com/office/powerpoint/2010/main" val="3090305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cs typeface="+mn-cs"/>
              </a:defRPr>
            </a:lvl1pPr>
          </a:lstStyle>
          <a:p>
            <a:pPr>
              <a:defRPr/>
            </a:pPr>
            <a:r>
              <a:rPr lang="en-US" dirty="0" smtClean="0"/>
              <a:t>February 2015</a:t>
            </a:r>
            <a:endParaRPr lang="en-US" dirty="0"/>
          </a:p>
        </p:txBody>
      </p:sp>
      <p:sp>
        <p:nvSpPr>
          <p:cNvPr id="1029" name="Rectangle 5"/>
          <p:cNvSpPr>
            <a:spLocks noGrp="1" noChangeArrowheads="1"/>
          </p:cNvSpPr>
          <p:nvPr>
            <p:ph type="ftr" sz="quarter" idx="3"/>
          </p:nvPr>
        </p:nvSpPr>
        <p:spPr bwMode="auto">
          <a:xfrm>
            <a:off x="6597650" y="6475413"/>
            <a:ext cx="19462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cs typeface="+mn-cs"/>
              </a:defRPr>
            </a:lvl1pPr>
          </a:lstStyle>
          <a:p>
            <a:pPr>
              <a:defRPr/>
            </a:pPr>
            <a:r>
              <a:rPr lang="en-US"/>
              <a:t>Jim Lansford, CSR Technology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cs typeface="+mn-cs"/>
              </a:defRPr>
            </a:lvl1pPr>
          </a:lstStyle>
          <a:p>
            <a:pPr>
              <a:defRPr/>
            </a:pPr>
            <a:r>
              <a:rPr lang="en-US"/>
              <a:t>Slide </a:t>
            </a:r>
            <a:fld id="{8BDA74C2-0EFF-4B21-BB94-F81C4235CD9A}"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802.11-15/0250r1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662" r:id="rId1"/>
    <p:sldLayoutId id="2147484650" r:id="rId2"/>
    <p:sldLayoutId id="2147484663" r:id="rId3"/>
    <p:sldLayoutId id="2147484664" r:id="rId4"/>
    <p:sldLayoutId id="2147484665" r:id="rId5"/>
    <p:sldLayoutId id="2147484666" r:id="rId6"/>
    <p:sldLayoutId id="2147484667" r:id="rId7"/>
    <p:sldLayoutId id="2147484668" r:id="rId8"/>
    <p:sldLayoutId id="2147484669" r:id="rId9"/>
    <p:sldLayoutId id="2147484670" r:id="rId10"/>
    <p:sldLayoutId id="2147484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cs typeface="+mn-cs"/>
              </a:defRPr>
            </a:lvl1pPr>
          </a:lstStyle>
          <a:p>
            <a:pPr>
              <a:defRPr/>
            </a:pPr>
            <a:r>
              <a:rPr lang="en-US"/>
              <a:t>August 2013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cs typeface="+mn-cs"/>
              </a:defRPr>
            </a:lvl1pPr>
          </a:lstStyle>
          <a:p>
            <a:pPr>
              <a:defRPr/>
            </a:pPr>
            <a:r>
              <a:rPr lang="en-US"/>
              <a:t>Jim Lansford, CSR Technology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cs typeface="+mn-cs"/>
              </a:defRPr>
            </a:lvl1pPr>
          </a:lstStyle>
          <a:p>
            <a:pPr>
              <a:defRPr/>
            </a:pPr>
            <a:fld id="{97BDFD2C-F81F-4A12-91D7-DFE5C0D68B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651" r:id="rId1"/>
    <p:sldLayoutId id="2147484652" r:id="rId2"/>
    <p:sldLayoutId id="2147484653" r:id="rId3"/>
    <p:sldLayoutId id="2147484654" r:id="rId4"/>
    <p:sldLayoutId id="2147484655" r:id="rId5"/>
    <p:sldLayoutId id="2147484656" r:id="rId6"/>
    <p:sldLayoutId id="2147484657" r:id="rId7"/>
    <p:sldLayoutId id="2147484658" r:id="rId8"/>
    <p:sldLayoutId id="2147484659" r:id="rId9"/>
    <p:sldLayoutId id="2147484660" r:id="rId10"/>
    <p:sldLayoutId id="214748466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5/11-15-0175-02-0reg-dsrc-coex-tt-final-report-consolidated-comments.xls" TargetMode="External"/><Relationship Id="rId2" Type="http://schemas.openxmlformats.org/officeDocument/2006/relationships/hyperlink" Target="https://mentor.ieee.org/802.11/dcn/14/11-14-1596-02-0reg-final-report-of-dsrc-coexistence-tiger-tea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455527" cy="276999"/>
          </a:xfrm>
        </p:spPr>
        <p:txBody>
          <a:bodyPr/>
          <a:lstStyle/>
          <a:p>
            <a:pPr>
              <a:defRPr/>
            </a:pPr>
            <a:r>
              <a:rPr lang="en-US" dirty="0" smtClean="0"/>
              <a:t>February 2015</a:t>
            </a:r>
            <a:endParaRPr lang="en-US" dirty="0"/>
          </a:p>
        </p:txBody>
      </p:sp>
      <p:sp>
        <p:nvSpPr>
          <p:cNvPr id="1028" name="Footer Placeholder 4"/>
          <p:cNvSpPr>
            <a:spLocks noGrp="1"/>
          </p:cNvSpPr>
          <p:nvPr>
            <p:ph type="ftr" sz="quarter" idx="11"/>
          </p:nvPr>
        </p:nvSpPr>
        <p:spPr/>
        <p:txBody>
          <a:bodyPr/>
          <a:lstStyle/>
          <a:p>
            <a:pPr>
              <a:defRPr/>
            </a:pPr>
            <a:r>
              <a:rPr lang="en-US"/>
              <a:t>Jim Lansford, CSR Technology</a:t>
            </a:r>
          </a:p>
        </p:txBody>
      </p:sp>
      <p:sp>
        <p:nvSpPr>
          <p:cNvPr id="1029" name="Slide Number Placeholder 5"/>
          <p:cNvSpPr>
            <a:spLocks noGrp="1"/>
          </p:cNvSpPr>
          <p:nvPr>
            <p:ph type="sldNum" sz="quarter" idx="12"/>
          </p:nvPr>
        </p:nvSpPr>
        <p:spPr/>
        <p:txBody>
          <a:bodyPr/>
          <a:lstStyle/>
          <a:p>
            <a:pPr>
              <a:defRPr/>
            </a:pPr>
            <a:r>
              <a:rPr lang="en-US" smtClean="0"/>
              <a:t>Slide </a:t>
            </a:r>
            <a:fld id="{9D1C60F1-6B48-4F1D-952A-A4838908B446}" type="slidenum">
              <a:rPr lang="en-US" smtClean="0"/>
              <a:pPr>
                <a:defRPr/>
              </a:pPr>
              <a:t>1</a:t>
            </a:fld>
            <a:endParaRPr lang="en-US" smtClean="0"/>
          </a:p>
        </p:txBody>
      </p:sp>
      <p:sp>
        <p:nvSpPr>
          <p:cNvPr id="13317" name="Rectangle 2"/>
          <p:cNvSpPr>
            <a:spLocks noGrp="1" noChangeArrowheads="1"/>
          </p:cNvSpPr>
          <p:nvPr>
            <p:ph type="title"/>
          </p:nvPr>
        </p:nvSpPr>
        <p:spPr>
          <a:xfrm>
            <a:off x="685800" y="838200"/>
            <a:ext cx="7772400" cy="1066800"/>
          </a:xfrm>
        </p:spPr>
        <p:txBody>
          <a:bodyPr/>
          <a:lstStyle/>
          <a:p>
            <a:r>
              <a:rPr lang="en-US" altLang="en-US" sz="2800" dirty="0" smtClean="0"/>
              <a:t>IEEE 802.11 Regulatory SC</a:t>
            </a:r>
            <a:br>
              <a:rPr lang="en-US" altLang="en-US" sz="2800" dirty="0" smtClean="0"/>
            </a:br>
            <a:r>
              <a:rPr lang="en-US" altLang="en-US" sz="2800" dirty="0" smtClean="0"/>
              <a:t>DSRC Coexistence Tiger Team</a:t>
            </a:r>
            <a:br>
              <a:rPr lang="en-US" altLang="en-US" sz="2800" dirty="0" smtClean="0"/>
            </a:br>
            <a:r>
              <a:rPr lang="en-US" altLang="en-US" sz="2800" dirty="0" smtClean="0"/>
              <a:t>Final Report Comment Resolution: Session </a:t>
            </a:r>
            <a:r>
              <a:rPr lang="en-US" altLang="en-US" sz="2800" dirty="0" smtClean="0"/>
              <a:t>1</a:t>
            </a:r>
            <a:r>
              <a:rPr lang="en-US" altLang="en-US" sz="2800" dirty="0" smtClean="0">
                <a:solidFill>
                  <a:srgbClr val="FF0000"/>
                </a:solidFill>
              </a:rPr>
              <a:t>&amp;2</a:t>
            </a:r>
            <a:endParaRPr lang="en-US" altLang="en-US" sz="2800" dirty="0" smtClean="0">
              <a:solidFill>
                <a:srgbClr val="FF0000"/>
              </a:solidFill>
            </a:endParaRPr>
          </a:p>
        </p:txBody>
      </p:sp>
      <p:sp>
        <p:nvSpPr>
          <p:cNvPr id="13318" name="Rectangle 6"/>
          <p:cNvSpPr>
            <a:spLocks noGrp="1" noChangeArrowheads="1"/>
          </p:cNvSpPr>
          <p:nvPr>
            <p:ph type="body" idx="1"/>
          </p:nvPr>
        </p:nvSpPr>
        <p:spPr>
          <a:xfrm>
            <a:off x="685800" y="22860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2015-02-</a:t>
            </a:r>
            <a:r>
              <a:rPr lang="en-US" altLang="en-US" sz="2000" b="0" dirty="0" smtClean="0">
                <a:solidFill>
                  <a:srgbClr val="FF0000"/>
                </a:solidFill>
              </a:rPr>
              <a:t>20 (continued from 06 Feb)</a:t>
            </a:r>
            <a:endParaRPr lang="en-US" altLang="en-US" sz="2000" b="0" dirty="0" smtClean="0">
              <a:solidFill>
                <a:srgbClr val="FF0000"/>
              </a:solidFill>
            </a:endParaRPr>
          </a:p>
        </p:txBody>
      </p:sp>
      <p:graphicFrame>
        <p:nvGraphicFramePr>
          <p:cNvPr id="13319" name="Object 11"/>
          <p:cNvGraphicFramePr>
            <a:graphicFrameLocks noChangeAspect="1"/>
          </p:cNvGraphicFramePr>
          <p:nvPr/>
        </p:nvGraphicFramePr>
        <p:xfrm>
          <a:off x="511175" y="3074988"/>
          <a:ext cx="8169275" cy="2874962"/>
        </p:xfrm>
        <a:graphic>
          <a:graphicData uri="http://schemas.openxmlformats.org/presentationml/2006/ole">
            <mc:AlternateContent xmlns:mc="http://schemas.openxmlformats.org/markup-compatibility/2006">
              <mc:Choice xmlns:v="urn:schemas-microsoft-com:vml" Requires="v">
                <p:oleObj spid="_x0000_s13331" name="Document" r:id="rId4" imgW="8649790" imgH="3036213" progId="Word.Document.8">
                  <p:embed/>
                </p:oleObj>
              </mc:Choice>
              <mc:Fallback>
                <p:oleObj name="Document" r:id="rId4" imgW="8649790" imgH="3036213"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75" y="3074988"/>
                        <a:ext cx="8169275" cy="28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0"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eaLnBrk="1" hangingPunct="1">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7/9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6939690"/>
              </p:ext>
            </p:extLst>
          </p:nvPr>
        </p:nvGraphicFramePr>
        <p:xfrm>
          <a:off x="838200" y="1600200"/>
          <a:ext cx="7441217" cy="4449056"/>
        </p:xfrm>
        <a:graphic>
          <a:graphicData uri="http://schemas.openxmlformats.org/drawingml/2006/table">
            <a:tbl>
              <a:tblPr/>
              <a:tblGrid>
                <a:gridCol w="442053"/>
                <a:gridCol w="1970817"/>
                <a:gridCol w="469539"/>
                <a:gridCol w="228600"/>
                <a:gridCol w="228600"/>
                <a:gridCol w="457200"/>
                <a:gridCol w="2895600"/>
                <a:gridCol w="304800"/>
                <a:gridCol w="444008"/>
              </a:tblGrid>
              <a:tr h="1058091">
                <a:tc>
                  <a:txBody>
                    <a:bodyPr/>
                    <a:lstStyle/>
                    <a:p>
                      <a:pPr algn="ctr" fontAlgn="b"/>
                      <a:r>
                        <a:rPr lang="en-US" sz="1200" b="1" i="0" u="none" strike="noStrike" dirty="0">
                          <a:effectLst/>
                          <a:latin typeface="Arial"/>
                        </a:rPr>
                        <a:t>55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It is important to describe both the voting and participation rules.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116-119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solidFill>
                            <a:srgbClr val="FF0000"/>
                          </a:solidFill>
                          <a:effectLst/>
                          <a:latin typeface="Arial"/>
                        </a:rPr>
                        <a:t>Only IEEE 802.11 Working Group members may vote on certain matters before the Regulatory Standing Committee, but</a:t>
                      </a:r>
                      <a:r>
                        <a:rPr lang="en-US" sz="900" b="0" i="0" u="none" strike="noStrike">
                          <a:effectLst/>
                          <a:latin typeface="Arial"/>
                        </a:rPr>
                        <a:t> anyone has been able to participate in </a:t>
                      </a:r>
                      <a:r>
                        <a:rPr lang="en-US" sz="900" b="0" i="0" u="none" strike="sngStrike">
                          <a:solidFill>
                            <a:srgbClr val="FF0000"/>
                          </a:solidFill>
                          <a:effectLst/>
                          <a:latin typeface="Arial"/>
                        </a:rPr>
                        <a:t>this </a:t>
                      </a:r>
                      <a:r>
                        <a:rPr lang="en-US" sz="900" b="0" i="0" u="none" strike="noStrike">
                          <a:effectLst/>
                          <a:latin typeface="Arial"/>
                        </a:rPr>
                        <a:t>Tiger Team discussions</a:t>
                      </a:r>
                      <a:r>
                        <a:rPr lang="en-US" sz="900" b="0" i="0" u="none" strike="sngStrike">
                          <a:solidFill>
                            <a:srgbClr val="FF0000"/>
                          </a:solidFill>
                          <a:effectLst/>
                          <a:latin typeface="Arial"/>
                        </a:rPr>
                        <a:t>activity</a:t>
                      </a:r>
                      <a:r>
                        <a:rPr lang="en-US" sz="900" b="0" i="0" u="none" strike="noStrike">
                          <a:effectLst/>
                          <a:latin typeface="Arial"/>
                        </a:rPr>
                        <a:t>, and to date the group has attracted </a:t>
                      </a:r>
                      <a:r>
                        <a:rPr lang="en-US" sz="900" b="0" i="0" u="none" strike="sngStrike">
                          <a:solidFill>
                            <a:srgbClr val="FF0000"/>
                          </a:solidFill>
                          <a:effectLst/>
                          <a:latin typeface="Arial"/>
                        </a:rPr>
                        <a:t>a broad spectrum of </a:t>
                      </a:r>
                      <a:r>
                        <a:rPr lang="en-US" sz="900" b="0" i="0" u="none" strike="noStrike">
                          <a:effectLst/>
                          <a:latin typeface="Arial"/>
                        </a:rPr>
                        <a:t>participants from the automotive industry, 802.11/Wi-Fi chip and system vendors, and other stakeholders from government and industry.</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dirty="0">
                          <a:effectLst/>
                          <a:latin typeface="Arial"/>
                        </a:rPr>
                        <a:t>56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Spelling error.</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Editorial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125</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Model</a:t>
                      </a:r>
                      <a:r>
                        <a:rPr lang="en-US" sz="900" b="0" i="0" u="none" strike="noStrike">
                          <a:solidFill>
                            <a:srgbClr val="FF0000"/>
                          </a:solidFill>
                          <a:effectLst/>
                          <a:latin typeface="Arial"/>
                        </a:rPr>
                        <a:t>l</a:t>
                      </a:r>
                      <a:r>
                        <a:rPr lang="en-US" sz="900" b="0" i="0" u="none" strike="noStrike">
                          <a:effectLst/>
                          <a:latin typeface="Arial"/>
                        </a:rPr>
                        <a:t>ing/simulation of possible coexistence approaches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a:effectLst/>
                          <a:latin typeface="Arial"/>
                        </a:rPr>
                        <a:t>58</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Spelling error.</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Editorial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183</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9. Proposal 1: Sharing using DSRC channel</a:t>
                      </a:r>
                      <a:r>
                        <a:rPr lang="en-US" sz="900" b="0" i="0" u="none" strike="noStrike">
                          <a:solidFill>
                            <a:srgbClr val="FF0000"/>
                          </a:solidFill>
                          <a:effectLst/>
                          <a:latin typeface="Arial"/>
                        </a:rPr>
                        <a:t>i</a:t>
                      </a:r>
                      <a:r>
                        <a:rPr lang="en-US" sz="900" b="0" i="0" u="none" strike="noStrike">
                          <a:effectLst/>
                          <a:latin typeface="Arial"/>
                        </a:rPr>
                        <a:t>zation and CCA in 10MHz channels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5131">
                <a:tc>
                  <a:txBody>
                    <a:bodyPr/>
                    <a:lstStyle/>
                    <a:p>
                      <a:pPr algn="ctr" fontAlgn="b"/>
                      <a:r>
                        <a:rPr lang="en-US" sz="1200" b="1" i="0" u="none" strike="noStrike">
                          <a:effectLst/>
                          <a:latin typeface="Arial"/>
                        </a:rPr>
                        <a:t>59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Specifies type of detection for clarity.</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6</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191</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Detection</a:t>
                      </a:r>
                      <a:r>
                        <a:rPr lang="en-US" sz="900" b="0" i="0" u="none" strike="noStrike">
                          <a:solidFill>
                            <a:srgbClr val="FF0000"/>
                          </a:solidFill>
                          <a:effectLst/>
                          <a:latin typeface="Arial"/>
                        </a:rPr>
                        <a:t> of DSRC by WLAN</a:t>
                      </a:r>
                      <a:r>
                        <a:rPr lang="en-US" sz="900" b="0" i="0" u="none" strike="noStrike">
                          <a:effectLst/>
                          <a:latin typeface="Arial"/>
                        </a:rPr>
                        <a:t> in 5850-5925 MHz</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829">
                <a:tc>
                  <a:txBody>
                    <a:bodyPr/>
                    <a:lstStyle/>
                    <a:p>
                      <a:pPr algn="ctr" fontAlgn="b"/>
                      <a:r>
                        <a:rPr lang="en-US" sz="1200" b="1" i="0" u="none" strike="noStrike" dirty="0">
                          <a:effectLst/>
                          <a:latin typeface="Arial"/>
                        </a:rPr>
                        <a:t>60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Without the edit, this sentence is speculative; at this early stage, one should not make assumptions about what would or would not be cost effective for particular categories of unlicensed devices.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218-220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From a practical perspective, non-Wi-Fi devices </a:t>
                      </a:r>
                      <a:r>
                        <a:rPr lang="en-US" sz="900" b="0" i="0" u="none" strike="sngStrike">
                          <a:solidFill>
                            <a:srgbClr val="FF0000"/>
                          </a:solidFill>
                          <a:effectLst/>
                          <a:latin typeface="Arial"/>
                        </a:rPr>
                        <a:t>would likely</a:t>
                      </a:r>
                      <a:r>
                        <a:rPr lang="en-US" sz="900" b="0" i="0" u="none" strike="noStrike">
                          <a:solidFill>
                            <a:srgbClr val="FF0000"/>
                          </a:solidFill>
                          <a:effectLst/>
                          <a:latin typeface="Arial"/>
                        </a:rPr>
                        <a:t>may</a:t>
                      </a:r>
                      <a:r>
                        <a:rPr lang="en-US" sz="900" b="0" i="0" u="none" strike="noStrike">
                          <a:effectLst/>
                          <a:latin typeface="Arial"/>
                        </a:rPr>
                        <a:t> not find adding this CCA mechanism cost effective, </a:t>
                      </a:r>
                      <a:r>
                        <a:rPr lang="en-US" sz="900" b="0" i="0" u="none" strike="sngStrike">
                          <a:solidFill>
                            <a:srgbClr val="FF0000"/>
                          </a:solidFill>
                          <a:effectLst/>
                          <a:latin typeface="Arial"/>
                        </a:rPr>
                        <a:t>so sharing based on CCA-detection would likely be limited to Wi-Fi devices.</a:t>
                      </a:r>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829">
                <a:tc>
                  <a:txBody>
                    <a:bodyPr/>
                    <a:lstStyle/>
                    <a:p>
                      <a:pPr algn="ctr" fontAlgn="b"/>
                      <a:r>
                        <a:rPr lang="en-US" sz="1200" b="1" i="0" u="none" strike="noStrike" dirty="0">
                          <a:effectLst/>
                          <a:latin typeface="Arial"/>
                        </a:rPr>
                        <a:t>63</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Clarifies that the critical functions of DSRC are the safety-related functions.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240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Extensive testing would be required to make sure that deployment of these Wi-Fi systems would not impact the critical </a:t>
                      </a:r>
                      <a:r>
                        <a:rPr lang="en-US" sz="900" b="0" i="0" u="none" strike="noStrike">
                          <a:solidFill>
                            <a:srgbClr val="FF0000"/>
                          </a:solidFill>
                          <a:effectLst/>
                          <a:latin typeface="Arial"/>
                        </a:rPr>
                        <a:t>safety-related</a:t>
                      </a:r>
                      <a:r>
                        <a:rPr lang="en-US" sz="900" b="0" i="0" u="none" strike="noStrike">
                          <a:effectLst/>
                          <a:latin typeface="Arial"/>
                        </a:rPr>
                        <a:t> functions of DSRC systems, particularly collision avoidance.</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No</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5657">
                <a:tc>
                  <a:txBody>
                    <a:bodyPr/>
                    <a:lstStyle/>
                    <a:p>
                      <a:pPr algn="ctr" fontAlgn="b"/>
                      <a:r>
                        <a:rPr lang="en-US" sz="1200" b="1" i="0" u="none" strike="noStrike" dirty="0">
                          <a:effectLst/>
                          <a:latin typeface="Arial"/>
                        </a:rPr>
                        <a:t>64</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The report of the group should avoid characterizing the proposals at issue with adjectives like "far more significant."  Revision reflects more neutral language.  Revision also provides additional clarity about the nature of the Qualcomm proposal.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7-8</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245-249</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Another proposal that has been made in the group suggests</a:t>
                      </a:r>
                      <a:r>
                        <a:rPr lang="en-US" sz="900" b="0" i="0" u="none" strike="noStrike">
                          <a:solidFill>
                            <a:srgbClr val="FF0000"/>
                          </a:solidFill>
                          <a:effectLst/>
                          <a:latin typeface="Arial"/>
                        </a:rPr>
                        <a:t> modifications to the existing</a:t>
                      </a:r>
                      <a:r>
                        <a:rPr lang="en-US" sz="900" b="0" i="0" u="none" strike="sngStrike">
                          <a:solidFill>
                            <a:srgbClr val="FF0000"/>
                          </a:solidFill>
                          <a:effectLst/>
                          <a:latin typeface="Arial"/>
                        </a:rPr>
                        <a:t> far more significant changes to</a:t>
                      </a:r>
                      <a:r>
                        <a:rPr lang="en-US" sz="900" b="0" i="0" u="none" strike="noStrike">
                          <a:effectLst/>
                          <a:latin typeface="Arial"/>
                        </a:rPr>
                        <a:t> DSRC[18][19]</a:t>
                      </a:r>
                      <a:r>
                        <a:rPr lang="en-US" sz="900" b="0" i="0" u="none" strike="sngStrike">
                          <a:solidFill>
                            <a:srgbClr val="FF0000"/>
                          </a:solidFill>
                          <a:effectLst/>
                          <a:latin typeface="Arial"/>
                        </a:rPr>
                        <a:t>; it would revamp the existing </a:t>
                      </a:r>
                      <a:r>
                        <a:rPr lang="en-US" sz="900" b="0" i="0" u="none" strike="noStrike">
                          <a:effectLst/>
                          <a:latin typeface="Arial"/>
                        </a:rPr>
                        <a:t>band plan as defined in the FCC Report and Order 03-324 and allow</a:t>
                      </a:r>
                      <a:r>
                        <a:rPr lang="en-US" sz="900" b="0" i="0" u="none" strike="noStrike">
                          <a:solidFill>
                            <a:srgbClr val="FF0000"/>
                          </a:solidFill>
                          <a:effectLst/>
                          <a:latin typeface="Arial"/>
                        </a:rPr>
                        <a:t>s </a:t>
                      </a:r>
                      <a:r>
                        <a:rPr lang="en-US" sz="900" b="0" i="0" u="none" strike="noStrike">
                          <a:effectLst/>
                          <a:latin typeface="Arial"/>
                        </a:rPr>
                        <a:t>unlicensed devices such as Wi-Fi to share </a:t>
                      </a:r>
                      <a:r>
                        <a:rPr lang="en-US" sz="900" b="0" i="0" u="none" strike="noStrike">
                          <a:solidFill>
                            <a:srgbClr val="FF0000"/>
                          </a:solidFill>
                          <a:effectLst/>
                          <a:latin typeface="Arial"/>
                        </a:rPr>
                        <a:t>only</a:t>
                      </a:r>
                      <a:r>
                        <a:rPr lang="en-US" sz="900" b="0" i="0" u="none" strike="noStrike">
                          <a:effectLst/>
                          <a:latin typeface="Arial"/>
                        </a:rPr>
                        <a:t> the lower 45MHz portion of the band, </a:t>
                      </a:r>
                      <a:r>
                        <a:rPr lang="en-US" sz="900" b="0" i="0" u="none" strike="noStrike">
                          <a:solidFill>
                            <a:srgbClr val="FF0000"/>
                          </a:solidFill>
                          <a:effectLst/>
                          <a:latin typeface="Arial"/>
                        </a:rPr>
                        <a:t>while reserving several channels at the top of the band exclusively for the use of DSRC safety-related systems.</a:t>
                      </a:r>
                      <a:endParaRPr lang="en-US" sz="900" b="0" i="0" u="none" strike="noStrike">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10</a:t>
            </a:fld>
            <a:endParaRPr lang="en-US"/>
          </a:p>
        </p:txBody>
      </p:sp>
      <p:cxnSp>
        <p:nvCxnSpPr>
          <p:cNvPr id="8" name="Straight Connector 7"/>
          <p:cNvCxnSpPr/>
          <p:nvPr/>
        </p:nvCxnSpPr>
        <p:spPr bwMode="auto">
          <a:xfrm flipV="1">
            <a:off x="304800" y="2819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304800" y="3048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304800" y="3276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2128567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CID resolution 8/9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54049848"/>
              </p:ext>
            </p:extLst>
          </p:nvPr>
        </p:nvGraphicFramePr>
        <p:xfrm>
          <a:off x="609600" y="1676400"/>
          <a:ext cx="7772399" cy="4052252"/>
        </p:xfrm>
        <a:graphic>
          <a:graphicData uri="http://schemas.openxmlformats.org/drawingml/2006/table">
            <a:tbl>
              <a:tblPr/>
              <a:tblGrid>
                <a:gridCol w="461727"/>
                <a:gridCol w="2058531"/>
                <a:gridCol w="541086"/>
                <a:gridCol w="215256"/>
                <a:gridCol w="228600"/>
                <a:gridCol w="533400"/>
                <a:gridCol w="2819400"/>
                <a:gridCol w="381000"/>
                <a:gridCol w="533399"/>
              </a:tblGrid>
              <a:tr h="491193">
                <a:tc>
                  <a:txBody>
                    <a:bodyPr/>
                    <a:lstStyle/>
                    <a:p>
                      <a:pPr algn="ctr" fontAlgn="b"/>
                      <a:r>
                        <a:rPr lang="en-US" sz="1600" b="1" i="0" u="none" strike="noStrike" dirty="0">
                          <a:effectLst/>
                          <a:latin typeface="Arial"/>
                        </a:rPr>
                        <a:t>71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Breaks up what is now a long sentence into two and suggests a grammatical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279-280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FF0000"/>
                          </a:solidFill>
                          <a:effectLst/>
                          <a:latin typeface="Arial"/>
                        </a:rPr>
                        <a:t>The Tiger Team</a:t>
                      </a:r>
                      <a:r>
                        <a:rPr lang="en-US" sz="1100" b="0" i="0" u="none" strike="noStrike">
                          <a:effectLst/>
                          <a:latin typeface="Arial"/>
                        </a:rPr>
                        <a:t> consisted of xx members who wished to have their names recorded for purposes of the a straw poll; their names are listed in Appendix A.</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a:effectLst/>
                          <a:latin typeface="Arial"/>
                        </a:rPr>
                        <a:t>73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Suggests minor editorial edit.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290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Field trials will be an important part of evaluating DSRC coexistence in the U-NII-4 band; as analysis continues on these proposals beyond the time frame of this Tiger Team, prototype development </a:t>
                      </a:r>
                      <a:r>
                        <a:rPr lang="en-US" sz="1100" b="0" i="0" u="none" strike="noStrike">
                          <a:solidFill>
                            <a:srgbClr val="FF0000"/>
                          </a:solidFill>
                          <a:effectLst/>
                          <a:latin typeface="Arial"/>
                        </a:rPr>
                        <a:t>sharing technologies </a:t>
                      </a:r>
                      <a:r>
                        <a:rPr lang="en-US" sz="1100" b="0" i="0" u="none" strike="sngStrike">
                          <a:solidFill>
                            <a:srgbClr val="FF0000"/>
                          </a:solidFill>
                          <a:effectLst/>
                          <a:latin typeface="Arial"/>
                        </a:rPr>
                        <a:t>should </a:t>
                      </a:r>
                      <a:r>
                        <a:rPr lang="en-US" sz="1100" b="0" i="0" u="none" strike="noStrike">
                          <a:solidFill>
                            <a:srgbClr val="FF0000"/>
                          </a:solidFill>
                          <a:effectLst/>
                          <a:latin typeface="Arial"/>
                        </a:rPr>
                        <a:t>can</a:t>
                      </a:r>
                      <a:r>
                        <a:rPr lang="en-US" sz="1100" b="0" i="0" u="none" strike="noStrike">
                          <a:effectLst/>
                          <a:latin typeface="Arial"/>
                        </a:rPr>
                        <a:t> occur in parallel.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a:effectLst/>
                          <a:latin typeface="Arial"/>
                        </a:rPr>
                        <a:t>74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Reflects that both lab and/or field testing could be appropriate depending upon the sharing mechanism selected.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298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It is assumed that stakeholders from the Automotive and Wi-Fi communities, as well as potentially from government agencies, will participate in field</a:t>
                      </a:r>
                      <a:r>
                        <a:rPr lang="en-US" sz="1100" b="0" i="0" u="none" strike="noStrike">
                          <a:solidFill>
                            <a:srgbClr val="FF0000"/>
                          </a:solidFill>
                          <a:effectLst/>
                          <a:latin typeface="Arial"/>
                        </a:rPr>
                        <a:t>/lab</a:t>
                      </a:r>
                      <a:r>
                        <a:rPr lang="en-US" sz="1100" b="0" i="0" u="none" strike="noStrike">
                          <a:effectLst/>
                          <a:latin typeface="Arial"/>
                        </a:rPr>
                        <a:t> testing of any of these candidate spectrum sharing technical solutions.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2385">
                <a:tc>
                  <a:txBody>
                    <a:bodyPr/>
                    <a:lstStyle/>
                    <a:p>
                      <a:pPr algn="ctr" fontAlgn="b"/>
                      <a:r>
                        <a:rPr lang="en-US" sz="1600" b="1" i="0" u="none" strike="noStrike" dirty="0">
                          <a:effectLst/>
                          <a:latin typeface="Arial"/>
                        </a:rPr>
                        <a:t>75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Reflects that the relevant standard is harmful interference, not general harm.</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305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The proposed sharing of the </a:t>
                      </a:r>
                      <a:r>
                        <a:rPr lang="en-US" sz="1100" b="0" i="0" u="none" strike="sngStrike">
                          <a:solidFill>
                            <a:srgbClr val="FF0000"/>
                          </a:solidFill>
                          <a:effectLst/>
                          <a:latin typeface="Arial"/>
                        </a:rPr>
                        <a:t>ITS/DSRC</a:t>
                      </a:r>
                      <a:r>
                        <a:rPr lang="en-US" sz="1100" b="0" i="0" u="none" strike="noStrike">
                          <a:effectLst/>
                          <a:latin typeface="Arial"/>
                        </a:rPr>
                        <a:t> band from 5.85-5.925 GHz poses numerous technical challenges that the WLAN and automotive industries must address to make sure that the applications – including crash avoidance -  enabled by DSRC are not harm</a:t>
                      </a:r>
                      <a:r>
                        <a:rPr lang="en-US" sz="1100" b="0" i="0" u="none" strike="sngStrike">
                          <a:solidFill>
                            <a:srgbClr val="FF0000"/>
                          </a:solidFill>
                          <a:effectLst/>
                          <a:latin typeface="Arial"/>
                        </a:rPr>
                        <a:t>edf</a:t>
                      </a:r>
                      <a:r>
                        <a:rPr lang="en-US" sz="1100" b="0" i="0" u="none" strike="noStrike">
                          <a:solidFill>
                            <a:srgbClr val="FF0000"/>
                          </a:solidFill>
                          <a:effectLst/>
                          <a:latin typeface="Arial"/>
                        </a:rPr>
                        <a:t>ully interfered with</a:t>
                      </a:r>
                      <a:r>
                        <a:rPr lang="en-US" sz="1100" b="0" i="0" u="none" strike="noStrike">
                          <a:effectLst/>
                          <a:latin typeface="Arial"/>
                        </a:rPr>
                        <a:t> by unlicensed users of this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11</a:t>
            </a:fld>
            <a:endParaRPr lang="en-US"/>
          </a:p>
        </p:txBody>
      </p:sp>
    </p:spTree>
    <p:extLst>
      <p:ext uri="{BB962C8B-B14F-4D97-AF65-F5344CB8AC3E}">
        <p14:creationId xmlns:p14="http://schemas.microsoft.com/office/powerpoint/2010/main" val="3629504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9/9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6709677"/>
              </p:ext>
            </p:extLst>
          </p:nvPr>
        </p:nvGraphicFramePr>
        <p:xfrm>
          <a:off x="609600" y="1752600"/>
          <a:ext cx="8153401" cy="2916475"/>
        </p:xfrm>
        <a:graphic>
          <a:graphicData uri="http://schemas.openxmlformats.org/drawingml/2006/table">
            <a:tbl>
              <a:tblPr/>
              <a:tblGrid>
                <a:gridCol w="484361"/>
                <a:gridCol w="2159440"/>
                <a:gridCol w="633547"/>
                <a:gridCol w="239806"/>
                <a:gridCol w="239806"/>
                <a:gridCol w="479612"/>
                <a:gridCol w="2630246"/>
                <a:gridCol w="372182"/>
                <a:gridCol w="914401"/>
              </a:tblGrid>
              <a:tr h="491193">
                <a:tc>
                  <a:txBody>
                    <a:bodyPr/>
                    <a:lstStyle/>
                    <a:p>
                      <a:pPr algn="ctr" fontAlgn="b"/>
                      <a:r>
                        <a:rPr lang="en-US" sz="1200" b="1" i="0" u="none" strike="noStrike" dirty="0">
                          <a:effectLst/>
                          <a:latin typeface="Arial"/>
                        </a:rPr>
                        <a:t>79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"These new unlicensed bands will be designated" suggests something that is bound to happen, rather than something that has been suggested. </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solidFill>
                            <a:srgbClr val="FF0000"/>
                          </a:solidFill>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"These new unlicensed bands would be designated" or similar.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solidFill>
                            <a:srgbClr val="FF0000"/>
                          </a:solidFill>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596">
                <a:tc>
                  <a:txBody>
                    <a:bodyPr/>
                    <a:lstStyle/>
                    <a:p>
                      <a:pPr algn="ctr" fontAlgn="b"/>
                      <a:r>
                        <a:rPr lang="en-US" sz="1200" b="1" i="0" u="none" strike="noStrike" dirty="0">
                          <a:effectLst/>
                          <a:latin typeface="Arial"/>
                        </a:rPr>
                        <a:t>80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"Initial flurry" is not a good description of the dialog. </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96</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"This has led to a dialog" or similar.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Accept - see CID 53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dirty="0">
                          <a:effectLst/>
                          <a:latin typeface="Arial"/>
                        </a:rPr>
                        <a:t>81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"The fundamental issue is how to share the band in a “fair” way, given that DSRC has a higher precedence in the band" is not a good description of the issue.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98</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Change to "The fundamental issue is whether  the band can be shared in a way that does not impact the ability of DSRC to support its mission, and if so, how."</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Reject in favor of proposed text in CID 53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dirty="0">
                          <a:effectLst/>
                          <a:latin typeface="Arial"/>
                        </a:rPr>
                        <a:t>93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Text edit change to neutralize the tone</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General</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7</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10</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50" b="0" i="0" u="none" strike="noStrike">
                          <a:effectLst/>
                          <a:latin typeface="Arial"/>
                        </a:rPr>
                        <a:t>211</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"Another proposal that has been made in the group suggests</a:t>
                      </a:r>
                      <a:r>
                        <a:rPr lang="en-US" sz="1050" b="0" i="0" u="none" strike="sngStrike">
                          <a:effectLst/>
                          <a:latin typeface="Arial"/>
                        </a:rPr>
                        <a:t> far more significant </a:t>
                      </a:r>
                      <a:r>
                        <a:rPr lang="en-US" sz="1050" b="0" i="0" u="none" strike="noStrike">
                          <a:effectLst/>
                          <a:latin typeface="Arial"/>
                        </a:rPr>
                        <a:t>changes to DSRC[18][19] </a:t>
                      </a:r>
                      <a:r>
                        <a:rPr lang="en-US" sz="1050" b="0" i="0" u="sng" strike="noStrike">
                          <a:effectLst/>
                          <a:latin typeface="Arial"/>
                        </a:rPr>
                        <a:t>channelization</a:t>
                      </a:r>
                      <a:r>
                        <a:rPr lang="en-US" sz="1050" b="0" i="0" u="none" strike="noStrike">
                          <a:effectLst/>
                          <a:latin typeface="Arial"/>
                        </a:rPr>
                        <a:t>; it would revamp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a:effectLst/>
                          <a:latin typeface="Arial"/>
                        </a:rPr>
                        <a:t>Reject in favor of proposed text in CID 64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798">
                <a:tc>
                  <a:txBody>
                    <a:bodyPr/>
                    <a:lstStyle/>
                    <a:p>
                      <a:pPr algn="ctr" fontAlgn="b"/>
                      <a:r>
                        <a:rPr lang="en-US" sz="1200" b="1" i="0" u="none" strike="noStrike" dirty="0">
                          <a:effectLst/>
                          <a:latin typeface="Arial"/>
                        </a:rPr>
                        <a:t>94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No change to IEEE spec is necessary.</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Remove the last sentence in Section 10.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12</a:t>
            </a:fld>
            <a:endParaRPr lang="en-US"/>
          </a:p>
        </p:txBody>
      </p:sp>
    </p:spTree>
    <p:extLst>
      <p:ext uri="{BB962C8B-B14F-4D97-AF65-F5344CB8AC3E}">
        <p14:creationId xmlns:p14="http://schemas.microsoft.com/office/powerpoint/2010/main" val="2954254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Conclusion</a:t>
            </a:r>
          </a:p>
        </p:txBody>
      </p:sp>
      <p:sp>
        <p:nvSpPr>
          <p:cNvPr id="25603" name="Content Placeholder 2"/>
          <p:cNvSpPr>
            <a:spLocks noGrp="1"/>
          </p:cNvSpPr>
          <p:nvPr>
            <p:ph idx="1"/>
          </p:nvPr>
        </p:nvSpPr>
        <p:spPr/>
        <p:txBody>
          <a:bodyPr/>
          <a:lstStyle/>
          <a:p>
            <a:r>
              <a:rPr lang="en-US" altLang="en-US" dirty="0" smtClean="0"/>
              <a:t>This completes most of the editorial and general comments</a:t>
            </a:r>
          </a:p>
          <a:p>
            <a:r>
              <a:rPr lang="en-US" altLang="en-US" dirty="0" smtClean="0"/>
              <a:t>Will continue with other comments on next call</a:t>
            </a:r>
          </a:p>
        </p:txBody>
      </p:sp>
      <p:sp>
        <p:nvSpPr>
          <p:cNvPr id="4" name="Date Placeholder 3"/>
          <p:cNvSpPr>
            <a:spLocks noGrp="1"/>
          </p:cNvSpPr>
          <p:nvPr>
            <p:ph type="dt" sz="quarter"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13E5C7-95EC-4E96-B9CA-BE94187CA11C}"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a:t>Jim Lansford, CSR Technology</a:t>
            </a:r>
          </a:p>
        </p:txBody>
      </p:sp>
      <p:sp>
        <p:nvSpPr>
          <p:cNvPr id="14339" name="Rectangle 2"/>
          <p:cNvSpPr>
            <a:spLocks noGrp="1" noChangeArrowheads="1"/>
          </p:cNvSpPr>
          <p:nvPr>
            <p:ph type="title"/>
          </p:nvPr>
        </p:nvSpPr>
        <p:spPr/>
        <p:txBody>
          <a:bodyPr/>
          <a:lstStyle/>
          <a:p>
            <a:r>
              <a:rPr lang="en-US" altLang="en-US" sz="4000" smtClean="0"/>
              <a:t>Abstract</a:t>
            </a:r>
          </a:p>
        </p:txBody>
      </p:sp>
      <p:sp>
        <p:nvSpPr>
          <p:cNvPr id="14340" name="Rectangle 3"/>
          <p:cNvSpPr>
            <a:spLocks noGrp="1" noChangeArrowheads="1"/>
          </p:cNvSpPr>
          <p:nvPr>
            <p:ph type="body" idx="1"/>
          </p:nvPr>
        </p:nvSpPr>
        <p:spPr>
          <a:xfrm>
            <a:off x="685800" y="1752600"/>
            <a:ext cx="7772400" cy="4114800"/>
          </a:xfrm>
        </p:spPr>
        <p:txBody>
          <a:bodyPr/>
          <a:lstStyle/>
          <a:p>
            <a:pPr>
              <a:buFontTx/>
              <a:buNone/>
            </a:pPr>
            <a:r>
              <a:rPr lang="en-US" altLang="en-US" dirty="0" smtClean="0"/>
              <a:t>Number </a:t>
            </a:r>
            <a:r>
              <a:rPr lang="en-US" altLang="en-US" dirty="0" smtClean="0"/>
              <a:t>1 </a:t>
            </a:r>
            <a:r>
              <a:rPr lang="en-US" altLang="en-US" dirty="0" smtClean="0">
                <a:solidFill>
                  <a:srgbClr val="FF0000"/>
                </a:solidFill>
              </a:rPr>
              <a:t>and 2 </a:t>
            </a:r>
            <a:r>
              <a:rPr lang="en-US" altLang="en-US" dirty="0" smtClean="0"/>
              <a:t>of 4 scheduled comment resolution sessions.</a:t>
            </a:r>
          </a:p>
        </p:txBody>
      </p:sp>
      <p:sp>
        <p:nvSpPr>
          <p:cNvPr id="7" name="Date Placeholder 6"/>
          <p:cNvSpPr>
            <a:spLocks noGrp="1"/>
          </p:cNvSpPr>
          <p:nvPr>
            <p:ph type="dt" sz="quarter" idx="10"/>
          </p:nvPr>
        </p:nvSpPr>
        <p:spPr/>
        <p:txBody>
          <a:bodyPr/>
          <a:lstStyle/>
          <a:p>
            <a:pPr>
              <a:defRPr/>
            </a:pPr>
            <a:r>
              <a:rPr lang="en-US" dirty="0"/>
              <a:t>February 2015</a:t>
            </a:r>
          </a:p>
        </p:txBody>
      </p:sp>
      <p:sp>
        <p:nvSpPr>
          <p:cNvPr id="8" name="Slide Number Placeholder 7"/>
          <p:cNvSpPr>
            <a:spLocks noGrp="1"/>
          </p:cNvSpPr>
          <p:nvPr>
            <p:ph type="sldNum" sz="quarter" idx="12"/>
          </p:nvPr>
        </p:nvSpPr>
        <p:spPr/>
        <p:txBody>
          <a:bodyPr/>
          <a:lstStyle/>
          <a:p>
            <a:pPr>
              <a:defRPr/>
            </a:pPr>
            <a:r>
              <a:rPr lang="en-US" smtClean="0"/>
              <a:t>Slide </a:t>
            </a:r>
            <a:fld id="{40F01A05-71AA-4EBD-A6B4-8B7CDFB2C49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Background</a:t>
            </a:r>
          </a:p>
        </p:txBody>
      </p:sp>
      <p:sp>
        <p:nvSpPr>
          <p:cNvPr id="15363" name="Content Placeholder 2"/>
          <p:cNvSpPr>
            <a:spLocks noGrp="1"/>
          </p:cNvSpPr>
          <p:nvPr>
            <p:ph idx="1"/>
          </p:nvPr>
        </p:nvSpPr>
        <p:spPr/>
        <p:txBody>
          <a:bodyPr/>
          <a:lstStyle/>
          <a:p>
            <a:r>
              <a:rPr lang="en-US" altLang="en-US" dirty="0" smtClean="0"/>
              <a:t>Final report draft was posted as document 14/1596.  Latest version is </a:t>
            </a:r>
            <a:r>
              <a:rPr lang="en-US" altLang="en-US" strike="sngStrike" dirty="0" smtClean="0"/>
              <a:t>r1</a:t>
            </a:r>
            <a:r>
              <a:rPr lang="en-US" altLang="en-US" dirty="0" smtClean="0"/>
              <a:t> </a:t>
            </a:r>
            <a:r>
              <a:rPr lang="en-US" altLang="en-US" dirty="0" smtClean="0">
                <a:solidFill>
                  <a:srgbClr val="FF0000"/>
                </a:solidFill>
              </a:rPr>
              <a:t>r2</a:t>
            </a:r>
            <a:endParaRPr lang="en-US" altLang="en-US" strike="sngStrike" dirty="0" smtClean="0">
              <a:solidFill>
                <a:srgbClr val="FF0000"/>
              </a:solidFill>
            </a:endParaRPr>
          </a:p>
          <a:p>
            <a:pPr lvl="1"/>
            <a:r>
              <a:rPr lang="en-US" altLang="en-US" dirty="0" smtClean="0">
                <a:hlinkClick r:id="rId2"/>
              </a:rPr>
              <a:t>https://</a:t>
            </a:r>
            <a:r>
              <a:rPr lang="en-US" altLang="en-US" dirty="0" smtClean="0">
                <a:hlinkClick r:id="rId2"/>
              </a:rPr>
              <a:t>mentor.ieee.org/802.11/dcn/14/11-14-1596-02-0reg-final-report-of-dsrc-coexistence-tiger-team.docx</a:t>
            </a:r>
            <a:r>
              <a:rPr lang="en-US" altLang="en-US" dirty="0" smtClean="0"/>
              <a:t> </a:t>
            </a:r>
            <a:endParaRPr lang="en-US" altLang="en-US" dirty="0" smtClean="0"/>
          </a:p>
          <a:p>
            <a:r>
              <a:rPr lang="en-US" altLang="en-US" dirty="0" smtClean="0"/>
              <a:t>Comments on 14/1596r0 were collected and posted as document </a:t>
            </a:r>
            <a:r>
              <a:rPr lang="en-US" altLang="en-US" dirty="0" smtClean="0"/>
              <a:t>15/175r1 </a:t>
            </a:r>
            <a:r>
              <a:rPr lang="en-US" altLang="en-US" dirty="0" smtClean="0">
                <a:solidFill>
                  <a:srgbClr val="FF0000"/>
                </a:solidFill>
              </a:rPr>
              <a:t>(latest is r2)</a:t>
            </a:r>
            <a:endParaRPr lang="en-US" altLang="en-US" dirty="0" smtClean="0">
              <a:solidFill>
                <a:srgbClr val="FF0000"/>
              </a:solidFill>
            </a:endParaRPr>
          </a:p>
          <a:p>
            <a:pPr lvl="1"/>
            <a:r>
              <a:rPr lang="en-US" altLang="en-US" dirty="0" smtClean="0">
                <a:hlinkClick r:id="rId3"/>
              </a:rPr>
              <a:t>https://</a:t>
            </a:r>
            <a:r>
              <a:rPr lang="en-US" altLang="en-US" dirty="0" smtClean="0">
                <a:hlinkClick r:id="rId3"/>
              </a:rPr>
              <a:t>mentor.ieee.org/802.11/dcn/15/11-15-0175-02-0reg-dsrc-coex-tt-final-report-consolidated-comments.xls</a:t>
            </a:r>
            <a:r>
              <a:rPr lang="en-US" altLang="en-US" dirty="0" smtClean="0"/>
              <a:t> </a:t>
            </a:r>
            <a:endParaRPr lang="en-US" altLang="en-US" dirty="0" smtClean="0"/>
          </a:p>
          <a:p>
            <a:pPr lvl="1"/>
            <a:r>
              <a:rPr lang="en-US" altLang="en-US" dirty="0" smtClean="0"/>
              <a:t>CID number is row number in this spreadsheet</a:t>
            </a:r>
          </a:p>
          <a:p>
            <a:r>
              <a:rPr lang="en-US" altLang="en-US" dirty="0" smtClean="0"/>
              <a:t>Will mostly address editorial comments this week</a:t>
            </a:r>
          </a:p>
        </p:txBody>
      </p:sp>
      <p:sp>
        <p:nvSpPr>
          <p:cNvPr id="4" name="Date Placeholder 3"/>
          <p:cNvSpPr>
            <a:spLocks noGrp="1"/>
          </p:cNvSpPr>
          <p:nvPr>
            <p:ph type="dt" sz="quarter"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D0D6E11-F3AB-4FFA-A20F-644E7898C75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CID resolution 1/9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97495177"/>
              </p:ext>
            </p:extLst>
          </p:nvPr>
        </p:nvGraphicFramePr>
        <p:xfrm>
          <a:off x="685800" y="1371600"/>
          <a:ext cx="7772399" cy="4904898"/>
        </p:xfrm>
        <a:graphic>
          <a:graphicData uri="http://schemas.openxmlformats.org/drawingml/2006/table">
            <a:tbl>
              <a:tblPr/>
              <a:tblGrid>
                <a:gridCol w="461727"/>
                <a:gridCol w="2058531"/>
                <a:gridCol w="541086"/>
                <a:gridCol w="442488"/>
                <a:gridCol w="541086"/>
                <a:gridCol w="442488"/>
                <a:gridCol w="2058531"/>
                <a:gridCol w="541086"/>
                <a:gridCol w="685376"/>
              </a:tblGrid>
              <a:tr h="245596">
                <a:tc>
                  <a:txBody>
                    <a:bodyPr/>
                    <a:lstStyle/>
                    <a:p>
                      <a:pPr algn="l" fontAlgn="b"/>
                      <a:r>
                        <a:rPr lang="en-US" sz="1100" b="1" i="0" u="none" strike="noStrike" dirty="0">
                          <a:solidFill>
                            <a:srgbClr val="FFFFFF"/>
                          </a:solidFill>
                          <a:effectLst/>
                          <a:latin typeface="Arial"/>
                        </a:rPr>
                        <a:t>CID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r>
              <a:tr h="245596">
                <a:tc>
                  <a:txBody>
                    <a:bodyPr/>
                    <a:lstStyle/>
                    <a:p>
                      <a:pPr algn="ctr" fontAlgn="b"/>
                      <a:r>
                        <a:rPr lang="en-US" sz="2400" b="1" i="0" u="none" strike="noStrike" dirty="0">
                          <a:effectLst/>
                          <a:latin typeface="Arial"/>
                        </a:rPr>
                        <a:t>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the automotive industry did not originate a petition to FCC in 1999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34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"the automotive industry" to "ITS stakeholders"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2400" b="1" i="0" u="none" strike="noStrike" dirty="0">
                          <a:effectLst/>
                          <a:latin typeface="Arial"/>
                        </a:rPr>
                        <a:t>13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Suggest at the outset of explaining 13-0994 that it be noted that several numerical values are intended to be the subject of further discussion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59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Before "Highlights of the proposal are:", insert the following sentence: "Note: several of the numeric values listed below are intended to be subject to further discussion."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2400" b="1" i="0" u="none" strike="noStrike" dirty="0">
                          <a:effectLst/>
                          <a:latin typeface="Arial"/>
                        </a:rPr>
                        <a:t>14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 more specifically noting that 13-0994 calls for the band 5825-5925 to be declared busy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Technical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66</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"the medium" to "the frequency band 5825-5925 MHz"</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991">
                <a:tc>
                  <a:txBody>
                    <a:bodyPr/>
                    <a:lstStyle/>
                    <a:p>
                      <a:pPr algn="ctr" fontAlgn="b"/>
                      <a:r>
                        <a:rPr lang="en-US" sz="2400" b="1" i="0" u="none" strike="noStrike" dirty="0">
                          <a:effectLst/>
                          <a:latin typeface="Arial"/>
                        </a:rPr>
                        <a:t>15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Suggest changing "packet in the U-NII-4 band" to "U-NII-4 packet" so that there is no confusion that the statement might apply to any packet (including DSRC packets) in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70</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"packet in the U-NII-4 band" to "U-NII-4 packet"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3991">
                <a:tc>
                  <a:txBody>
                    <a:bodyPr/>
                    <a:lstStyle/>
                    <a:p>
                      <a:pPr algn="ctr" fontAlgn="b"/>
                      <a:r>
                        <a:rPr lang="en-US" sz="2400" b="1" i="0" u="none" strike="noStrike" dirty="0">
                          <a:effectLst/>
                          <a:latin typeface="Arial"/>
                        </a:rPr>
                        <a:t>17</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The mention of the "primary DSRC user" might be confusing. It might imply that some DSRC users are primary and others are not. I believe it is intended to note that DSRC's FCC allocation is primary in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"primary DSRC user" to "DSRC user (with primary spectrum allocation from the FCC)"</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4</a:t>
            </a:fld>
            <a:endParaRPr lang="en-US"/>
          </a:p>
        </p:txBody>
      </p:sp>
      <p:cxnSp>
        <p:nvCxnSpPr>
          <p:cNvPr id="8" name="Straight Connector 7"/>
          <p:cNvCxnSpPr/>
          <p:nvPr/>
        </p:nvCxnSpPr>
        <p:spPr bwMode="auto">
          <a:xfrm flipV="1">
            <a:off x="152400" y="22098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228600" y="3048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304800" y="3810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2" name="Straight Connector 11"/>
          <p:cNvCxnSpPr/>
          <p:nvPr/>
        </p:nvCxnSpPr>
        <p:spPr bwMode="auto">
          <a:xfrm flipV="1">
            <a:off x="304800" y="4572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4" name="Straight Connector 13"/>
          <p:cNvCxnSpPr/>
          <p:nvPr/>
        </p:nvCxnSpPr>
        <p:spPr bwMode="auto">
          <a:xfrm flipV="1">
            <a:off x="190500" y="5562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135116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2/9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6500486"/>
              </p:ext>
            </p:extLst>
          </p:nvPr>
        </p:nvGraphicFramePr>
        <p:xfrm>
          <a:off x="609600" y="1524000"/>
          <a:ext cx="7772400" cy="4229730"/>
        </p:xfrm>
        <a:graphic>
          <a:graphicData uri="http://schemas.openxmlformats.org/drawingml/2006/table">
            <a:tbl>
              <a:tblPr/>
              <a:tblGrid>
                <a:gridCol w="412694"/>
                <a:gridCol w="1839926"/>
                <a:gridCol w="642980"/>
                <a:gridCol w="381000"/>
                <a:gridCol w="338770"/>
                <a:gridCol w="395498"/>
                <a:gridCol w="1839926"/>
                <a:gridCol w="626206"/>
                <a:gridCol w="762000"/>
                <a:gridCol w="120706"/>
                <a:gridCol w="412694"/>
              </a:tblGrid>
              <a:tr h="219486">
                <a:tc>
                  <a:txBody>
                    <a:bodyPr/>
                    <a:lstStyle/>
                    <a:p>
                      <a:pPr algn="l" fontAlgn="b"/>
                      <a:r>
                        <a:rPr lang="en-US" sz="1100" b="1" i="0" u="none" strike="noStrike" dirty="0">
                          <a:solidFill>
                            <a:srgbClr val="FFFFFF"/>
                          </a:solidFill>
                          <a:effectLst/>
                          <a:latin typeface="Arial"/>
                        </a:rPr>
                        <a:t>CID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18</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"previous detection" could be ambiguous since there might be multiple of these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83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"previous" to "most recent"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23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Qualify "current CCA mechanism" to be "current 802.11ac CCA mechanism"</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Change "current CCA mechanism" to "current 802.11ac CCA mechanism"</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25</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Clarify "in the case of DSRC"</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9</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102</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"in the case of DSRC," to "in the case that a U-NII-4 device wants </a:t>
                      </a:r>
                      <a:r>
                        <a:rPr lang="en-US" sz="1100" b="0" i="0" u="none" strike="noStrike" dirty="0" smtClean="0">
                          <a:effectLst/>
                          <a:latin typeface="Arial"/>
                        </a:rPr>
                        <a:t>to detect DSRC,"</a:t>
                      </a:r>
                      <a:endParaRPr lang="en-US" sz="1100" b="0"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229">
                <a:tc>
                  <a:txBody>
                    <a:bodyPr/>
                    <a:lstStyle/>
                    <a:p>
                      <a:pPr algn="ctr" fontAlgn="b"/>
                      <a:r>
                        <a:rPr lang="en-US" sz="2000" b="1" i="0" u="none" strike="noStrike" dirty="0">
                          <a:effectLst/>
                          <a:latin typeface="Arial"/>
                        </a:rPr>
                        <a:t>30</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"automotive" to "DSRC"</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Editorial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12</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63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Change "from the automotive and Wi-Fi communities" to "from the DSRC and Wi-Fi communities"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No</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716">
                <a:tc>
                  <a:txBody>
                    <a:bodyPr/>
                    <a:lstStyle/>
                    <a:p>
                      <a:pPr algn="ctr" fontAlgn="b"/>
                      <a:r>
                        <a:rPr lang="en-US" sz="2000" b="1" i="0" u="none" strike="noStrike" dirty="0">
                          <a:effectLst/>
                          <a:latin typeface="Arial"/>
                        </a:rPr>
                        <a:t>31</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When we say the TT work has laid the groundwork for field testing, it should be qualified to note that field testing won't be able to proceed until a proposal is fully defined and prototype Wi-Fi equipment is available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Technical</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13</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75</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after "field testing," insert "once one or more sharing proposals are fully developed and prototype Wi-Fi devices become available,"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effectLst/>
                          <a:latin typeface="Arial"/>
                        </a:rPr>
                        <a:t>Yes</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effectLst/>
                          <a:latin typeface="Arial"/>
                        </a:rPr>
                        <a:t>Accept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5</a:t>
            </a:fld>
            <a:endParaRPr lang="en-US"/>
          </a:p>
        </p:txBody>
      </p:sp>
      <p:cxnSp>
        <p:nvCxnSpPr>
          <p:cNvPr id="8" name="Straight Connector 7"/>
          <p:cNvCxnSpPr/>
          <p:nvPr/>
        </p:nvCxnSpPr>
        <p:spPr bwMode="auto">
          <a:xfrm flipV="1">
            <a:off x="228600" y="2286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228600" y="27432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228600" y="3276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1" name="Straight Connector 10"/>
          <p:cNvCxnSpPr/>
          <p:nvPr/>
        </p:nvCxnSpPr>
        <p:spPr bwMode="auto">
          <a:xfrm flipV="1">
            <a:off x="228600" y="3962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2" name="Straight Connector 11"/>
          <p:cNvCxnSpPr/>
          <p:nvPr/>
        </p:nvCxnSpPr>
        <p:spPr bwMode="auto">
          <a:xfrm flipV="1">
            <a:off x="304800" y="50292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2831661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3/9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7879662"/>
              </p:ext>
            </p:extLst>
          </p:nvPr>
        </p:nvGraphicFramePr>
        <p:xfrm>
          <a:off x="685800" y="1600200"/>
          <a:ext cx="7772399" cy="4753292"/>
        </p:xfrm>
        <a:graphic>
          <a:graphicData uri="http://schemas.openxmlformats.org/drawingml/2006/table">
            <a:tbl>
              <a:tblPr/>
              <a:tblGrid>
                <a:gridCol w="381000"/>
                <a:gridCol w="2438400"/>
                <a:gridCol w="533400"/>
                <a:gridCol w="228600"/>
                <a:gridCol w="228600"/>
                <a:gridCol w="381000"/>
                <a:gridCol w="2514600"/>
                <a:gridCol w="381423"/>
                <a:gridCol w="685376"/>
              </a:tblGrid>
              <a:tr h="1219200">
                <a:tc>
                  <a:txBody>
                    <a:bodyPr/>
                    <a:lstStyle/>
                    <a:p>
                      <a:pPr algn="ctr" fontAlgn="b"/>
                      <a:r>
                        <a:rPr lang="en-US" sz="1600" b="1" i="0" u="none" strike="noStrike" dirty="0">
                          <a:effectLst/>
                          <a:latin typeface="Arial"/>
                        </a:rPr>
                        <a:t>32</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as other incumbents operate here and the FCC does not use this terminology; references to incumbents in the band should include government radiolocation and non-government FSS.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With the release of FCC NPRM 13-22 (Docket 13-49), the United States Federal Communications Commission has requested comments regarding allowing unlicensed devices such as those using 802.11-based standards to share the 5.9 GHz</a:t>
                      </a:r>
                      <a:r>
                        <a:rPr lang="en-US" sz="1000" b="0" i="0" u="none" strike="noStrike" dirty="0">
                          <a:solidFill>
                            <a:srgbClr val="FF0000"/>
                          </a:solidFill>
                          <a:effectLst/>
                          <a:latin typeface="Arial"/>
                        </a:rPr>
                        <a:t> </a:t>
                      </a:r>
                      <a:r>
                        <a:rPr lang="en-US" sz="1000" b="0" i="0" u="none" strike="sngStrike" dirty="0">
                          <a:solidFill>
                            <a:srgbClr val="FF0000"/>
                          </a:solidFill>
                          <a:effectLst/>
                          <a:latin typeface="Arial"/>
                        </a:rPr>
                        <a:t>ITS</a:t>
                      </a:r>
                      <a:r>
                        <a:rPr lang="en-US" sz="1000" b="0" i="0" u="none" strike="noStrike" dirty="0">
                          <a:solidFill>
                            <a:srgbClr val="FF0000"/>
                          </a:solidFill>
                          <a:effectLst/>
                          <a:latin typeface="Arial"/>
                        </a:rPr>
                        <a:t> </a:t>
                      </a:r>
                      <a:r>
                        <a:rPr lang="en-US" sz="1000" b="0" i="0" u="none" strike="noStrike" dirty="0">
                          <a:effectLst/>
                          <a:latin typeface="Arial"/>
                        </a:rPr>
                        <a:t>band, which is currently allocated for DSRC</a:t>
                      </a:r>
                      <a:r>
                        <a:rPr lang="en-US" sz="1000" b="0" i="0" u="none" strike="noStrike" dirty="0">
                          <a:solidFill>
                            <a:srgbClr val="FF0000"/>
                          </a:solidFill>
                          <a:effectLst/>
                          <a:latin typeface="Arial"/>
                        </a:rPr>
                        <a:t>, government radiolocation, and non-government fixed satellite service (FSS) operations.</a:t>
                      </a:r>
                      <a:endParaRPr lang="en-US" sz="1000" b="0"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600" b="1" i="0" u="none" strike="noStrike" dirty="0">
                          <a:effectLst/>
                          <a:latin typeface="Arial"/>
                        </a:rPr>
                        <a:t>33</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Any new sharing of the band permitted by the FCC would be in addition to sharing among primary users of the band.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If </a:t>
                      </a:r>
                      <a:r>
                        <a:rPr lang="en-US" sz="1000" b="0" i="0" u="none" strike="noStrike" dirty="0">
                          <a:solidFill>
                            <a:srgbClr val="FF0000"/>
                          </a:solidFill>
                          <a:effectLst/>
                          <a:latin typeface="Arial"/>
                        </a:rPr>
                        <a:t>additional</a:t>
                      </a:r>
                      <a:r>
                        <a:rPr lang="en-US" sz="1000" b="0" i="0" u="none" strike="noStrike" dirty="0">
                          <a:effectLst/>
                          <a:latin typeface="Arial"/>
                        </a:rPr>
                        <a:t> sharing is allowed, the FCC would create a new set of rules for the band that would become U-NII-4.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a:effectLst/>
                          <a:latin typeface="Arial"/>
                        </a:rPr>
                        <a:t>34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straw poll will be evaluating only support for initial sharing methods.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This report describes the work of the Tiger Team since its inception in August 2013, summarizes the issues surrounding the proposed band sharing ideas discussed in the group, assesses </a:t>
                      </a:r>
                      <a:r>
                        <a:rPr lang="en-US" sz="1000" b="0" i="0" u="none" strike="sngStrike" dirty="0">
                          <a:solidFill>
                            <a:srgbClr val="FF0000"/>
                          </a:solidFill>
                          <a:effectLst/>
                          <a:latin typeface="Arial"/>
                        </a:rPr>
                        <a:t>the level of </a:t>
                      </a:r>
                      <a:r>
                        <a:rPr lang="en-US" sz="1000" b="0" i="0" u="none" strike="noStrike" dirty="0">
                          <a:effectLst/>
                          <a:latin typeface="Arial"/>
                        </a:rPr>
                        <a:t>support for</a:t>
                      </a:r>
                      <a:r>
                        <a:rPr lang="en-US" sz="1000" b="0" i="0" u="none" strike="sngStrike" dirty="0">
                          <a:solidFill>
                            <a:srgbClr val="FF0000"/>
                          </a:solidFill>
                          <a:effectLst/>
                          <a:latin typeface="Arial"/>
                        </a:rPr>
                        <a:t> these concepts among the members of the group,</a:t>
                      </a:r>
                      <a:r>
                        <a:rPr lang="en-US" sz="1000" b="0" i="0" u="none" strike="noStrike" dirty="0">
                          <a:effectLst/>
                          <a:latin typeface="Arial"/>
                        </a:rPr>
                        <a:t> </a:t>
                      </a:r>
                      <a:r>
                        <a:rPr lang="en-US" sz="1000" b="0" i="0" u="none" strike="noStrike" dirty="0">
                          <a:solidFill>
                            <a:srgbClr val="FF0000"/>
                          </a:solidFill>
                          <a:effectLst/>
                          <a:latin typeface="Arial"/>
                        </a:rPr>
                        <a:t>certain initial sharing methods among participants,</a:t>
                      </a:r>
                      <a:r>
                        <a:rPr lang="en-US" sz="1000" b="0" i="0" u="none" strike="noStrike" dirty="0">
                          <a:effectLst/>
                          <a:latin typeface="Arial"/>
                        </a:rPr>
                        <a:t> and recommends next steps for validating the sharing methods.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a:effectLst/>
                          <a:latin typeface="Arial"/>
                        </a:rPr>
                        <a:t>35</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Depending upon the sharing solution identified, lab testing may be appropriate.  Protection from harmful interference should focus on the safety-related DSRC services that are currently planned for the band, rather than potential future services that are not safety-related.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goal of this document is to inform regulators about initial discussions regarding the feasibility and practicality of sharing the 5.9 GHz </a:t>
                      </a:r>
                      <a:r>
                        <a:rPr lang="en-US" sz="1000" b="0" i="0" u="none" strike="sngStrike">
                          <a:solidFill>
                            <a:srgbClr val="FF0000"/>
                          </a:solidFill>
                          <a:effectLst/>
                          <a:latin typeface="Arial"/>
                        </a:rPr>
                        <a:t>ITS</a:t>
                      </a:r>
                      <a:r>
                        <a:rPr lang="en-US" sz="1000" b="0" i="0" u="none" strike="noStrike">
                          <a:solidFill>
                            <a:srgbClr val="FF0000"/>
                          </a:solidFill>
                          <a:effectLst/>
                          <a:latin typeface="Arial"/>
                        </a:rPr>
                        <a:t> </a:t>
                      </a:r>
                      <a:r>
                        <a:rPr lang="en-US" sz="1000" b="0" i="0" u="none" strike="noStrike">
                          <a:effectLst/>
                          <a:latin typeface="Arial"/>
                        </a:rPr>
                        <a:t>band and outlining future analysis and field</a:t>
                      </a:r>
                      <a:r>
                        <a:rPr lang="en-US" sz="1000" b="0" i="0" u="none" strike="noStrike">
                          <a:solidFill>
                            <a:srgbClr val="FF0000"/>
                          </a:solidFill>
                          <a:effectLst/>
                          <a:latin typeface="Arial"/>
                        </a:rPr>
                        <a:t>/lab </a:t>
                      </a:r>
                      <a:r>
                        <a:rPr lang="en-US" sz="1000" b="0" i="0" u="none" strike="noStrike">
                          <a:effectLst/>
                          <a:latin typeface="Arial"/>
                        </a:rPr>
                        <a:t>testing that needs to take place to assure that these techniques will </a:t>
                      </a:r>
                      <a:r>
                        <a:rPr lang="en-US" sz="1000" b="0" i="0" u="none" strike="sngStrike">
                          <a:solidFill>
                            <a:srgbClr val="FF0000"/>
                          </a:solidFill>
                          <a:effectLst/>
                          <a:latin typeface="Arial"/>
                        </a:rPr>
                        <a:t>adequately</a:t>
                      </a:r>
                      <a:r>
                        <a:rPr lang="en-US" sz="1000" b="0" i="0" u="none" strike="noStrike">
                          <a:solidFill>
                            <a:srgbClr val="FF0000"/>
                          </a:solidFill>
                          <a:effectLst/>
                          <a:latin typeface="Arial"/>
                        </a:rPr>
                        <a:t> </a:t>
                      </a:r>
                      <a:r>
                        <a:rPr lang="en-US" sz="1000" b="0" i="0" u="none" strike="noStrike">
                          <a:effectLst/>
                          <a:latin typeface="Arial"/>
                        </a:rPr>
                        <a:t>protect </a:t>
                      </a:r>
                      <a:r>
                        <a:rPr lang="en-US" sz="1000" b="0" i="0" u="none" strike="noStrike">
                          <a:solidFill>
                            <a:srgbClr val="FF0000"/>
                          </a:solidFill>
                          <a:effectLst/>
                          <a:latin typeface="Arial"/>
                        </a:rPr>
                        <a:t>safety-related</a:t>
                      </a:r>
                      <a:r>
                        <a:rPr lang="en-US" sz="1000" b="0" i="0" u="none" strike="noStrike">
                          <a:effectLst/>
                          <a:latin typeface="Arial"/>
                        </a:rPr>
                        <a:t> DSRC transmissions</a:t>
                      </a:r>
                      <a:r>
                        <a:rPr lang="en-US" sz="1000" b="0" i="0" u="none" strike="noStrike">
                          <a:solidFill>
                            <a:srgbClr val="FF0000"/>
                          </a:solidFill>
                          <a:effectLst/>
                          <a:latin typeface="Arial"/>
                        </a:rPr>
                        <a:t> from harmful interference</a:t>
                      </a:r>
                      <a:r>
                        <a:rPr lang="en-US" sz="1000" b="0" i="0" u="none" strike="noStrike">
                          <a:effectLst/>
                          <a:latin typeface="Arial"/>
                        </a:rPr>
                        <a:t> when deployed in the mass market.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6</a:t>
            </a:fld>
            <a:endParaRPr lang="en-US"/>
          </a:p>
        </p:txBody>
      </p:sp>
      <p:cxnSp>
        <p:nvCxnSpPr>
          <p:cNvPr id="8" name="Straight Connector 7"/>
          <p:cNvCxnSpPr/>
          <p:nvPr/>
        </p:nvCxnSpPr>
        <p:spPr bwMode="auto">
          <a:xfrm flipV="1">
            <a:off x="228600" y="2286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304800" y="32766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0" name="Straight Connector 9"/>
          <p:cNvCxnSpPr/>
          <p:nvPr/>
        </p:nvCxnSpPr>
        <p:spPr bwMode="auto">
          <a:xfrm flipV="1">
            <a:off x="304800" y="41910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231188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CID resolution 4/9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21032060"/>
              </p:ext>
            </p:extLst>
          </p:nvPr>
        </p:nvGraphicFramePr>
        <p:xfrm>
          <a:off x="685800" y="1295400"/>
          <a:ext cx="7772399" cy="5029200"/>
        </p:xfrm>
        <a:graphic>
          <a:graphicData uri="http://schemas.openxmlformats.org/drawingml/2006/table">
            <a:tbl>
              <a:tblPr/>
              <a:tblGrid>
                <a:gridCol w="461727"/>
                <a:gridCol w="2058531"/>
                <a:gridCol w="541086"/>
                <a:gridCol w="291456"/>
                <a:gridCol w="381000"/>
                <a:gridCol w="457200"/>
                <a:gridCol w="2514600"/>
                <a:gridCol w="381000"/>
                <a:gridCol w="685799"/>
              </a:tblGrid>
              <a:tr h="736789">
                <a:tc>
                  <a:txBody>
                    <a:bodyPr/>
                    <a:lstStyle/>
                    <a:p>
                      <a:pPr algn="ctr" fontAlgn="b"/>
                      <a:r>
                        <a:rPr lang="en-US" sz="1200" b="1" i="0" u="none" strike="noStrike" dirty="0">
                          <a:effectLst/>
                          <a:latin typeface="Arial"/>
                        </a:rPr>
                        <a:t>36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References to incumbents in the band should include government radiolocation and non-government FSS.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7-8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FCC allocated 75MHz of spectrum in the 5.9GHz band (5850-5925MHz) for Dedicated Short Range Communications (DSRC) in October 1999</a:t>
                      </a:r>
                      <a:r>
                        <a:rPr lang="en-US" sz="1000" b="0" i="0" u="none" strike="noStrike">
                          <a:solidFill>
                            <a:srgbClr val="FF0000"/>
                          </a:solidFill>
                          <a:effectLst/>
                          <a:latin typeface="Arial"/>
                        </a:rPr>
                        <a:t>, on a shared basis with government radiolocation and non-government FSS operations</a:t>
                      </a:r>
                      <a:r>
                        <a:rPr lang="en-US" sz="1000" b="0" i="0" u="none" strike="noStrike">
                          <a:effectLst/>
                          <a:latin typeface="Arial"/>
                        </a:rPr>
                        <a: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200" b="1" i="0" u="none" strike="noStrike">
                          <a:effectLst/>
                          <a:latin typeface="Arial"/>
                        </a:rPr>
                        <a:t>37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Because DSRC already shares the band with FSS and radiolocation, a reference to "further" sharing is appropriate.  The 5.9 GHz band should not be referred to as the "DSRC band." Note also that a sharing solution must protect not only DSRC but also other incumbents.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9-10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the FCC NPRM 13-22 (13-49), the FCC requested comments on a potential</a:t>
                      </a:r>
                      <a:r>
                        <a:rPr lang="en-US" sz="1000" b="0" i="0" u="none" strike="noStrike" dirty="0">
                          <a:solidFill>
                            <a:srgbClr val="FF0000"/>
                          </a:solidFill>
                          <a:effectLst/>
                          <a:latin typeface="Arial"/>
                        </a:rPr>
                        <a:t> further</a:t>
                      </a:r>
                      <a:r>
                        <a:rPr lang="en-US" sz="1000" b="0" i="0" u="none" strike="noStrike" dirty="0">
                          <a:effectLst/>
                          <a:latin typeface="Arial"/>
                        </a:rPr>
                        <a:t> sharing of the </a:t>
                      </a:r>
                      <a:r>
                        <a:rPr lang="en-US" sz="1000" b="0" i="0" u="none" strike="sngStrike" dirty="0">
                          <a:solidFill>
                            <a:srgbClr val="FF0000"/>
                          </a:solidFill>
                          <a:effectLst/>
                          <a:latin typeface="Arial"/>
                        </a:rPr>
                        <a:t>DSRC</a:t>
                      </a:r>
                      <a:r>
                        <a:rPr lang="en-US" sz="1000" b="0" i="0" u="none" strike="noStrike" dirty="0">
                          <a:effectLst/>
                          <a:latin typeface="Arial"/>
                        </a:rPr>
                        <a:t> </a:t>
                      </a:r>
                      <a:r>
                        <a:rPr lang="en-US" sz="1000" b="0" i="0" u="none" strike="noStrike" dirty="0">
                          <a:solidFill>
                            <a:srgbClr val="FF0000"/>
                          </a:solidFill>
                          <a:effectLst/>
                          <a:latin typeface="Arial"/>
                        </a:rPr>
                        <a:t>5.9GHz</a:t>
                      </a:r>
                      <a:r>
                        <a:rPr lang="en-US" sz="1000" b="0" i="0" u="none" strike="noStrike" dirty="0">
                          <a:effectLst/>
                          <a:latin typeface="Arial"/>
                        </a:rPr>
                        <a:t> band, to understand if a feasible sharing solution that protects </a:t>
                      </a:r>
                      <a:r>
                        <a:rPr lang="en-US" sz="1000" b="0" i="0" u="none" strike="sngStrike" dirty="0">
                          <a:solidFill>
                            <a:srgbClr val="FF0000"/>
                          </a:solidFill>
                          <a:effectLst/>
                          <a:latin typeface="Arial"/>
                        </a:rPr>
                        <a:t>DSRC</a:t>
                      </a:r>
                      <a:r>
                        <a:rPr lang="en-US" sz="1000" b="0" i="0" u="none" strike="noStrike" dirty="0">
                          <a:effectLst/>
                          <a:latin typeface="Arial"/>
                        </a:rPr>
                        <a:t> </a:t>
                      </a:r>
                      <a:r>
                        <a:rPr lang="en-US" sz="1000" b="0" i="0" u="none" strike="noStrike" dirty="0">
                          <a:solidFill>
                            <a:srgbClr val="FF0000"/>
                          </a:solidFill>
                          <a:effectLst/>
                          <a:latin typeface="Arial"/>
                        </a:rPr>
                        <a:t>other</a:t>
                      </a:r>
                      <a:r>
                        <a:rPr lang="en-US" sz="1000" b="0" i="0" u="none" strike="noStrike" dirty="0">
                          <a:effectLst/>
                          <a:latin typeface="Arial"/>
                        </a:rPr>
                        <a:t> users could be developed.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a:effectLst/>
                          <a:latin typeface="Arial"/>
                        </a:rPr>
                        <a:t>38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References to incumbents in the band should include government radiolocation and non-government FSS.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DSRC</a:t>
                      </a:r>
                      <a:r>
                        <a:rPr lang="en-US" sz="1000" b="0" i="0" u="none" strike="noStrike">
                          <a:solidFill>
                            <a:srgbClr val="FF0000"/>
                          </a:solidFill>
                          <a:effectLst/>
                          <a:latin typeface="Arial"/>
                        </a:rPr>
                        <a:t>, government radiolocation, and non-government FSS</a:t>
                      </a:r>
                      <a:r>
                        <a:rPr lang="en-US" sz="1000" b="0" i="0" u="none" strike="noStrike">
                          <a:effectLst/>
                          <a:latin typeface="Arial"/>
                        </a:rPr>
                        <a:t> would remain as </a:t>
                      </a:r>
                      <a:r>
                        <a:rPr lang="en-US" sz="1000" b="0" i="0" u="none" strike="sngStrike">
                          <a:solidFill>
                            <a:srgbClr val="FF0000"/>
                          </a:solidFill>
                          <a:effectLst/>
                          <a:latin typeface="Arial"/>
                        </a:rPr>
                        <a:t>a</a:t>
                      </a:r>
                      <a:r>
                        <a:rPr lang="en-US" sz="1000" b="0" i="0" u="none" strike="noStrike">
                          <a:effectLst/>
                          <a:latin typeface="Arial"/>
                        </a:rPr>
                        <a:t> primary user</a:t>
                      </a:r>
                      <a:r>
                        <a:rPr lang="en-US" sz="1000" b="0" i="0" u="none" strike="noStrike">
                          <a:solidFill>
                            <a:srgbClr val="FF0000"/>
                          </a:solidFill>
                          <a:effectLst/>
                          <a:latin typeface="Arial"/>
                        </a:rPr>
                        <a:t>s</a:t>
                      </a:r>
                      <a:r>
                        <a:rPr lang="en-US" sz="1000" b="0" i="0" u="none" strike="noStrike">
                          <a:effectLst/>
                          <a:latin typeface="Arial"/>
                        </a:rPr>
                        <a:t> of the band, but if sharing is allowed, this new band would be designated U-NII-4.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a:effectLst/>
                          <a:latin typeface="Arial"/>
                        </a:rPr>
                        <a:t>39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March 2014, the FCC adopted new rules for U-NII-1 that now allow transmit powers up to 1W under certain circumstances.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250</a:t>
                      </a:r>
                      <a:r>
                        <a:rPr lang="en-US" sz="1000" b="0" i="0" u="none" strike="noStrike">
                          <a:solidFill>
                            <a:srgbClr val="FF0000"/>
                          </a:solidFill>
                          <a:effectLst/>
                          <a:latin typeface="Arial"/>
                        </a:rPr>
                        <a:t>-1000</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b="0" i="0" u="none" strike="noStrike" dirty="0" smtClean="0">
                          <a:solidFill>
                            <a:srgbClr val="FF0000"/>
                          </a:solidFill>
                          <a:effectLst/>
                          <a:latin typeface="Arial"/>
                        </a:rPr>
                        <a:t>Reject – wording added</a:t>
                      </a:r>
                      <a:r>
                        <a:rPr lang="en-US" sz="800" b="0" i="0" u="none" strike="noStrike" baseline="0" dirty="0" smtClean="0">
                          <a:solidFill>
                            <a:srgbClr val="FF0000"/>
                          </a:solidFill>
                          <a:effectLst/>
                          <a:latin typeface="Arial"/>
                        </a:rPr>
                        <a:t> to clarify original vs new designation</a:t>
                      </a:r>
                      <a:endParaRPr lang="en-US" sz="8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dirty="0">
                          <a:effectLst/>
                          <a:latin typeface="Arial"/>
                        </a:rPr>
                        <a:t>40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U-NII-2</a:t>
                      </a:r>
                      <a:r>
                        <a:rPr lang="en-US" sz="1000" b="0" i="0" u="none" strike="noStrike">
                          <a:solidFill>
                            <a:srgbClr val="FF0000"/>
                          </a:solidFill>
                          <a:effectLst/>
                          <a:latin typeface="Arial"/>
                        </a:rPr>
                        <a:t>A</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solidFill>
                            <a:srgbClr val="FF0000"/>
                          </a:solidFill>
                          <a:effectLst/>
                          <a:latin typeface="Arial"/>
                        </a:rPr>
                        <a:t>Reject – see CID 39</a:t>
                      </a:r>
                      <a:endParaRPr lang="en-US" sz="10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394">
                <a:tc>
                  <a:txBody>
                    <a:bodyPr/>
                    <a:lstStyle/>
                    <a:p>
                      <a:pPr algn="ctr" fontAlgn="b"/>
                      <a:r>
                        <a:rPr lang="en-US" sz="1200" b="1" i="0" u="none" strike="noStrike" dirty="0">
                          <a:effectLst/>
                          <a:latin typeface="Arial"/>
                        </a:rPr>
                        <a:t>41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27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U-NII-2</a:t>
                      </a:r>
                      <a:r>
                        <a:rPr lang="en-US" sz="1000" b="0" i="0" u="none" strike="noStrike">
                          <a:solidFill>
                            <a:srgbClr val="FF0000"/>
                          </a:solidFill>
                          <a:effectLst/>
                          <a:latin typeface="Arial"/>
                        </a:rPr>
                        <a:t>C</a:t>
                      </a:r>
                      <a:r>
                        <a:rPr lang="en-US" sz="1000" b="0" i="0" u="none" strike="sngStrike">
                          <a:solidFill>
                            <a:srgbClr val="FF0000"/>
                          </a:solidFill>
                          <a:effectLst/>
                          <a:latin typeface="Arial"/>
                        </a:rPr>
                        <a:t>e</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solidFill>
                            <a:srgbClr val="FF0000"/>
                          </a:solidFill>
                          <a:effectLst/>
                          <a:latin typeface="Arial"/>
                        </a:rPr>
                        <a:t>Reject – see CID 39</a:t>
                      </a:r>
                      <a:endParaRPr lang="en-US" sz="10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7</a:t>
            </a:fld>
            <a:endParaRPr lang="en-US"/>
          </a:p>
        </p:txBody>
      </p:sp>
      <p:cxnSp>
        <p:nvCxnSpPr>
          <p:cNvPr id="8" name="Straight Connector 7"/>
          <p:cNvCxnSpPr/>
          <p:nvPr/>
        </p:nvCxnSpPr>
        <p:spPr bwMode="auto">
          <a:xfrm flipV="1">
            <a:off x="228600" y="45720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flipV="1">
            <a:off x="152400" y="51816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cxnSp>
        <p:nvCxnSpPr>
          <p:cNvPr id="10" name="Straight Connector 9"/>
          <p:cNvCxnSpPr/>
          <p:nvPr/>
        </p:nvCxnSpPr>
        <p:spPr bwMode="auto">
          <a:xfrm flipV="1">
            <a:off x="238125" y="58674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288318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5/9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974024"/>
              </p:ext>
            </p:extLst>
          </p:nvPr>
        </p:nvGraphicFramePr>
        <p:xfrm>
          <a:off x="685800" y="1676400"/>
          <a:ext cx="7772399" cy="4572000"/>
        </p:xfrm>
        <a:graphic>
          <a:graphicData uri="http://schemas.openxmlformats.org/drawingml/2006/table">
            <a:tbl>
              <a:tblPr/>
              <a:tblGrid>
                <a:gridCol w="461727"/>
                <a:gridCol w="2058531"/>
                <a:gridCol w="541086"/>
                <a:gridCol w="291456"/>
                <a:gridCol w="304800"/>
                <a:gridCol w="457200"/>
                <a:gridCol w="2590800"/>
                <a:gridCol w="381423"/>
                <a:gridCol w="685376"/>
              </a:tblGrid>
              <a:tr h="736789">
                <a:tc>
                  <a:txBody>
                    <a:bodyPr/>
                    <a:lstStyle/>
                    <a:p>
                      <a:pPr algn="ctr" fontAlgn="b"/>
                      <a:r>
                        <a:rPr lang="en-US" sz="1400" b="1" i="0" u="none" strike="noStrike" dirty="0">
                          <a:effectLst/>
                          <a:latin typeface="Arial"/>
                        </a:rPr>
                        <a:t>42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 did not specify that this was to be a guard band, but instead refers to it as a "reserve channel" "to accommodate future, unforeseen developments."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As shown in Fig. 1, these rules defined a band plan that reserved 5 MHz at the low end of the band (5.850-5.855 GHz) </a:t>
                      </a:r>
                      <a:r>
                        <a:rPr lang="en-US" sz="1000" b="0" i="0" u="none" strike="noStrike">
                          <a:solidFill>
                            <a:srgbClr val="FF0000"/>
                          </a:solidFill>
                          <a:effectLst/>
                          <a:latin typeface="Arial"/>
                        </a:rPr>
                        <a:t>for future developments </a:t>
                      </a:r>
                      <a:r>
                        <a:rPr lang="en-US" sz="1000" b="0" i="0" u="none" strike="sngStrike">
                          <a:solidFill>
                            <a:srgbClr val="FF0000"/>
                          </a:solidFill>
                          <a:effectLst/>
                          <a:latin typeface="Arial"/>
                        </a:rPr>
                        <a:t>as a guard band</a:t>
                      </a:r>
                      <a:r>
                        <a:rPr lang="en-US" sz="1000" b="0" i="0" u="none" strike="noStrike">
                          <a:solidFill>
                            <a:srgbClr val="FF0000"/>
                          </a:solidFill>
                          <a:effectLst/>
                          <a:latin typeface="Arial"/>
                        </a:rPr>
                        <a:t> </a:t>
                      </a:r>
                      <a:r>
                        <a:rPr lang="en-US" sz="1000" b="0" i="0" u="none" strike="noStrike">
                          <a:effectLst/>
                          <a:latin typeface="Arial"/>
                        </a:rPr>
                        <a:t>and specified seven 10 MHz channels, i.e. Ch. 172 (5.855-5.865 GHz) through 184 (5.915-5.925 GHz).</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400" b="1" i="0" u="none" strike="noStrike">
                          <a:effectLst/>
                          <a:latin typeface="Arial"/>
                        </a:rPr>
                        <a:t>43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At this time, NHTSA is not proposing that V2V collision-avoidance applications be used to control the vehicle. Most commenters in the NHTSA proceeding suggested that, in fact, it may not be appropriate for V2V to do more than warn the driver.</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60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focus of the research is V2V communication of vehicle state information (location, speed, acceleration, heading, etc.) through so-called Basic Safety Messages (BSMs) [9], and the development of collision-avoidance applications that use the BSM data to identify potential collision threats and take appropriate action, e.g. warn the driver </a:t>
                      </a:r>
                      <a:r>
                        <a:rPr lang="en-US" sz="1000" b="0" i="0" u="none" strike="sngStrike">
                          <a:solidFill>
                            <a:srgbClr val="FF0000"/>
                          </a:solidFill>
                          <a:effectLst/>
                          <a:latin typeface="Arial"/>
                        </a:rPr>
                        <a:t>or control the vehicle</a:t>
                      </a:r>
                      <a:r>
                        <a:rPr lang="en-US" sz="1000" b="0" i="0" u="none" strike="noStrike">
                          <a:effectLst/>
                          <a:latin typeface="Arial"/>
                        </a:rPr>
                        <a: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9587">
                <a:tc>
                  <a:txBody>
                    <a:bodyPr/>
                    <a:lstStyle/>
                    <a:p>
                      <a:pPr algn="ctr" fontAlgn="b"/>
                      <a:r>
                        <a:rPr lang="en-US" sz="1400" b="1" i="0" u="none" strike="noStrike" dirty="0">
                          <a:effectLst/>
                          <a:latin typeface="Arial"/>
                        </a:rPr>
                        <a:t>45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FCC's 2013 NPRM dealt specifically with the 5 GHz band.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79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In response to the rapidly accelerating adoption of Wi-Fi, particularly the emerging 802.11ac standard, the FCC issued a Notice of Proposed Rulemaking (NPRM) in early 2013 that proposed adding 195MHz of additional </a:t>
                      </a:r>
                      <a:r>
                        <a:rPr lang="en-US" sz="1000" b="0" i="0" u="none" strike="noStrike">
                          <a:solidFill>
                            <a:srgbClr val="FF0000"/>
                          </a:solidFill>
                          <a:effectLst/>
                          <a:latin typeface="Arial"/>
                        </a:rPr>
                        <a:t>5GHz</a:t>
                      </a:r>
                      <a:r>
                        <a:rPr lang="en-US" sz="1000" b="0" i="0" u="none" strike="noStrike">
                          <a:effectLst/>
                          <a:latin typeface="Arial"/>
                        </a:rPr>
                        <a:t> spectrum for use by unlicensed devices such as Wi-Fi.</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9587">
                <a:tc>
                  <a:txBody>
                    <a:bodyPr/>
                    <a:lstStyle/>
                    <a:p>
                      <a:pPr algn="ctr" fontAlgn="b"/>
                      <a:r>
                        <a:rPr lang="en-US" sz="1400" b="1" i="0" u="none" strike="noStrike" dirty="0">
                          <a:effectLst/>
                          <a:latin typeface="Arial"/>
                        </a:rPr>
                        <a:t>46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the FCC has already adopted the new nomenclature for the 5 GHz bands, we propose referring to them by their new names.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 addition, the NPRM proposed changes in the existing U-NII-1, U-NII-2</a:t>
                      </a:r>
                      <a:r>
                        <a:rPr lang="en-US" sz="1000" b="0" i="0" u="none" strike="noStrike" dirty="0">
                          <a:solidFill>
                            <a:srgbClr val="FF0000"/>
                          </a:solidFill>
                          <a:effectLst/>
                          <a:latin typeface="Arial"/>
                        </a:rPr>
                        <a:t>A</a:t>
                      </a:r>
                      <a:r>
                        <a:rPr lang="en-US" sz="1000" b="0" i="0" u="none" strike="noStrike" dirty="0">
                          <a:effectLst/>
                          <a:latin typeface="Arial"/>
                        </a:rPr>
                        <a:t>, and U-NII-</a:t>
                      </a:r>
                      <a:r>
                        <a:rPr lang="en-US" sz="1000" b="0" i="0" u="none" strike="sngStrike" dirty="0">
                          <a:solidFill>
                            <a:srgbClr val="FF0000"/>
                          </a:solidFill>
                          <a:effectLst/>
                          <a:latin typeface="Arial"/>
                        </a:rPr>
                        <a:t>2e</a:t>
                      </a:r>
                      <a:r>
                        <a:rPr lang="en-US" sz="1000" b="0" i="0" u="none" strike="noStrike" dirty="0">
                          <a:solidFill>
                            <a:srgbClr val="FF0000"/>
                          </a:solidFill>
                          <a:effectLst/>
                          <a:latin typeface="Arial"/>
                        </a:rPr>
                        <a:t>2C</a:t>
                      </a:r>
                      <a:r>
                        <a:rPr lang="en-US" sz="1000" b="0" i="0" u="none" strike="noStrike" dirty="0">
                          <a:effectLst/>
                          <a:latin typeface="Arial"/>
                        </a:rPr>
                        <a:t> bands to make them more useful for unlicensed devices, including making U-NII-1 available outdoors and streamlining the DFS process for U-NII-2 and U-NII-2e (a portion of these new rules have been approved; see [2]).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smtClean="0">
                          <a:solidFill>
                            <a:srgbClr val="FF0000"/>
                          </a:solidFill>
                          <a:effectLst/>
                          <a:latin typeface="Arial"/>
                        </a:rPr>
                        <a:t>Reject – wording added</a:t>
                      </a:r>
                      <a:r>
                        <a:rPr lang="en-US" sz="1000" b="0" i="0" u="none" strike="noStrike" baseline="0" dirty="0" smtClean="0">
                          <a:solidFill>
                            <a:srgbClr val="FF0000"/>
                          </a:solidFill>
                          <a:effectLst/>
                          <a:latin typeface="Arial"/>
                        </a:rPr>
                        <a:t> to clarify original vs new designation</a:t>
                      </a:r>
                      <a:endParaRPr lang="en-US" sz="1000" b="0" i="0" u="none" strike="noStrike" dirty="0">
                        <a:solidFill>
                          <a:srgbClr val="FF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8</a:t>
            </a:fld>
            <a:endParaRPr lang="en-US"/>
          </a:p>
        </p:txBody>
      </p:sp>
      <p:cxnSp>
        <p:nvCxnSpPr>
          <p:cNvPr id="8" name="Straight Connector 7"/>
          <p:cNvCxnSpPr/>
          <p:nvPr/>
        </p:nvCxnSpPr>
        <p:spPr bwMode="auto">
          <a:xfrm flipV="1">
            <a:off x="304800" y="3276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9" name="Straight Connector 8"/>
          <p:cNvCxnSpPr/>
          <p:nvPr/>
        </p:nvCxnSpPr>
        <p:spPr bwMode="auto">
          <a:xfrm flipV="1">
            <a:off x="228600" y="44196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0" name="Straight Connector 9"/>
          <p:cNvCxnSpPr/>
          <p:nvPr/>
        </p:nvCxnSpPr>
        <p:spPr bwMode="auto">
          <a:xfrm flipV="1">
            <a:off x="238125" y="20574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cxnSp>
        <p:nvCxnSpPr>
          <p:cNvPr id="11" name="Straight Connector 10"/>
          <p:cNvCxnSpPr/>
          <p:nvPr/>
        </p:nvCxnSpPr>
        <p:spPr bwMode="auto">
          <a:xfrm flipV="1">
            <a:off x="228600" y="5562600"/>
            <a:ext cx="8534400" cy="76200"/>
          </a:xfrm>
          <a:prstGeom prst="line">
            <a:avLst/>
          </a:prstGeom>
          <a:solidFill>
            <a:schemeClr val="accent1"/>
          </a:solidFill>
          <a:ln w="41275"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022829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CID resolution 6/9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3347862"/>
              </p:ext>
            </p:extLst>
          </p:nvPr>
        </p:nvGraphicFramePr>
        <p:xfrm>
          <a:off x="685800" y="1371600"/>
          <a:ext cx="7772399" cy="5029200"/>
        </p:xfrm>
        <a:graphic>
          <a:graphicData uri="http://schemas.openxmlformats.org/drawingml/2006/table">
            <a:tbl>
              <a:tblPr/>
              <a:tblGrid>
                <a:gridCol w="461727"/>
                <a:gridCol w="2058531"/>
                <a:gridCol w="541086"/>
                <a:gridCol w="367656"/>
                <a:gridCol w="228600"/>
                <a:gridCol w="457200"/>
                <a:gridCol w="2590800"/>
                <a:gridCol w="381423"/>
                <a:gridCol w="685376"/>
              </a:tblGrid>
              <a:tr h="859587">
                <a:tc>
                  <a:txBody>
                    <a:bodyPr/>
                    <a:lstStyle/>
                    <a:p>
                      <a:pPr algn="ctr" fontAlgn="b"/>
                      <a:r>
                        <a:rPr lang="en-US" sz="1200" b="1" i="0" u="none" strike="noStrike" dirty="0">
                          <a:effectLst/>
                          <a:latin typeface="Arial"/>
                        </a:rPr>
                        <a:t>47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5.9 GHz band should not be referred to as the "ITS band." This edit also amends the descriptions of the channels that would be permitted.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84-87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As a reminder, the </a:t>
                      </a:r>
                      <a:r>
                        <a:rPr lang="en-US" sz="1000" b="0" i="0" u="none" strike="sngStrike" dirty="0">
                          <a:solidFill>
                            <a:srgbClr val="FF0000"/>
                          </a:solidFill>
                          <a:effectLst/>
                          <a:latin typeface="Arial"/>
                        </a:rPr>
                        <a:t>ITS band is </a:t>
                      </a:r>
                      <a:r>
                        <a:rPr lang="en-US" sz="1000" b="0" i="0" u="none" strike="noStrike" dirty="0">
                          <a:effectLst/>
                          <a:latin typeface="Arial"/>
                        </a:rPr>
                        <a:t>5.850-5.925 GHz </a:t>
                      </a:r>
                      <a:r>
                        <a:rPr lang="en-US" sz="1000" b="0" i="0" u="none" strike="noStrike" dirty="0">
                          <a:solidFill>
                            <a:srgbClr val="FF0000"/>
                          </a:solidFill>
                          <a:effectLst/>
                          <a:latin typeface="Arial"/>
                        </a:rPr>
                        <a:t>band is allocated to ITS, radiolocation, and FSS</a:t>
                      </a:r>
                      <a:r>
                        <a:rPr lang="en-US" sz="1000" b="0" i="0" u="none" strike="noStrike" dirty="0">
                          <a:effectLst/>
                          <a:latin typeface="Arial"/>
                        </a:rPr>
                        <a:t>, so the inclusion of this band in the NPRM would permit one additional 80 MHz</a:t>
                      </a:r>
                      <a:r>
                        <a:rPr lang="en-US" sz="1000" b="0" i="0" u="none" strike="sngStrike" dirty="0">
                          <a:solidFill>
                            <a:srgbClr val="FF0000"/>
                          </a:solidFill>
                          <a:effectLst/>
                          <a:latin typeface="Arial"/>
                        </a:rPr>
                        <a:t> and</a:t>
                      </a:r>
                      <a:r>
                        <a:rPr lang="en-US" sz="1000" b="0" i="0" u="none" strike="noStrike" dirty="0">
                          <a:solidFill>
                            <a:srgbClr val="FF0000"/>
                          </a:solidFill>
                          <a:effectLst/>
                          <a:latin typeface="Arial"/>
                        </a:rPr>
                        <a:t>,</a:t>
                      </a:r>
                      <a:r>
                        <a:rPr lang="en-US" sz="1000" b="0" i="0" u="none" strike="noStrike" dirty="0">
                          <a:effectLst/>
                          <a:latin typeface="Arial"/>
                        </a:rPr>
                        <a:t> one additional 160 MHz </a:t>
                      </a:r>
                      <a:r>
                        <a:rPr lang="en-US" sz="1000" b="0" i="0" u="none" strike="noStrike" dirty="0">
                          <a:solidFill>
                            <a:srgbClr val="FF0000"/>
                          </a:solidFill>
                          <a:effectLst/>
                          <a:latin typeface="Arial"/>
                        </a:rPr>
                        <a:t>contiguous</a:t>
                      </a:r>
                      <a:r>
                        <a:rPr lang="en-US" sz="1000" b="0" i="0" u="none" strike="noStrike" dirty="0">
                          <a:effectLst/>
                          <a:latin typeface="Arial"/>
                        </a:rPr>
                        <a:t> channel</a:t>
                      </a:r>
                      <a:r>
                        <a:rPr lang="en-US" sz="1000" b="0" i="0" u="none" strike="noStrike" dirty="0">
                          <a:solidFill>
                            <a:srgbClr val="FF0000"/>
                          </a:solidFill>
                          <a:effectLst/>
                          <a:latin typeface="Arial"/>
                        </a:rPr>
                        <a:t>, and several possible non-contiguous 160 MHz channels</a:t>
                      </a:r>
                      <a:r>
                        <a:rPr lang="en-US" sz="1000" b="0" i="0" u="none" strike="noStrike" dirty="0">
                          <a:effectLst/>
                          <a:latin typeface="Arial"/>
                        </a:rPr>
                        <a:t> for Wi-Fi operation.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200" b="1" i="0" u="none" strike="noStrike">
                          <a:effectLst/>
                          <a:latin typeface="Arial"/>
                        </a:rPr>
                        <a:t>48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Spelling error.</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Editorial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Unlicensed devices following standards other than 802.11 would also be permitted to operate anywhere in the bands label</a:t>
                      </a:r>
                      <a:r>
                        <a:rPr lang="en-US" sz="1000" b="0" i="0" u="none" strike="noStrike" dirty="0">
                          <a:solidFill>
                            <a:srgbClr val="FF0000"/>
                          </a:solidFill>
                          <a:effectLst/>
                          <a:latin typeface="Arial"/>
                        </a:rPr>
                        <a:t>l</a:t>
                      </a:r>
                      <a:r>
                        <a:rPr lang="en-US" sz="1000" b="0" i="0" u="none" strike="noStrike" dirty="0">
                          <a:effectLst/>
                          <a:latin typeface="Arial"/>
                        </a:rPr>
                        <a:t>ed “New” in the figure.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73578">
                <a:tc>
                  <a:txBody>
                    <a:bodyPr/>
                    <a:lstStyle/>
                    <a:p>
                      <a:pPr algn="ctr" fontAlgn="b"/>
                      <a:r>
                        <a:rPr lang="en-US" sz="1200" b="1" i="0" u="none" strike="noStrike" dirty="0">
                          <a:effectLst/>
                          <a:latin typeface="Arial"/>
                        </a:rPr>
                        <a:t>53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change proposed suggests more neutral wording that will more accurately characterize the ongoing dialogue and relevant issue.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99-104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sngStrike">
                          <a:solidFill>
                            <a:srgbClr val="FF0000"/>
                          </a:solidFill>
                          <a:effectLst/>
                          <a:latin typeface="Arial"/>
                        </a:rPr>
                        <a:t>This has led to an initial flurry of dialog between t</a:t>
                      </a:r>
                      <a:r>
                        <a:rPr lang="en-US" sz="1000" b="0" i="0" u="none" strike="noStrike">
                          <a:solidFill>
                            <a:srgbClr val="FF0000"/>
                          </a:solidFill>
                          <a:effectLst/>
                          <a:latin typeface="Arial"/>
                        </a:rPr>
                        <a:t>T</a:t>
                      </a:r>
                      <a:r>
                        <a:rPr lang="en-US" sz="1000" b="0" i="0" u="none" strike="noStrike">
                          <a:effectLst/>
                          <a:latin typeface="Arial"/>
                        </a:rPr>
                        <a:t>he automotive and WLAN industries</a:t>
                      </a:r>
                      <a:r>
                        <a:rPr lang="en-US" sz="1000" b="0" i="0" u="none" strike="noStrike">
                          <a:solidFill>
                            <a:srgbClr val="FF0000"/>
                          </a:solidFill>
                          <a:effectLst/>
                          <a:latin typeface="Arial"/>
                        </a:rPr>
                        <a:t> have thus engaged in dialog to discuss possible mechanisms that could facilitate DSRC-WLAN sharing in U-NII-4 while protecting safety-related DSRC functions from harmful interference.</a:t>
                      </a:r>
                      <a:r>
                        <a:rPr lang="en-US" sz="1000" b="0" i="0" u="none" strike="sngStrike">
                          <a:solidFill>
                            <a:srgbClr val="FF0000"/>
                          </a:solidFill>
                          <a:effectLst/>
                          <a:latin typeface="Arial"/>
                        </a:rPr>
                        <a:t>, because the ITS band allocation at 5.9 GHz was not expected to be shared with unlicensed devices such as Wi-Fi.  The fundamental issue is how to share the band in a “fair” way, given that DSRC has a higher precedence in the band.</a:t>
                      </a:r>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200" b="1" i="0" u="none" strike="noStrike" dirty="0">
                          <a:effectLst/>
                          <a:latin typeface="Arial"/>
                        </a:rPr>
                        <a:t>54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change proposed suggests more neutral wording that will more accurately characterize the FCC's NPRM.</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107-109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Because </a:t>
                      </a:r>
                      <a:r>
                        <a:rPr lang="en-US" sz="1000" b="0" i="0" u="none" strike="sngStrike">
                          <a:solidFill>
                            <a:srgbClr val="FF0000"/>
                          </a:solidFill>
                          <a:effectLst/>
                          <a:latin typeface="Arial"/>
                        </a:rPr>
                        <a:t>of the controversial nature of</a:t>
                      </a:r>
                      <a:r>
                        <a:rPr lang="en-US" sz="1000" b="0" i="0" u="none" strike="noStrike">
                          <a:effectLst/>
                          <a:latin typeface="Arial"/>
                        </a:rPr>
                        <a:t> the FCC’s NPRM </a:t>
                      </a:r>
                      <a:r>
                        <a:rPr lang="en-US" sz="1000" b="0" i="0" u="none" strike="sngStrike">
                          <a:solidFill>
                            <a:srgbClr val="FF0000"/>
                          </a:solidFill>
                          <a:effectLst/>
                          <a:latin typeface="Arial"/>
                        </a:rPr>
                        <a:t>that would</a:t>
                      </a:r>
                      <a:r>
                        <a:rPr lang="en-US" sz="1000" b="0" i="0" u="none" strike="noStrike">
                          <a:solidFill>
                            <a:srgbClr val="FF0000"/>
                          </a:solidFill>
                          <a:effectLst/>
                          <a:latin typeface="Arial"/>
                        </a:rPr>
                        <a:t>proposed to </a:t>
                      </a:r>
                      <a:r>
                        <a:rPr lang="en-US" sz="1000" b="0" i="0" u="none" strike="noStrike">
                          <a:effectLst/>
                          <a:latin typeface="Arial"/>
                        </a:rPr>
                        <a:t>allow band sharing between DSRC </a:t>
                      </a:r>
                      <a:r>
                        <a:rPr lang="en-US" sz="1000" b="0" i="0" u="none" strike="noStrike">
                          <a:solidFill>
                            <a:srgbClr val="FF0000"/>
                          </a:solidFill>
                          <a:effectLst/>
                          <a:latin typeface="Arial"/>
                        </a:rPr>
                        <a:t>and a possible future variant of 802.11n and/or 802.11ac, and asked for industry comment on how such sharing could be achieved on a technical level,</a:t>
                      </a:r>
                      <a:r>
                        <a:rPr lang="en-US" sz="1000" b="0" i="0" u="none" strike="noStrike">
                          <a:effectLst/>
                          <a:latin typeface="Arial"/>
                        </a:rPr>
                        <a:t> the Regulatory Standing Committee of the 802.11 working group created this DSRC Coexistence Tiger Team in August 2013 [12].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No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dirty="0"/>
              <a:t>February 2015</a:t>
            </a:r>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9</a:t>
            </a:fld>
            <a:endParaRPr lang="en-US"/>
          </a:p>
        </p:txBody>
      </p:sp>
      <p:cxnSp>
        <p:nvCxnSpPr>
          <p:cNvPr id="8" name="Straight Connector 7"/>
          <p:cNvCxnSpPr/>
          <p:nvPr/>
        </p:nvCxnSpPr>
        <p:spPr bwMode="auto">
          <a:xfrm flipV="1">
            <a:off x="333375" y="2667000"/>
            <a:ext cx="8534400" cy="76200"/>
          </a:xfrm>
          <a:prstGeom prst="line">
            <a:avLst/>
          </a:prstGeom>
          <a:solidFill>
            <a:schemeClr val="accent1"/>
          </a:solidFill>
          <a:ln w="41275" cap="flat" cmpd="sng" algn="ctr">
            <a:solidFill>
              <a:schemeClr val="accent1">
                <a:lumMod val="50000"/>
              </a:schemeClr>
            </a:solidFill>
            <a:prstDash val="solid"/>
            <a:round/>
            <a:headEnd type="none" w="sm" len="sm"/>
            <a:tailEnd type="none" w="sm" len="sm"/>
          </a:ln>
          <a:effectLst/>
        </p:spPr>
      </p:cxnSp>
    </p:spTree>
    <p:extLst>
      <p:ext uri="{BB962C8B-B14F-4D97-AF65-F5344CB8AC3E}">
        <p14:creationId xmlns:p14="http://schemas.microsoft.com/office/powerpoint/2010/main" val="5278106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71920</TotalTime>
  <Words>2961</Words>
  <Application>Microsoft Office PowerPoint</Application>
  <PresentationFormat>On-screen Show (4:3)</PresentationFormat>
  <Paragraphs>439</Paragraphs>
  <Slides>13</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16" baseType="lpstr">
      <vt:lpstr>802-11-Submission</vt:lpstr>
      <vt:lpstr>Custom Design</vt:lpstr>
      <vt:lpstr>Document</vt:lpstr>
      <vt:lpstr>IEEE 802.11 Regulatory SC DSRC Coexistence Tiger Team Final Report Comment Resolution: Session 1&amp;2</vt:lpstr>
      <vt:lpstr>Abstract</vt:lpstr>
      <vt:lpstr>Background</vt:lpstr>
      <vt:lpstr>CID resolution 1/9</vt:lpstr>
      <vt:lpstr>CID resolution 2/9</vt:lpstr>
      <vt:lpstr>CID resolution 3/9</vt:lpstr>
      <vt:lpstr>CID resolution 4/9</vt:lpstr>
      <vt:lpstr>CID resolution 5/9</vt:lpstr>
      <vt:lpstr>CID resolution 6/9</vt:lpstr>
      <vt:lpstr>CID resolution 7/9</vt:lpstr>
      <vt:lpstr>CID resolution 8/9</vt:lpstr>
      <vt:lpstr>CID resolution 9/9</vt:lpstr>
      <vt:lpstr>Conclusion</vt:lpstr>
    </vt:vector>
  </TitlesOfParts>
  <Company>Research In Motion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DSRC Tiger Team</dc:title>
  <dc:creator>Jim Lansford</dc:creator>
  <cp:lastModifiedBy>Jim Lansford</cp:lastModifiedBy>
  <cp:revision>1633</cp:revision>
  <cp:lastPrinted>2015-02-17T21:18:35Z</cp:lastPrinted>
  <dcterms:created xsi:type="dcterms:W3CDTF">2009-04-21T18:18:19Z</dcterms:created>
  <dcterms:modified xsi:type="dcterms:W3CDTF">2015-02-20T08:22:19Z</dcterms:modified>
</cp:coreProperties>
</file>