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8"/>
  </p:notesMasterIdLst>
  <p:handoutMasterIdLst>
    <p:handoutMasterId r:id="rId89"/>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85" r:id="rId17"/>
    <p:sldId id="1420" r:id="rId18"/>
    <p:sldId id="1456" r:id="rId19"/>
    <p:sldId id="1412" r:id="rId20"/>
    <p:sldId id="1424" r:id="rId21"/>
    <p:sldId id="1487" r:id="rId22"/>
    <p:sldId id="1469" r:id="rId23"/>
    <p:sldId id="1285" r:id="rId24"/>
    <p:sldId id="1467" r:id="rId25"/>
    <p:sldId id="1508" r:id="rId26"/>
    <p:sldId id="1509" r:id="rId27"/>
    <p:sldId id="1468" r:id="rId28"/>
    <p:sldId id="1164" r:id="rId29"/>
    <p:sldId id="1460" r:id="rId30"/>
    <p:sldId id="1488" r:id="rId31"/>
    <p:sldId id="1101" r:id="rId32"/>
    <p:sldId id="1102" r:id="rId33"/>
    <p:sldId id="1092" r:id="rId34"/>
    <p:sldId id="1099" r:id="rId35"/>
    <p:sldId id="1174" r:id="rId36"/>
    <p:sldId id="1175" r:id="rId37"/>
    <p:sldId id="1176" r:id="rId38"/>
    <p:sldId id="1382" r:id="rId39"/>
    <p:sldId id="1415" r:id="rId40"/>
    <p:sldId id="1416" r:id="rId41"/>
    <p:sldId id="1417" r:id="rId42"/>
    <p:sldId id="1381" r:id="rId43"/>
    <p:sldId id="1418" r:id="rId44"/>
    <p:sldId id="1419" r:id="rId45"/>
    <p:sldId id="1511" r:id="rId46"/>
    <p:sldId id="1512" r:id="rId47"/>
    <p:sldId id="1513" r:id="rId48"/>
    <p:sldId id="1514" r:id="rId49"/>
    <p:sldId id="1515" r:id="rId50"/>
    <p:sldId id="1516" r:id="rId51"/>
    <p:sldId id="1517" r:id="rId52"/>
    <p:sldId id="1404" r:id="rId53"/>
    <p:sldId id="1405" r:id="rId54"/>
    <p:sldId id="1406" r:id="rId55"/>
    <p:sldId id="1489" r:id="rId56"/>
    <p:sldId id="1490" r:id="rId57"/>
    <p:sldId id="1491" r:id="rId58"/>
    <p:sldId id="1402" r:id="rId59"/>
    <p:sldId id="1364" r:id="rId60"/>
    <p:sldId id="1425" r:id="rId61"/>
    <p:sldId id="1473" r:id="rId62"/>
    <p:sldId id="1474" r:id="rId63"/>
    <p:sldId id="1475" r:id="rId64"/>
    <p:sldId id="1503" r:id="rId65"/>
    <p:sldId id="1496" r:id="rId66"/>
    <p:sldId id="1497" r:id="rId67"/>
    <p:sldId id="1500" r:id="rId68"/>
    <p:sldId id="1498" r:id="rId69"/>
    <p:sldId id="1499" r:id="rId70"/>
    <p:sldId id="1167" r:id="rId71"/>
    <p:sldId id="1165" r:id="rId72"/>
    <p:sldId id="1390" r:id="rId73"/>
    <p:sldId id="1391" r:id="rId74"/>
    <p:sldId id="1466" r:id="rId75"/>
    <p:sldId id="1476" r:id="rId76"/>
    <p:sldId id="1501" r:id="rId77"/>
    <p:sldId id="1459" r:id="rId78"/>
    <p:sldId id="1510" r:id="rId79"/>
    <p:sldId id="1492" r:id="rId80"/>
    <p:sldId id="1502" r:id="rId81"/>
    <p:sldId id="1375" r:id="rId82"/>
    <p:sldId id="1376" r:id="rId83"/>
    <p:sldId id="1400" r:id="rId84"/>
    <p:sldId id="1504" r:id="rId85"/>
    <p:sldId id="619" r:id="rId86"/>
    <p:sldId id="621" r:id="rId8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4660" autoAdjust="0"/>
  </p:normalViewPr>
  <p:slideViewPr>
    <p:cSldViewPr>
      <p:cViewPr varScale="1">
        <p:scale>
          <a:sx n="71" d="100"/>
          <a:sy n="71" d="100"/>
        </p:scale>
        <p:origin x="-153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802.11-15/0245r1</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802.11-15/0245r1</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802.11-15/0245r5</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244-01-0jtc-ieee-802-jtc1-sc-minutes-jan-2015.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15/11-15-0260-00-0000-communication-from-patcom-re-802-11ah.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10 March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 USA in Mar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Atlanta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USA in Jan 2015, as documented in </a:t>
            </a:r>
            <a:r>
              <a:rPr lang="en-AU" i="1" dirty="0" smtClean="0">
                <a:hlinkClick r:id="rId3"/>
              </a:rPr>
              <a:t>11-15-0244-01</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a:t>
            </a:r>
            <a:r>
              <a:rPr lang="en-AU" dirty="0" smtClean="0"/>
              <a:t>WG</a:t>
            </a:r>
          </a:p>
          <a:p>
            <a:pPr lvl="1"/>
            <a:r>
              <a:rPr lang="en-AU" dirty="0" smtClean="0"/>
              <a:t>Note: as of March 2015, any drafts liaised to SC6 will need a “</a:t>
            </a:r>
            <a:r>
              <a:rPr lang="en-AU" dirty="0" smtClean="0"/>
              <a:t>permission statement” added to the front of the document</a:t>
            </a:r>
          </a:p>
          <a:p>
            <a:pPr lvl="2"/>
            <a:r>
              <a:rPr lang="en-AU" dirty="0" smtClean="0"/>
              <a:t>Please contact the “Program Manager” or Jodi </a:t>
            </a:r>
            <a:r>
              <a:rPr lang="en-AU" dirty="0" err="1" smtClean="0"/>
              <a:t>Haasz</a:t>
            </a:r>
            <a:r>
              <a:rPr lang="en-AU" dirty="0" smtClean="0"/>
              <a:t> fo</a:t>
            </a:r>
            <a:r>
              <a:rPr lang="en-AU" dirty="0" smtClean="0"/>
              <a:t>r details</a:t>
            </a:r>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72"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a:t>
            </a:r>
            <a:r>
              <a:rPr lang="en-AU" dirty="0" smtClean="0"/>
              <a:t>drafts from complete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11128143"/>
              </p:ext>
            </p:extLst>
          </p:nvPr>
        </p:nvGraphicFramePr>
        <p:xfrm>
          <a:off x="152400" y="152400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is liaised </a:t>
            </a:r>
            <a:r>
              <a:rPr lang="en-AU" dirty="0"/>
              <a:t>a variety of </a:t>
            </a:r>
            <a:r>
              <a:rPr lang="en-AU" dirty="0" smtClean="0"/>
              <a:t>drafts from active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37977935"/>
              </p:ext>
            </p:extLst>
          </p:nvPr>
        </p:nvGraphicFramePr>
        <p:xfrm>
          <a:off x="152400" y="152400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802.11ac</a:t>
                      </a:r>
                      <a:endParaRPr lang="en-GB" sz="1400" b="0" dirty="0"/>
                    </a:p>
                  </a:txBody>
                  <a:tcPr/>
                </a:tc>
                <a:tc>
                  <a:txBody>
                    <a:bodyPr/>
                    <a:lstStyle/>
                    <a:p>
                      <a:r>
                        <a:rPr lang="en-GB" sz="1400" dirty="0" smtClean="0"/>
                        <a:t>In</a:t>
                      </a:r>
                      <a:r>
                        <a:rPr lang="en-GB" sz="1400" baseline="0" dirty="0" smtClean="0"/>
                        <a:t> PSDO process (in FDIS)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2.0</a:t>
                      </a:r>
                      <a:endParaRPr lang="en-GB" sz="1400" dirty="0"/>
                    </a:p>
                  </a:txBody>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 (in FDIS)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802.11ah</a:t>
                      </a:r>
                      <a:endParaRPr lang="en-GB" sz="1400" b="0" dirty="0"/>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Not yet</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802.11ai</a:t>
                      </a:r>
                      <a:endParaRPr lang="en-GB" sz="1400" b="0" dirty="0"/>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San Antonio (Nov 2014</a:t>
            </a:r>
            <a:r>
              <a:rPr lang="en-AU" dirty="0"/>
              <a:t>) </a:t>
            </a:r>
            <a:endParaRPr lang="en-AU" dirty="0" smtClean="0"/>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
            </a:r>
            <a:r>
              <a:rPr lang="en-AU" dirty="0"/>
              <a:t>Atlanta (Jan 2015)</a:t>
            </a:r>
          </a:p>
          <a:p>
            <a:pPr lvl="1"/>
            <a:r>
              <a:rPr lang="en-AU" dirty="0" smtClean="0"/>
              <a:t>We decides 802.11ai </a:t>
            </a:r>
            <a:r>
              <a:rPr lang="en-AU" dirty="0"/>
              <a:t>and </a:t>
            </a:r>
            <a:r>
              <a:rPr lang="en-AU" dirty="0" smtClean="0"/>
              <a:t>802.11ah </a:t>
            </a:r>
            <a:r>
              <a:rPr lang="en-AU" dirty="0"/>
              <a:t>will likely be ready for initial liaisons in the March </a:t>
            </a:r>
            <a:r>
              <a:rPr lang="en-AU" dirty="0" smtClean="0"/>
              <a:t>timeframe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400143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Is 802.11ah ready for liaising?</a:t>
            </a:r>
          </a:p>
          <a:p>
            <a:pPr lvl="2"/>
            <a:r>
              <a:rPr lang="en-AU" dirty="0" smtClean="0"/>
              <a:t>802.11ah D4.0 passed in Feb 2015 with 93% and 214 comments</a:t>
            </a:r>
          </a:p>
          <a:p>
            <a:pPr lvl="2"/>
            <a:r>
              <a:rPr lang="en-AU" dirty="0" smtClean="0"/>
              <a:t>Does the </a:t>
            </a:r>
            <a:r>
              <a:rPr lang="en-AU" dirty="0" err="1" smtClean="0"/>
              <a:t>LoA</a:t>
            </a:r>
            <a:r>
              <a:rPr lang="en-AU" dirty="0" smtClean="0"/>
              <a:t> situation affect any decision to liaise 802.11ah?</a:t>
            </a:r>
          </a:p>
          <a:p>
            <a:pPr lvl="3"/>
            <a:r>
              <a:rPr lang="en-AU" dirty="0" smtClean="0"/>
              <a:t>See </a:t>
            </a:r>
            <a:r>
              <a:rPr lang="en-AU" dirty="0" smtClean="0">
                <a:hlinkClick r:id="rId2"/>
              </a:rPr>
              <a:t>11-15-0206</a:t>
            </a:r>
            <a:endParaRPr lang="en-AU" dirty="0" smtClean="0"/>
          </a:p>
          <a:p>
            <a:pPr lvl="1"/>
            <a:r>
              <a:rPr lang="en-AU" dirty="0" smtClean="0"/>
              <a:t>Is 802.11ai ready?</a:t>
            </a:r>
          </a:p>
          <a:p>
            <a:pPr lvl="2"/>
            <a:r>
              <a:rPr lang="en-AU" dirty="0" smtClean="0"/>
              <a:t>802.11ah D3.0 passed in Feb 2015 with 90% and 419 comments</a:t>
            </a:r>
          </a:p>
          <a:p>
            <a:pPr lvl="1"/>
            <a:r>
              <a:rPr lang="en-AU" dirty="0" smtClean="0"/>
              <a:t>Is the latest 802.11mc ready?</a:t>
            </a:r>
          </a:p>
          <a:p>
            <a:pPr lvl="2"/>
            <a:r>
              <a:rPr lang="en-AU" dirty="0" smtClean="0"/>
              <a:t>802.11ah D4.0 passed in Feb 2015 with 94% and 46 comments</a:t>
            </a:r>
          </a:p>
          <a:p>
            <a:pPr lvl="1"/>
            <a:r>
              <a:rPr lang="en-AU" dirty="0" smtClean="0"/>
              <a:t>Are 802.11ak, 802.11aj, 802.11aq too early in process for liaising?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776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invited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opened at the end of the January 2015  meeting</a:t>
            </a:r>
          </a:p>
          <a:p>
            <a:pPr lvl="1"/>
            <a:r>
              <a:rPr lang="en-AU" dirty="0" smtClean="0"/>
              <a:t>In January 2015, IEEE 802.11 WG informed participants in SC6 or participants in SC6 NBs that they may join the ballot pool</a:t>
            </a:r>
          </a:p>
          <a:p>
            <a:pPr lvl="1"/>
            <a:r>
              <a:rPr lang="en-AU" dirty="0" smtClean="0">
                <a:solidFill>
                  <a:srgbClr val="FF0000"/>
                </a:solidFill>
              </a:rPr>
              <a:t>Were there any takers</a:t>
            </a:r>
            <a:r>
              <a:rPr lang="en-AU" dirty="0" smtClean="0">
                <a:solidFill>
                  <a:srgbClr val="FF0000"/>
                </a:solidFill>
              </a:rPr>
              <a:t>? Probably not</a:t>
            </a:r>
            <a:endParaRPr lang="en-AU" dirty="0" smtClean="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10604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Berlin in Mar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t>Decided that some drafts are likely to be ready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11774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Which drafts are ready?</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85264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Will probably </a:t>
            </a:r>
            <a:r>
              <a:rPr lang="en-AU" dirty="0" err="1" smtClean="0"/>
              <a:t>liasie</a:t>
            </a:r>
            <a:r>
              <a:rPr lang="en-AU" dirty="0" smtClean="0"/>
              <a:t> IEEE </a:t>
            </a:r>
            <a:r>
              <a:rPr lang="en-AU" dirty="0"/>
              <a:t>P802.3 (Revision to IEEE </a:t>
            </a:r>
            <a:r>
              <a:rPr lang="en-AU" dirty="0" err="1"/>
              <a:t>Std</a:t>
            </a:r>
            <a:r>
              <a:rPr lang="en-AU" dirty="0"/>
              <a:t> 802.3-2012, Maintenance #11) </a:t>
            </a:r>
            <a:r>
              <a:rPr lang="en-AU" dirty="0" smtClean="0"/>
              <a:t>as it is ready </a:t>
            </a:r>
            <a:r>
              <a:rPr lang="en-AU" smtClean="0"/>
              <a:t>for Sponsor Ballot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162965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will end on </a:t>
            </a:r>
            <a:r>
              <a:rPr lang="en-US" dirty="0" smtClean="0"/>
              <a:t>4 April 2015</a:t>
            </a:r>
            <a:endParaRPr lang="en-AU" dirty="0"/>
          </a:p>
          <a:p>
            <a:pPr lvl="1"/>
            <a:r>
              <a:rPr lang="en-US" dirty="0" smtClean="0"/>
              <a:t>No 802.15 reps attended the SC meeting in San Diego, Athens, San Antonio or Atlanta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hear an update with respect to the openness of 802.15 comment resolution</a:t>
            </a:r>
            <a:endParaRPr lang="en-AU" dirty="0"/>
          </a:p>
        </p:txBody>
      </p:sp>
      <p:sp>
        <p:nvSpPr>
          <p:cNvPr id="3" name="Content Placeholder 2"/>
          <p:cNvSpPr>
            <a:spLocks noGrp="1"/>
          </p:cNvSpPr>
          <p:nvPr>
            <p:ph idx="1"/>
          </p:nvPr>
        </p:nvSpPr>
        <p:spPr/>
        <p:txBody>
          <a:bodyPr/>
          <a:lstStyle/>
          <a:p>
            <a:pPr lvl="1"/>
            <a:r>
              <a:rPr lang="en-AU" dirty="0" smtClean="0"/>
              <a:t>In Atlanta there was some concern about the openness of the 802.15 comment resolution rules </a:t>
            </a:r>
          </a:p>
          <a:p>
            <a:pPr lvl="2"/>
            <a:r>
              <a:rPr lang="en-AU" dirty="0" smtClean="0"/>
              <a:t>Particularly in relation to BRCs</a:t>
            </a:r>
          </a:p>
          <a:p>
            <a:pPr lvl="1"/>
            <a:r>
              <a:rPr lang="en-AU" dirty="0" smtClean="0"/>
              <a:t>This is a potential issue because IEEE 802 has been presenting itself as an open organisation</a:t>
            </a:r>
          </a:p>
          <a:p>
            <a:pPr lvl="1"/>
            <a:r>
              <a:rPr lang="en-AU" dirty="0"/>
              <a:t>Paul Nikolich (IEEE 802 Chair) </a:t>
            </a:r>
            <a:r>
              <a:rPr lang="en-AU" dirty="0" smtClean="0"/>
              <a:t>took an action to “</a:t>
            </a:r>
            <a:r>
              <a:rPr lang="en-AU" i="1" dirty="0" smtClean="0"/>
              <a:t>check </a:t>
            </a:r>
            <a:r>
              <a:rPr lang="en-AU" i="1" dirty="0"/>
              <a:t>on IEEE 802.15 balloting rules in relationship to the openness of the comment resolution </a:t>
            </a:r>
            <a:r>
              <a:rPr lang="en-AU" i="1" dirty="0" smtClean="0"/>
              <a:t>rules</a:t>
            </a:r>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5717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802.15 BRC is a between session body to deal with comment </a:t>
            </a:r>
            <a:r>
              <a:rPr lang="en-AU" dirty="0" smtClean="0"/>
              <a:t>resolution</a:t>
            </a:r>
            <a:endParaRPr lang="en-AU" dirty="0"/>
          </a:p>
        </p:txBody>
      </p:sp>
      <p:sp>
        <p:nvSpPr>
          <p:cNvPr id="3" name="Content Placeholder 2"/>
          <p:cNvSpPr>
            <a:spLocks noGrp="1"/>
          </p:cNvSpPr>
          <p:nvPr>
            <p:ph idx="1"/>
          </p:nvPr>
        </p:nvSpPr>
        <p:spPr/>
        <p:txBody>
          <a:bodyPr/>
          <a:lstStyle/>
          <a:p>
            <a:pPr lvl="1"/>
            <a:r>
              <a:rPr lang="en-AU" dirty="0" smtClean="0"/>
              <a:t>Bob Heile explains the operation of BRC’s in 802.15</a:t>
            </a:r>
          </a:p>
          <a:p>
            <a:pPr lvl="2"/>
            <a:r>
              <a:rPr lang="en-AU" i="1" dirty="0"/>
              <a:t>The process is contained in the WG OM the latest version of which is attached. It is clause 5. Based on some recent email from Adrian, I thought what we are doing is very similar to what 802.11</a:t>
            </a:r>
            <a:endParaRPr lang="en-AU" i="1" dirty="0" smtClean="0"/>
          </a:p>
          <a:p>
            <a:pPr lvl="2"/>
            <a:r>
              <a:rPr lang="en-AU" i="1" dirty="0" smtClean="0"/>
              <a:t>In </a:t>
            </a:r>
            <a:r>
              <a:rPr lang="en-AU" i="1" dirty="0"/>
              <a:t>a nutshell , the way we have been operating is the appropriate TG recommends a slate which is then approved by the WG along with any needed authority to act on behalf of the WG between </a:t>
            </a:r>
            <a:r>
              <a:rPr lang="en-AU" i="1" dirty="0" smtClean="0"/>
              <a:t>sessions</a:t>
            </a:r>
          </a:p>
          <a:p>
            <a:pPr lvl="2"/>
            <a:r>
              <a:rPr lang="en-AU" i="1" dirty="0" smtClean="0"/>
              <a:t>The </a:t>
            </a:r>
            <a:r>
              <a:rPr lang="en-AU" i="1" dirty="0"/>
              <a:t>BRC expires at the start of a session and is renewed at the end of a session (with the same or a revised slate), at least this is the way we have been </a:t>
            </a:r>
            <a:r>
              <a:rPr lang="en-AU" i="1" dirty="0" smtClean="0"/>
              <a:t>operating</a:t>
            </a:r>
          </a:p>
          <a:p>
            <a:pPr lvl="2"/>
            <a:r>
              <a:rPr lang="en-AU" i="1" dirty="0" smtClean="0"/>
              <a:t>During </a:t>
            </a:r>
            <a:r>
              <a:rPr lang="en-AU" i="1" dirty="0"/>
              <a:t>sessions the TG handles the function, not the BRC, and any WG member can attend and vote on the comment </a:t>
            </a:r>
            <a:r>
              <a:rPr lang="en-AU" i="1" dirty="0" smtClean="0"/>
              <a:t>resolution</a:t>
            </a:r>
          </a:p>
          <a:p>
            <a:pPr lvl="2"/>
            <a:r>
              <a:rPr lang="en-AU" i="1" dirty="0" smtClean="0"/>
              <a:t>The </a:t>
            </a:r>
            <a:r>
              <a:rPr lang="en-AU" i="1" dirty="0"/>
              <a:t>BRC is really intended to be a between session </a:t>
            </a:r>
            <a:r>
              <a:rPr lang="en-AU" i="1" dirty="0" smtClean="0"/>
              <a:t>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52190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discussion with 802.15 WG leadership did identify a problem with the OM</a:t>
            </a:r>
            <a:endParaRPr lang="en-AU" dirty="0"/>
          </a:p>
        </p:txBody>
      </p:sp>
      <p:sp>
        <p:nvSpPr>
          <p:cNvPr id="3" name="Content Placeholder 2"/>
          <p:cNvSpPr>
            <a:spLocks noGrp="1"/>
          </p:cNvSpPr>
          <p:nvPr>
            <p:ph idx="1"/>
          </p:nvPr>
        </p:nvSpPr>
        <p:spPr/>
        <p:txBody>
          <a:bodyPr/>
          <a:lstStyle/>
          <a:p>
            <a:pPr lvl="1"/>
            <a:r>
              <a:rPr lang="en-AU" dirty="0" smtClean="0"/>
              <a:t>Bob Heile noted</a:t>
            </a:r>
          </a:p>
          <a:p>
            <a:pPr lvl="2"/>
            <a:r>
              <a:rPr lang="en-AU" i="1" dirty="0"/>
              <a:t>But as I was looking into this, I did notice a discrepancy between the way we are operating and what is currently in </a:t>
            </a:r>
            <a:r>
              <a:rPr lang="en-AU" i="1" dirty="0" smtClean="0"/>
              <a:t>r14 </a:t>
            </a:r>
            <a:r>
              <a:rPr lang="en-AU" dirty="0" smtClean="0"/>
              <a:t>(of 802.15 OM)</a:t>
            </a:r>
          </a:p>
          <a:p>
            <a:pPr lvl="1"/>
            <a:r>
              <a:rPr lang="en-AU" dirty="0" smtClean="0"/>
              <a:t>It appears that 802.15 WG are planning fix the OM to document actual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88272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smtClean="0"/>
              <a:t>In Berlin (Mar 2015)</a:t>
            </a:r>
          </a:p>
          <a:p>
            <a:pPr lvl="1"/>
            <a:r>
              <a:rPr lang="en-AU" smtClean="0"/>
              <a:t>IEEE 802.22 has now passed FDIS</a:t>
            </a:r>
          </a:p>
          <a:p>
            <a:pPr lvl="1"/>
            <a:r>
              <a:rPr lang="en-AU" smtClean="0"/>
              <a:t>It is planned to submit IEEE 802.22a to 60 day pre-ballot</a:t>
            </a:r>
          </a:p>
          <a:p>
            <a:pPr lvl="1"/>
            <a:r>
              <a:rPr lang="en-AU" smtClean="0"/>
              <a:t>Should 802.22b be sent for information?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261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2944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status of a PSDO tracking initiative by IEEE staff</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smtClean="0"/>
              <a:t>they agreed </a:t>
            </a:r>
            <a:r>
              <a:rPr lang="en-AU" dirty="0"/>
              <a:t>that setting up a system for tracking </a:t>
            </a:r>
            <a:r>
              <a:rPr lang="en-AU" dirty="0" smtClean="0"/>
              <a:t>so that </a:t>
            </a:r>
            <a:r>
              <a:rPr lang="en-AU" dirty="0"/>
              <a:t>IEEE 802 (working group chairs) have access to this information would be helpful </a:t>
            </a:r>
            <a:r>
              <a:rPr lang="en-AU" dirty="0" smtClean="0"/>
              <a:t>(</a:t>
            </a:r>
            <a:r>
              <a:rPr lang="en-AU" dirty="0" smtClean="0"/>
              <a:t>they also </a:t>
            </a:r>
            <a:r>
              <a:rPr lang="en-AU" dirty="0"/>
              <a:t>talked about creating a flow chart of the process, which </a:t>
            </a:r>
            <a:r>
              <a:rPr lang="en-AU" dirty="0" smtClean="0"/>
              <a:t>Jodi plans </a:t>
            </a:r>
            <a:r>
              <a:rPr lang="en-AU" dirty="0"/>
              <a:t>on doing</a:t>
            </a:r>
            <a:r>
              <a:rPr lang="en-AU" dirty="0" smtClean="0"/>
              <a:t>).</a:t>
            </a:r>
            <a:endParaRPr lang="en-AU" dirty="0"/>
          </a:p>
          <a:p>
            <a:pPr lvl="1"/>
            <a:r>
              <a:rPr lang="en-AU" dirty="0" smtClean="0"/>
              <a:t>They agreed </a:t>
            </a:r>
            <a:r>
              <a:rPr lang="en-AU" dirty="0"/>
              <a:t>that the three of </a:t>
            </a:r>
            <a:r>
              <a:rPr lang="en-AU" dirty="0" smtClean="0"/>
              <a:t>them would </a:t>
            </a:r>
            <a:r>
              <a:rPr lang="en-AU" dirty="0"/>
              <a:t>review </a:t>
            </a:r>
            <a:r>
              <a:rPr lang="en-AU" dirty="0" smtClean="0"/>
              <a:t>the proposal and</a:t>
            </a:r>
            <a:r>
              <a:rPr lang="en-AU" dirty="0"/>
              <a:t>, when </a:t>
            </a:r>
            <a:r>
              <a:rPr lang="en-AU" dirty="0" smtClean="0"/>
              <a:t>satisfied </a:t>
            </a:r>
            <a:r>
              <a:rPr lang="en-AU" dirty="0"/>
              <a:t>with it, present it to the 802 JTC 1 </a:t>
            </a:r>
            <a:r>
              <a:rPr lang="en-AU" dirty="0" smtClean="0"/>
              <a:t>SC for input</a:t>
            </a:r>
            <a:endParaRPr lang="en-AU" dirty="0"/>
          </a:p>
          <a:p>
            <a:pPr lvl="1"/>
            <a:r>
              <a:rPr lang="en-AU" dirty="0" smtClean="0"/>
              <a:t>Adrian also expressed an interest in tracking national adoptions but this </a:t>
            </a:r>
            <a:r>
              <a:rPr lang="en-AU" dirty="0"/>
              <a:t>is outside of the scope of the </a:t>
            </a:r>
            <a:r>
              <a:rPr lang="en-AU" dirty="0" smtClean="0"/>
              <a:t>initial project</a:t>
            </a:r>
          </a:p>
          <a:p>
            <a:pPr lvl="1"/>
            <a:r>
              <a:rPr lang="en-AU" dirty="0" smtClean="0"/>
              <a:t>Jodi has indicated that this initiative will be ready for discussion in </a:t>
            </a:r>
            <a:r>
              <a:rPr lang="en-AU" dirty="0" smtClean="0"/>
              <a:t>July 2015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034170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48324"/>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Closes 11 July</a:t>
                      </a:r>
                      <a:r>
                        <a:rPr lang="en-AU" sz="1600" b="1" baseline="0" dirty="0" smtClean="0">
                          <a:solidFill>
                            <a:schemeClr val="accent2"/>
                          </a:solidFill>
                          <a:latin typeface="+mj-lt"/>
                        </a:rPr>
                        <a:t> 2015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lnB w="38100" cap="flat" cmpd="sng" algn="ctr">
                      <a:solidFill>
                        <a:srgbClr val="FFC000"/>
                      </a:solidFill>
                      <a:prstDash val="solid"/>
                      <a:round/>
                      <a:headEnd type="none" w="med" len="med"/>
                      <a:tailEnd type="none" w="med" len="med"/>
                    </a:lnB>
                  </a:tcPr>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lnB w="38100" cap="flat" cmpd="sng" algn="ctr">
                      <a:solidFill>
                        <a:srgbClr val="FFC000"/>
                      </a:solidFill>
                      <a:prstDash val="solid"/>
                      <a:round/>
                      <a:headEnd type="none" w="med" len="med"/>
                      <a:tailEnd type="none" w="med" len="med"/>
                    </a:lnB>
                  </a:tcPr>
                </a:tc>
                <a:tc>
                  <a:txBody>
                    <a:bodyPr/>
                    <a:lstStyle/>
                    <a:p>
                      <a:pPr algn="ctr"/>
                      <a:r>
                        <a:rPr lang="en-AU" sz="1600" b="1" kern="1200" dirty="0" smtClean="0">
                          <a:solidFill>
                            <a:schemeClr val="accent2"/>
                          </a:solidFill>
                          <a:latin typeface="+mn-lt"/>
                          <a:ea typeface="+mn-ea"/>
                          <a:cs typeface="+mn-cs"/>
                        </a:rPr>
                        <a:t>Closes 11 July</a:t>
                      </a:r>
                      <a:r>
                        <a:rPr lang="en-AU" sz="1600" b="1" kern="1200" baseline="0" dirty="0" smtClean="0">
                          <a:solidFill>
                            <a:schemeClr val="accent2"/>
                          </a:solidFill>
                          <a:latin typeface="+mn-lt"/>
                          <a:ea typeface="+mn-ea"/>
                          <a:cs typeface="+mn-cs"/>
                        </a:rPr>
                        <a:t> 2015</a:t>
                      </a:r>
                      <a:endParaRPr lang="en-AU" sz="1600" b="1" kern="1200" dirty="0">
                        <a:solidFill>
                          <a:schemeClr val="accent2"/>
                        </a:solidFill>
                        <a:latin typeface="+mn-lt"/>
                        <a:ea typeface="+mn-ea"/>
                        <a:cs typeface="+mn-cs"/>
                      </a:endParaRPr>
                    </a:p>
                  </a:txBody>
                  <a:tcPr marL="115147" marR="115147">
                    <a:lnB w="38100" cap="flat" cmpd="sng" algn="ctr">
                      <a:solidFill>
                        <a:srgbClr val="FFC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lnB w="38100" cap="flat" cmpd="sng" algn="ctr">
                      <a:solidFill>
                        <a:srgbClr val="FFC000"/>
                      </a:solidFill>
                      <a:prstDash val="solid"/>
                      <a:round/>
                      <a:headEnd type="none" w="med" len="med"/>
                      <a:tailEnd type="none" w="med" len="med"/>
                    </a:lnB>
                  </a:tcPr>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lnL w="38100" cap="flat" cmpd="sng" algn="ctr">
                      <a:solidFill>
                        <a:srgbClr val="FFC000"/>
                      </a:solidFill>
                      <a:prstDash val="solid"/>
                      <a:round/>
                      <a:headEnd type="none" w="med" len="med"/>
                      <a:tailEnd type="none" w="med" len="med"/>
                    </a:lnL>
                    <a:lnT w="38100" cap="flat" cmpd="sng" algn="ctr">
                      <a:solidFill>
                        <a:srgbClr val="FFC000"/>
                      </a:solidFill>
                      <a:prstDash val="solid"/>
                      <a:round/>
                      <a:headEnd type="none" w="med" len="med"/>
                      <a:tailEnd type="none" w="med" len="med"/>
                    </a:lnT>
                  </a:tcPr>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lnT w="38100" cap="flat" cmpd="sng" algn="ctr">
                      <a:solidFill>
                        <a:srgbClr val="FFC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a:t>
                      </a:r>
                      <a:r>
                        <a:rPr lang="en-AU" sz="1600" b="1" kern="1200" baseline="0" dirty="0" smtClean="0">
                          <a:solidFill>
                            <a:srgbClr val="00B050"/>
                          </a:solidFill>
                          <a:latin typeface="+mn-lt"/>
                          <a:ea typeface="+mn-ea"/>
                          <a:cs typeface="+mn-cs"/>
                        </a:rPr>
                        <a:t>1 Feb 2015</a:t>
                      </a:r>
                      <a:endParaRPr lang="en-AU" sz="1600" b="1" kern="1200" dirty="0" smtClean="0">
                        <a:solidFill>
                          <a:srgbClr val="00B050"/>
                        </a:solidFill>
                        <a:latin typeface="+mn-lt"/>
                        <a:ea typeface="+mn-ea"/>
                        <a:cs typeface="+mn-cs"/>
                      </a:endParaRPr>
                    </a:p>
                  </a:txBody>
                  <a:tcPr marL="115147" marR="115147">
                    <a:lnT w="38100" cap="flat" cmpd="sng" algn="ctr">
                      <a:solidFill>
                        <a:srgbClr val="FFC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latin typeface="+mj-lt"/>
                        </a:rPr>
                        <a:t>Consider in Berlin</a:t>
                      </a:r>
                      <a:endParaRPr lang="en-AU" sz="1600" b="1" dirty="0" smtClean="0">
                        <a:solidFill>
                          <a:schemeClr val="accent2"/>
                        </a:solidFill>
                        <a:latin typeface="+mj-lt"/>
                      </a:endParaRPr>
                    </a:p>
                  </a:txBody>
                  <a:tcPr marL="115147" marR="115147">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tcPr>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lnL w="38100" cap="flat" cmpd="sng" algn="ctr">
                      <a:solidFill>
                        <a:srgbClr val="FFC000"/>
                      </a:solidFill>
                      <a:prstDash val="solid"/>
                      <a:round/>
                      <a:headEnd type="none" w="med" len="med"/>
                      <a:tailEnd type="none" w="med" len="med"/>
                    </a:lnL>
                    <a:lnB w="38100" cap="flat" cmpd="sng" algn="ctr">
                      <a:solidFill>
                        <a:srgbClr val="FFC000"/>
                      </a:solidFill>
                      <a:prstDash val="solid"/>
                      <a:round/>
                      <a:headEnd type="none" w="med" len="med"/>
                      <a:tailEnd type="none" w="med" len="med"/>
                    </a:lnB>
                  </a:tcPr>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lnB w="38100" cap="flat" cmpd="sng" algn="ctr">
                      <a:solidFill>
                        <a:srgbClr val="FFC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a:t>
                      </a:r>
                      <a:r>
                        <a:rPr lang="en-AU" sz="1600" b="1" kern="1200" baseline="0" dirty="0" smtClean="0">
                          <a:solidFill>
                            <a:srgbClr val="00B050"/>
                          </a:solidFill>
                          <a:latin typeface="+mn-lt"/>
                          <a:ea typeface="+mn-ea"/>
                          <a:cs typeface="+mn-cs"/>
                        </a:rPr>
                        <a:t>1 Feb 2015</a:t>
                      </a:r>
                      <a:endParaRPr lang="en-AU" sz="1600" b="1" kern="1200" dirty="0" smtClean="0">
                        <a:solidFill>
                          <a:srgbClr val="00B050"/>
                        </a:solidFill>
                        <a:latin typeface="+mn-lt"/>
                        <a:ea typeface="+mn-ea"/>
                        <a:cs typeface="+mn-cs"/>
                      </a:endParaRPr>
                    </a:p>
                  </a:txBody>
                  <a:tcPr marL="115147" marR="115147">
                    <a:lnB w="38100" cap="flat" cmpd="sng" algn="ctr">
                      <a:solidFill>
                        <a:srgbClr val="FFC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chemeClr val="accent2"/>
                          </a:solidFill>
                          <a:latin typeface="+mn-lt"/>
                          <a:ea typeface="+mn-ea"/>
                          <a:cs typeface="+mn-cs"/>
                        </a:rPr>
                        <a:t>Consider in Berlin</a:t>
                      </a:r>
                      <a:endParaRPr lang="en-AU" sz="1600" b="1" kern="1200" dirty="0" smtClean="0">
                        <a:solidFill>
                          <a:schemeClr val="accent2"/>
                        </a:solidFill>
                        <a:latin typeface="+mn-lt"/>
                        <a:ea typeface="+mn-ea"/>
                        <a:cs typeface="+mn-cs"/>
                      </a:endParaRPr>
                    </a:p>
                  </a:txBody>
                  <a:tcPr marL="115147" marR="115147">
                    <a:lnR w="38100" cap="flat" cmpd="sng" algn="ctr">
                      <a:solidFill>
                        <a:srgbClr val="FFC000"/>
                      </a:solidFill>
                      <a:prstDash val="solid"/>
                      <a:round/>
                      <a:headEnd type="none" w="med" len="med"/>
                      <a:tailEnd type="none" w="med" len="med"/>
                    </a:lnR>
                    <a:lnB w="38100" cap="flat" cmpd="sng" algn="ctr">
                      <a:solidFill>
                        <a:srgbClr val="FFC000"/>
                      </a:solidFill>
                      <a:prstDash val="solid"/>
                      <a:round/>
                      <a:headEnd type="none" w="med" len="med"/>
                      <a:tailEnd type="none" w="med" len="med"/>
                    </a:lnB>
                  </a:tcPr>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lnT w="38100" cap="flat" cmpd="sng" algn="ctr">
                      <a:solidFill>
                        <a:srgbClr val="FFC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19 March 2015</a:t>
                      </a:r>
                      <a:endParaRPr lang="en-AU" sz="1600" b="1" dirty="0" smtClean="0">
                        <a:solidFill>
                          <a:schemeClr val="accent6"/>
                        </a:solidFill>
                        <a:latin typeface="+mj-lt"/>
                      </a:endParaRPr>
                    </a:p>
                  </a:txBody>
                  <a:tcPr marL="115147" marR="115147">
                    <a:lnT w="38100" cap="flat" cmpd="sng" algn="ctr">
                      <a:solidFill>
                        <a:srgbClr val="FFC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lnT w="38100" cap="flat" cmpd="sng" algn="ctr">
                      <a:solidFill>
                        <a:srgbClr val="FFC00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lnT w="38100" cap="flat" cmpd="sng" algn="ctr">
                      <a:solidFill>
                        <a:srgbClr val="FFC000"/>
                      </a:solidFill>
                      <a:prstDash val="solid"/>
                      <a:round/>
                      <a:headEnd type="none" w="med" len="med"/>
                      <a:tailEnd type="none" w="med" len="med"/>
                    </a:lnT>
                  </a:tcPr>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13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Waiting</a:t>
                      </a:r>
                      <a:r>
                        <a:rPr lang="en-AU" sz="1600" b="1" baseline="0" dirty="0" smtClean="0">
                          <a:solidFill>
                            <a:schemeClr val="accent2"/>
                          </a:solidFill>
                          <a:latin typeface="+mj-lt"/>
                        </a:rPr>
                        <a:t> for start</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Sent in Feb 2015</a:t>
                      </a: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lnB w="38100" cap="flat" cmpd="sng" algn="ctr">
                      <a:solidFill>
                        <a:srgbClr val="00B050"/>
                      </a:solidFill>
                      <a:prstDash val="solid"/>
                      <a:round/>
                      <a:headEnd type="none" w="med" len="med"/>
                      <a:tailEnd type="none" w="med" len="med"/>
                    </a:lnB>
                  </a:tcPr>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lnB w="38100" cap="flat" cmpd="sng" algn="ctr">
                      <a:solidFill>
                        <a:srgbClr val="00B05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Closes</a:t>
                      </a:r>
                      <a:r>
                        <a:rPr lang="en-AU" sz="1600" b="1" baseline="0" dirty="0" smtClean="0">
                          <a:solidFill>
                            <a:schemeClr val="accent2"/>
                          </a:solidFill>
                          <a:latin typeface="+mj-lt"/>
                        </a:rPr>
                        <a:t> 19 June 2015</a:t>
                      </a:r>
                      <a:endParaRPr lang="en-AU" sz="1600" b="1" dirty="0" smtClean="0">
                        <a:solidFill>
                          <a:schemeClr val="accent2"/>
                        </a:solidFill>
                        <a:latin typeface="+mj-lt"/>
                      </a:endParaRPr>
                    </a:p>
                  </a:txBody>
                  <a:tcPr marL="115147" marR="115147">
                    <a:lnB w="38100" cap="flat" cmpd="sng" algn="ctr">
                      <a:solidFill>
                        <a:srgbClr val="00B05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lnB w="38100" cap="flat" cmpd="sng" algn="ctr">
                      <a:solidFill>
                        <a:srgbClr val="00B050"/>
                      </a:solidFill>
                      <a:prstDash val="solid"/>
                      <a:round/>
                      <a:headEnd type="none" w="med" len="med"/>
                      <a:tailEnd type="none" w="med" len="med"/>
                    </a:lnB>
                  </a:tcPr>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lnL w="38100" cap="flat" cmpd="sng" algn="ctr">
                      <a:solidFill>
                        <a:srgbClr val="00B050"/>
                      </a:solidFill>
                      <a:prstDash val="solid"/>
                      <a:round/>
                      <a:headEnd type="none" w="med" len="med"/>
                      <a:tailEnd type="none" w="med" len="med"/>
                    </a:lnL>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(Feb 2015)</a:t>
                      </a:r>
                    </a:p>
                  </a:txBody>
                  <a:tcPr marL="115147" marR="115147">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None</a:t>
                      </a:r>
                      <a:r>
                        <a:rPr lang="en-AU" sz="1600" b="1" kern="1200" baseline="0" dirty="0" smtClean="0">
                          <a:solidFill>
                            <a:srgbClr val="00B050"/>
                          </a:solidFill>
                          <a:latin typeface="+mn-lt"/>
                          <a:ea typeface="+mn-ea"/>
                          <a:cs typeface="+mn-cs"/>
                        </a:rPr>
                        <a:t> required</a:t>
                      </a:r>
                      <a:endParaRPr lang="en-AU" sz="1600" b="1" kern="1200" dirty="0" smtClean="0">
                        <a:solidFill>
                          <a:srgbClr val="00B050"/>
                        </a:solidFill>
                        <a:latin typeface="+mn-lt"/>
                        <a:ea typeface="+mn-ea"/>
                        <a:cs typeface="+mn-cs"/>
                      </a:endParaRPr>
                    </a:p>
                  </a:txBody>
                  <a:tcPr marL="115147" marR="115147">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tcPr>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lnT w="38100" cap="flat" cmpd="sng" algn="ctr">
                      <a:solidFill>
                        <a:srgbClr val="00B050"/>
                      </a:solidFill>
                      <a:prstDash val="solid"/>
                      <a:round/>
                      <a:headEnd type="none" w="med" len="med"/>
                      <a:tailEnd type="none" w="med" len="med"/>
                    </a:lnT>
                  </a:tcPr>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lnT w="38100" cap="flat" cmpd="sng" algn="ctr">
                      <a:solidFill>
                        <a:srgbClr val="00B05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lnT w="38100" cap="flat" cmpd="sng" algn="ctr">
                      <a:solidFill>
                        <a:srgbClr val="00B05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lnT w="38100" cap="flat" cmpd="sng" algn="ctr">
                      <a:solidFill>
                        <a:srgbClr val="00B050"/>
                      </a:solidFill>
                      <a:prstDash val="solid"/>
                      <a:round/>
                      <a:headEnd type="none" w="med" len="med"/>
                      <a:tailEnd type="none" w="med" len="med"/>
                    </a:lnT>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11 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11 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80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passed FDIS in Feb 2015 with one comment</a:t>
            </a:r>
            <a:r>
              <a:rPr lang="en-AU" dirty="0"/>
              <a:t/>
            </a:r>
            <a:br>
              <a:rPr lang="en-AU" dirty="0"/>
            </a:b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45</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chemeClr val="accent2"/>
                </a:solidFill>
              </a:rPr>
              <a:t>p</a:t>
            </a:r>
            <a:r>
              <a:rPr lang="en-AU" kern="1200" dirty="0" smtClean="0">
                <a:solidFill>
                  <a:schemeClr val="accent2"/>
                </a:solidFill>
              </a:rPr>
              <a:t>assed on 1 </a:t>
            </a:r>
            <a:r>
              <a:rPr lang="en-AU" kern="1200" dirty="0">
                <a:solidFill>
                  <a:schemeClr val="accent2"/>
                </a:solidFill>
              </a:rPr>
              <a:t>Feb </a:t>
            </a:r>
            <a:r>
              <a:rPr lang="en-AU" kern="1200" dirty="0" smtClean="0">
                <a:solidFill>
                  <a:schemeClr val="accent2"/>
                </a:solidFill>
              </a:rPr>
              <a:t>2015 with one comment</a:t>
            </a: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from China NB</a:t>
            </a:r>
            <a:endParaRPr lang="en-AU" kern="1200" dirty="0" smtClean="0"/>
          </a:p>
          <a:p>
            <a:pPr lvl="2"/>
            <a:r>
              <a:rPr lang="en-AU" kern="1200" dirty="0"/>
              <a:t>Passed </a:t>
            </a:r>
            <a:r>
              <a:rPr lang="en-AU" kern="1200" dirty="0" smtClean="0"/>
              <a:t>12/1/23</a:t>
            </a:r>
          </a:p>
          <a:p>
            <a:pPr lvl="2"/>
            <a:r>
              <a:rPr lang="en-AU" kern="1200" dirty="0" smtClean="0"/>
              <a:t>See N16123</a:t>
            </a:r>
            <a:endParaRPr lang="en-AU" kern="1200" dirty="0"/>
          </a:p>
          <a:p>
            <a:pPr lvl="1"/>
            <a:r>
              <a:rPr lang="en-AU" kern="1200" dirty="0"/>
              <a:t>Standard will be called ISO/IEC/IEEE </a:t>
            </a:r>
            <a:r>
              <a:rPr lang="en-AU" dirty="0"/>
              <a:t>8802-1AE:2013/</a:t>
            </a:r>
            <a:r>
              <a:rPr lang="en-AU" dirty="0" err="1"/>
              <a:t>Amd</a:t>
            </a:r>
            <a:r>
              <a:rPr lang="en-AU" dirty="0"/>
              <a:t> </a:t>
            </a:r>
            <a:r>
              <a:rPr lang="en-AU" dirty="0" smtClean="0"/>
              <a:t>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3803900341"/>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08902"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435007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comments on </a:t>
            </a:r>
            <a:r>
              <a:rPr lang="en-AU" dirty="0"/>
              <a:t>IEEE </a:t>
            </a:r>
            <a:r>
              <a:rPr lang="en-AU" dirty="0" smtClean="0"/>
              <a:t>802.1AEbn-2011 require a response </a:t>
            </a:r>
            <a:endParaRPr lang="en-AU" dirty="0"/>
          </a:p>
        </p:txBody>
      </p:sp>
      <p:sp>
        <p:nvSpPr>
          <p:cNvPr id="3" name="Content Placeholder 2"/>
          <p:cNvSpPr>
            <a:spLocks noGrp="1"/>
          </p:cNvSpPr>
          <p:nvPr>
            <p:ph idx="1"/>
          </p:nvPr>
        </p:nvSpPr>
        <p:spPr/>
        <p:txBody>
          <a:bodyPr/>
          <a:lstStyle/>
          <a:p>
            <a:r>
              <a:rPr lang="en-AU" dirty="0" smtClean="0"/>
              <a:t>China NB comment </a:t>
            </a:r>
          </a:p>
          <a:p>
            <a:pPr lvl="1"/>
            <a:r>
              <a:rPr lang="en-AU" b="0" i="1" dirty="0" smtClean="0"/>
              <a:t>ISO/IEC/IEEE 8802-1AE:2013/FDAmd</a:t>
            </a:r>
            <a:r>
              <a:rPr lang="en-AU" b="0" dirty="0" smtClean="0"/>
              <a:t>1</a:t>
            </a:r>
            <a:r>
              <a:rPr lang="en-AU" b="0" i="1" dirty="0" smtClean="0"/>
              <a:t> </a:t>
            </a:r>
            <a:r>
              <a:rPr lang="en-AU" b="0" i="1" dirty="0"/>
              <a:t>is </a:t>
            </a:r>
            <a:r>
              <a:rPr lang="en-AU" b="0" i="1" dirty="0" smtClean="0"/>
              <a:t>based on </a:t>
            </a:r>
            <a:r>
              <a:rPr lang="en-AU" b="0" i="1" dirty="0"/>
              <a:t>IEEE 802.1x-2010 which was opposed </a:t>
            </a:r>
            <a:r>
              <a:rPr lang="en-AU" b="0" i="1" dirty="0" smtClean="0"/>
              <a:t>by China </a:t>
            </a:r>
            <a:r>
              <a:rPr lang="en-AU" b="0" i="1" dirty="0"/>
              <a:t>NB in FDIS voting phase because </a:t>
            </a:r>
            <a:r>
              <a:rPr lang="en-AU" b="0" i="1" dirty="0" smtClean="0"/>
              <a:t>of security </a:t>
            </a:r>
            <a:r>
              <a:rPr lang="en-AU" b="0" i="1" dirty="0"/>
              <a:t>problems. By now, these </a:t>
            </a:r>
            <a:r>
              <a:rPr lang="en-AU" b="0" i="1" dirty="0" smtClean="0"/>
              <a:t>security problems </a:t>
            </a:r>
            <a:r>
              <a:rPr lang="en-AU" b="0" i="1" dirty="0"/>
              <a:t>in IEEE 802.1x-2010 still exist. </a:t>
            </a:r>
            <a:r>
              <a:rPr lang="en-AU" b="0" i="1" dirty="0" smtClean="0"/>
              <a:t>We oppose </a:t>
            </a:r>
            <a:r>
              <a:rPr lang="en-AU" b="0" i="1" dirty="0"/>
              <a:t>the two standards based on IEEE </a:t>
            </a:r>
            <a:r>
              <a:rPr lang="en-AU" b="0" i="1" dirty="0" smtClean="0"/>
              <a:t>802.1x  because </a:t>
            </a:r>
            <a:r>
              <a:rPr lang="en-AU" b="0" i="1" dirty="0"/>
              <a:t>of the security problems</a:t>
            </a:r>
            <a:r>
              <a:rPr lang="en-AU" b="0" i="1" dirty="0" smtClean="0"/>
              <a:t>.</a:t>
            </a:r>
          </a:p>
          <a:p>
            <a:r>
              <a:rPr lang="en-AU" dirty="0"/>
              <a:t>China NB </a:t>
            </a:r>
            <a:r>
              <a:rPr lang="en-AU" dirty="0" smtClean="0"/>
              <a:t>proposed change</a:t>
            </a:r>
            <a:endParaRPr lang="en-AU" dirty="0"/>
          </a:p>
          <a:p>
            <a:pPr lvl="1"/>
            <a:r>
              <a:rPr lang="en-AU" b="0" i="1" dirty="0" smtClean="0"/>
              <a:t>We </a:t>
            </a:r>
            <a:r>
              <a:rPr lang="en-AU" b="0" i="1" dirty="0"/>
              <a:t>propose to delete the references of </a:t>
            </a:r>
            <a:r>
              <a:rPr lang="en-AU" b="0" i="1" dirty="0" smtClean="0"/>
              <a:t>IEEE 802.1X-2010</a:t>
            </a:r>
            <a:endParaRPr lang="en-AU" i="1" dirty="0"/>
          </a:p>
        </p:txBody>
      </p:sp>
      <p:sp>
        <p:nvSpPr>
          <p:cNvPr id="5" name="Slide Number Placeholder 4"/>
          <p:cNvSpPr>
            <a:spLocks noGrp="1"/>
          </p:cNvSpPr>
          <p:nvPr>
            <p:ph type="sldNum" sz="quarter" idx="11"/>
          </p:nvPr>
        </p:nvSpPr>
        <p:spPr/>
        <p:txBody>
          <a:bodyPr/>
          <a:lstStyle/>
          <a:p>
            <a:pPr>
              <a:defRPr/>
            </a:pPr>
            <a:r>
              <a:rPr lang="en-US" smtClean="0">
                <a:solidFill>
                  <a:srgbClr val="000000"/>
                </a:solidFill>
              </a:rPr>
              <a:t>Slide </a:t>
            </a:r>
            <a:fld id="{EF4002E7-DB4D-4CC3-8382-1939D19420D8}"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1553384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FDIS in Feb 2015 with one comment</a:t>
            </a:r>
            <a:r>
              <a:rPr lang="en-AU" dirty="0"/>
              <a:t/>
            </a:r>
            <a:br>
              <a:rPr lang="en-AU" dirty="0"/>
            </a:b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47</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passed on 1 </a:t>
            </a:r>
            <a:r>
              <a:rPr lang="en-AU" kern="1200" dirty="0">
                <a:solidFill>
                  <a:schemeClr val="accent2"/>
                </a:solidFill>
              </a:rPr>
              <a:t>Feb </a:t>
            </a:r>
            <a:r>
              <a:rPr lang="en-AU" kern="1200" dirty="0" smtClean="0">
                <a:solidFill>
                  <a:schemeClr val="accent2"/>
                </a:solidFill>
              </a:rPr>
              <a:t>2015 with one comment</a:t>
            </a:r>
          </a:p>
          <a:p>
            <a:pPr lvl="1"/>
            <a:r>
              <a:rPr lang="en-AU" kern="1200" dirty="0" smtClean="0"/>
              <a:t>FDIS closed on 1 Feb 2015, with one comment from China NB</a:t>
            </a:r>
          </a:p>
          <a:p>
            <a:pPr lvl="2"/>
            <a:r>
              <a:rPr lang="en-AU" kern="1200" dirty="0" smtClean="0"/>
              <a:t>Passed 12/1/23</a:t>
            </a:r>
          </a:p>
          <a:p>
            <a:pPr lvl="2"/>
            <a:r>
              <a:rPr lang="en-AU" kern="1200" dirty="0"/>
              <a:t>See </a:t>
            </a:r>
            <a:r>
              <a:rPr lang="en-AU" kern="1200" dirty="0" smtClean="0"/>
              <a:t>N16124</a:t>
            </a:r>
          </a:p>
          <a:p>
            <a:pPr lvl="1"/>
            <a:r>
              <a:rPr lang="en-AU" kern="1200" dirty="0" smtClean="0"/>
              <a:t>Standard will be called ISO/IEC/IEEE </a:t>
            </a:r>
            <a:r>
              <a:rPr lang="en-AU" dirty="0" smtClean="0"/>
              <a:t>8802-1AE:2013/</a:t>
            </a:r>
            <a:r>
              <a:rPr lang="en-AU" dirty="0" err="1" smtClean="0"/>
              <a:t>Amd</a:t>
            </a:r>
            <a:r>
              <a:rPr lang="en-AU" dirty="0" smtClean="0"/>
              <a:t> 2</a:t>
            </a:r>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924372797"/>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09926"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276283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comments on IEEE 802.1AEbw-2013 require a response </a:t>
            </a:r>
            <a:endParaRPr lang="en-AU" dirty="0"/>
          </a:p>
        </p:txBody>
      </p:sp>
      <p:sp>
        <p:nvSpPr>
          <p:cNvPr id="3" name="Content Placeholder 2"/>
          <p:cNvSpPr>
            <a:spLocks noGrp="1"/>
          </p:cNvSpPr>
          <p:nvPr>
            <p:ph idx="1"/>
          </p:nvPr>
        </p:nvSpPr>
        <p:spPr/>
        <p:txBody>
          <a:bodyPr/>
          <a:lstStyle/>
          <a:p>
            <a:r>
              <a:rPr lang="en-AU" dirty="0" smtClean="0"/>
              <a:t>China NB comment </a:t>
            </a:r>
          </a:p>
          <a:p>
            <a:pPr lvl="1"/>
            <a:r>
              <a:rPr lang="en-AU" i="1" dirty="0" smtClean="0"/>
              <a:t>ISO/IEC/IEEE 8802-1AE:2013/FDAmd1 is based on IEEE 802.1x-2010 which was opposed by China NB in FDIS voting phase because of security problems. By now, these security problems in IEEE 802.1x-2010 still exist. We oppose the two standards based on IEEE 802.1x because of the security problems.</a:t>
            </a:r>
          </a:p>
          <a:p>
            <a:r>
              <a:rPr lang="en-AU" dirty="0" smtClean="0"/>
              <a:t>China NB proposed change</a:t>
            </a:r>
          </a:p>
          <a:p>
            <a:pPr lvl="1"/>
            <a:r>
              <a:rPr lang="en-AU" i="1" dirty="0" smtClean="0"/>
              <a:t>We propose to delete the references of IEEE 802.1X-2010</a:t>
            </a:r>
            <a:endParaRPr lang="en-AU" i="1" dirty="0"/>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3491139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may consider a response to China NB FDIS comments on </a:t>
            </a:r>
            <a:r>
              <a:rPr lang="en-AU" dirty="0"/>
              <a:t>802.1AEbn and </a:t>
            </a:r>
            <a:r>
              <a:rPr lang="en-AU" dirty="0" smtClean="0"/>
              <a:t>802.1AEbw </a:t>
            </a:r>
            <a:endParaRPr lang="en-AU" dirty="0"/>
          </a:p>
        </p:txBody>
      </p:sp>
      <p:sp>
        <p:nvSpPr>
          <p:cNvPr id="13" name="Content Placeholder 12"/>
          <p:cNvSpPr>
            <a:spLocks noGrp="1"/>
          </p:cNvSpPr>
          <p:nvPr>
            <p:ph idx="1"/>
          </p:nvPr>
        </p:nvSpPr>
        <p:spPr/>
        <p:txBody>
          <a:bodyPr/>
          <a:lstStyle/>
          <a:p>
            <a:pPr lvl="1"/>
            <a:r>
              <a:rPr lang="en-AU" dirty="0" smtClean="0"/>
              <a:t>The FDIS comments on IEEE 802.1AEbn-2011and IEEE 802.1AEbw-2013 from China NB are almost identical</a:t>
            </a:r>
          </a:p>
          <a:p>
            <a:pPr lvl="1"/>
            <a:r>
              <a:rPr lang="en-AU" dirty="0" smtClean="0"/>
              <a:t>Karen Randall has agreed to draft responses for consideration by the SC</a:t>
            </a:r>
          </a:p>
          <a:p>
            <a:pPr lvl="1"/>
            <a:r>
              <a:rPr lang="en-AU" dirty="0"/>
              <a:t>A</a:t>
            </a:r>
            <a:r>
              <a:rPr lang="en-AU" dirty="0" smtClean="0"/>
              <a:t>pproval by the 802.1 WG is also required</a:t>
            </a:r>
          </a:p>
        </p:txBody>
      </p:sp>
      <p:sp>
        <p:nvSpPr>
          <p:cNvPr id="6" name="Slide Number Placeholder 5"/>
          <p:cNvSpPr>
            <a:spLocks noGrp="1"/>
          </p:cNvSpPr>
          <p:nvPr>
            <p:ph type="sldNum" sz="quarter" idx="11"/>
          </p:nvPr>
        </p:nvSpPr>
        <p:spPr/>
        <p:txBody>
          <a:bodyPr/>
          <a:lstStyle/>
          <a:p>
            <a:r>
              <a:rPr lang="en-US" smtClean="0">
                <a:solidFill>
                  <a:srgbClr val="000000"/>
                </a:solidFill>
              </a:rPr>
              <a:t>Slide </a:t>
            </a:r>
            <a:fld id="{FCE5288C-F87B-4810-A6B2-740CE13BD34D}"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51370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consider a proposed response to China NB comment  </a:t>
            </a:r>
            <a:r>
              <a:rPr lang="en-AU" dirty="0"/>
              <a:t>on 802.1AEbn-2011</a:t>
            </a:r>
          </a:p>
        </p:txBody>
      </p:sp>
      <p:sp>
        <p:nvSpPr>
          <p:cNvPr id="3" name="Content Placeholder 2"/>
          <p:cNvSpPr>
            <a:spLocks noGrp="1"/>
          </p:cNvSpPr>
          <p:nvPr>
            <p:ph idx="1"/>
          </p:nvPr>
        </p:nvSpPr>
        <p:spPr/>
        <p:txBody>
          <a:bodyPr/>
          <a:lstStyle/>
          <a:p>
            <a:r>
              <a:rPr lang="en-AU" dirty="0" smtClean="0"/>
              <a:t>Proposed response to China NB comment on </a:t>
            </a:r>
            <a:r>
              <a:rPr lang="en-AU" dirty="0"/>
              <a:t>802.1AEbn-2011 </a:t>
            </a:r>
            <a:endParaRPr lang="en-AU" dirty="0" smtClean="0"/>
          </a:p>
          <a:p>
            <a:pPr lvl="1"/>
            <a:r>
              <a:rPr lang="en-AU" i="1" dirty="0" smtClean="0"/>
              <a:t>IEEE </a:t>
            </a:r>
            <a:r>
              <a:rPr lang="en-AU" i="1" dirty="0"/>
              <a:t>thanks the China NB for its carefully considered comment</a:t>
            </a:r>
            <a:r>
              <a:rPr lang="en-AU" i="1" strike="sngStrike" dirty="0">
                <a:solidFill>
                  <a:srgbClr val="FF0000"/>
                </a:solidFill>
              </a:rPr>
              <a:t>s</a:t>
            </a:r>
            <a:r>
              <a:rPr lang="en-AU" i="1" dirty="0"/>
              <a:t> on the </a:t>
            </a:r>
            <a:r>
              <a:rPr lang="en-AU" i="1" dirty="0" smtClean="0"/>
              <a:t>802.1AE/</a:t>
            </a:r>
            <a:r>
              <a:rPr lang="en-AU" i="1" dirty="0" err="1" smtClean="0"/>
              <a:t>FDAmd</a:t>
            </a:r>
            <a:r>
              <a:rPr lang="en-AU" i="1" dirty="0" smtClean="0"/>
              <a:t> 1 ballot.</a:t>
            </a:r>
          </a:p>
          <a:p>
            <a:pPr lvl="1"/>
            <a:r>
              <a:rPr lang="en-AU" i="1" dirty="0" smtClean="0">
                <a:solidFill>
                  <a:srgbClr val="FF0000"/>
                </a:solidFill>
              </a:rPr>
              <a:t>However,</a:t>
            </a:r>
            <a:r>
              <a:rPr lang="en-AU" i="1" dirty="0" smtClean="0"/>
              <a:t> this amendment is based on IEEE 802.1AE, MAC Security, and not IEEE 802.1X, Port Based Network Access Control </a:t>
            </a:r>
            <a:r>
              <a:rPr lang="en-AU" i="1" dirty="0" smtClean="0">
                <a:solidFill>
                  <a:srgbClr val="FF0000"/>
                </a:solidFill>
              </a:rPr>
              <a:t>as asserted in </a:t>
            </a:r>
            <a:r>
              <a:rPr lang="en-AU" i="1" dirty="0">
                <a:solidFill>
                  <a:srgbClr val="FF0000"/>
                </a:solidFill>
              </a:rPr>
              <a:t>the China </a:t>
            </a:r>
            <a:r>
              <a:rPr lang="en-AU" i="1" dirty="0" smtClean="0">
                <a:solidFill>
                  <a:srgbClr val="FF0000"/>
                </a:solidFill>
              </a:rPr>
              <a:t>NB’s comment</a:t>
            </a:r>
          </a:p>
          <a:p>
            <a:pPr lvl="1"/>
            <a:r>
              <a:rPr lang="en-AU" i="1" dirty="0"/>
              <a:t>The purpose for this amendment is to </a:t>
            </a:r>
            <a:r>
              <a:rPr lang="en-US" i="1" dirty="0"/>
              <a:t>specify and support optional use of an additional cipher suite:  AES-256 for MAC Security using GCM (Galois Counter Mode).</a:t>
            </a:r>
            <a:endParaRPr lang="en-AU" dirty="0"/>
          </a:p>
          <a:p>
            <a:pPr lvl="1"/>
            <a:endParaRPr lang="en-US" dirty="0"/>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50</a:t>
            </a:fld>
            <a:endParaRPr lang="en-US">
              <a:solidFill>
                <a:srgbClr val="000000"/>
              </a:solidFill>
            </a:endParaRPr>
          </a:p>
        </p:txBody>
      </p:sp>
    </p:spTree>
    <p:extLst>
      <p:ext uri="{BB962C8B-B14F-4D97-AF65-F5344CB8AC3E}">
        <p14:creationId xmlns:p14="http://schemas.microsoft.com/office/powerpoint/2010/main" val="4282466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consider a proposed response to China NB comment  on </a:t>
            </a:r>
            <a:r>
              <a:rPr lang="en-AU" dirty="0" smtClean="0"/>
              <a:t>802.1AEbw-2013</a:t>
            </a:r>
            <a:endParaRPr lang="en-AU" dirty="0"/>
          </a:p>
        </p:txBody>
      </p:sp>
      <p:sp>
        <p:nvSpPr>
          <p:cNvPr id="3" name="Content Placeholder 2"/>
          <p:cNvSpPr>
            <a:spLocks noGrp="1"/>
          </p:cNvSpPr>
          <p:nvPr>
            <p:ph idx="1"/>
          </p:nvPr>
        </p:nvSpPr>
        <p:spPr/>
        <p:txBody>
          <a:bodyPr/>
          <a:lstStyle/>
          <a:p>
            <a:r>
              <a:rPr lang="en-AU" dirty="0" smtClean="0"/>
              <a:t>Proposed response to China NB comment on 802.1AEbw-2013</a:t>
            </a:r>
          </a:p>
          <a:p>
            <a:pPr lvl="1"/>
            <a:r>
              <a:rPr lang="en-AU" i="1" dirty="0" smtClean="0"/>
              <a:t>IEEE </a:t>
            </a:r>
            <a:r>
              <a:rPr lang="en-AU" i="1" dirty="0"/>
              <a:t>thanks the China NB for its carefully considered comment</a:t>
            </a:r>
            <a:r>
              <a:rPr lang="en-AU" i="1" strike="sngStrike" dirty="0">
                <a:solidFill>
                  <a:srgbClr val="FF0000"/>
                </a:solidFill>
              </a:rPr>
              <a:t>s</a:t>
            </a:r>
            <a:r>
              <a:rPr lang="en-AU" i="1" dirty="0"/>
              <a:t> on the </a:t>
            </a:r>
            <a:r>
              <a:rPr lang="en-AU" i="1" dirty="0" smtClean="0"/>
              <a:t>802.1AE/</a:t>
            </a:r>
            <a:r>
              <a:rPr lang="en-AU" i="1" dirty="0" err="1" smtClean="0"/>
              <a:t>FDAmd</a:t>
            </a:r>
            <a:r>
              <a:rPr lang="en-AU" i="1" dirty="0" smtClean="0"/>
              <a:t> 1 ballot</a:t>
            </a:r>
          </a:p>
          <a:p>
            <a:pPr lvl="1"/>
            <a:r>
              <a:rPr lang="en-AU" i="1" dirty="0">
                <a:solidFill>
                  <a:srgbClr val="FF0000"/>
                </a:solidFill>
              </a:rPr>
              <a:t>However,</a:t>
            </a:r>
            <a:r>
              <a:rPr lang="en-AU" i="1" dirty="0"/>
              <a:t> </a:t>
            </a:r>
            <a:r>
              <a:rPr lang="en-AU" i="1" dirty="0" smtClean="0"/>
              <a:t>this </a:t>
            </a:r>
            <a:r>
              <a:rPr lang="en-AU" i="1" dirty="0"/>
              <a:t>amendment is based on IEEE 802.1AE, MAC </a:t>
            </a:r>
            <a:r>
              <a:rPr lang="en-AU" i="1" dirty="0" smtClean="0"/>
              <a:t>Security, and </a:t>
            </a:r>
            <a:r>
              <a:rPr lang="en-AU" i="1" dirty="0"/>
              <a:t>not IEEE 802.1X, Port Based Network Access </a:t>
            </a:r>
            <a:r>
              <a:rPr lang="en-AU" i="1" dirty="0" smtClean="0"/>
              <a:t>Control </a:t>
            </a:r>
            <a:r>
              <a:rPr lang="en-AU" i="1" dirty="0">
                <a:solidFill>
                  <a:srgbClr val="FF0000"/>
                </a:solidFill>
              </a:rPr>
              <a:t>as asserted in the China NB’s comment</a:t>
            </a:r>
            <a:r>
              <a:rPr lang="en-AU" i="1" dirty="0" smtClean="0"/>
              <a:t>. </a:t>
            </a:r>
            <a:endParaRPr lang="en-AU" i="1" dirty="0"/>
          </a:p>
          <a:p>
            <a:pPr lvl="1"/>
            <a:r>
              <a:rPr lang="en-AU" i="1" dirty="0"/>
              <a:t>This amendment </a:t>
            </a:r>
            <a:r>
              <a:rPr lang="en-US" i="1" dirty="0"/>
              <a:t>describes an optional mode for </a:t>
            </a:r>
            <a:r>
              <a:rPr lang="en-US" i="1" dirty="0" err="1"/>
              <a:t>MACsec</a:t>
            </a:r>
            <a:r>
              <a:rPr lang="en-US" i="1" dirty="0"/>
              <a:t> that defines a method to extend the packet number to support higher network rates while maintaining system functionality and operational efficiency</a:t>
            </a:r>
            <a:r>
              <a:rPr lang="en-US" dirty="0"/>
              <a:t>.</a:t>
            </a:r>
          </a:p>
          <a:p>
            <a:pPr lvl="1"/>
            <a:endParaRPr lang="en-AU" dirty="0"/>
          </a:p>
        </p:txBody>
      </p:sp>
      <p:sp>
        <p:nvSpPr>
          <p:cNvPr id="5" name="Slide Number Placeholder 4"/>
          <p:cNvSpPr>
            <a:spLocks noGrp="1"/>
          </p:cNvSpPr>
          <p:nvPr>
            <p:ph type="sldNum" sz="quarter" idx="11"/>
          </p:nvPr>
        </p:nvSpPr>
        <p:spPr/>
        <p:txBody>
          <a:bodyPr/>
          <a:lstStyle/>
          <a:p>
            <a:r>
              <a:rPr lang="en-US" smtClean="0">
                <a:solidFill>
                  <a:srgbClr val="000000"/>
                </a:solidFill>
              </a:rPr>
              <a:t>Slide </a:t>
            </a:r>
            <a:fld id="{EF4002E7-DB4D-4CC3-8382-1939D19420D8}" type="slidenum">
              <a:rPr lang="en-US" smtClean="0">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3065242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was submitted </a:t>
            </a:r>
            <a:r>
              <a:rPr lang="en-GB" dirty="0"/>
              <a:t>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19 March 2015</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60-day pre-ballot ballot opened on 19 January 2015 and closes on 19 March 2015</a:t>
            </a:r>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was submitted 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closes </a:t>
            </a:r>
            <a:r>
              <a:rPr lang="en-AU" dirty="0" smtClean="0">
                <a:solidFill>
                  <a:schemeClr val="accent2"/>
                </a:solidFill>
              </a:rPr>
              <a:t>13 March </a:t>
            </a:r>
            <a:r>
              <a:rPr lang="en-AU" dirty="0">
                <a:solidFill>
                  <a:schemeClr val="accent2"/>
                </a:solidFill>
              </a:rPr>
              <a:t>2015</a:t>
            </a: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was heading </a:t>
            </a:r>
            <a:r>
              <a:rPr lang="en-AU" dirty="0"/>
              <a:t>for </a:t>
            </a:r>
            <a:r>
              <a:rPr lang="en-AU" dirty="0" err="1"/>
              <a:t>RevCom</a:t>
            </a:r>
            <a:r>
              <a:rPr lang="en-AU" dirty="0"/>
              <a:t> in </a:t>
            </a:r>
            <a:r>
              <a:rPr lang="en-AU" dirty="0" smtClean="0"/>
              <a:t>Oct 2014</a:t>
            </a:r>
            <a:r>
              <a:rPr lang="en-AU" dirty="0"/>
              <a:t>, with publication in </a:t>
            </a:r>
            <a:r>
              <a:rPr lang="en-AU" dirty="0" smtClean="0"/>
              <a:t>~Dec 2014</a:t>
            </a:r>
          </a:p>
          <a:p>
            <a:pPr lvl="1"/>
            <a:r>
              <a:rPr lang="en-AU" dirty="0"/>
              <a:t>IEEE 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60-day pre-ballot ballot </a:t>
            </a:r>
            <a:r>
              <a:rPr lang="en-AU" dirty="0" smtClean="0"/>
              <a:t>closes </a:t>
            </a:r>
            <a:r>
              <a:rPr lang="en-AU" dirty="0"/>
              <a:t>on </a:t>
            </a:r>
            <a:r>
              <a:rPr lang="en-AU" dirty="0" smtClean="0"/>
              <a:t>13 March </a:t>
            </a:r>
            <a:r>
              <a:rPr lang="en-AU" dirty="0"/>
              <a:t>2015</a:t>
            </a: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t>
            </a:r>
            <a:r>
              <a:rPr lang="en-AU" dirty="0" smtClean="0">
                <a:solidFill>
                  <a:schemeClr val="accent2"/>
                </a:solidFill>
              </a:rPr>
              <a:t>comments resolved but not liaised</a:t>
            </a:r>
            <a:endParaRPr lang="en-AU" dirty="0">
              <a:solidFill>
                <a:schemeClr val="accent2"/>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November 2014, </a:t>
            </a:r>
            <a:r>
              <a:rPr lang="en-AU" dirty="0"/>
              <a:t>but it was eventually approved by 802 EC ballot (12/1/0/2) on 16 Feb </a:t>
            </a:r>
            <a:r>
              <a:rPr lang="en-AU" dirty="0" smtClean="0"/>
              <a:t>2015</a:t>
            </a:r>
          </a:p>
          <a:p>
            <a:pPr lvl="2"/>
            <a:r>
              <a:rPr lang="en-AU" dirty="0" smtClean="0"/>
              <a:t>Approved text on following pages, and have been liaised to SC6</a:t>
            </a:r>
          </a:p>
          <a:p>
            <a:r>
              <a:rPr lang="en-AU" dirty="0" smtClean="0"/>
              <a:t>FDIS ballot: </a:t>
            </a:r>
            <a:r>
              <a:rPr lang="en-AU" dirty="0" smtClean="0">
                <a:solidFill>
                  <a:schemeClr val="accent2"/>
                </a:solidFill>
              </a:rPr>
              <a:t>waiting for start</a:t>
            </a:r>
          </a:p>
          <a:p>
            <a:pPr lvl="1"/>
            <a:r>
              <a:rPr lang="en-AU" dirty="0" smtClean="0"/>
              <a:t>Jodi </a:t>
            </a:r>
            <a:r>
              <a:rPr lang="en-AU" dirty="0" err="1"/>
              <a:t>Haasz</a:t>
            </a:r>
            <a:r>
              <a:rPr lang="en-AU" dirty="0"/>
              <a:t> </a:t>
            </a:r>
            <a:r>
              <a:rPr lang="en-AU" dirty="0" smtClean="0"/>
              <a:t>has asked </a:t>
            </a:r>
            <a:r>
              <a:rPr lang="en-AU" dirty="0"/>
              <a:t>ISO to start FDIS</a:t>
            </a:r>
          </a:p>
          <a:p>
            <a:endParaRPr lang="en-AU" dirty="0" smtClean="0">
              <a:solidFill>
                <a:schemeClr val="accent2"/>
              </a:solidFill>
            </a:endParaRPr>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comment on </a:t>
            </a:r>
            <a:r>
              <a:rPr lang="en-AU" dirty="0"/>
              <a:t>IEEE 802</a:t>
            </a:r>
            <a:r>
              <a:rPr lang="en-GB" dirty="0"/>
              <a:t>-2014 </a:t>
            </a:r>
            <a:r>
              <a:rPr lang="en-GB" dirty="0" smtClean="0"/>
              <a:t>during the </a:t>
            </a:r>
            <a:r>
              <a:rPr lang="en-GB" dirty="0"/>
              <a:t>60 day pre-ballot</a:t>
            </a:r>
            <a:r>
              <a:rPr lang="en-AU" dirty="0" smtClean="0"/>
              <a:t> </a:t>
            </a:r>
            <a:endParaRPr lang="en-AU" dirty="0"/>
          </a:p>
        </p:txBody>
      </p:sp>
      <p:sp>
        <p:nvSpPr>
          <p:cNvPr id="3" name="Content Placeholder 2"/>
          <p:cNvSpPr>
            <a:spLocks noGrp="1"/>
          </p:cNvSpPr>
          <p:nvPr>
            <p:ph idx="1"/>
          </p:nvPr>
        </p:nvSpPr>
        <p:spPr/>
        <p:txBody>
          <a:bodyPr/>
          <a:lstStyle/>
          <a:p>
            <a:r>
              <a:rPr lang="en-AU" dirty="0"/>
              <a:t>China NB comment</a:t>
            </a:r>
          </a:p>
          <a:p>
            <a:pPr lvl="1"/>
            <a:r>
              <a:rPr lang="en-AU" i="1" dirty="0"/>
              <a:t>This proposed project provides an overview to the family of IEEE 802 standards. IEEE 802 standards are involved with many types and large numbers of network resources, including </a:t>
            </a:r>
            <a:r>
              <a:rPr lang="en-AU" i="1" dirty="0" err="1"/>
              <a:t>EtherType</a:t>
            </a:r>
            <a:r>
              <a:rPr lang="en-AU" i="1" dirty="0"/>
              <a:t> number, information element, OID, reason code, etc. We believe it is necessary to manage them by a feasible and effective method. However, the fact is that some of them are specified, while others are not entirely clear who and on what base is administrating these network resources.  </a:t>
            </a:r>
          </a:p>
          <a:p>
            <a:pPr lvl="1"/>
            <a:r>
              <a:rPr lang="en-AU" i="1" dirty="0"/>
              <a:t>Therefore, we suggest IEEE provide a detailed description about the various categories of network resources, their registration authorities and the agreements this authorities refer to</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79557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The </a:t>
            </a:r>
            <a:r>
              <a:rPr lang="en-AU" dirty="0" smtClean="0"/>
              <a:t>802 EC approved a reply to the China </a:t>
            </a:r>
            <a:r>
              <a:rPr lang="en-AU" dirty="0"/>
              <a:t>NB </a:t>
            </a:r>
            <a:r>
              <a:rPr lang="en-AU" dirty="0" smtClean="0"/>
              <a:t>comment </a:t>
            </a:r>
            <a:r>
              <a:rPr lang="en-AU" dirty="0"/>
              <a:t>on IEEE 802</a:t>
            </a:r>
            <a:r>
              <a:rPr lang="en-GB" dirty="0"/>
              <a:t>-2014 during the 60 day pre-ballot</a:t>
            </a:r>
            <a:r>
              <a:rPr lang="en-AU" dirty="0"/>
              <a:t> </a:t>
            </a:r>
          </a:p>
        </p:txBody>
      </p:sp>
      <p:sp>
        <p:nvSpPr>
          <p:cNvPr id="3" name="Content Placeholder 2"/>
          <p:cNvSpPr>
            <a:spLocks noGrp="1"/>
          </p:cNvSpPr>
          <p:nvPr>
            <p:ph idx="1"/>
          </p:nvPr>
        </p:nvSpPr>
        <p:spPr/>
        <p:txBody>
          <a:bodyPr/>
          <a:lstStyle/>
          <a:p>
            <a:r>
              <a:rPr lang="en-AU" dirty="0" smtClean="0"/>
              <a:t>IEEE </a:t>
            </a:r>
            <a:r>
              <a:rPr lang="en-AU" dirty="0"/>
              <a:t>802 response</a:t>
            </a:r>
          </a:p>
          <a:p>
            <a:pPr lvl="1"/>
            <a:r>
              <a:rPr lang="en-AU" i="1" dirty="0"/>
              <a:t>The China NB appears to be suggesting in their comment that the scope of IEEE Std. 802-2014 be expanded so that it contains a complete list of all network resources from every standard in the IEEE 802 series, along with a description of which authority has the responsibility for allocating those resources.</a:t>
            </a:r>
          </a:p>
          <a:p>
            <a:pPr lvl="1"/>
            <a:r>
              <a:rPr lang="en-AU" i="1" dirty="0"/>
              <a:t>IEEE Std. 802-2014 provides a high level overview and architecture for the IEEE 802 series of standards. It includes material noting that the IEEE Registration Authority has responsibility for allocating certain network resources, including universal addresses and </a:t>
            </a:r>
            <a:r>
              <a:rPr lang="en-AU" i="1" dirty="0" err="1"/>
              <a:t>Ethertypes</a:t>
            </a:r>
            <a:r>
              <a:rPr lang="en-AU" i="1" dirty="0"/>
              <a:t>. This responsibility is consistent with ISO/IEC’s agreement that IEEE RA is the exclusive registration authority for the ISO/IEC 8802 series of international </a:t>
            </a:r>
            <a:r>
              <a:rPr lang="en-AU" i="1" dirty="0" smtClean="0"/>
              <a:t>standards</a:t>
            </a:r>
            <a:endParaRPr lang="en-AU" i="1" dirty="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696223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The 802 EC approved a reply to the China NB comment on IEEE 802</a:t>
            </a:r>
            <a:r>
              <a:rPr lang="en-GB" dirty="0"/>
              <a:t>-2014 during the 60 day pre-ballot</a:t>
            </a:r>
            <a:r>
              <a:rPr lang="en-AU" dirty="0"/>
              <a:t> </a:t>
            </a:r>
          </a:p>
        </p:txBody>
      </p:sp>
      <p:sp>
        <p:nvSpPr>
          <p:cNvPr id="3" name="Content Placeholder 2"/>
          <p:cNvSpPr>
            <a:spLocks noGrp="1"/>
          </p:cNvSpPr>
          <p:nvPr>
            <p:ph idx="1"/>
          </p:nvPr>
        </p:nvSpPr>
        <p:spPr/>
        <p:txBody>
          <a:bodyPr/>
          <a:lstStyle/>
          <a:p>
            <a:r>
              <a:rPr lang="en-AU" dirty="0" smtClean="0"/>
              <a:t>IEEE </a:t>
            </a:r>
            <a:r>
              <a:rPr lang="en-AU" dirty="0"/>
              <a:t>802 response</a:t>
            </a:r>
          </a:p>
          <a:p>
            <a:pPr lvl="1"/>
            <a:r>
              <a:rPr lang="en-AU" dirty="0" smtClean="0"/>
              <a:t>…</a:t>
            </a:r>
            <a:endParaRPr lang="en-AU" i="1" dirty="0"/>
          </a:p>
          <a:p>
            <a:pPr lvl="1"/>
            <a:r>
              <a:rPr lang="en-AU" i="1" dirty="0"/>
              <a:t>However, IEEE Std. 802-2014 does not contain a complete list of network resources, and all the corresponding registration authorities for every standard in the IEEE 802 series. For many years, it has been the practice to define the necessary network resources and the corresponding registration authority on a standard by standard basis. In many cases, the network resources are allocated by the Working Group as part of the standards development process.  In practice this approach has been very successful.</a:t>
            </a:r>
          </a:p>
          <a:p>
            <a:pPr lvl="1"/>
            <a:r>
              <a:rPr lang="en-AU" i="1" dirty="0"/>
              <a:t>Further information on the IEEE Registration Authority and the registries managed by it can be found at http://standards.ieee.org/regauth . For other network resources, further information on resource allocation can be found in each standard or by contacting the relevant WG officers</a:t>
            </a:r>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22778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a:t>is scheduled to </a:t>
            </a:r>
            <a:r>
              <a:rPr lang="en-AU" dirty="0" smtClean="0"/>
              <a:t>close on 19 June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closes 19 </a:t>
            </a:r>
            <a:r>
              <a:rPr lang="en-AU" dirty="0" smtClean="0">
                <a:solidFill>
                  <a:schemeClr val="accent2"/>
                </a:solidFill>
              </a:rPr>
              <a:t>June 2015</a:t>
            </a:r>
          </a:p>
          <a:p>
            <a:pPr marL="342900" lvl="1" indent="-342900"/>
            <a:r>
              <a:rPr lang="en-AU" dirty="0"/>
              <a:t>The FDIS ballot on 802.3.1 </a:t>
            </a:r>
            <a:r>
              <a:rPr lang="en-AU" dirty="0" smtClean="0"/>
              <a:t>opened </a:t>
            </a:r>
            <a:r>
              <a:rPr lang="en-AU" dirty="0"/>
              <a:t>on 19 </a:t>
            </a:r>
            <a:r>
              <a:rPr lang="en-AU" dirty="0" smtClean="0"/>
              <a:t>January 2015, and will close </a:t>
            </a:r>
            <a:r>
              <a:rPr lang="en-AU" dirty="0"/>
              <a:t>on 19 </a:t>
            </a:r>
            <a:r>
              <a:rPr lang="en-AU" dirty="0" smtClean="0"/>
              <a:t>June 2015</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93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94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passed on 15 Feb 2015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The Chair has asked Jodi </a:t>
            </a:r>
            <a:r>
              <a:rPr lang="en-AU" dirty="0" err="1" smtClean="0"/>
              <a:t>Haasz</a:t>
            </a:r>
            <a:r>
              <a:rPr lang="en-AU" dirty="0" smtClean="0"/>
              <a:t> for an estimate of when the standard will be published</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63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63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a potential problematic clash between IEEE and ISO styles</a:t>
            </a:r>
            <a:endParaRPr lang="en-AU" dirty="0"/>
          </a:p>
        </p:txBody>
      </p:sp>
      <p:sp>
        <p:nvSpPr>
          <p:cNvPr id="3" name="Content Placeholder 2"/>
          <p:cNvSpPr>
            <a:spLocks noGrp="1"/>
          </p:cNvSpPr>
          <p:nvPr>
            <p:ph idx="1"/>
          </p:nvPr>
        </p:nvSpPr>
        <p:spPr/>
        <p:txBody>
          <a:bodyPr/>
          <a:lstStyle/>
          <a:p>
            <a:pPr lvl="0"/>
            <a:r>
              <a:rPr lang="en-GB" dirty="0" smtClean="0"/>
              <a:t>At the meeting Atlanta in January 2015 (from minutes</a:t>
            </a:r>
            <a:r>
              <a:rPr lang="en-GB" dirty="0"/>
              <a:t>)</a:t>
            </a:r>
            <a:endParaRPr lang="en-GB" dirty="0" smtClean="0"/>
          </a:p>
          <a:p>
            <a:pPr lvl="1"/>
            <a:r>
              <a:rPr lang="en-GB" i="1" dirty="0" smtClean="0"/>
              <a:t>Mick </a:t>
            </a:r>
            <a:r>
              <a:rPr lang="en-GB" i="1" dirty="0"/>
              <a:t>Seaman noted that Hans Rudolf-Thomann has objected to style elements of various IEEE specifications in the past, noting that the IEEE conventions are not in line with ISO/IEC JTC1 conventions.  </a:t>
            </a:r>
            <a:endParaRPr lang="en-AU" i="1" dirty="0"/>
          </a:p>
          <a:p>
            <a:pPr lvl="1"/>
            <a:r>
              <a:rPr lang="en-GB" i="1" dirty="0"/>
              <a:t>IEEE 802 has rebutted these arguments by noting that the specifications are written in the IEEE style and are consistent with that.  </a:t>
            </a:r>
            <a:endParaRPr lang="en-AU" i="1" dirty="0"/>
          </a:p>
          <a:p>
            <a:pPr lvl="1"/>
            <a:r>
              <a:rPr lang="en-GB" i="1" dirty="0" smtClean="0"/>
              <a:t>Mick reviewed </a:t>
            </a:r>
            <a:r>
              <a:rPr lang="en-GB" i="1" dirty="0"/>
              <a:t>the 2012 version of the IEEE Style Manual, which has language that indicates that documents that are to be also ratified by ISO/IEC JTC1 should attempt to also adhere to that body’s style guide.  </a:t>
            </a:r>
            <a:endParaRPr lang="en-AU" i="1" dirty="0"/>
          </a:p>
          <a:p>
            <a:pPr lvl="1"/>
            <a:r>
              <a:rPr lang="en-GB" i="1" dirty="0"/>
              <a:t>Attempting to meet both styles could very well lead to style clashes and IEEE rule </a:t>
            </a:r>
            <a:r>
              <a:rPr lang="en-GB" i="1" dirty="0" smtClean="0"/>
              <a:t>violations</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0049051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 discussed a potential problematic clash between IEEE and ISO styles</a:t>
            </a:r>
          </a:p>
        </p:txBody>
      </p:sp>
      <p:sp>
        <p:nvSpPr>
          <p:cNvPr id="3" name="Content Placeholder 2"/>
          <p:cNvSpPr>
            <a:spLocks noGrp="1"/>
          </p:cNvSpPr>
          <p:nvPr>
            <p:ph idx="1"/>
          </p:nvPr>
        </p:nvSpPr>
        <p:spPr/>
        <p:txBody>
          <a:bodyPr/>
          <a:lstStyle/>
          <a:p>
            <a:pPr lvl="0"/>
            <a:r>
              <a:rPr lang="en-GB" dirty="0" smtClean="0"/>
              <a:t>At the meeting Atlanta in January 2015 (from minutes)</a:t>
            </a:r>
          </a:p>
          <a:p>
            <a:pPr lvl="1"/>
            <a:r>
              <a:rPr lang="en-GB" dirty="0" smtClean="0"/>
              <a:t>…</a:t>
            </a:r>
            <a:endParaRPr lang="en-GB" i="1" dirty="0" smtClean="0"/>
          </a:p>
          <a:p>
            <a:pPr lvl="1"/>
            <a:r>
              <a:rPr lang="en-GB" i="1" dirty="0" smtClean="0"/>
              <a:t>Seaman </a:t>
            </a:r>
            <a:r>
              <a:rPr lang="en-GB" i="1" dirty="0"/>
              <a:t>believes that IEEE 802 should obtain a waiver from any interpretation of the IEEE Style Guide that would force us to meet the ISO/IEC style rules.  </a:t>
            </a:r>
            <a:endParaRPr lang="en-AU" i="1" dirty="0"/>
          </a:p>
          <a:p>
            <a:pPr lvl="1"/>
            <a:r>
              <a:rPr lang="en-GB" i="1" dirty="0"/>
              <a:t>Seaman will provide a run-through of the potential pitfalls to the SC  during the March meeting.  </a:t>
            </a:r>
            <a:endParaRPr lang="en-AU" i="1" dirty="0"/>
          </a:p>
          <a:p>
            <a:pPr lvl="1"/>
            <a:r>
              <a:rPr lang="en-GB" i="1" dirty="0"/>
              <a:t>That will then be used to have a conversation with IEEE Staff to ensure IEEE 802 is not subject to an </a:t>
            </a:r>
            <a:r>
              <a:rPr lang="en-GB" i="1" dirty="0" smtClean="0"/>
              <a:t>unfavourable </a:t>
            </a:r>
            <a:r>
              <a:rPr lang="en-GB" i="1" dirty="0"/>
              <a:t>reading of the IEEE Style Guide.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942225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 will discuss the style guide issue with the </a:t>
            </a:r>
            <a:r>
              <a:rPr lang="en-GB" smtClean="0"/>
              <a:t>IEEE-SA Chief Editor</a:t>
            </a:r>
            <a:endParaRPr lang="en-AU" dirty="0"/>
          </a:p>
        </p:txBody>
      </p:sp>
      <p:sp>
        <p:nvSpPr>
          <p:cNvPr id="3" name="Content Placeholder 2"/>
          <p:cNvSpPr>
            <a:spLocks noGrp="1"/>
          </p:cNvSpPr>
          <p:nvPr>
            <p:ph idx="1"/>
          </p:nvPr>
        </p:nvSpPr>
        <p:spPr/>
        <p:txBody>
          <a:bodyPr/>
          <a:lstStyle/>
          <a:p>
            <a:pPr lvl="1"/>
            <a:r>
              <a:rPr lang="en-GB" smtClean="0"/>
              <a:t>Michelle Turner (IEEE-SA Chief Editor) will be at the March plenary meeting</a:t>
            </a:r>
            <a:endParaRPr lang="en-AU" smtClean="0"/>
          </a:p>
          <a:p>
            <a:pPr lvl="1"/>
            <a:r>
              <a:rPr lang="en-GB" smtClean="0"/>
              <a:t>Andrew Myles has invited her to the JTC1 SC meeting to discuss the matter and request a reading on the rules</a:t>
            </a:r>
          </a:p>
          <a:p>
            <a:pPr lvl="2"/>
            <a:r>
              <a:rPr lang="en-GB" smtClean="0"/>
              <a:t>Michelle has accepted the invitation</a:t>
            </a:r>
          </a:p>
          <a:p>
            <a:pPr lvl="1"/>
            <a:r>
              <a:rPr lang="en-GB" smtClean="0"/>
              <a:t>Mick Seaman will “provide a run-through of the potential pitfalls to the SC  during the March meeting”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41859731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appears to be a (very old) liaison agreement between SC6 and IETF of some historical interest</a:t>
            </a:r>
            <a:endParaRPr lang="en-AU" dirty="0"/>
          </a:p>
        </p:txBody>
      </p:sp>
      <p:sp>
        <p:nvSpPr>
          <p:cNvPr id="3" name="Content Placeholder 2"/>
          <p:cNvSpPr>
            <a:spLocks noGrp="1"/>
          </p:cNvSpPr>
          <p:nvPr>
            <p:ph idx="1"/>
          </p:nvPr>
        </p:nvSpPr>
        <p:spPr/>
        <p:txBody>
          <a:bodyPr/>
          <a:lstStyle/>
          <a:p>
            <a:pPr lvl="1"/>
            <a:r>
              <a:rPr lang="en-AU" dirty="0" smtClean="0"/>
              <a:t>The China NB has complained on numerous occasions about IEEE 802 referencing IETF </a:t>
            </a:r>
            <a:r>
              <a:rPr lang="en-AU" dirty="0"/>
              <a:t>standards that haven't fully progressed to </a:t>
            </a:r>
            <a:r>
              <a:rPr lang="en-AU" dirty="0" smtClean="0"/>
              <a:t>"</a:t>
            </a:r>
            <a:r>
              <a:rPr lang="en-AU" dirty="0"/>
              <a:t>Internet Standard"</a:t>
            </a:r>
          </a:p>
          <a:p>
            <a:pPr lvl="1"/>
            <a:r>
              <a:rPr lang="en-AU" dirty="0" smtClean="0"/>
              <a:t>It has been pointed out that there is </a:t>
            </a:r>
            <a:r>
              <a:rPr lang="en-AU" dirty="0"/>
              <a:t>a 20-year-old agreement that </a:t>
            </a:r>
            <a:r>
              <a:rPr lang="en-AU" dirty="0" smtClean="0"/>
              <a:t>between IETF and SC6 that gives </a:t>
            </a:r>
            <a:r>
              <a:rPr lang="en-AU" dirty="0"/>
              <a:t>SC6 recognition to IETF documents (and vice versa</a:t>
            </a:r>
            <a:r>
              <a:rPr lang="en-AU" dirty="0" smtClean="0"/>
              <a:t>)</a:t>
            </a:r>
            <a:endParaRPr lang="en-AU" dirty="0"/>
          </a:p>
          <a:p>
            <a:pPr lvl="1"/>
            <a:r>
              <a:rPr lang="en-AU" dirty="0" smtClean="0"/>
              <a:t>However, this is probably of historical interest only because since then JTC1 implemented </a:t>
            </a:r>
            <a:r>
              <a:rPr lang="en-AU" dirty="0"/>
              <a:t>the Approved Referencing Organization (ARO) </a:t>
            </a:r>
            <a:r>
              <a:rPr lang="en-AU" dirty="0" smtClean="0"/>
              <a:t>procedure, and since </a:t>
            </a:r>
            <a:r>
              <a:rPr lang="en-AU" dirty="0"/>
              <a:t>IETF is an approved ARO, </a:t>
            </a:r>
            <a:r>
              <a:rPr lang="en-AU" dirty="0" smtClean="0"/>
              <a:t>JTC1 </a:t>
            </a:r>
            <a:r>
              <a:rPr lang="en-AU" dirty="0"/>
              <a:t>can reference IETF documents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26246432"/>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2068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11207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572950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were scheduled to become available soon after 15 January  2015</a:t>
            </a:r>
          </a:p>
          <a:p>
            <a:pPr lvl="2"/>
            <a:r>
              <a:rPr lang="en-AU" dirty="0" smtClean="0"/>
              <a:t>Generic WG7 agenda was posted on time</a:t>
            </a:r>
          </a:p>
          <a:p>
            <a:pPr lvl="2"/>
            <a:r>
              <a:rPr lang="en-AU" dirty="0" smtClean="0"/>
              <a:t>No WG1 agenda was posted on time – it has since been posted</a:t>
            </a:r>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2289862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p>
          <a:p>
            <a:pPr lvl="1"/>
            <a:r>
              <a:rPr lang="en-AU" dirty="0" smtClean="0"/>
              <a:t>Are there any others?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871668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authorising the IEEE 802 EC Chair to appoint a </a:t>
            </a:r>
            <a:r>
              <a:rPr lang="en-AU" dirty="0" err="1" smtClean="0"/>
              <a:t>HoD</a:t>
            </a:r>
            <a:r>
              <a:rPr lang="en-AU" dirty="0" smtClean="0"/>
              <a:t> </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appoint the IEEE 802 </a:t>
            </a:r>
            <a:r>
              <a:rPr lang="en-AU" i="1" dirty="0" err="1"/>
              <a:t>HoD</a:t>
            </a:r>
            <a:r>
              <a:rPr lang="en-AU" i="1" dirty="0"/>
              <a:t> to the ISO/IEC JTC1/SC6 meeting in </a:t>
            </a:r>
            <a:r>
              <a:rPr lang="en-AU" i="1" dirty="0" smtClean="0"/>
              <a:t>Belgium in May 2015</a:t>
            </a:r>
            <a:endParaRPr lang="en-AU" i="1" dirty="0"/>
          </a:p>
          <a:p>
            <a:pPr lvl="2"/>
            <a:r>
              <a:rPr lang="en-AU" dirty="0"/>
              <a:t>Moved</a:t>
            </a:r>
          </a:p>
          <a:p>
            <a:pPr lvl="2"/>
            <a:r>
              <a:rPr lang="en-AU" dirty="0"/>
              <a:t>Seconded</a:t>
            </a:r>
          </a:p>
          <a:p>
            <a:pPr lvl="2"/>
            <a:r>
              <a:rPr lang="en-AU" dirty="0" smtClean="0"/>
              <a:t>Result</a:t>
            </a:r>
          </a:p>
          <a:p>
            <a:pPr lvl="1"/>
            <a:r>
              <a:rPr lang="en-AU" dirty="0" smtClean="0"/>
              <a:t>Note: it is likely that Adrian Stephens will be the only candidate</a:t>
            </a:r>
          </a:p>
          <a:p>
            <a:pPr lvl="1"/>
            <a:r>
              <a:rPr lang="en-AU" dirty="0" smtClean="0"/>
              <a:t>Note: this is the same motion we used last time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37296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a:t>
            </a:r>
            <a:r>
              <a:rPr lang="en-AU" i="1" dirty="0" smtClean="0"/>
              <a:t>May 2015 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a:t>
            </a:r>
            <a:r>
              <a:rPr lang="en-AU" i="1" dirty="0" smtClean="0"/>
              <a:t>teleconferences</a:t>
            </a:r>
            <a:endParaRPr lang="en-AU" dirty="0"/>
          </a:p>
          <a:p>
            <a:pPr lvl="2"/>
            <a:r>
              <a:rPr lang="en-AU" dirty="0" smtClean="0"/>
              <a:t>Moved</a:t>
            </a:r>
          </a:p>
          <a:p>
            <a:pPr lvl="2"/>
            <a:r>
              <a:rPr lang="en-AU" dirty="0" smtClean="0"/>
              <a:t>Seconded</a:t>
            </a:r>
          </a:p>
          <a:p>
            <a:pPr lvl="2"/>
            <a:r>
              <a:rPr lang="en-AU" dirty="0" smtClean="0"/>
              <a:t>Result</a:t>
            </a:r>
          </a:p>
          <a:p>
            <a:pPr lvl="2"/>
            <a:endParaRPr lang="en-AU" dirty="0"/>
          </a:p>
          <a:p>
            <a:pPr lvl="1"/>
            <a:r>
              <a:rPr lang="en-AU" dirty="0" smtClean="0"/>
              <a:t>Note: a teleconference will be required after 1 April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0942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Berlin plenary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Mar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12 Mar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85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82"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Optimization technology in </a:t>
            </a:r>
            <a:r>
              <a:rPr lang="en-AU" i="1" dirty="0" smtClean="0"/>
              <a:t>WLAN</a:t>
            </a:r>
            <a:r>
              <a:rPr lang="en-AU" dirty="0" smtClean="0"/>
              <a:t> and </a:t>
            </a:r>
            <a:r>
              <a:rPr lang="en-AU" i="1" dirty="0" smtClean="0"/>
              <a:t>WLAN </a:t>
            </a:r>
            <a:r>
              <a:rPr lang="en-AU" i="1" dirty="0"/>
              <a:t>virtual </a:t>
            </a:r>
            <a:r>
              <a:rPr lang="en-AU" i="1" dirty="0" smtClean="0"/>
              <a:t>network</a:t>
            </a:r>
            <a:r>
              <a:rPr lang="en-AU" dirty="0" smtClean="0"/>
              <a:t> are on the WG7 agenda in May 2015</a:t>
            </a:r>
            <a:endParaRPr lang="en-AU" dirty="0"/>
          </a:p>
        </p:txBody>
      </p:sp>
      <p:sp>
        <p:nvSpPr>
          <p:cNvPr id="3" name="Content Placeholder 2"/>
          <p:cNvSpPr>
            <a:spLocks noGrp="1"/>
          </p:cNvSpPr>
          <p:nvPr>
            <p:ph idx="1"/>
          </p:nvPr>
        </p:nvSpPr>
        <p:spPr/>
        <p:txBody>
          <a:bodyPr/>
          <a:lstStyle/>
          <a:p>
            <a:pPr lvl="1"/>
            <a:r>
              <a:rPr lang="en-AU" dirty="0" smtClean="0"/>
              <a:t>The proposed agenda (N16116) for WG includes</a:t>
            </a:r>
          </a:p>
          <a:p>
            <a:pPr lvl="2"/>
            <a:r>
              <a:rPr lang="en-AU" i="1" dirty="0" smtClean="0"/>
              <a:t>16</a:t>
            </a:r>
            <a:r>
              <a:rPr lang="en-AU" i="1" dirty="0"/>
              <a:t>. Other WG 7 related Issues</a:t>
            </a:r>
          </a:p>
          <a:p>
            <a:pPr lvl="3"/>
            <a:r>
              <a:rPr lang="en-AU" i="1" dirty="0" smtClean="0"/>
              <a:t>Optimization </a:t>
            </a:r>
            <a:r>
              <a:rPr lang="en-AU" i="1" dirty="0"/>
              <a:t>technology in WLAN</a:t>
            </a:r>
          </a:p>
          <a:p>
            <a:pPr lvl="3"/>
            <a:r>
              <a:rPr lang="en-AU" i="1" dirty="0" smtClean="0"/>
              <a:t>WLAN </a:t>
            </a:r>
            <a:r>
              <a:rPr lang="en-AU" i="1" dirty="0"/>
              <a:t>virtual network</a:t>
            </a:r>
          </a:p>
          <a:p>
            <a:pPr lvl="3"/>
            <a:r>
              <a:rPr lang="en-AU" i="1" dirty="0" smtClean="0"/>
              <a:t>Collaboration </a:t>
            </a:r>
            <a:r>
              <a:rPr lang="en-AU" i="1" dirty="0"/>
              <a:t>with IEEE 802.11 Working </a:t>
            </a:r>
            <a:r>
              <a:rPr lang="en-AU" i="1" dirty="0" smtClean="0"/>
              <a:t>Group</a:t>
            </a:r>
          </a:p>
          <a:p>
            <a:pPr lvl="1"/>
            <a:r>
              <a:rPr lang="en-AU" dirty="0" smtClean="0"/>
              <a:t>As yet, there is no detail as to what this means</a:t>
            </a:r>
          </a:p>
          <a:p>
            <a:pPr lvl="2"/>
            <a:r>
              <a:rPr lang="en-AU" dirty="0" smtClean="0"/>
              <a:t>This is the same agenda as the last SC6 meeting in October 2014, at which nothing happened</a:t>
            </a:r>
          </a:p>
          <a:p>
            <a:pPr lvl="2"/>
            <a:r>
              <a:rPr lang="en-AU" dirty="0" smtClean="0"/>
              <a:t>No documents have been submitted (as of 1 March 2015)</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571543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agenda for SC6/WG1 </a:t>
            </a:r>
            <a:r>
              <a:rPr lang="en-AU" dirty="0"/>
              <a:t>at </a:t>
            </a:r>
            <a:r>
              <a:rPr lang="en-AU" dirty="0" smtClean="0"/>
              <a:t>the meeting in </a:t>
            </a:r>
            <a:r>
              <a:rPr lang="en-AU" dirty="0"/>
              <a:t>May in Belgium</a:t>
            </a:r>
          </a:p>
        </p:txBody>
      </p:sp>
      <p:sp>
        <p:nvSpPr>
          <p:cNvPr id="3" name="Content Placeholder 2"/>
          <p:cNvSpPr>
            <a:spLocks noGrp="1"/>
          </p:cNvSpPr>
          <p:nvPr>
            <p:ph sz="half" idx="1"/>
          </p:nvPr>
        </p:nvSpPr>
        <p:spPr/>
        <p:txBody>
          <a:bodyPr/>
          <a:lstStyle/>
          <a:p>
            <a:pPr marL="0" indent="0"/>
            <a:r>
              <a:rPr lang="en-AU" dirty="0" smtClean="0"/>
              <a:t>Current agenda (N16130)</a:t>
            </a:r>
          </a:p>
          <a:p>
            <a:pPr>
              <a:buAutoNum type="arabicPeriod"/>
            </a:pPr>
            <a:r>
              <a:rPr lang="en-AU" b="0" dirty="0" smtClean="0"/>
              <a:t>Welcome </a:t>
            </a:r>
            <a:endParaRPr lang="en-AU" b="0" dirty="0"/>
          </a:p>
          <a:p>
            <a:r>
              <a:rPr lang="en-AU" b="0" dirty="0"/>
              <a:t>2. Roll Call of Delegates </a:t>
            </a:r>
          </a:p>
          <a:p>
            <a:r>
              <a:rPr lang="en-AU" b="0" dirty="0"/>
              <a:t>3. Approval of Agenda </a:t>
            </a:r>
          </a:p>
          <a:p>
            <a:r>
              <a:rPr lang="en-AU" b="0" dirty="0"/>
              <a:t>4. Meeting Report on the SC6/WG1 Meeting </a:t>
            </a:r>
            <a:r>
              <a:rPr lang="en-AU" b="0" dirty="0" smtClean="0"/>
              <a:t>(in London)</a:t>
            </a:r>
            <a:endParaRPr lang="en-AU" b="0" dirty="0"/>
          </a:p>
          <a:p>
            <a:r>
              <a:rPr lang="en-AU" b="0" dirty="0" smtClean="0"/>
              <a:t>5</a:t>
            </a:r>
            <a:r>
              <a:rPr lang="en-AU" b="0" dirty="0"/>
              <a:t>. SC6 WG1 Active Work Items </a:t>
            </a:r>
          </a:p>
          <a:p>
            <a:pPr lvl="1"/>
            <a:r>
              <a:rPr lang="en-AU" b="0" dirty="0"/>
              <a:t>5.1 Magnetic Field Area Network (MFAN) </a:t>
            </a:r>
          </a:p>
          <a:p>
            <a:pPr lvl="1"/>
            <a:r>
              <a:rPr lang="en-AU" b="0" dirty="0" smtClean="0"/>
              <a:t>5.2 </a:t>
            </a:r>
            <a:r>
              <a:rPr lang="en-AU" b="0" dirty="0"/>
              <a:t>Study Group Report on PLC Harmonization </a:t>
            </a:r>
          </a:p>
        </p:txBody>
      </p:sp>
      <p:sp>
        <p:nvSpPr>
          <p:cNvPr id="6" name="Content Placeholder 5"/>
          <p:cNvSpPr>
            <a:spLocks noGrp="1"/>
          </p:cNvSpPr>
          <p:nvPr>
            <p:ph sz="half" idx="2"/>
          </p:nvPr>
        </p:nvSpPr>
        <p:spPr/>
        <p:txBody>
          <a:bodyPr/>
          <a:lstStyle/>
          <a:p>
            <a:pPr lvl="1"/>
            <a:r>
              <a:rPr lang="en-AU" dirty="0"/>
              <a:t>5.3 IEEE 802 Liaison </a:t>
            </a:r>
          </a:p>
          <a:p>
            <a:pPr lvl="2"/>
            <a:r>
              <a:rPr lang="en-AU" dirty="0"/>
              <a:t>5.3.1 Liaison Statement </a:t>
            </a:r>
          </a:p>
          <a:p>
            <a:pPr lvl="2"/>
            <a:r>
              <a:rPr lang="en-AU" dirty="0"/>
              <a:t>5.3.2 IEEE Agreement </a:t>
            </a:r>
          </a:p>
          <a:p>
            <a:pPr lvl="2"/>
            <a:r>
              <a:rPr lang="en-AU" dirty="0"/>
              <a:t>5.3.3 Status Report </a:t>
            </a:r>
          </a:p>
          <a:p>
            <a:pPr lvl="1"/>
            <a:r>
              <a:rPr lang="en-AU" dirty="0"/>
              <a:t>5.4 Liaison report from ECMA </a:t>
            </a:r>
          </a:p>
          <a:p>
            <a:pPr lvl="1"/>
            <a:r>
              <a:rPr lang="en-AU" dirty="0"/>
              <a:t>5.5 TC100 Liaison </a:t>
            </a:r>
            <a:endParaRPr lang="en-AU" dirty="0" smtClean="0"/>
          </a:p>
          <a:p>
            <a:pPr lvl="1"/>
            <a:r>
              <a:rPr lang="en-AU" b="0" dirty="0" smtClean="0"/>
              <a:t>5.6 </a:t>
            </a:r>
            <a:r>
              <a:rPr lang="en-AU" b="0" dirty="0"/>
              <a:t>Revision (of </a:t>
            </a:r>
            <a:r>
              <a:rPr lang="en-AU" b="0" dirty="0" smtClean="0"/>
              <a:t>29157)</a:t>
            </a:r>
          </a:p>
          <a:p>
            <a:pPr lvl="1"/>
            <a:r>
              <a:rPr lang="en-AU" b="0" dirty="0" smtClean="0"/>
              <a:t>5.7 </a:t>
            </a:r>
            <a:r>
              <a:rPr lang="en-AU" b="0" dirty="0"/>
              <a:t>Others </a:t>
            </a:r>
          </a:p>
          <a:p>
            <a:r>
              <a:rPr lang="en-AU" b="0" dirty="0"/>
              <a:t>6. Development, Review, and Approval of Draft WG1 Resolutions </a:t>
            </a:r>
          </a:p>
          <a:p>
            <a:r>
              <a:rPr lang="en-AU" b="0" dirty="0"/>
              <a:t>7. Adjourn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402847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agenda for SC6/WG1 at the meeting in May in Belgium</a:t>
            </a:r>
            <a:endParaRPr lang="en-AU" dirty="0"/>
          </a:p>
        </p:txBody>
      </p:sp>
      <p:sp>
        <p:nvSpPr>
          <p:cNvPr id="3" name="Content Placeholder 2"/>
          <p:cNvSpPr>
            <a:spLocks noGrp="1"/>
          </p:cNvSpPr>
          <p:nvPr>
            <p:ph idx="1"/>
          </p:nvPr>
        </p:nvSpPr>
        <p:spPr/>
        <p:txBody>
          <a:bodyPr/>
          <a:lstStyle/>
          <a:p>
            <a:pPr lvl="1"/>
            <a:r>
              <a:rPr lang="en-AU" dirty="0" smtClean="0"/>
              <a:t>At this time there is nothing of particular interest to IEEE 802</a:t>
            </a:r>
          </a:p>
          <a:p>
            <a:pPr lvl="2"/>
            <a:r>
              <a:rPr lang="en-AU" dirty="0" smtClean="0"/>
              <a:t>No security topics</a:t>
            </a:r>
          </a:p>
          <a:p>
            <a:pPr lvl="2"/>
            <a:r>
              <a:rPr lang="en-AU" dirty="0" smtClean="0"/>
              <a:t>No UHT/EUHT</a:t>
            </a:r>
          </a:p>
          <a:p>
            <a:pPr lvl="2"/>
            <a:r>
              <a:rPr lang="en-AU" dirty="0" smtClean="0"/>
              <a:t>… nothing!</a:t>
            </a:r>
          </a:p>
          <a:p>
            <a:pPr lvl="1"/>
            <a:r>
              <a:rPr lang="en-AU" dirty="0" smtClean="0"/>
              <a:t>There is an agenda item whereby IEEE 802 provide updates as part of the PSDO agreement process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334277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dirty="0" smtClean="0"/>
              <a:t>At each SC6 meeting IEEE 802 provides an update</a:t>
            </a:r>
          </a:p>
          <a:p>
            <a:pPr lvl="1"/>
            <a:r>
              <a:rPr lang="en-AU" dirty="0" smtClean="0"/>
              <a:t>Typical documents include</a:t>
            </a:r>
          </a:p>
          <a:p>
            <a:pPr lvl="2"/>
            <a:r>
              <a:rPr lang="en-GB" dirty="0" smtClean="0"/>
              <a:t>IEEE 802 Overview – </a:t>
            </a:r>
            <a:r>
              <a:rPr lang="en-GB" dirty="0" err="1" smtClean="0"/>
              <a:t>HoD</a:t>
            </a:r>
            <a:r>
              <a:rPr lang="en-GB" dirty="0" smtClean="0"/>
              <a:t> (</a:t>
            </a:r>
            <a:r>
              <a:rPr lang="en-GB" dirty="0"/>
              <a:t>A</a:t>
            </a:r>
            <a:r>
              <a:rPr lang="en-GB" dirty="0" smtClean="0"/>
              <a:t>drian Stephens)</a:t>
            </a:r>
          </a:p>
          <a:p>
            <a:pPr lvl="2"/>
            <a:r>
              <a:rPr lang="en-GB" dirty="0" smtClean="0"/>
              <a:t>IEEE 802.1 Update – Glen Parsons</a:t>
            </a:r>
          </a:p>
          <a:p>
            <a:pPr lvl="2"/>
            <a:r>
              <a:rPr lang="en-GB" dirty="0" smtClean="0"/>
              <a:t>IEEE 802.3 Update – David Law</a:t>
            </a:r>
          </a:p>
          <a:p>
            <a:pPr lvl="2"/>
            <a:r>
              <a:rPr lang="en-GB" dirty="0" smtClean="0"/>
              <a:t>IEEE 802.11 Update – Adrian Stephens</a:t>
            </a:r>
          </a:p>
          <a:p>
            <a:pPr lvl="2"/>
            <a:r>
              <a:rPr lang="en-GB" dirty="0" smtClean="0"/>
              <a:t>IEEE 802.15 Update – Bob Heile</a:t>
            </a:r>
            <a:endParaRPr lang="en-AU" dirty="0" smtClean="0"/>
          </a:p>
          <a:p>
            <a:pPr lvl="2"/>
            <a:r>
              <a:rPr lang="en-GB" dirty="0" smtClean="0"/>
              <a:t>IEEE 802.22 Update – </a:t>
            </a:r>
            <a:r>
              <a:rPr lang="en-GB" dirty="0" err="1" smtClean="0"/>
              <a:t>Mody</a:t>
            </a:r>
            <a:r>
              <a:rPr lang="en-GB" dirty="0" smtClean="0"/>
              <a:t> </a:t>
            </a:r>
            <a:r>
              <a:rPr lang="en-GB" dirty="0" err="1" smtClean="0"/>
              <a:t>Apurva</a:t>
            </a:r>
            <a:endParaRPr lang="en-GB" dirty="0" smtClean="0"/>
          </a:p>
          <a:p>
            <a:pPr lvl="1"/>
            <a:r>
              <a:rPr lang="en-GB" dirty="0" smtClean="0"/>
              <a:t>The various WG chairs have been asked on 1 Feb 2015 to provide these updates at the March plenary</a:t>
            </a:r>
          </a:p>
          <a:p>
            <a:pPr lvl="2"/>
            <a:r>
              <a:rPr lang="en-GB" dirty="0" smtClean="0"/>
              <a:t>Only Adrian Stephens has responded so far</a:t>
            </a:r>
          </a:p>
          <a:p>
            <a:pPr lvl="2"/>
            <a:r>
              <a:rPr lang="en-GB" dirty="0" smtClean="0"/>
              <a:t>Final versions are due before 1 April 2015</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74783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a NWIP in SC6/WG10 related to </a:t>
            </a:r>
            <a:r>
              <a:rPr lang="en-AU" dirty="0" err="1" smtClean="0"/>
              <a:t>IoT</a:t>
            </a:r>
            <a:r>
              <a:rPr lang="en-AU" dirty="0" smtClean="0"/>
              <a:t> registration </a:t>
            </a:r>
            <a:endParaRPr lang="en-AU" dirty="0"/>
          </a:p>
        </p:txBody>
      </p:sp>
      <p:sp>
        <p:nvSpPr>
          <p:cNvPr id="3" name="Content Placeholder 2"/>
          <p:cNvSpPr>
            <a:spLocks noGrp="1"/>
          </p:cNvSpPr>
          <p:nvPr>
            <p:ph idx="1"/>
          </p:nvPr>
        </p:nvSpPr>
        <p:spPr/>
        <p:txBody>
          <a:bodyPr/>
          <a:lstStyle/>
          <a:p>
            <a:pPr lvl="1"/>
            <a:r>
              <a:rPr lang="en-US" dirty="0" smtClean="0"/>
              <a:t>SC6/WG10 has a proposed NWIP called </a:t>
            </a:r>
            <a:r>
              <a:rPr lang="en-US" dirty="0"/>
              <a:t>“OIDs for use in the Internet of Things (</a:t>
            </a:r>
            <a:r>
              <a:rPr lang="en-US" dirty="0" err="1"/>
              <a:t>IoT</a:t>
            </a:r>
            <a:r>
              <a:rPr lang="en-US" dirty="0" smtClean="0"/>
              <a:t>)”, closing soon (this week)</a:t>
            </a:r>
          </a:p>
          <a:p>
            <a:pPr lvl="1"/>
            <a:r>
              <a:rPr lang="en-US" dirty="0" smtClean="0"/>
              <a:t>It has been suggested that this might be of interest to IEEE 802, and that IEEE 802 may want to send SC6 a liaison to state such</a:t>
            </a:r>
          </a:p>
          <a:p>
            <a:pPr lvl="1"/>
            <a:r>
              <a:rPr lang="en-US" dirty="0" smtClean="0"/>
              <a:t>Bob Grow will speak to this topic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87398605"/>
              </p:ext>
            </p:extLst>
          </p:nvPr>
        </p:nvGraphicFramePr>
        <p:xfrm>
          <a:off x="990600" y="3962400"/>
          <a:ext cx="914400" cy="771525"/>
        </p:xfrm>
        <a:graphic>
          <a:graphicData uri="http://schemas.openxmlformats.org/presentationml/2006/ole">
            <mc:AlternateContent xmlns:mc="http://schemas.openxmlformats.org/markup-compatibility/2006">
              <mc:Choice xmlns:v="urn:schemas-microsoft-com:vml" Requires="v">
                <p:oleObj spid="_x0000_s20788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27211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Previously IEEE 802 asked to participate in the PSDO agreement revision process</a:t>
            </a:r>
            <a:endParaRPr lang="en-AU" dirty="0"/>
          </a:p>
        </p:txBody>
      </p:sp>
      <p:sp>
        <p:nvSpPr>
          <p:cNvPr id="3" name="Content Placeholder 2"/>
          <p:cNvSpPr>
            <a:spLocks noGrp="1"/>
          </p:cNvSpPr>
          <p:nvPr>
            <p:ph idx="1"/>
          </p:nvPr>
        </p:nvSpPr>
        <p:spPr/>
        <p:txBody>
          <a:bodyPr/>
          <a:lstStyle/>
          <a:p>
            <a:pPr lvl="1"/>
            <a:r>
              <a:rPr lang="en-AU" dirty="0" smtClean="0"/>
              <a:t>The current PSDO agreement between IEEE and ISO is being revised</a:t>
            </a:r>
          </a:p>
          <a:p>
            <a:pPr lvl="1"/>
            <a:r>
              <a:rPr lang="en-AU" dirty="0"/>
              <a:t>The SC approved a motion in Jan 2015 asking for IEEE 802 be consulted on PSDO changes</a:t>
            </a:r>
          </a:p>
          <a:p>
            <a:pPr lvl="2"/>
            <a:r>
              <a:rPr lang="en-AU" i="1" dirty="0"/>
              <a:t>The IEEE 802 JTC1 SC recommends to the IEEE 802 EC that IEEE 802 notify IEEE staff that IEEE 802 be consulted on the changes to the PSDO agreement  with ISO</a:t>
            </a:r>
          </a:p>
          <a:p>
            <a:pPr lvl="1"/>
            <a:r>
              <a:rPr lang="en-AU" dirty="0"/>
              <a:t>A similar motion was subsequently passed by the IEEE 802 EC</a:t>
            </a:r>
          </a:p>
          <a:p>
            <a:pPr lvl="2"/>
            <a:r>
              <a:rPr lang="en-AU" i="1" dirty="0"/>
              <a:t>The IEEE 802 EC respectfully requests the IEEE SA actively engage select IEEE 802 JTC1 members in the revision process of the PSDO agreement, as IEEE 802 is a critical stakeholder in any outcome of  the PSDO revision process</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46478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Discuss issues between </a:t>
            </a:r>
            <a:r>
              <a:rPr lang="en-AU" dirty="0"/>
              <a:t>IEEE and ISO </a:t>
            </a:r>
            <a:r>
              <a:rPr lang="en-AU" dirty="0" smtClean="0"/>
              <a:t>style guides</a:t>
            </a:r>
          </a:p>
          <a:p>
            <a:pPr lvl="1"/>
            <a:r>
              <a:rPr lang="en-AU" dirty="0"/>
              <a:t>Note liaison </a:t>
            </a:r>
            <a:r>
              <a:rPr lang="en-AU" dirty="0" smtClean="0"/>
              <a:t>agreements </a:t>
            </a:r>
            <a:r>
              <a:rPr lang="en-AU" dirty="0"/>
              <a:t>between SC6 and IETF </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review team was generally happy with the revised PSDO agreement documents</a:t>
            </a:r>
            <a:endParaRPr lang="en-AU" dirty="0"/>
          </a:p>
        </p:txBody>
      </p:sp>
      <p:sp>
        <p:nvSpPr>
          <p:cNvPr id="3" name="Content Placeholder 2"/>
          <p:cNvSpPr>
            <a:spLocks noGrp="1"/>
          </p:cNvSpPr>
          <p:nvPr>
            <p:ph idx="1"/>
          </p:nvPr>
        </p:nvSpPr>
        <p:spPr/>
        <p:txBody>
          <a:bodyPr/>
          <a:lstStyle/>
          <a:p>
            <a:pPr lvl="1"/>
            <a:r>
              <a:rPr lang="en-AU" dirty="0"/>
              <a:t>The IEEE 802 EC Chair subsequently appointed a  Review Team to review the proposed changes to the PSDO</a:t>
            </a:r>
          </a:p>
          <a:p>
            <a:pPr lvl="2"/>
            <a:r>
              <a:rPr lang="en-AU" dirty="0"/>
              <a:t>Andrew Myles, Dorothy Stanley and Geoff Thompson </a:t>
            </a:r>
          </a:p>
          <a:p>
            <a:pPr lvl="1"/>
            <a:r>
              <a:rPr lang="en-AU" dirty="0" smtClean="0"/>
              <a:t>The team met with IEEE staff to review the proposed agreement under NDA</a:t>
            </a:r>
          </a:p>
          <a:p>
            <a:pPr lvl="1"/>
            <a:r>
              <a:rPr lang="en-AU" dirty="0" smtClean="0"/>
              <a:t>The proposed changes are mainly are corrections</a:t>
            </a:r>
            <a:r>
              <a:rPr lang="en-AU" dirty="0"/>
              <a:t>, editorial changes and the removal of the procedures from the agreement itself into </a:t>
            </a:r>
            <a:r>
              <a:rPr lang="en-AU" dirty="0" smtClean="0"/>
              <a:t>a new “Implementation Guide”</a:t>
            </a:r>
          </a:p>
          <a:p>
            <a:pPr lvl="1"/>
            <a:r>
              <a:rPr lang="en-AU" dirty="0" smtClean="0"/>
              <a:t>The team appeared to be satisfied with the documents, after various editorial changes and clarifications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7204916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2285021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93124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594141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When should the SC hold a teleconference?</a:t>
            </a:r>
            <a:endParaRPr lang="en-AU" dirty="0"/>
          </a:p>
        </p:txBody>
      </p:sp>
      <p:sp>
        <p:nvSpPr>
          <p:cNvPr id="8" name="Content Placeholder 7"/>
          <p:cNvSpPr>
            <a:spLocks noGrp="1"/>
          </p:cNvSpPr>
          <p:nvPr>
            <p:ph idx="1"/>
          </p:nvPr>
        </p:nvSpPr>
        <p:spPr/>
        <p:txBody>
          <a:bodyPr/>
          <a:lstStyle/>
          <a:p>
            <a:pPr lvl="1"/>
            <a:r>
              <a:rPr lang="en-AU" dirty="0" smtClean="0"/>
              <a:t>The SC will need to hold a teleconference after 1 April to consider any submissions to SC6</a:t>
            </a:r>
          </a:p>
          <a:p>
            <a:pPr lvl="1"/>
            <a:r>
              <a:rPr lang="en-AU" dirty="0" smtClean="0"/>
              <a:t>The Chair suggests 7 April (to avoid Easter) @ 5pm ET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Tree>
    <p:extLst>
      <p:ext uri="{BB962C8B-B14F-4D97-AF65-F5344CB8AC3E}">
        <p14:creationId xmlns:p14="http://schemas.microsoft.com/office/powerpoint/2010/main" val="2974235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Berlin in March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Belgium SC6  meeting </a:t>
            </a:r>
          </a:p>
          <a:p>
            <a:pPr lvl="2"/>
            <a:r>
              <a:rPr lang="en-AU" dirty="0" smtClean="0"/>
              <a:t>Highlight deadlines</a:t>
            </a:r>
          </a:p>
          <a:p>
            <a:pPr lvl="2"/>
            <a:r>
              <a:rPr lang="en-AU" dirty="0" smtClean="0"/>
              <a:t>Ask for IEEE 802 delegation volunteers</a:t>
            </a:r>
          </a:p>
          <a:p>
            <a:pPr lvl="2"/>
            <a:r>
              <a:rPr lang="en-AU" dirty="0" smtClean="0"/>
              <a:t>Authorise and empower </a:t>
            </a:r>
            <a:r>
              <a:rPr lang="en-AU" dirty="0" err="1" smtClean="0"/>
              <a:t>HoD</a:t>
            </a:r>
            <a:endParaRPr lang="en-AU" dirty="0"/>
          </a:p>
          <a:p>
            <a:pPr lvl="2"/>
            <a:r>
              <a:rPr lang="en-AU" dirty="0" smtClean="0"/>
              <a:t>Review  status of relevant proposals in SC6/WG7, particularly:</a:t>
            </a:r>
          </a:p>
          <a:p>
            <a:pPr lvl="3"/>
            <a:r>
              <a:rPr lang="en-AU" i="1" dirty="0"/>
              <a:t>WLAN Cloud</a:t>
            </a:r>
            <a:endParaRPr lang="en-AU" dirty="0" smtClean="0"/>
          </a:p>
          <a:p>
            <a:pPr lvl="3"/>
            <a:r>
              <a:rPr lang="en-GB" i="1" dirty="0"/>
              <a:t>Optimization technology in WLAN</a:t>
            </a:r>
            <a:endParaRPr lang="en-AU" dirty="0" smtClean="0"/>
          </a:p>
          <a:p>
            <a:pPr lvl="2"/>
            <a:r>
              <a:rPr lang="en-AU" dirty="0"/>
              <a:t>Review  </a:t>
            </a:r>
            <a:r>
              <a:rPr lang="en-AU" dirty="0" smtClean="0"/>
              <a:t>agenda  </a:t>
            </a:r>
            <a:r>
              <a:rPr lang="en-AU" dirty="0"/>
              <a:t>in </a:t>
            </a:r>
            <a:r>
              <a:rPr lang="en-AU" dirty="0" smtClean="0"/>
              <a:t>SC6/WG1</a:t>
            </a:r>
          </a:p>
          <a:p>
            <a:pPr lvl="3"/>
            <a:r>
              <a:rPr lang="en-AU" dirty="0" smtClean="0"/>
              <a:t>Discuss IEEE 802 updates</a:t>
            </a:r>
          </a:p>
          <a:p>
            <a:pPr lvl="2"/>
            <a:r>
              <a:rPr lang="en-AU" dirty="0" smtClean="0"/>
              <a:t>Discuss WG10 NWIP related to </a:t>
            </a:r>
            <a:r>
              <a:rPr lang="en-AU" dirty="0" err="1" smtClean="0"/>
              <a:t>IoT</a:t>
            </a:r>
            <a:r>
              <a:rPr lang="en-AU" dirty="0" smtClean="0"/>
              <a:t> registration</a:t>
            </a:r>
            <a:endParaRPr lang="en-AU" dirty="0"/>
          </a:p>
          <a:p>
            <a:pPr lvl="1"/>
            <a:r>
              <a:rPr lang="en-AU" dirty="0" smtClean="0"/>
              <a:t>Discuss PSDO agreement review</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8271</Words>
  <Application>Microsoft Office PowerPoint</Application>
  <PresentationFormat>On-screen Show (4:3)</PresentationFormat>
  <Paragraphs>1126</Paragraphs>
  <Slides>86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802-11-Submission</vt:lpstr>
      <vt:lpstr>Acrobat Document</vt:lpstr>
      <vt:lpstr>Packager Shell Object</vt:lpstr>
      <vt:lpstr>IEEE 802 JTC1 Standing Committee Mar 2015 agenda</vt:lpstr>
      <vt:lpstr>This presentation will be used to run the IEEE 802 JTC1 SC meetings in Berlin in Mar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Berlin plenary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Berlin meeting</vt:lpstr>
      <vt:lpstr>The IEEE 802 JTC1 SC will consider approval of the minutes of its Atlanta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IEEE 802.11 WG will continue to consider drafts for liaison</vt:lpstr>
      <vt:lpstr>IEEE 802.11 WG will continue to consider drafts for liaison</vt:lpstr>
      <vt:lpstr>The IEEE 802.11 WG invited SC6 member reps to join the 802.11mc Sponsor pool </vt:lpstr>
      <vt:lpstr>IEEE 802.1 WG has liaised a variety of drafts to SC6</vt:lpstr>
      <vt:lpstr>IEEE 802.1 WG will continue to consider drafts for liaison</vt:lpstr>
      <vt:lpstr>IEEE 802.1 WG will continue to consider drafts for liaison</vt:lpstr>
      <vt:lpstr>IEEE 802.3 WG will continue to consider drafts for liaison</vt:lpstr>
      <vt:lpstr>The SC may discuss the possibility of liaising IEEE 802.15 drafts to SC6</vt:lpstr>
      <vt:lpstr>The SC may hear an update with respect to the openness of 802.15 comment resolution</vt:lpstr>
      <vt:lpstr>The 802.15 BRC is a between session body to deal with comment resolution</vt:lpstr>
      <vt:lpstr>The discussion with 802.15 WG leadership did identify a problem with the OM</vt:lpstr>
      <vt:lpstr>IEEE 802.22 WG will continue to consider drafts for liaison</vt:lpstr>
      <vt:lpstr>IEEE 802 continues to notify SC6 of various new projects</vt:lpstr>
      <vt:lpstr>The SC agreed in Nov 2014 on a process for developing &amp; approving PSDO comment resolutions</vt:lpstr>
      <vt:lpstr>The SC may discuss the status of a PSDO tracking initiative by IEEE staff</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FDIS closes 11 July 2015</vt:lpstr>
      <vt:lpstr>IEEE 802.11af-2013 FDIS closes 11 July 2015</vt:lpstr>
      <vt:lpstr>IEEE 802.1AEbn-2011 passed pre-ballot in Feb 2014, and passed FDIS in Feb 2015 with one comment </vt:lpstr>
      <vt:lpstr>The China NB comments on IEEE 802.1AEbn-2011 require a response </vt:lpstr>
      <vt:lpstr>IEEE 802.1AEbw-2013 passed FDIS in Feb 2015 with one comment </vt:lpstr>
      <vt:lpstr>The China NB comments on IEEE 802.1AEbw-2013 require a response </vt:lpstr>
      <vt:lpstr>The SC may consider a response to China NB FDIS comments on 802.1AEbn and 802.1AEbw </vt:lpstr>
      <vt:lpstr>The SC will consider a proposed response to China NB comment  on 802.1AEbn-2011</vt:lpstr>
      <vt:lpstr>The SC will consider a proposed response to China NB comment  on 802.1AEbw-2013</vt:lpstr>
      <vt:lpstr>IEEE 802.1Xbx-2014 was submitted to PSDO process after IEEE ratification &amp; publication </vt:lpstr>
      <vt:lpstr>IEEE 802.1Q-Rev-2014 was submitted to PSDO process after IEEE ratification &amp; publication </vt:lpstr>
      <vt:lpstr>IEEE 802-2014 is waiting for start of FDIS ballot</vt:lpstr>
      <vt:lpstr>The China NB provided a comment on IEEE 802-2014 during the 60 day pre-ballot </vt:lpstr>
      <vt:lpstr>The 802 EC approved a reply to the China NB comment on IEEE 802-2014 during the 60 day pre-ballot </vt:lpstr>
      <vt:lpstr>The 802 EC approved a reply to the China NB comment on IEEE 802-2014 during the 60 day pre-ballot </vt:lpstr>
      <vt:lpstr>IEEE 802.3.1-2013 FDIS ballot is scheduled to close on 19 June 2015</vt:lpstr>
      <vt:lpstr>FDIS ballot on 802.22 passed on 15 Feb 2015 with no comments</vt:lpstr>
      <vt:lpstr>802.22a will be sent to PSDO when 802.22 completes the PSDO process</vt:lpstr>
      <vt:lpstr>The SC6 discussed a potential problematic clash between IEEE and ISO styles</vt:lpstr>
      <vt:lpstr>The SC6 discussed a potential problematic clash between IEEE and ISO styles</vt:lpstr>
      <vt:lpstr>The SC6 will discuss the style guide issue with the IEEE-SA Chief Editor</vt:lpstr>
      <vt:lpstr>There appears to be a (very old) liaison agreement between SC6 and IETF of some historical interest</vt:lpstr>
      <vt:lpstr>The date and location of the next SC6 meeting will be in May in Belgium</vt:lpstr>
      <vt:lpstr>The deadlines for the next SC6 meeting mean substantive preparation will occur at the March plenary</vt:lpstr>
      <vt:lpstr>Volunteers are sought for the IEEE 802 delegation to SC6 in May</vt:lpstr>
      <vt:lpstr>The SC will consider  a motion authorising the IEEE 802 EC Chair to appoint a HoD </vt:lpstr>
      <vt:lpstr>The SC will consider a motion in relation to empowerment of the IEEE 802 HoD</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Optimization technology in WLAN and WLAN virtual network are on the WG7 agenda in May 2015</vt:lpstr>
      <vt:lpstr>The SC will discuss the agenda for SC6/WG1 at the meeting in May in Belgium</vt:lpstr>
      <vt:lpstr>The SC will discuss the agenda for SC6/WG1 at the meeting in May in Belgium</vt:lpstr>
      <vt:lpstr>IEEE 802 WG Chairs will be requested to provide the usual updates</vt:lpstr>
      <vt:lpstr>The SC may discuss a NWIP in SC6/WG10 related to IoT registration </vt:lpstr>
      <vt:lpstr>Previously IEEE 802 asked to participate in the PSDO agreement revision process</vt:lpstr>
      <vt:lpstr>The IEEE 802 review team was generally happy with the revised PSDO agreement documents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When should the SC hold a teleconference?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2015-03-10T12:04:05Z</dcterms:modified>
</cp:coreProperties>
</file>