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88"/>
  </p:notesMasterIdLst>
  <p:handoutMasterIdLst>
    <p:handoutMasterId r:id="rId89"/>
  </p:handoutMasterIdLst>
  <p:sldIdLst>
    <p:sldId id="269" r:id="rId2"/>
    <p:sldId id="278" r:id="rId3"/>
    <p:sldId id="1454" r:id="rId4"/>
    <p:sldId id="1455" r:id="rId5"/>
    <p:sldId id="358" r:id="rId6"/>
    <p:sldId id="359" r:id="rId7"/>
    <p:sldId id="287" r:id="rId8"/>
    <p:sldId id="343" r:id="rId9"/>
    <p:sldId id="1463" r:id="rId10"/>
    <p:sldId id="344" r:id="rId11"/>
    <p:sldId id="345" r:id="rId12"/>
    <p:sldId id="1378" r:id="rId13"/>
    <p:sldId id="1423" r:id="rId14"/>
    <p:sldId id="1411" r:id="rId15"/>
    <p:sldId id="1486" r:id="rId16"/>
    <p:sldId id="1485" r:id="rId17"/>
    <p:sldId id="1420" r:id="rId18"/>
    <p:sldId id="1456" r:id="rId19"/>
    <p:sldId id="1412" r:id="rId20"/>
    <p:sldId id="1424" r:id="rId21"/>
    <p:sldId id="1487" r:id="rId22"/>
    <p:sldId id="1469" r:id="rId23"/>
    <p:sldId id="1285" r:id="rId24"/>
    <p:sldId id="1467" r:id="rId25"/>
    <p:sldId id="1468" r:id="rId26"/>
    <p:sldId id="1164" r:id="rId27"/>
    <p:sldId id="1460" r:id="rId28"/>
    <p:sldId id="1488" r:id="rId29"/>
    <p:sldId id="1101" r:id="rId30"/>
    <p:sldId id="1102" r:id="rId31"/>
    <p:sldId id="1092" r:id="rId32"/>
    <p:sldId id="1099" r:id="rId33"/>
    <p:sldId id="1174" r:id="rId34"/>
    <p:sldId id="1175" r:id="rId35"/>
    <p:sldId id="1176" r:id="rId36"/>
    <p:sldId id="1382" r:id="rId37"/>
    <p:sldId id="1415" r:id="rId38"/>
    <p:sldId id="1416" r:id="rId39"/>
    <p:sldId id="1417" r:id="rId40"/>
    <p:sldId id="1381" r:id="rId41"/>
    <p:sldId id="1418" r:id="rId42"/>
    <p:sldId id="1419" r:id="rId43"/>
    <p:sldId id="1271" r:id="rId44"/>
    <p:sldId id="1483" r:id="rId45"/>
    <p:sldId id="1272" r:id="rId46"/>
    <p:sldId id="1482" r:id="rId47"/>
    <p:sldId id="1484" r:id="rId48"/>
    <p:sldId id="1506" r:id="rId49"/>
    <p:sldId id="1507" r:id="rId50"/>
    <p:sldId id="1404" r:id="rId51"/>
    <p:sldId id="1405" r:id="rId52"/>
    <p:sldId id="1406" r:id="rId53"/>
    <p:sldId id="1489" r:id="rId54"/>
    <p:sldId id="1490" r:id="rId55"/>
    <p:sldId id="1491" r:id="rId56"/>
    <p:sldId id="1402" r:id="rId57"/>
    <p:sldId id="1364" r:id="rId58"/>
    <p:sldId id="1425" r:id="rId59"/>
    <p:sldId id="1473" r:id="rId60"/>
    <p:sldId id="1474" r:id="rId61"/>
    <p:sldId id="1475" r:id="rId62"/>
    <p:sldId id="1503" r:id="rId63"/>
    <p:sldId id="1496" r:id="rId64"/>
    <p:sldId id="1497" r:id="rId65"/>
    <p:sldId id="1500" r:id="rId66"/>
    <p:sldId id="1498" r:id="rId67"/>
    <p:sldId id="1499" r:id="rId68"/>
    <p:sldId id="1167" r:id="rId69"/>
    <p:sldId id="1165" r:id="rId70"/>
    <p:sldId id="1390" r:id="rId71"/>
    <p:sldId id="1391" r:id="rId72"/>
    <p:sldId id="1466" r:id="rId73"/>
    <p:sldId id="1476" r:id="rId74"/>
    <p:sldId id="1501" r:id="rId75"/>
    <p:sldId id="1459" r:id="rId76"/>
    <p:sldId id="1492" r:id="rId77"/>
    <p:sldId id="1493" r:id="rId78"/>
    <p:sldId id="1494" r:id="rId79"/>
    <p:sldId id="1495" r:id="rId80"/>
    <p:sldId id="1502" r:id="rId81"/>
    <p:sldId id="1375" r:id="rId82"/>
    <p:sldId id="1376" r:id="rId83"/>
    <p:sldId id="1400" r:id="rId84"/>
    <p:sldId id="1504" r:id="rId85"/>
    <p:sldId id="619" r:id="rId86"/>
    <p:sldId id="621" r:id="rId8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50" autoAdjust="0"/>
    <p:restoredTop sz="94660" autoAdjust="0"/>
  </p:normalViewPr>
  <p:slideViewPr>
    <p:cSldViewPr>
      <p:cViewPr varScale="1">
        <p:scale>
          <a:sx n="71" d="100"/>
          <a:sy n="71" d="100"/>
        </p:scale>
        <p:origin x="-1548"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802.11-15/0245r1</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802.11-15/0245r1</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85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86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802.11-15/0245r2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5/11-15-0244-01-0jtc-ieee-802-jtc1-sc-minutes-jan-2015.doc"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15/11-15-0260-00-0000-communication-from-patcom-re-802-11ah.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 2015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10 March 2015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04585389"/>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rPr>
                        <a:t>+61 2 84461010</a:t>
                      </a:r>
                      <a:endParaRPr lang="en-AU" sz="1200">
                        <a:effectLst/>
                      </a:endParaRPr>
                    </a:p>
                    <a:p>
                      <a:pPr marL="21590" indent="-21590">
                        <a:spcAft>
                          <a:spcPts val="0"/>
                        </a:spcAft>
                      </a:pPr>
                      <a:r>
                        <a:rPr lang="en-US" sz="1200">
                          <a:effectLst/>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Berlin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Berlin , USA in Mar 2015, as documented on slide 8 &amp;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Atlanta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Atlanta, USA in Jan 2015, as documented in </a:t>
            </a:r>
            <a:r>
              <a:rPr lang="en-AU" i="1" dirty="0" smtClean="0">
                <a:hlinkClick r:id="rId3"/>
              </a:rPr>
              <a:t>11-15-0244-01</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802.11 WG</a:t>
            </a:r>
          </a:p>
          <a:p>
            <a:pPr lvl="2"/>
            <a:r>
              <a:rPr lang="en-AU" dirty="0" smtClean="0"/>
              <a:t>802.1 WG</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553"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a:t>
            </a:r>
            <a:r>
              <a:rPr lang="en-AU" dirty="0"/>
              <a:t>has liaised a variety of </a:t>
            </a:r>
            <a:r>
              <a:rPr lang="en-AU" dirty="0" smtClean="0"/>
              <a:t>drafts from complete TGs  </a:t>
            </a:r>
            <a:r>
              <a:rPr lang="en-AU" dirty="0"/>
              <a:t>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011128143"/>
              </p:ext>
            </p:extLst>
          </p:nvPr>
        </p:nvGraphicFramePr>
        <p:xfrm>
          <a:off x="152400" y="1524000"/>
          <a:ext cx="8841721" cy="31140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ISO/IEC/IEEE</a:t>
                      </a:r>
                      <a:r>
                        <a:rPr lang="en-GB" sz="1600" baseline="0" dirty="0" smtClean="0"/>
                        <a:t> doc</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lnB w="12700" cmpd="sng">
                      <a:noFill/>
                    </a:lnB>
                  </a:tcPr>
                </a:tc>
                <a:tc>
                  <a:txBody>
                    <a:bodyPr/>
                    <a:lstStyle/>
                    <a:p>
                      <a:r>
                        <a:rPr lang="en-GB" sz="1400" dirty="0" smtClean="0"/>
                        <a:t>8802-11:2012/</a:t>
                      </a:r>
                      <a:r>
                        <a:rPr lang="en-GB" sz="1400" dirty="0" err="1" smtClean="0"/>
                        <a:t>Amd</a:t>
                      </a:r>
                      <a:r>
                        <a:rPr lang="en-GB" sz="1400" dirty="0" smtClean="0"/>
                        <a:t> 1:2014</a:t>
                      </a:r>
                    </a:p>
                  </a:txBody>
                  <a:tcPr>
                    <a:lnB w="12700" cmpd="sng">
                      <a:noFill/>
                    </a:lnB>
                  </a:tcPr>
                </a:tc>
                <a:tc>
                  <a:txBody>
                    <a:bodyPr/>
                    <a:lstStyle/>
                    <a:p>
                      <a:pPr algn="ctr"/>
                      <a:r>
                        <a:rPr lang="en-GB" sz="1400" dirty="0" smtClean="0"/>
                        <a:t>Nov 11</a:t>
                      </a:r>
                      <a:endParaRPr lang="en-GB" sz="1400" dirty="0"/>
                    </a:p>
                  </a:txBody>
                  <a:tcPr>
                    <a:lnB w="12700" cmpd="sng">
                      <a:noFill/>
                    </a:lnB>
                  </a:tcPr>
                </a:tc>
                <a:tc>
                  <a:txBody>
                    <a:bodyPr/>
                    <a:lstStyle/>
                    <a:p>
                      <a:r>
                        <a:rPr lang="en-GB" sz="1400" dirty="0" smtClean="0"/>
                        <a:t>5.0</a:t>
                      </a:r>
                      <a:endParaRPr lang="en-GB" sz="1400" dirty="0"/>
                    </a:p>
                  </a:txBody>
                  <a:tcPr>
                    <a:lnB w="12700" cmpd="sng">
                      <a:noFill/>
                    </a:lnB>
                  </a:tcPr>
                </a:tc>
                <a:tc>
                  <a:txBody>
                    <a:bodyPr/>
                    <a:lstStyle/>
                    <a:p>
                      <a:r>
                        <a:rPr lang="en-GB" sz="1400" dirty="0" smtClean="0"/>
                        <a:t>7.0</a:t>
                      </a:r>
                      <a:endParaRPr lang="en-GB" sz="1400" dirty="0"/>
                    </a:p>
                  </a:txBody>
                  <a:tcPr>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r>
              <a:tr h="0">
                <a:tc>
                  <a:txBody>
                    <a:bodyPr/>
                    <a:lstStyle/>
                    <a:p>
                      <a:r>
                        <a:rPr lang="en-GB" sz="1400" dirty="0" smtClean="0"/>
                        <a:t>802.11mb</a:t>
                      </a:r>
                      <a:endParaRPr lang="en-GB" sz="1400" b="0" dirty="0"/>
                    </a:p>
                  </a:txBody>
                  <a:tcPr>
                    <a:lnT w="12700" cmpd="sng">
                      <a:noFill/>
                    </a:lnT>
                    <a:lnB w="12700" cmpd="sng">
                      <a:noFill/>
                    </a:lnB>
                  </a:tcPr>
                </a:tc>
                <a:tc>
                  <a:txBody>
                    <a:bodyPr/>
                    <a:lstStyle/>
                    <a:p>
                      <a:r>
                        <a:rPr lang="en-GB" sz="1400" baseline="0" dirty="0" smtClean="0"/>
                        <a:t>8802-11:2012</a:t>
                      </a:r>
                      <a:endParaRPr lang="en-GB" sz="1400" dirty="0"/>
                    </a:p>
                  </a:txBody>
                  <a:tcPr>
                    <a:lnT w="12700" cmpd="sng">
                      <a:noFill/>
                    </a:lnT>
                    <a:lnB w="12700" cmpd="sng">
                      <a:noFill/>
                    </a:lnB>
                  </a:tcPr>
                </a:tc>
                <a:tc>
                  <a:txBody>
                    <a:bodyPr/>
                    <a:lstStyle/>
                    <a:p>
                      <a:pPr algn="ctr"/>
                      <a:r>
                        <a:rPr lang="en-GB" sz="1400" dirty="0" smtClean="0"/>
                        <a:t>Nov 11</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r>
                        <a:rPr lang="en-GB" sz="1400" dirty="0" smtClean="0"/>
                        <a:t>8.0</a:t>
                      </a:r>
                      <a:endParaRPr lang="en-GB" sz="1400" dirty="0"/>
                    </a:p>
                  </a:txBody>
                  <a:tcPr>
                    <a:lnT w="12700" cmpd="sng">
                      <a:noFill/>
                    </a:lnT>
                    <a:lnB w="12700" cmpd="sng">
                      <a:noFill/>
                    </a:lnB>
                  </a:tcPr>
                </a:tc>
                <a:tc>
                  <a:txBody>
                    <a:bodyPr/>
                    <a:lstStyle/>
                    <a:p>
                      <a:r>
                        <a:rPr lang="en-GB" sz="1400" dirty="0" smtClean="0"/>
                        <a:t>10.0</a:t>
                      </a:r>
                      <a:endParaRPr lang="en-GB" sz="1400" dirty="0"/>
                    </a:p>
                  </a:txBody>
                  <a:tcPr>
                    <a:lnT w="12700" cmpd="sng">
                      <a:noFill/>
                    </a:lnT>
                    <a:lnB w="12700" cmpd="sng">
                      <a:noFill/>
                    </a:lnB>
                  </a:tcPr>
                </a:tc>
                <a:tc>
                  <a:txBody>
                    <a:bodyPr/>
                    <a:lstStyle/>
                    <a:p>
                      <a:r>
                        <a:rPr lang="en-GB" sz="1400" dirty="0" smtClean="0"/>
                        <a:t>12.0</a:t>
                      </a:r>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r>
            </a:tbl>
          </a:graphicData>
        </a:graphic>
      </p:graphicFrame>
    </p:spTree>
    <p:extLst>
      <p:ext uri="{BB962C8B-B14F-4D97-AF65-F5344CB8AC3E}">
        <p14:creationId xmlns:p14="http://schemas.microsoft.com/office/powerpoint/2010/main" val="180327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is liaised </a:t>
            </a:r>
            <a:r>
              <a:rPr lang="en-AU" dirty="0"/>
              <a:t>a variety of </a:t>
            </a:r>
            <a:r>
              <a:rPr lang="en-AU" dirty="0" smtClean="0"/>
              <a:t>drafts from active TGs  </a:t>
            </a:r>
            <a:r>
              <a:rPr lang="en-AU" dirty="0"/>
              <a:t>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637977935"/>
              </p:ext>
            </p:extLst>
          </p:nvPr>
        </p:nvGraphicFramePr>
        <p:xfrm>
          <a:off x="152400" y="1524000"/>
          <a:ext cx="8841721" cy="31140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ISO/IEC/IEEE</a:t>
                      </a:r>
                      <a:r>
                        <a:rPr lang="en-GB" sz="1600" baseline="0" dirty="0" smtClean="0"/>
                        <a:t> doc</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802.11ac</a:t>
                      </a:r>
                      <a:endParaRPr lang="en-GB" sz="1400" b="0" dirty="0"/>
                    </a:p>
                  </a:txBody>
                  <a:tcPr/>
                </a:tc>
                <a:tc>
                  <a:txBody>
                    <a:bodyPr/>
                    <a:lstStyle/>
                    <a:p>
                      <a:r>
                        <a:rPr lang="en-GB" sz="1400" dirty="0" smtClean="0"/>
                        <a:t>In</a:t>
                      </a:r>
                      <a:r>
                        <a:rPr lang="en-GB" sz="1400" baseline="0" dirty="0" smtClean="0"/>
                        <a:t> PSDO process (in FDIS)</a:t>
                      </a:r>
                      <a:endParaRPr lang="en-GB" sz="1400" dirty="0"/>
                    </a:p>
                  </a:txBody>
                  <a:tcPr/>
                </a:tc>
                <a:tc>
                  <a:txBody>
                    <a:bodyPr/>
                    <a:lstStyle/>
                    <a:p>
                      <a:pPr algn="ctr"/>
                      <a:r>
                        <a:rPr lang="en-GB" sz="1400" dirty="0" smtClean="0"/>
                        <a:t>Nov 13</a:t>
                      </a:r>
                      <a:endParaRPr lang="en-GB" sz="1400" dirty="0"/>
                    </a:p>
                  </a:txBody>
                  <a:tcPr/>
                </a:tc>
                <a:tc>
                  <a:txBody>
                    <a:bodyPr/>
                    <a:lstStyle/>
                    <a:p>
                      <a:r>
                        <a:rPr lang="en-GB" sz="1400" dirty="0" smtClean="0"/>
                        <a:t>2.0</a:t>
                      </a:r>
                      <a:endParaRPr lang="en-GB" sz="1400" dirty="0"/>
                    </a:p>
                  </a:txBody>
                  <a:tcPr/>
                </a:tc>
                <a:tc>
                  <a:txBody>
                    <a:bodyPr/>
                    <a:lstStyle/>
                    <a:p>
                      <a:r>
                        <a:rPr lang="en-GB" sz="1400" dirty="0" smtClean="0"/>
                        <a:t>3.0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4.0</a:t>
                      </a:r>
                      <a:endParaRPr lang="en-GB" sz="1400" dirty="0"/>
                    </a:p>
                  </a:txBody>
                  <a:tcPr>
                    <a:lnT w="12700" cap="flat" cmpd="sng" algn="ctr">
                      <a:solidFill>
                        <a:schemeClr val="tx1"/>
                      </a:solidFill>
                      <a:prstDash val="solid"/>
                      <a:round/>
                      <a:headEnd type="none" w="med" len="med"/>
                      <a:tailEnd type="none" w="med" len="med"/>
                    </a:lnT>
                  </a:tcPr>
                </a:tc>
                <a:tc>
                  <a:txBody>
                    <a:bodyPr/>
                    <a:lstStyle/>
                    <a:p>
                      <a:r>
                        <a:rPr lang="en-GB" sz="1400" dirty="0" smtClean="0"/>
                        <a:t>5.0</a:t>
                      </a:r>
                    </a:p>
                  </a:txBody>
                  <a:tcPr>
                    <a:lnT w="12700" cap="flat" cmpd="sng" algn="ctr">
                      <a:solidFill>
                        <a:schemeClr val="tx1"/>
                      </a:solidFill>
                      <a:prstDash val="solid"/>
                      <a:round/>
                      <a:headEnd type="none" w="med" len="med"/>
                      <a:tailEnd type="none" w="med" len="med"/>
                    </a:lnT>
                  </a:tcPr>
                </a:tc>
                <a:tc>
                  <a:txBody>
                    <a:bodyPr/>
                    <a:lstStyle/>
                    <a:p>
                      <a:r>
                        <a:rPr lang="en-GB" sz="1400" dirty="0" smtClean="0"/>
                        <a:t>6.0</a:t>
                      </a:r>
                    </a:p>
                  </a:txBody>
                  <a:tcPr>
                    <a:lnT w="12700" cap="flat" cmpd="sng" algn="ctr">
                      <a:solidFill>
                        <a:schemeClr val="tx1"/>
                      </a:solidFill>
                      <a:prstDash val="solid"/>
                      <a:round/>
                      <a:headEnd type="none" w="med" len="med"/>
                      <a:tailEnd type="none" w="med" len="med"/>
                    </a:lnT>
                  </a:tcPr>
                </a:tc>
                <a:tc>
                  <a:txBody>
                    <a:bodyPr/>
                    <a:lstStyle/>
                    <a:p>
                      <a:r>
                        <a:rPr lang="en-GB" sz="1400" dirty="0" smtClean="0"/>
                        <a:t>7.0</a:t>
                      </a:r>
                    </a:p>
                  </a:txBody>
                  <a:tcPr>
                    <a:lnT w="12700" cap="flat" cmpd="sng" algn="ctr">
                      <a:solidFill>
                        <a:schemeClr val="tx1"/>
                      </a:solidFill>
                      <a:prstDash val="solid"/>
                      <a:round/>
                      <a:headEnd type="none" w="med" len="med"/>
                      <a:tailEnd type="none" w="med" len="med"/>
                    </a:lnT>
                  </a:tcPr>
                </a:tc>
              </a:tr>
              <a:tr h="0">
                <a:tc>
                  <a:txBody>
                    <a:bodyPr/>
                    <a:lstStyle/>
                    <a:p>
                      <a:r>
                        <a:rPr lang="en-GB" sz="1400" dirty="0" smtClean="0"/>
                        <a:t>802.11af</a:t>
                      </a:r>
                      <a:endParaRPr lang="en-GB" sz="1400" b="0" dirty="0"/>
                    </a:p>
                  </a:txBody>
                  <a:tcPr/>
                </a:tc>
                <a:tc>
                  <a:txBody>
                    <a:bodyPr/>
                    <a:lstStyle/>
                    <a:p>
                      <a:r>
                        <a:rPr lang="en-GB" sz="1400" dirty="0" smtClean="0"/>
                        <a:t>In</a:t>
                      </a:r>
                      <a:r>
                        <a:rPr lang="en-GB" sz="1400" baseline="0" dirty="0" smtClean="0"/>
                        <a:t> PSDO process (in FDIS)</a:t>
                      </a:r>
                      <a:endParaRPr lang="en-GB" sz="1400" dirty="0"/>
                    </a:p>
                  </a:txBody>
                  <a:tcPr/>
                </a:tc>
                <a:tc>
                  <a:txBody>
                    <a:bodyPr/>
                    <a:lstStyle/>
                    <a:p>
                      <a:pPr algn="ctr"/>
                      <a:r>
                        <a:rPr lang="en-GB" sz="1400" dirty="0" smtClean="0"/>
                        <a:t>Nov 13</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dirty="0" smtClean="0"/>
                        <a:t>802.11</a:t>
                      </a:r>
                      <a:r>
                        <a:rPr lang="en-GB" sz="1400" baseline="0" dirty="0" smtClean="0"/>
                        <a:t>mc</a:t>
                      </a:r>
                      <a:endParaRPr lang="en-GB" sz="1400" b="0" dirty="0"/>
                    </a:p>
                  </a:txBody>
                  <a:tcPr/>
                </a:tc>
                <a:tc>
                  <a:txBody>
                    <a:bodyPr/>
                    <a:lstStyle/>
                    <a:p>
                      <a:r>
                        <a:rPr lang="en-GB" sz="1400" dirty="0" smtClean="0"/>
                        <a:t>Will be submitted to PSDO process</a:t>
                      </a:r>
                      <a:endParaRPr lang="en-GB" sz="1400" dirty="0"/>
                    </a:p>
                  </a:txBody>
                  <a:tcPr/>
                </a:tc>
                <a:tc>
                  <a:txBody>
                    <a:bodyPr/>
                    <a:lstStyle/>
                    <a:p>
                      <a:pPr algn="ctr"/>
                      <a:r>
                        <a:rPr lang="en-GB" sz="1400" dirty="0" smtClean="0"/>
                        <a:t>Jun</a:t>
                      </a:r>
                      <a:r>
                        <a:rPr lang="en-GB" sz="1400" baseline="0" dirty="0" smtClean="0"/>
                        <a:t> 14</a:t>
                      </a:r>
                      <a:endParaRPr lang="en-GB" sz="1400" dirty="0"/>
                    </a:p>
                  </a:txBody>
                  <a:tcPr/>
                </a:tc>
                <a:tc>
                  <a:txBody>
                    <a:bodyPr/>
                    <a:lstStyle/>
                    <a:p>
                      <a:r>
                        <a:rPr lang="en-GB" sz="1400" dirty="0" smtClean="0"/>
                        <a:t>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802.11ah</a:t>
                      </a:r>
                      <a:endParaRPr lang="en-GB" sz="1400" b="0" dirty="0"/>
                    </a:p>
                  </a:txBody>
                  <a:tcPr/>
                </a:tc>
                <a:tc>
                  <a:txBody>
                    <a:bodyPr/>
                    <a:lstStyle/>
                    <a:p>
                      <a:r>
                        <a:rPr lang="en-GB" sz="1400" dirty="0" smtClean="0"/>
                        <a:t>Will be submitted to PSDO process</a:t>
                      </a:r>
                      <a:endParaRPr lang="en-AU" sz="1400" dirty="0"/>
                    </a:p>
                  </a:txBody>
                  <a:tcPr/>
                </a:tc>
                <a:tc>
                  <a:txBody>
                    <a:bodyPr/>
                    <a:lstStyle/>
                    <a:p>
                      <a:pPr algn="ctr"/>
                      <a:r>
                        <a:rPr lang="en-GB" sz="1400" dirty="0" smtClean="0"/>
                        <a:t>Not yet</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802.11ai</a:t>
                      </a:r>
                      <a:endParaRPr lang="en-GB" sz="1400" b="0" dirty="0"/>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802.11aj</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802.11ak</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802.11aq</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802.11ax</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3222821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a:t>
            </a:r>
            <a:r>
              <a:rPr lang="en-AU" dirty="0" smtClean="0"/>
              <a:t>will continue to consider drafts for liaison</a:t>
            </a:r>
            <a:endParaRPr lang="en-AU" dirty="0"/>
          </a:p>
        </p:txBody>
      </p:sp>
      <p:sp>
        <p:nvSpPr>
          <p:cNvPr id="3" name="Content Placeholder 2"/>
          <p:cNvSpPr>
            <a:spLocks noGrp="1"/>
          </p:cNvSpPr>
          <p:nvPr>
            <p:ph idx="1"/>
          </p:nvPr>
        </p:nvSpPr>
        <p:spPr/>
        <p:txBody>
          <a:bodyPr/>
          <a:lstStyle/>
          <a:p>
            <a:r>
              <a:rPr lang="en-AU" dirty="0" smtClean="0"/>
              <a:t>In San Diego (Jul 2014)</a:t>
            </a:r>
          </a:p>
          <a:p>
            <a:pPr lvl="1"/>
            <a:r>
              <a:rPr lang="en-AU" dirty="0" smtClean="0"/>
              <a:t>We </a:t>
            </a:r>
            <a:r>
              <a:rPr lang="en-AU" dirty="0"/>
              <a:t>decided </a:t>
            </a:r>
            <a:r>
              <a:rPr lang="en-AU" dirty="0" smtClean="0"/>
              <a:t>802.11ah/</a:t>
            </a:r>
            <a:r>
              <a:rPr lang="en-AU" dirty="0" err="1" smtClean="0"/>
              <a:t>ai</a:t>
            </a:r>
            <a:r>
              <a:rPr lang="en-AU" dirty="0" smtClean="0"/>
              <a:t> drafts were not sufficiently mature for liaising</a:t>
            </a:r>
          </a:p>
          <a:p>
            <a:pPr lvl="1"/>
            <a:r>
              <a:rPr lang="en-AU" dirty="0" smtClean="0"/>
              <a:t>There was no discussion of 802.11aj, 802.11ak, 802.11ax drafts</a:t>
            </a:r>
            <a:endParaRPr lang="en-AU" dirty="0"/>
          </a:p>
          <a:p>
            <a:r>
              <a:rPr lang="en-AU" dirty="0" smtClean="0"/>
              <a:t> In Athens (Sep 2014), San Antonio (Nov 2014</a:t>
            </a:r>
            <a:r>
              <a:rPr lang="en-AU" dirty="0"/>
              <a:t>) </a:t>
            </a:r>
            <a:endParaRPr lang="en-AU" dirty="0" smtClean="0"/>
          </a:p>
          <a:p>
            <a:pPr lvl="1"/>
            <a:r>
              <a:rPr lang="en-AU" dirty="0" smtClean="0"/>
              <a:t>We decided to revisit the decisions on 802.11ah/</a:t>
            </a:r>
            <a:r>
              <a:rPr lang="en-AU" dirty="0" err="1" smtClean="0"/>
              <a:t>ai</a:t>
            </a:r>
            <a:r>
              <a:rPr lang="en-AU" dirty="0"/>
              <a:t> </a:t>
            </a:r>
            <a:r>
              <a:rPr lang="en-AU" dirty="0" smtClean="0"/>
              <a:t>in the future</a:t>
            </a:r>
          </a:p>
          <a:p>
            <a:r>
              <a:rPr lang="en-AU" dirty="0" smtClean="0"/>
              <a:t>In </a:t>
            </a:r>
            <a:r>
              <a:rPr lang="en-AU" dirty="0"/>
              <a:t>Atlanta (Jan 2015)</a:t>
            </a:r>
          </a:p>
          <a:p>
            <a:pPr lvl="1"/>
            <a:r>
              <a:rPr lang="en-AU" dirty="0" smtClean="0"/>
              <a:t>We decides 802.11ai </a:t>
            </a:r>
            <a:r>
              <a:rPr lang="en-AU" dirty="0"/>
              <a:t>and </a:t>
            </a:r>
            <a:r>
              <a:rPr lang="en-AU" dirty="0" smtClean="0"/>
              <a:t>802.11ah </a:t>
            </a:r>
            <a:r>
              <a:rPr lang="en-AU" dirty="0"/>
              <a:t>will likely be ready for initial liaisons in the March </a:t>
            </a:r>
            <a:r>
              <a:rPr lang="en-AU" dirty="0" smtClean="0"/>
              <a:t>timeframe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400143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will continue to consider drafts for liaison</a:t>
            </a:r>
            <a:endParaRPr lang="en-AU" dirty="0"/>
          </a:p>
        </p:txBody>
      </p:sp>
      <p:sp>
        <p:nvSpPr>
          <p:cNvPr id="3" name="Content Placeholder 2"/>
          <p:cNvSpPr>
            <a:spLocks noGrp="1"/>
          </p:cNvSpPr>
          <p:nvPr>
            <p:ph idx="1"/>
          </p:nvPr>
        </p:nvSpPr>
        <p:spPr/>
        <p:txBody>
          <a:bodyPr/>
          <a:lstStyle/>
          <a:p>
            <a:r>
              <a:rPr lang="en-AU" dirty="0" smtClean="0"/>
              <a:t>In Berlin (Mar  2015)</a:t>
            </a:r>
          </a:p>
          <a:p>
            <a:pPr lvl="1"/>
            <a:r>
              <a:rPr lang="en-AU" dirty="0" smtClean="0"/>
              <a:t>Is 802.11ah ready for liaising?</a:t>
            </a:r>
          </a:p>
          <a:p>
            <a:pPr lvl="2"/>
            <a:r>
              <a:rPr lang="en-AU" dirty="0" smtClean="0"/>
              <a:t>802.11ah D4.0 passed in Feb 2015 with 93% and 214 comments</a:t>
            </a:r>
          </a:p>
          <a:p>
            <a:pPr lvl="2"/>
            <a:r>
              <a:rPr lang="en-AU" dirty="0" smtClean="0"/>
              <a:t>Does the </a:t>
            </a:r>
            <a:r>
              <a:rPr lang="en-AU" dirty="0" err="1" smtClean="0"/>
              <a:t>LoA</a:t>
            </a:r>
            <a:r>
              <a:rPr lang="en-AU" dirty="0" smtClean="0"/>
              <a:t> situation affect any decision to liaise 802.11ah?</a:t>
            </a:r>
          </a:p>
          <a:p>
            <a:pPr lvl="3"/>
            <a:r>
              <a:rPr lang="en-AU" dirty="0" smtClean="0"/>
              <a:t>See </a:t>
            </a:r>
            <a:r>
              <a:rPr lang="en-AU" dirty="0" smtClean="0">
                <a:hlinkClick r:id="rId2"/>
              </a:rPr>
              <a:t>11-15-0206</a:t>
            </a:r>
            <a:endParaRPr lang="en-AU" dirty="0" smtClean="0"/>
          </a:p>
          <a:p>
            <a:pPr lvl="1"/>
            <a:r>
              <a:rPr lang="en-AU" dirty="0" smtClean="0"/>
              <a:t>Is 802.11ai ready?</a:t>
            </a:r>
          </a:p>
          <a:p>
            <a:pPr lvl="2"/>
            <a:r>
              <a:rPr lang="en-AU" dirty="0" smtClean="0"/>
              <a:t>802.11ah D3.0 passed in Feb 2015 with 90% and 419 comments</a:t>
            </a:r>
          </a:p>
          <a:p>
            <a:pPr lvl="1"/>
            <a:r>
              <a:rPr lang="en-AU" dirty="0" smtClean="0"/>
              <a:t>Is the latest 802.11mc ready?</a:t>
            </a:r>
          </a:p>
          <a:p>
            <a:pPr lvl="2"/>
            <a:r>
              <a:rPr lang="en-AU" dirty="0" smtClean="0"/>
              <a:t>802.11ah D4.0 passed in Feb 2015 with 94% and 46 comments</a:t>
            </a:r>
          </a:p>
          <a:p>
            <a:pPr lvl="1"/>
            <a:r>
              <a:rPr lang="en-AU" dirty="0" smtClean="0"/>
              <a:t>Are 802.11ak, 802.11aj, 802.11aq too early in process for liaising?</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2377626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IEEE 802.11 </a:t>
            </a:r>
            <a:r>
              <a:rPr lang="en-AU" dirty="0" smtClean="0"/>
              <a:t>WG invited SC6 member reps to join the 802.11mc Sponsor pool </a:t>
            </a:r>
            <a:endParaRPr lang="en-AU" dirty="0"/>
          </a:p>
        </p:txBody>
      </p:sp>
      <p:sp>
        <p:nvSpPr>
          <p:cNvPr id="3" name="Content Placeholder 2"/>
          <p:cNvSpPr>
            <a:spLocks noGrp="1"/>
          </p:cNvSpPr>
          <p:nvPr>
            <p:ph idx="1"/>
          </p:nvPr>
        </p:nvSpPr>
        <p:spPr/>
        <p:txBody>
          <a:bodyPr/>
          <a:lstStyle/>
          <a:p>
            <a:pPr lvl="1"/>
            <a:r>
              <a:rPr lang="en-AU" dirty="0" smtClean="0"/>
              <a:t>The 802.11mc Sponsor Ballot pool opened at the end of the January 2015  meeting</a:t>
            </a:r>
          </a:p>
          <a:p>
            <a:pPr lvl="1"/>
            <a:r>
              <a:rPr lang="en-AU" dirty="0" smtClean="0"/>
              <a:t>In January 2015, IEEE 802.11 WG informed participants in SC6 or participants in SC6 NBs that they may join the ballot pool</a:t>
            </a:r>
          </a:p>
          <a:p>
            <a:pPr lvl="1"/>
            <a:r>
              <a:rPr lang="en-AU" dirty="0" smtClean="0">
                <a:solidFill>
                  <a:srgbClr val="FF0000"/>
                </a:solidFill>
              </a:rPr>
              <a:t>Were there any takers?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10604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15202620"/>
              </p:ext>
            </p:extLst>
          </p:nvPr>
        </p:nvGraphicFramePr>
        <p:xfrm>
          <a:off x="31376" y="1793240"/>
          <a:ext cx="8962744" cy="1590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GB" sz="1400" dirty="0" smtClean="0"/>
                        <a:t>Approved for PSDO process</a:t>
                      </a:r>
                      <a:endParaRPr lang="en-GB"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Approved for PSDO process</a:t>
                      </a:r>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To</a:t>
                      </a:r>
                      <a:r>
                        <a:rPr lang="en-GB" sz="1400" baseline="0" dirty="0" smtClean="0">
                          <a:solidFill>
                            <a:schemeClr val="tx1"/>
                          </a:solidFill>
                        </a:rPr>
                        <a:t> be s</a:t>
                      </a:r>
                      <a:r>
                        <a:rPr lang="en-GB" sz="1400" dirty="0" smtClean="0">
                          <a:solidFill>
                            <a:schemeClr val="tx1"/>
                          </a:solidFill>
                        </a:rPr>
                        <a:t>ubmitted to PSDO process</a:t>
                      </a:r>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Berlin in Mar 2015</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will continue to consider drafts for liaison</a:t>
            </a:r>
            <a:endParaRPr lang="en-AU" dirty="0"/>
          </a:p>
        </p:txBody>
      </p:sp>
      <p:sp>
        <p:nvSpPr>
          <p:cNvPr id="3" name="Content Placeholder 2"/>
          <p:cNvSpPr>
            <a:spLocks noGrp="1"/>
          </p:cNvSpPr>
          <p:nvPr>
            <p:ph idx="1"/>
          </p:nvPr>
        </p:nvSpPr>
        <p:spPr/>
        <p:txBody>
          <a:bodyPr/>
          <a:lstStyle/>
          <a:p>
            <a:r>
              <a:rPr lang="en-AU" dirty="0" smtClean="0"/>
              <a:t>In San Diego (Jul 2014)</a:t>
            </a:r>
          </a:p>
          <a:p>
            <a:pPr lvl="1"/>
            <a:r>
              <a:rPr lang="en-AU" dirty="0" smtClean="0"/>
              <a:t>We decided </a:t>
            </a:r>
            <a:r>
              <a:rPr lang="en-GB" dirty="0" smtClean="0"/>
              <a:t>802.1AC-Rev is not ready for liaising </a:t>
            </a:r>
          </a:p>
          <a:p>
            <a:pPr lvl="1"/>
            <a:r>
              <a:rPr lang="en-GB" dirty="0" smtClean="0"/>
              <a:t>It was decided 802.1AX-Rev should be liaised</a:t>
            </a:r>
          </a:p>
          <a:p>
            <a:r>
              <a:rPr lang="en-AU" dirty="0" smtClean="0"/>
              <a:t>In San Antonio (Nov 2014)</a:t>
            </a:r>
          </a:p>
          <a:p>
            <a:pPr lvl="1"/>
            <a:r>
              <a:rPr lang="en-GB" dirty="0" smtClean="0"/>
              <a:t>IEEE 802.1AX-Rev has been liaised</a:t>
            </a:r>
            <a:endParaRPr lang="en-AU" dirty="0" smtClean="0"/>
          </a:p>
          <a:p>
            <a:pPr lvl="1"/>
            <a:r>
              <a:rPr lang="en-GB" dirty="0" smtClean="0"/>
              <a:t>IEEE 802.1AC-Rev has not, but will probably be sent early next year.</a:t>
            </a:r>
            <a:endParaRPr lang="en-AU" dirty="0" smtClean="0"/>
          </a:p>
          <a:p>
            <a:pPr lvl="1"/>
            <a:r>
              <a:rPr lang="en-GB" dirty="0" smtClean="0"/>
              <a:t>No other IEEE 802.1 drafts are near ready to be passed along to JTC1</a:t>
            </a:r>
          </a:p>
          <a:p>
            <a:r>
              <a:rPr lang="en-GB" dirty="0" smtClean="0"/>
              <a:t>In Atlanta (Jan 2015)</a:t>
            </a:r>
          </a:p>
          <a:p>
            <a:pPr lvl="1"/>
            <a:r>
              <a:rPr lang="en-GB" dirty="0" smtClean="0"/>
              <a:t>Decided that some drafts are likely to be ready in March</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3117746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Berlin (Mar </a:t>
            </a:r>
            <a:r>
              <a:rPr lang="en-GB" dirty="0"/>
              <a:t>2015)</a:t>
            </a:r>
          </a:p>
          <a:p>
            <a:pPr lvl="1"/>
            <a:r>
              <a:rPr lang="en-AU" dirty="0" smtClean="0">
                <a:solidFill>
                  <a:srgbClr val="FF0000"/>
                </a:solidFill>
              </a:rPr>
              <a:t>Which drafts are ready?</a:t>
            </a:r>
            <a:endParaRPr lang="en-AU" dirty="0">
              <a:solidFill>
                <a:srgbClr val="FF0000"/>
              </a:solidFill>
            </a:endParaRPr>
          </a:p>
          <a:p>
            <a:pPr lvl="1"/>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852647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Berlin (Mar </a:t>
            </a:r>
            <a:r>
              <a:rPr lang="en-GB" dirty="0"/>
              <a:t>2015)</a:t>
            </a:r>
          </a:p>
          <a:p>
            <a:pPr lvl="1"/>
            <a:r>
              <a:rPr lang="en-AU" dirty="0" smtClean="0">
                <a:solidFill>
                  <a:srgbClr val="FF0000"/>
                </a:solidFill>
              </a:rPr>
              <a:t>Anything?</a:t>
            </a:r>
            <a:endParaRPr lang="en-AU" dirty="0">
              <a:solidFill>
                <a:srgbClr val="FF0000"/>
              </a:solidFill>
            </a:endParaRPr>
          </a:p>
          <a:p>
            <a:pPr lvl="1"/>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1629658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US" dirty="0" smtClean="0"/>
              <a:t>JTC1/SC31 </a:t>
            </a:r>
            <a:r>
              <a:rPr lang="en-US" dirty="0"/>
              <a:t>has issued a committee ballot for the transfer of ISO/IEC/IEEE 8802-15-4 from </a:t>
            </a:r>
            <a:r>
              <a:rPr lang="en-US" dirty="0" smtClean="0"/>
              <a:t>SC31 </a:t>
            </a:r>
            <a:r>
              <a:rPr lang="en-US" dirty="0"/>
              <a:t>to </a:t>
            </a:r>
            <a:r>
              <a:rPr lang="en-US" dirty="0" smtClean="0"/>
              <a:t>SC6</a:t>
            </a:r>
          </a:p>
          <a:p>
            <a:pPr lvl="2"/>
            <a:r>
              <a:rPr lang="en-US" dirty="0" smtClean="0"/>
              <a:t>The </a:t>
            </a:r>
            <a:r>
              <a:rPr lang="en-US" dirty="0"/>
              <a:t>ballot will end on </a:t>
            </a:r>
            <a:r>
              <a:rPr lang="en-US" dirty="0" smtClean="0"/>
              <a:t>4 April 2015</a:t>
            </a:r>
            <a:endParaRPr lang="en-AU" dirty="0"/>
          </a:p>
          <a:p>
            <a:pPr lvl="1"/>
            <a:r>
              <a:rPr lang="en-US" dirty="0" smtClean="0"/>
              <a:t>No 802.15 reps attended the SC meeting in San Diego, Athens, San Antonio or Atlanta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hear an update with respect to the openness of 802.15 comment resolution</a:t>
            </a:r>
            <a:endParaRPr lang="en-AU" dirty="0"/>
          </a:p>
        </p:txBody>
      </p:sp>
      <p:sp>
        <p:nvSpPr>
          <p:cNvPr id="3" name="Content Placeholder 2"/>
          <p:cNvSpPr>
            <a:spLocks noGrp="1"/>
          </p:cNvSpPr>
          <p:nvPr>
            <p:ph idx="1"/>
          </p:nvPr>
        </p:nvSpPr>
        <p:spPr/>
        <p:txBody>
          <a:bodyPr/>
          <a:lstStyle/>
          <a:p>
            <a:pPr lvl="1"/>
            <a:r>
              <a:rPr lang="en-AU" dirty="0" smtClean="0"/>
              <a:t>In Atlanta there was some concern about the openness of the 802.15 comment resolution rules </a:t>
            </a:r>
          </a:p>
          <a:p>
            <a:pPr lvl="1"/>
            <a:r>
              <a:rPr lang="en-AU" dirty="0" smtClean="0"/>
              <a:t>This is a potential issue because IEEE 802 has been presenting itself as an open organisation</a:t>
            </a:r>
          </a:p>
          <a:p>
            <a:pPr lvl="1"/>
            <a:r>
              <a:rPr lang="en-AU" dirty="0"/>
              <a:t>Paul Nikolich (IEEE 802 Chair) </a:t>
            </a:r>
            <a:r>
              <a:rPr lang="en-AU" dirty="0" smtClean="0"/>
              <a:t>took an action to “</a:t>
            </a:r>
            <a:r>
              <a:rPr lang="en-AU" i="1" dirty="0" smtClean="0"/>
              <a:t>check </a:t>
            </a:r>
            <a:r>
              <a:rPr lang="en-AU" i="1" dirty="0"/>
              <a:t>on IEEE 802.15 balloting rules in relationship to the openness of the comment resolution </a:t>
            </a:r>
            <a:r>
              <a:rPr lang="en-AU" i="1" dirty="0" smtClean="0"/>
              <a:t>rules</a:t>
            </a:r>
            <a:r>
              <a:rPr lang="en-AU" dirty="0" smtClean="0"/>
              <a:t>”</a:t>
            </a:r>
          </a:p>
          <a:p>
            <a:pPr lvl="2"/>
            <a:r>
              <a:rPr lang="en-AU" dirty="0" smtClean="0"/>
              <a:t>The Chair reminded Paul on 1 March 2015</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957170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GB" smtClean="0"/>
              <a:t>In Berlin (Mar 2015)</a:t>
            </a:r>
          </a:p>
          <a:p>
            <a:pPr lvl="1"/>
            <a:r>
              <a:rPr lang="en-AU" smtClean="0"/>
              <a:t>IEEE 802.22 has now passed FDIS</a:t>
            </a:r>
          </a:p>
          <a:p>
            <a:pPr lvl="1"/>
            <a:r>
              <a:rPr lang="en-AU" smtClean="0"/>
              <a:t>It is planned to submit IEEE 802.22a to 60 day pre-ballot</a:t>
            </a:r>
          </a:p>
          <a:p>
            <a:pPr lvl="1"/>
            <a:r>
              <a:rPr lang="en-AU" smtClean="0"/>
              <a:t>Should 802.22b be sent for information?</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spTree>
    <p:extLst>
      <p:ext uri="{BB962C8B-B14F-4D97-AF65-F5344CB8AC3E}">
        <p14:creationId xmlns:p14="http://schemas.microsoft.com/office/powerpoint/2010/main" val="792619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Most recently, after the Nov 2014 plenary, the IEEE 802 notified SC6 of the approval of the following (see N16087):</a:t>
            </a:r>
          </a:p>
          <a:p>
            <a:pPr lvl="2"/>
            <a:r>
              <a:rPr lang="en-AU" i="1" dirty="0" smtClean="0"/>
              <a:t>IEEE 802.1 Local Address Study Group </a:t>
            </a:r>
          </a:p>
          <a:p>
            <a:pPr lvl="2"/>
            <a:r>
              <a:rPr lang="en-AU" i="1" dirty="0" smtClean="0"/>
              <a:t>IEEE 802.3 Next Generation Enterprise Access BASE-T PHY Study Group </a:t>
            </a:r>
          </a:p>
          <a:p>
            <a:pPr lvl="2"/>
            <a:r>
              <a:rPr lang="en-AU" i="1" dirty="0" smtClean="0"/>
              <a:t>IEEE 802.3 25GBASE-T Study Group </a:t>
            </a:r>
          </a:p>
          <a:p>
            <a:pPr lvl="2"/>
            <a:r>
              <a:rPr lang="en-AU" i="1" dirty="0" smtClean="0"/>
              <a:t>IEEE 802.11 Next Generation Positioning Study Group </a:t>
            </a:r>
          </a:p>
          <a:p>
            <a:pPr lvl="2"/>
            <a:r>
              <a:rPr lang="en-AU" i="1" dirty="0" smtClean="0"/>
              <a:t>IEEE 802.15 High Rate Close Proximity (HRCP) Study Group </a:t>
            </a:r>
          </a:p>
          <a:p>
            <a:pPr lvl="2"/>
            <a:r>
              <a:rPr lang="en-AU" i="1" dirty="0" smtClean="0"/>
              <a:t>IEEE 802.19 Coexistence in Unlicensed Bands (CUB) Study Group </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1294492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status of a PSDO tracking initiative by IEEE staff</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Adrian Stephens and Andrew Myles had </a:t>
            </a:r>
            <a:r>
              <a:rPr lang="en-AU" dirty="0"/>
              <a:t>a conversation in October </a:t>
            </a:r>
            <a:r>
              <a:rPr lang="en-AU" dirty="0" smtClean="0"/>
              <a:t>2014 about IEEE staff tracking </a:t>
            </a:r>
            <a:r>
              <a:rPr lang="en-AU" dirty="0"/>
              <a:t>the IEEE 802 documents undergoing adoption under the PSDO agreement so that members of IEEE 802 </a:t>
            </a:r>
            <a:r>
              <a:rPr lang="en-AU" dirty="0" smtClean="0"/>
              <a:t>EC (the Working </a:t>
            </a:r>
            <a:r>
              <a:rPr lang="en-AU" dirty="0"/>
              <a:t>G</a:t>
            </a:r>
            <a:r>
              <a:rPr lang="en-AU" dirty="0" smtClean="0"/>
              <a:t>roup </a:t>
            </a:r>
            <a:r>
              <a:rPr lang="en-AU" dirty="0"/>
              <a:t>chairs) could see the status of a document. </a:t>
            </a:r>
            <a:endParaRPr lang="en-AU" dirty="0" smtClean="0"/>
          </a:p>
          <a:p>
            <a:pPr lvl="1"/>
            <a:r>
              <a:rPr lang="en-AU" dirty="0" smtClean="0"/>
              <a:t>Since </a:t>
            </a:r>
            <a:r>
              <a:rPr lang="en-AU" dirty="0"/>
              <a:t>this is already being done by IEEE-SA staff, </a:t>
            </a:r>
            <a:r>
              <a:rPr lang="en-AU" dirty="0" err="1" smtClean="0"/>
              <a:t>theyagreed</a:t>
            </a:r>
            <a:r>
              <a:rPr lang="en-AU" dirty="0" smtClean="0"/>
              <a:t> </a:t>
            </a:r>
            <a:r>
              <a:rPr lang="en-AU" dirty="0"/>
              <a:t>that setting up a system for tracking </a:t>
            </a:r>
            <a:r>
              <a:rPr lang="en-AU" dirty="0" smtClean="0"/>
              <a:t>so that </a:t>
            </a:r>
            <a:r>
              <a:rPr lang="en-AU" dirty="0"/>
              <a:t>IEEE 802 (working group chairs) have access to this information would be helpful </a:t>
            </a:r>
            <a:r>
              <a:rPr lang="en-AU" dirty="0" smtClean="0"/>
              <a:t>(</a:t>
            </a:r>
            <a:r>
              <a:rPr lang="en-AU" dirty="0" err="1" smtClean="0"/>
              <a:t>theyalso</a:t>
            </a:r>
            <a:r>
              <a:rPr lang="en-AU" dirty="0" smtClean="0"/>
              <a:t> </a:t>
            </a:r>
            <a:r>
              <a:rPr lang="en-AU" dirty="0"/>
              <a:t>talked about creating a flow chart of the process, which </a:t>
            </a:r>
            <a:r>
              <a:rPr lang="en-AU" dirty="0" smtClean="0"/>
              <a:t>Jodi plans </a:t>
            </a:r>
            <a:r>
              <a:rPr lang="en-AU" dirty="0"/>
              <a:t>on doing</a:t>
            </a:r>
            <a:r>
              <a:rPr lang="en-AU" dirty="0" smtClean="0"/>
              <a:t>).</a:t>
            </a:r>
            <a:endParaRPr lang="en-AU" dirty="0"/>
          </a:p>
          <a:p>
            <a:pPr lvl="1"/>
            <a:r>
              <a:rPr lang="en-AU" dirty="0" smtClean="0"/>
              <a:t>They agreed </a:t>
            </a:r>
            <a:r>
              <a:rPr lang="en-AU" dirty="0"/>
              <a:t>that the three of </a:t>
            </a:r>
            <a:r>
              <a:rPr lang="en-AU" dirty="0" smtClean="0"/>
              <a:t>them would </a:t>
            </a:r>
            <a:r>
              <a:rPr lang="en-AU" dirty="0"/>
              <a:t>review </a:t>
            </a:r>
            <a:r>
              <a:rPr lang="en-AU" dirty="0" smtClean="0"/>
              <a:t>the proposal and</a:t>
            </a:r>
            <a:r>
              <a:rPr lang="en-AU" dirty="0"/>
              <a:t>, when </a:t>
            </a:r>
            <a:r>
              <a:rPr lang="en-AU" dirty="0" smtClean="0"/>
              <a:t>satisfied </a:t>
            </a:r>
            <a:r>
              <a:rPr lang="en-AU" dirty="0"/>
              <a:t>with it, present it to the 802 JTC 1 </a:t>
            </a:r>
            <a:r>
              <a:rPr lang="en-AU" dirty="0" smtClean="0"/>
              <a:t>SC for input</a:t>
            </a:r>
            <a:endParaRPr lang="en-AU" dirty="0"/>
          </a:p>
          <a:p>
            <a:pPr lvl="1"/>
            <a:r>
              <a:rPr lang="en-AU" dirty="0" smtClean="0"/>
              <a:t>Adrian also expressed an interest in tracking national adoptions but this </a:t>
            </a:r>
            <a:r>
              <a:rPr lang="en-AU" dirty="0"/>
              <a:t>is outside of the scope of the </a:t>
            </a:r>
            <a:r>
              <a:rPr lang="en-AU" dirty="0" smtClean="0"/>
              <a:t>initial project</a:t>
            </a:r>
          </a:p>
          <a:p>
            <a:pPr lvl="1"/>
            <a:r>
              <a:rPr lang="en-AU" dirty="0" smtClean="0"/>
              <a:t>Jodi has indicated that this initiative will be ready for discussion in July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034170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ten standards completely through the PSDO ratification 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6196335"/>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9602">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9602">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9602">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9602">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9602">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9602">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 &amp; comment resolutions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 &amp; comment </a:t>
            </a:r>
            <a:r>
              <a:rPr lang="en-AU" dirty="0"/>
              <a:t>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 &amp; comment </a:t>
            </a:r>
            <a:r>
              <a:rPr lang="en-AU" dirty="0"/>
              <a:t>resolutions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 </a:t>
            </a:r>
            <a:r>
              <a:rPr lang="en-AU" dirty="0"/>
              <a:t>&amp; </a:t>
            </a:r>
            <a:r>
              <a:rPr lang="en-AU" dirty="0" smtClean="0"/>
              <a:t>comment </a:t>
            </a:r>
            <a:r>
              <a:rPr lang="en-AU" dirty="0"/>
              <a:t>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 </a:t>
            </a:r>
            <a:r>
              <a:rPr lang="en-AU" dirty="0"/>
              <a:t>&amp; </a:t>
            </a:r>
            <a:r>
              <a:rPr lang="en-AU" dirty="0" smtClean="0"/>
              <a:t>comment resolutions </a:t>
            </a:r>
            <a:r>
              <a:rPr lang="en-AU" dirty="0"/>
              <a:t>liaised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 </a:t>
            </a:r>
            <a:r>
              <a:rPr lang="en-AU" dirty="0"/>
              <a:t>&amp; </a:t>
            </a:r>
            <a:r>
              <a:rPr lang="en-AU" dirty="0" smtClean="0"/>
              <a:t>comment </a:t>
            </a:r>
            <a:r>
              <a:rPr lang="en-AU" dirty="0"/>
              <a:t>resolutions  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 </a:t>
            </a:r>
            <a:r>
              <a:rPr lang="en-AU" dirty="0"/>
              <a:t>&amp; </a:t>
            </a:r>
            <a:r>
              <a:rPr lang="en-AU" dirty="0" smtClean="0"/>
              <a:t>comment </a:t>
            </a:r>
            <a:r>
              <a:rPr lang="en-AU" dirty="0"/>
              <a:t>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2412114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1:2014</a:t>
            </a:r>
            <a:r>
              <a:rPr lang="en-AU" dirty="0" smtClean="0"/>
              <a:t> </a:t>
            </a:r>
            <a:r>
              <a:rPr lang="en-AU" dirty="0"/>
              <a:t>&amp; comment resolutions </a:t>
            </a:r>
            <a:r>
              <a:rPr lang="en-AU" dirty="0" smtClean="0"/>
              <a:t>liaised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16550365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 </a:t>
            </a:r>
            <a:r>
              <a:rPr lang="en-AU" dirty="0"/>
              <a:t>&amp; comment 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577290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 </a:t>
            </a:r>
            <a:r>
              <a:rPr lang="en-AU" dirty="0"/>
              <a:t>&amp; comment resolutions </a:t>
            </a:r>
            <a:r>
              <a:rPr lang="en-AU" dirty="0" smtClean="0"/>
              <a:t>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00415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ten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6193281"/>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latin typeface="+mj-lt"/>
                          <a:cs typeface="Arial" panose="020B0604020202020204" pitchFamily="34" charset="0"/>
                        </a:rPr>
                        <a:t>802.11ac</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a:t>
                      </a:r>
                      <a:r>
                        <a:rPr lang="en-AU" sz="1600" b="1" kern="1200" baseline="0" dirty="0" smtClean="0">
                          <a:solidFill>
                            <a:srgbClr val="00B050"/>
                          </a:solidFill>
                          <a:latin typeface="+mn-lt"/>
                          <a:ea typeface="+mn-ea"/>
                          <a:cs typeface="Arial" panose="020B0604020202020204" pitchFamily="34" charset="0"/>
                        </a:rPr>
                        <a:t> (Sep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rPr>
                        <a:t>Closes </a:t>
                      </a:r>
                      <a:r>
                        <a:rPr lang="en-AU" sz="1600" b="1" dirty="0" smtClean="0">
                          <a:solidFill>
                            <a:schemeClr val="accent2"/>
                          </a:solidFill>
                          <a:latin typeface="+mj-lt"/>
                        </a:rPr>
                        <a:t>11 </a:t>
                      </a:r>
                      <a:r>
                        <a:rPr lang="en-AU" sz="1600" b="1" dirty="0" smtClean="0">
                          <a:solidFill>
                            <a:schemeClr val="accent2"/>
                          </a:solidFill>
                          <a:latin typeface="+mj-lt"/>
                        </a:rPr>
                        <a:t>July</a:t>
                      </a:r>
                      <a:r>
                        <a:rPr lang="en-AU" sz="1600" b="1" baseline="0" dirty="0" smtClean="0">
                          <a:solidFill>
                            <a:schemeClr val="accent2"/>
                          </a:solidFill>
                          <a:latin typeface="+mj-lt"/>
                        </a:rPr>
                        <a:t> 2015</a:t>
                      </a:r>
                      <a:endParaRPr lang="en-AU" sz="1600" b="1"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latin typeface="+mj-lt"/>
                        </a:rPr>
                        <a:t>Sent in Nov 2014</a:t>
                      </a:r>
                      <a:endParaRPr lang="en-AU" sz="1600" b="1" dirty="0" smtClean="0">
                        <a:solidFill>
                          <a:srgbClr val="00B050"/>
                        </a:solidFill>
                        <a:latin typeface="+mj-lt"/>
                      </a:endParaRPr>
                    </a:p>
                  </a:txBody>
                  <a:tcPr marL="115147" marR="115147"/>
                </a:tc>
              </a:tr>
              <a:tr h="359602">
                <a:tc>
                  <a:txBody>
                    <a:bodyPr/>
                    <a:lstStyle/>
                    <a:p>
                      <a:r>
                        <a:rPr lang="en-AU" sz="1600" dirty="0" smtClean="0">
                          <a:latin typeface="+mj-lt"/>
                          <a:cs typeface="Arial" panose="020B0604020202020204" pitchFamily="34" charset="0"/>
                        </a:rPr>
                        <a:t>802.11af</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a:t>
                      </a:r>
                      <a:r>
                        <a:rPr lang="en-AU" sz="1600" b="1" kern="1200" baseline="0" dirty="0" smtClean="0">
                          <a:solidFill>
                            <a:srgbClr val="00B050"/>
                          </a:solidFill>
                          <a:latin typeface="+mn-lt"/>
                          <a:ea typeface="+mn-ea"/>
                          <a:cs typeface="Arial" panose="020B0604020202020204" pitchFamily="34" charset="0"/>
                        </a:rPr>
                        <a:t> (Sep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dirty="0" smtClean="0">
                          <a:solidFill>
                            <a:schemeClr val="accent2"/>
                          </a:solidFill>
                          <a:latin typeface="+mn-lt"/>
                          <a:ea typeface="+mn-ea"/>
                          <a:cs typeface="+mn-cs"/>
                        </a:rPr>
                        <a:t>Closes </a:t>
                      </a:r>
                      <a:r>
                        <a:rPr lang="en-AU" sz="1600" b="1" kern="1200" dirty="0" smtClean="0">
                          <a:solidFill>
                            <a:schemeClr val="accent2"/>
                          </a:solidFill>
                          <a:latin typeface="+mn-lt"/>
                          <a:ea typeface="+mn-ea"/>
                          <a:cs typeface="+mn-cs"/>
                        </a:rPr>
                        <a:t>11 </a:t>
                      </a:r>
                      <a:r>
                        <a:rPr lang="en-AU" sz="1600" b="1" kern="1200" dirty="0" smtClean="0">
                          <a:solidFill>
                            <a:schemeClr val="accent2"/>
                          </a:solidFill>
                          <a:latin typeface="+mn-lt"/>
                          <a:ea typeface="+mn-ea"/>
                          <a:cs typeface="+mn-cs"/>
                        </a:rPr>
                        <a:t>July</a:t>
                      </a:r>
                      <a:r>
                        <a:rPr lang="en-AU" sz="1600" b="1" kern="1200" baseline="0" dirty="0" smtClean="0">
                          <a:solidFill>
                            <a:schemeClr val="accent2"/>
                          </a:solidFill>
                          <a:latin typeface="+mn-lt"/>
                          <a:ea typeface="+mn-ea"/>
                          <a:cs typeface="+mn-cs"/>
                        </a:rPr>
                        <a:t> 2015</a:t>
                      </a:r>
                      <a:endParaRPr lang="en-AU" sz="1600" b="1"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latin typeface="+mn-lt"/>
                          <a:ea typeface="+mn-ea"/>
                          <a:cs typeface="+mn-cs"/>
                        </a:rPr>
                        <a:t>Sent in Nov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a:t>
                      </a:r>
                      <a:r>
                        <a:rPr lang="en-AU" sz="1600" b="1" baseline="0" dirty="0" smtClean="0">
                          <a:solidFill>
                            <a:srgbClr val="00B050"/>
                          </a:solidFill>
                          <a:latin typeface="+mj-lt"/>
                          <a:cs typeface="Arial" panose="020B0604020202020204" pitchFamily="34" charset="0"/>
                        </a:rPr>
                        <a:t> (Jan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Passed </a:t>
                      </a:r>
                      <a:r>
                        <a:rPr lang="en-AU" sz="1600" b="1" kern="1200" baseline="0" dirty="0" smtClean="0">
                          <a:solidFill>
                            <a:srgbClr val="00B050"/>
                          </a:solidFill>
                          <a:latin typeface="+mn-lt"/>
                          <a:ea typeface="+mn-ea"/>
                          <a:cs typeface="+mn-cs"/>
                        </a:rPr>
                        <a:t>1 Feb 2015</a:t>
                      </a:r>
                      <a:endParaRPr lang="en-AU" sz="1600" b="1"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2"/>
                          </a:solidFill>
                          <a:latin typeface="+mj-lt"/>
                        </a:rPr>
                        <a:t>Passed EC in  </a:t>
                      </a:r>
                      <a:r>
                        <a:rPr lang="en-AU" sz="1600" b="1" dirty="0" smtClean="0">
                          <a:solidFill>
                            <a:schemeClr val="accent2"/>
                          </a:solidFill>
                          <a:latin typeface="+mj-lt"/>
                        </a:rPr>
                        <a:t>Feb</a:t>
                      </a:r>
                      <a:r>
                        <a:rPr lang="en-AU" sz="1600" b="1" baseline="0" dirty="0" smtClean="0">
                          <a:solidFill>
                            <a:schemeClr val="accent2"/>
                          </a:solidFill>
                          <a:latin typeface="+mj-lt"/>
                        </a:rPr>
                        <a:t> </a:t>
                      </a:r>
                      <a:r>
                        <a:rPr lang="en-AU" sz="1600" b="1" dirty="0" smtClean="0">
                          <a:solidFill>
                            <a:schemeClr val="accent2"/>
                          </a:solidFill>
                          <a:latin typeface="+mj-lt"/>
                        </a:rPr>
                        <a:t>‘15</a:t>
                      </a:r>
                    </a:p>
                  </a:txBody>
                  <a:tcPr marL="115147" marR="115147"/>
                </a:tc>
              </a:tr>
              <a:tr h="359602">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 (Jan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Passed </a:t>
                      </a:r>
                      <a:r>
                        <a:rPr lang="en-AU" sz="1600" b="1" kern="1200" baseline="0" dirty="0" smtClean="0">
                          <a:solidFill>
                            <a:srgbClr val="00B050"/>
                          </a:solidFill>
                          <a:latin typeface="+mn-lt"/>
                          <a:ea typeface="+mn-ea"/>
                          <a:cs typeface="+mn-cs"/>
                        </a:rPr>
                        <a:t>1 Feb 2015</a:t>
                      </a:r>
                      <a:endParaRPr lang="en-AU" sz="1600" b="1"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chemeClr val="accent2"/>
                          </a:solidFill>
                          <a:latin typeface="+mn-lt"/>
                          <a:ea typeface="+mn-ea"/>
                          <a:cs typeface="+mn-cs"/>
                        </a:rPr>
                        <a:t>Passed EC in  </a:t>
                      </a:r>
                      <a:r>
                        <a:rPr lang="en-AU" sz="1600" b="1" kern="1200" dirty="0" smtClean="0">
                          <a:solidFill>
                            <a:schemeClr val="accent2"/>
                          </a:solidFill>
                          <a:latin typeface="+mn-lt"/>
                          <a:ea typeface="+mn-ea"/>
                          <a:cs typeface="+mn-cs"/>
                        </a:rPr>
                        <a:t>Feb</a:t>
                      </a:r>
                      <a:r>
                        <a:rPr lang="en-AU" sz="1600" b="1" kern="1200" baseline="0" dirty="0" smtClean="0">
                          <a:solidFill>
                            <a:schemeClr val="accent2"/>
                          </a:solidFill>
                          <a:latin typeface="+mn-lt"/>
                          <a:ea typeface="+mn-ea"/>
                          <a:cs typeface="+mn-cs"/>
                        </a:rPr>
                        <a:t> </a:t>
                      </a:r>
                      <a:r>
                        <a:rPr lang="en-AU" sz="1600" b="1" kern="1200" dirty="0" smtClean="0">
                          <a:solidFill>
                            <a:schemeClr val="accent2"/>
                          </a:solidFill>
                          <a:latin typeface="+mn-lt"/>
                          <a:ea typeface="+mn-ea"/>
                          <a:cs typeface="+mn-cs"/>
                        </a:rPr>
                        <a:t>‘15</a:t>
                      </a:r>
                    </a:p>
                  </a:txBody>
                  <a:tcPr marL="115147" marR="115147"/>
                </a:tc>
              </a:tr>
              <a:tr h="359602">
                <a:tc>
                  <a:txBody>
                    <a:bodyPr/>
                    <a:lstStyle/>
                    <a:p>
                      <a:r>
                        <a:rPr lang="en-AU" sz="1600" dirty="0" smtClean="0">
                          <a:latin typeface="+mj-lt"/>
                          <a:cs typeface="Arial" panose="020B0604020202020204" pitchFamily="34" charset="0"/>
                        </a:rPr>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r>
                        <a:rPr lang="en-AU" sz="1600" b="1" baseline="0" dirty="0" smtClean="0">
                          <a:solidFill>
                            <a:schemeClr val="accent6"/>
                          </a:solidFill>
                          <a:latin typeface="+mj-lt"/>
                        </a:rPr>
                        <a:t> 19 March 2015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r>
                        <a:rPr lang="en-AU" sz="1600" b="1" baseline="0" dirty="0" smtClean="0">
                          <a:solidFill>
                            <a:schemeClr val="accent6"/>
                          </a:solidFill>
                          <a:latin typeface="+mj-lt"/>
                        </a:rPr>
                        <a:t> 13 March 2015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Arial" panose="020B0604020202020204" pitchFamily="34" charset="0"/>
                        </a:rPr>
                        <a:t>Passed (Oct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Resolved,</a:t>
                      </a:r>
                      <a:r>
                        <a:rPr lang="en-AU" sz="1600" b="1" kern="1200" baseline="0" dirty="0" smtClean="0">
                          <a:solidFill>
                            <a:schemeClr val="accent6"/>
                          </a:solidFill>
                          <a:latin typeface="+mn-lt"/>
                          <a:ea typeface="+mn-ea"/>
                          <a:cs typeface="+mn-cs"/>
                        </a:rPr>
                        <a:t> </a:t>
                      </a:r>
                      <a:r>
                        <a:rPr lang="en-AU" sz="1600" b="1" kern="1200" dirty="0" smtClean="0">
                          <a:solidFill>
                            <a:schemeClr val="accent6"/>
                          </a:solidFill>
                          <a:latin typeface="+mn-lt"/>
                          <a:ea typeface="+mn-ea"/>
                          <a:cs typeface="+mn-cs"/>
                        </a:rPr>
                        <a:t>not</a:t>
                      </a:r>
                      <a:r>
                        <a:rPr lang="en-AU" sz="1600" b="1" kern="1200" baseline="0" dirty="0" smtClean="0">
                          <a:solidFill>
                            <a:schemeClr val="accent6"/>
                          </a:solidFill>
                          <a:latin typeface="+mn-lt"/>
                          <a:ea typeface="+mn-ea"/>
                          <a:cs typeface="+mn-cs"/>
                        </a:rPr>
                        <a:t> liaised</a:t>
                      </a:r>
                      <a:endParaRPr lang="en-AU" sz="1600" b="1" kern="1200" dirty="0" smtClean="0">
                        <a:solidFill>
                          <a:schemeClr val="accent6"/>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802.3.1</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 (Oct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Closes</a:t>
                      </a:r>
                      <a:r>
                        <a:rPr lang="en-AU" sz="1600" b="1" baseline="0" dirty="0" smtClean="0">
                          <a:solidFill>
                            <a:schemeClr val="accent2"/>
                          </a:solidFill>
                          <a:latin typeface="+mj-lt"/>
                        </a:rPr>
                        <a:t> 19 June 2015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latin typeface="+mn-lt"/>
                          <a:ea typeface="+mn-ea"/>
                          <a:cs typeface="+mn-cs"/>
                        </a:rPr>
                        <a:t>Sent in Nov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Passed</a:t>
                      </a:r>
                      <a:r>
                        <a:rPr lang="en-AU" sz="1600" b="1" baseline="0" dirty="0" smtClean="0">
                          <a:solidFill>
                            <a:srgbClr val="00B050"/>
                          </a:solidFill>
                          <a:latin typeface="+mj-lt"/>
                          <a:cs typeface="Arial" panose="020B0604020202020204" pitchFamily="34" charset="0"/>
                        </a:rPr>
                        <a:t> (May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Passed (Feb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smtClean="0">
                          <a:solidFill>
                            <a:srgbClr val="00B050"/>
                          </a:solidFill>
                          <a:latin typeface="+mn-lt"/>
                          <a:ea typeface="+mn-ea"/>
                          <a:cs typeface="+mn-cs"/>
                        </a:rPr>
                        <a:t>None</a:t>
                      </a:r>
                      <a:r>
                        <a:rPr lang="en-AU" sz="1600" b="1" kern="1200" baseline="0" smtClean="0">
                          <a:solidFill>
                            <a:srgbClr val="00B050"/>
                          </a:solidFill>
                          <a:latin typeface="+mn-lt"/>
                          <a:ea typeface="+mn-ea"/>
                          <a:cs typeface="+mn-cs"/>
                        </a:rPr>
                        <a:t> required</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Waiting for</a:t>
                      </a:r>
                      <a:r>
                        <a:rPr lang="en-AU" sz="1600" b="1" baseline="0" dirty="0" smtClean="0">
                          <a:solidFill>
                            <a:schemeClr val="accent2"/>
                          </a:solidFill>
                          <a:latin typeface="+mj-lt"/>
                          <a:cs typeface="Arial" panose="020B0604020202020204" pitchFamily="34" charset="0"/>
                        </a:rPr>
                        <a:t> 802.22</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40</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FDIS closes </a:t>
            </a:r>
            <a:r>
              <a:rPr lang="en-GB" dirty="0" smtClean="0"/>
              <a:t>11 </a:t>
            </a:r>
            <a:r>
              <a:rPr lang="en-GB" dirty="0" smtClean="0"/>
              <a:t>July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resolved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The 60 day pre-ballot closed on 22 Sept 2014, and passed</a:t>
            </a:r>
          </a:p>
          <a:p>
            <a:pPr lvl="2"/>
            <a:r>
              <a:rPr lang="en-AU" dirty="0" smtClean="0"/>
              <a:t>Passed 11/1/4 – China NB voted no</a:t>
            </a:r>
          </a:p>
          <a:p>
            <a:pPr lvl="2"/>
            <a:r>
              <a:rPr lang="en-AU" dirty="0" smtClean="0"/>
              <a:t>Comments were received from China NB</a:t>
            </a:r>
          </a:p>
          <a:p>
            <a:pPr lvl="1"/>
            <a:r>
              <a:rPr lang="en-AU" dirty="0" smtClean="0"/>
              <a:t>Comments were resolved by </a:t>
            </a:r>
            <a:r>
              <a:rPr lang="en-AU" dirty="0" err="1" smtClean="0"/>
              <a:t>TGmc</a:t>
            </a:r>
            <a:r>
              <a:rPr lang="en-AU" dirty="0" smtClean="0"/>
              <a:t> in San Antonio in Nov 2014 and liaised to SC6 as N16085</a:t>
            </a:r>
          </a:p>
          <a:p>
            <a:r>
              <a:rPr lang="en-AU" dirty="0" smtClean="0"/>
              <a:t>FDIS ballot: </a:t>
            </a:r>
            <a:r>
              <a:rPr lang="en-AU" dirty="0" smtClean="0">
                <a:solidFill>
                  <a:schemeClr val="accent2"/>
                </a:solidFill>
              </a:rPr>
              <a:t>FDIS closes </a:t>
            </a:r>
            <a:r>
              <a:rPr lang="en-AU" dirty="0" smtClean="0">
                <a:solidFill>
                  <a:schemeClr val="accent2"/>
                </a:solidFill>
              </a:rPr>
              <a:t>11 </a:t>
            </a:r>
            <a:r>
              <a:rPr lang="en-AU" dirty="0" smtClean="0">
                <a:solidFill>
                  <a:schemeClr val="accent2"/>
                </a:solidFill>
              </a:rPr>
              <a:t>July 2015</a:t>
            </a:r>
          </a:p>
        </p:txBody>
      </p:sp>
      <p:graphicFrame>
        <p:nvGraphicFramePr>
          <p:cNvPr id="3" name="Object 2"/>
          <p:cNvGraphicFramePr>
            <a:graphicFrameLocks noChangeAspect="1"/>
          </p:cNvGraphicFramePr>
          <p:nvPr>
            <p:extLst>
              <p:ext uri="{D42A27DB-BD31-4B8C-83A1-F6EECF244321}">
                <p14:modId xmlns:p14="http://schemas.microsoft.com/office/powerpoint/2010/main" val="1781246861"/>
              </p:ext>
            </p:extLst>
          </p:nvPr>
        </p:nvGraphicFramePr>
        <p:xfrm>
          <a:off x="0" y="4191000"/>
          <a:ext cx="914400" cy="771525"/>
        </p:xfrm>
        <a:graphic>
          <a:graphicData uri="http://schemas.openxmlformats.org/presentationml/2006/ole">
            <mc:AlternateContent xmlns:mc="http://schemas.openxmlformats.org/markup-compatibility/2006">
              <mc:Choice xmlns:v="urn:schemas-microsoft-com:vml" Requires="v">
                <p:oleObj spid="_x0000_s20078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4191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972348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FDIS </a:t>
            </a:r>
            <a:r>
              <a:rPr lang="en-GB" dirty="0"/>
              <a:t>closes </a:t>
            </a:r>
            <a:r>
              <a:rPr lang="en-GB" dirty="0" smtClean="0"/>
              <a:t>11 July </a:t>
            </a:r>
            <a:r>
              <a:rPr lang="en-GB" dirty="0" smtClean="0"/>
              <a:t>2015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passed</a:t>
            </a:r>
          </a:p>
          <a:p>
            <a:pPr lvl="2"/>
            <a:r>
              <a:rPr lang="en-AU" dirty="0"/>
              <a:t>Passed 11/1/4 – China NB voted no</a:t>
            </a:r>
          </a:p>
          <a:p>
            <a:pPr lvl="2"/>
            <a:r>
              <a:rPr lang="en-AU" dirty="0"/>
              <a:t>Comments were received from China NB</a:t>
            </a:r>
          </a:p>
          <a:p>
            <a:pPr lvl="1"/>
            <a:r>
              <a:rPr lang="en-AU" dirty="0"/>
              <a:t>Comments </a:t>
            </a:r>
            <a:r>
              <a:rPr lang="en-AU" dirty="0" smtClean="0"/>
              <a:t>were resolved by </a:t>
            </a:r>
            <a:r>
              <a:rPr lang="en-AU" dirty="0" err="1" smtClean="0"/>
              <a:t>TGmc</a:t>
            </a:r>
            <a:r>
              <a:rPr lang="en-AU" dirty="0" smtClean="0"/>
              <a:t> </a:t>
            </a:r>
            <a:r>
              <a:rPr lang="en-AU" dirty="0"/>
              <a:t>in San Antonio in Nov 2014 and liaised to SC6 as </a:t>
            </a:r>
            <a:r>
              <a:rPr lang="en-AU" dirty="0" smtClean="0"/>
              <a:t>N16085 (see previous page)</a:t>
            </a:r>
            <a:endParaRPr lang="en-AU" dirty="0"/>
          </a:p>
          <a:p>
            <a:r>
              <a:rPr lang="en-AU" dirty="0"/>
              <a:t>FDIS ballot</a:t>
            </a:r>
            <a:r>
              <a:rPr lang="en-AU" dirty="0" smtClean="0"/>
              <a:t>: </a:t>
            </a:r>
            <a:r>
              <a:rPr lang="en-AU" dirty="0">
                <a:solidFill>
                  <a:schemeClr val="accent2"/>
                </a:solidFill>
              </a:rPr>
              <a:t>FDIS closes </a:t>
            </a:r>
            <a:r>
              <a:rPr lang="en-AU" dirty="0" smtClean="0">
                <a:solidFill>
                  <a:schemeClr val="accent2"/>
                </a:solidFill>
              </a:rPr>
              <a:t>11 </a:t>
            </a:r>
            <a:r>
              <a:rPr lang="en-AU" dirty="0">
                <a:solidFill>
                  <a:schemeClr val="accent2"/>
                </a:solidFill>
              </a:rPr>
              <a:t>July </a:t>
            </a:r>
            <a:r>
              <a:rPr lang="en-AU" dirty="0" smtClean="0">
                <a:solidFill>
                  <a:schemeClr val="accent2"/>
                </a:solidFill>
              </a:rPr>
              <a:t>2015</a:t>
            </a:r>
            <a:endParaRPr lang="en-AU" dirty="0">
              <a:solidFill>
                <a:schemeClr val="accent2"/>
              </a:solidFill>
            </a:endParaRPr>
          </a:p>
        </p:txBody>
      </p:sp>
    </p:spTree>
    <p:extLst>
      <p:ext uri="{BB962C8B-B14F-4D97-AF65-F5344CB8AC3E}">
        <p14:creationId xmlns:p14="http://schemas.microsoft.com/office/powerpoint/2010/main" val="1954717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802.1AEbw-2013 passed FDIS in Feb 2015 with one comment</a:t>
            </a:r>
            <a:r>
              <a:rPr lang="en-AU" dirty="0"/>
              <a:t/>
            </a:r>
            <a:br>
              <a:rPr lang="en-AU" dirty="0"/>
            </a:b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chemeClr val="accent2"/>
                </a:solidFill>
              </a:rPr>
              <a:t>passed on 1 </a:t>
            </a:r>
            <a:r>
              <a:rPr lang="en-AU" kern="1200" dirty="0">
                <a:solidFill>
                  <a:schemeClr val="accent2"/>
                </a:solidFill>
              </a:rPr>
              <a:t>Feb </a:t>
            </a:r>
            <a:r>
              <a:rPr lang="en-AU" kern="1200" dirty="0" smtClean="0">
                <a:solidFill>
                  <a:schemeClr val="accent2"/>
                </a:solidFill>
              </a:rPr>
              <a:t>2015 with one comment</a:t>
            </a:r>
          </a:p>
          <a:p>
            <a:pPr lvl="1"/>
            <a:r>
              <a:rPr lang="en-AU" kern="1200" dirty="0" smtClean="0"/>
              <a:t>FDIS closed on 1 Feb 2015, with one comment from China NB</a:t>
            </a:r>
          </a:p>
          <a:p>
            <a:pPr lvl="2"/>
            <a:r>
              <a:rPr lang="en-AU" kern="1200" dirty="0" smtClean="0"/>
              <a:t>Passed 12/1/23</a:t>
            </a:r>
          </a:p>
          <a:p>
            <a:pPr lvl="2"/>
            <a:r>
              <a:rPr lang="en-AU" kern="1200" dirty="0"/>
              <a:t>See </a:t>
            </a:r>
            <a:r>
              <a:rPr lang="en-AU" kern="1200" dirty="0" smtClean="0"/>
              <a:t>N16123</a:t>
            </a:r>
          </a:p>
          <a:p>
            <a:pPr lvl="1"/>
            <a:r>
              <a:rPr lang="en-AU" kern="1200" dirty="0" smtClean="0"/>
              <a:t>Standard will be called ISO/IEC/IEEE </a:t>
            </a:r>
            <a:r>
              <a:rPr lang="en-AU" dirty="0" smtClean="0"/>
              <a:t>8802-1AE:2013/</a:t>
            </a:r>
            <a:r>
              <a:rPr lang="en-AU" dirty="0" err="1" smtClean="0"/>
              <a:t>Amd</a:t>
            </a:r>
            <a:r>
              <a:rPr lang="en-AU" dirty="0" smtClean="0"/>
              <a:t> </a:t>
            </a:r>
            <a:r>
              <a:rPr lang="en-AU" dirty="0"/>
              <a:t>1</a:t>
            </a:r>
            <a:endParaRPr lang="en-AU" dirty="0" smtClean="0"/>
          </a:p>
          <a:p>
            <a:pPr lvl="2"/>
            <a:endParaRPr lang="en-AU"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54577209"/>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70337"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comments on IEEE 802.1AEbw-2013 require a response </a:t>
            </a:r>
            <a:endParaRPr lang="en-AU" dirty="0"/>
          </a:p>
        </p:txBody>
      </p:sp>
      <p:sp>
        <p:nvSpPr>
          <p:cNvPr id="3" name="Content Placeholder 2"/>
          <p:cNvSpPr>
            <a:spLocks noGrp="1"/>
          </p:cNvSpPr>
          <p:nvPr>
            <p:ph idx="1"/>
          </p:nvPr>
        </p:nvSpPr>
        <p:spPr/>
        <p:txBody>
          <a:bodyPr/>
          <a:lstStyle/>
          <a:p>
            <a:r>
              <a:rPr lang="en-AU" dirty="0" smtClean="0"/>
              <a:t>China NB comment </a:t>
            </a:r>
          </a:p>
          <a:p>
            <a:pPr lvl="1"/>
            <a:r>
              <a:rPr lang="en-AU" i="1" dirty="0" smtClean="0"/>
              <a:t>ISO/IEC/IEEE 8802-1AE:2013/FDAmd1 is based on IEEE 802.1x-2010 which was opposed by China NB in FDIS voting phase because of security problems. By now, these security problems in IEEE 802.1x-2010 still exist. We oppose the two standards based on IEEE 802.1x because of the security problems.</a:t>
            </a:r>
          </a:p>
          <a:p>
            <a:r>
              <a:rPr lang="en-AU" dirty="0" smtClean="0"/>
              <a:t>China NB proposed change</a:t>
            </a:r>
          </a:p>
          <a:p>
            <a:pPr lvl="1"/>
            <a:r>
              <a:rPr lang="en-AU" i="1" dirty="0" smtClean="0"/>
              <a:t>We propose to delete the references of IEEE 802.1X-2010</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2316912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802.1AEbn-2011 passed pre-ballot in Feb 2014, and passed FDIS in Feb 2015 with one comment</a:t>
            </a:r>
            <a:r>
              <a:rPr lang="en-AU" dirty="0"/>
              <a:t/>
            </a:r>
            <a:br>
              <a:rPr lang="en-AU" dirty="0"/>
            </a:b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chemeClr val="accent2"/>
                </a:solidFill>
              </a:rPr>
              <a:t>p</a:t>
            </a:r>
            <a:r>
              <a:rPr lang="en-AU" kern="1200" dirty="0" smtClean="0">
                <a:solidFill>
                  <a:schemeClr val="accent2"/>
                </a:solidFill>
              </a:rPr>
              <a:t>assed on 1 </a:t>
            </a:r>
            <a:r>
              <a:rPr lang="en-AU" kern="1200" dirty="0">
                <a:solidFill>
                  <a:schemeClr val="accent2"/>
                </a:solidFill>
              </a:rPr>
              <a:t>Feb </a:t>
            </a:r>
            <a:r>
              <a:rPr lang="en-AU" kern="1200" dirty="0" smtClean="0">
                <a:solidFill>
                  <a:schemeClr val="accent2"/>
                </a:solidFill>
              </a:rPr>
              <a:t>2015 with one comment</a:t>
            </a: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from China NB</a:t>
            </a:r>
            <a:endParaRPr lang="en-AU" kern="1200" dirty="0" smtClean="0"/>
          </a:p>
          <a:p>
            <a:pPr lvl="2"/>
            <a:r>
              <a:rPr lang="en-AU" kern="1200" dirty="0"/>
              <a:t>Passed </a:t>
            </a:r>
            <a:r>
              <a:rPr lang="en-AU" kern="1200" dirty="0" smtClean="0"/>
              <a:t>12/1/23</a:t>
            </a:r>
          </a:p>
          <a:p>
            <a:pPr lvl="2"/>
            <a:r>
              <a:rPr lang="en-AU" kern="1200" dirty="0" smtClean="0"/>
              <a:t>See N16124</a:t>
            </a:r>
            <a:endParaRPr lang="en-AU" kern="1200" dirty="0"/>
          </a:p>
          <a:p>
            <a:pPr lvl="1"/>
            <a:r>
              <a:rPr lang="en-AU" kern="1200" dirty="0"/>
              <a:t>Standard will be called ISO/IEC/IEEE </a:t>
            </a:r>
            <a:r>
              <a:rPr lang="en-AU" dirty="0"/>
              <a:t>8802-1AE:2013/</a:t>
            </a:r>
            <a:r>
              <a:rPr lang="en-AU" dirty="0" err="1"/>
              <a:t>Amd</a:t>
            </a:r>
            <a:r>
              <a:rPr lang="en-AU" dirty="0"/>
              <a:t> </a:t>
            </a:r>
            <a:r>
              <a:rPr lang="en-AU" dirty="0" smtClean="0"/>
              <a:t>2</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1213465327"/>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169320"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comments on </a:t>
            </a:r>
            <a:r>
              <a:rPr lang="en-AU" dirty="0"/>
              <a:t>IEEE </a:t>
            </a:r>
            <a:r>
              <a:rPr lang="en-AU" dirty="0" smtClean="0"/>
              <a:t>802.1AEbn-2011 require a response </a:t>
            </a:r>
            <a:endParaRPr lang="en-AU" dirty="0"/>
          </a:p>
        </p:txBody>
      </p:sp>
      <p:sp>
        <p:nvSpPr>
          <p:cNvPr id="3" name="Content Placeholder 2"/>
          <p:cNvSpPr>
            <a:spLocks noGrp="1"/>
          </p:cNvSpPr>
          <p:nvPr>
            <p:ph idx="1"/>
          </p:nvPr>
        </p:nvSpPr>
        <p:spPr/>
        <p:txBody>
          <a:bodyPr/>
          <a:lstStyle/>
          <a:p>
            <a:r>
              <a:rPr lang="en-AU" dirty="0" smtClean="0"/>
              <a:t>China NB comment </a:t>
            </a:r>
          </a:p>
          <a:p>
            <a:pPr lvl="1"/>
            <a:r>
              <a:rPr lang="en-AU" b="0" i="1" dirty="0" smtClean="0"/>
              <a:t>ISO/IEC/IEEE </a:t>
            </a:r>
            <a:r>
              <a:rPr lang="en-AU" b="0" i="1" dirty="0"/>
              <a:t>8802-1AE:2013/FDAmd2 is </a:t>
            </a:r>
            <a:r>
              <a:rPr lang="en-AU" b="0" i="1" dirty="0" smtClean="0"/>
              <a:t>based on </a:t>
            </a:r>
            <a:r>
              <a:rPr lang="en-AU" b="0" i="1" dirty="0"/>
              <a:t>IEEE 802.1x-2010 which was opposed </a:t>
            </a:r>
            <a:r>
              <a:rPr lang="en-AU" b="0" i="1" dirty="0" smtClean="0"/>
              <a:t>by China </a:t>
            </a:r>
            <a:r>
              <a:rPr lang="en-AU" b="0" i="1" dirty="0"/>
              <a:t>NB in FDIS voting phase because </a:t>
            </a:r>
            <a:r>
              <a:rPr lang="en-AU" b="0" i="1" dirty="0" smtClean="0"/>
              <a:t>of security </a:t>
            </a:r>
            <a:r>
              <a:rPr lang="en-AU" b="0" i="1" dirty="0"/>
              <a:t>problems. By now, these </a:t>
            </a:r>
            <a:r>
              <a:rPr lang="en-AU" b="0" i="1" dirty="0" smtClean="0"/>
              <a:t>security problems </a:t>
            </a:r>
            <a:r>
              <a:rPr lang="en-AU" b="0" i="1" dirty="0"/>
              <a:t>in IEEE 802.1x-2010 still exist. </a:t>
            </a:r>
            <a:r>
              <a:rPr lang="en-AU" b="0" i="1" dirty="0" smtClean="0"/>
              <a:t>We oppose </a:t>
            </a:r>
            <a:r>
              <a:rPr lang="en-AU" b="0" i="1" dirty="0"/>
              <a:t>the two standards based on IEEE </a:t>
            </a:r>
            <a:r>
              <a:rPr lang="en-AU" b="0" i="1" dirty="0" smtClean="0"/>
              <a:t>802.1x  because </a:t>
            </a:r>
            <a:r>
              <a:rPr lang="en-AU" b="0" i="1" dirty="0"/>
              <a:t>of the security problems</a:t>
            </a:r>
            <a:r>
              <a:rPr lang="en-AU" b="0" i="1" dirty="0" smtClean="0"/>
              <a:t>.</a:t>
            </a:r>
          </a:p>
          <a:p>
            <a:r>
              <a:rPr lang="en-AU" dirty="0"/>
              <a:t>China NB </a:t>
            </a:r>
            <a:r>
              <a:rPr lang="en-AU" dirty="0" smtClean="0"/>
              <a:t>proposed change</a:t>
            </a:r>
            <a:endParaRPr lang="en-AU" dirty="0"/>
          </a:p>
          <a:p>
            <a:pPr lvl="1"/>
            <a:r>
              <a:rPr lang="en-AU" b="0" i="1" dirty="0" smtClean="0"/>
              <a:t>We </a:t>
            </a:r>
            <a:r>
              <a:rPr lang="en-AU" b="0" i="1" dirty="0"/>
              <a:t>propose to delete the references of </a:t>
            </a:r>
            <a:r>
              <a:rPr lang="en-AU" b="0" i="1" dirty="0" smtClean="0"/>
              <a:t>IEEE 802.1X-2010</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537051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may consider a response to China NB FDIS comments on 802.1AEbw  </a:t>
            </a:r>
            <a:r>
              <a:rPr lang="en-AU" dirty="0"/>
              <a:t>and </a:t>
            </a:r>
            <a:r>
              <a:rPr lang="en-AU" dirty="0" smtClean="0"/>
              <a:t>802.1AEbn</a:t>
            </a:r>
            <a:endParaRPr lang="en-AU" dirty="0"/>
          </a:p>
        </p:txBody>
      </p:sp>
      <p:sp>
        <p:nvSpPr>
          <p:cNvPr id="13" name="Content Placeholder 12"/>
          <p:cNvSpPr>
            <a:spLocks noGrp="1"/>
          </p:cNvSpPr>
          <p:nvPr>
            <p:ph idx="1"/>
          </p:nvPr>
        </p:nvSpPr>
        <p:spPr/>
        <p:txBody>
          <a:bodyPr/>
          <a:lstStyle/>
          <a:p>
            <a:pPr lvl="1"/>
            <a:r>
              <a:rPr lang="en-AU" dirty="0" smtClean="0"/>
              <a:t>The FDIS comments on IEEE 802.1AEbw-2013  and IEEE 802.1AEbn-2011 from China NB are </a:t>
            </a:r>
            <a:r>
              <a:rPr lang="en-AU" dirty="0" smtClean="0"/>
              <a:t>almost identical</a:t>
            </a:r>
            <a:endParaRPr lang="en-AU" dirty="0" smtClean="0"/>
          </a:p>
          <a:p>
            <a:pPr lvl="1"/>
            <a:r>
              <a:rPr lang="en-AU" dirty="0" smtClean="0"/>
              <a:t>Karen Randall has agreed to draft </a:t>
            </a:r>
            <a:r>
              <a:rPr lang="en-AU" dirty="0" smtClean="0"/>
              <a:t>responses </a:t>
            </a:r>
            <a:r>
              <a:rPr lang="en-AU" dirty="0" smtClean="0"/>
              <a:t>for </a:t>
            </a:r>
            <a:r>
              <a:rPr lang="en-AU" dirty="0" smtClean="0"/>
              <a:t>consideration by the SC</a:t>
            </a:r>
          </a:p>
          <a:p>
            <a:pPr lvl="1"/>
            <a:r>
              <a:rPr lang="en-AU" dirty="0"/>
              <a:t>A</a:t>
            </a:r>
            <a:r>
              <a:rPr lang="en-AU" dirty="0" smtClean="0"/>
              <a:t>pproval by the 802.1 WG is also required</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290523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consider a proposed response to China NB comment  on </a:t>
            </a:r>
            <a:r>
              <a:rPr lang="en-AU" dirty="0" smtClean="0"/>
              <a:t>802.1AEbw-2013</a:t>
            </a:r>
            <a:endParaRPr lang="en-AU" dirty="0"/>
          </a:p>
        </p:txBody>
      </p:sp>
      <p:sp>
        <p:nvSpPr>
          <p:cNvPr id="3" name="Content Placeholder 2"/>
          <p:cNvSpPr>
            <a:spLocks noGrp="1"/>
          </p:cNvSpPr>
          <p:nvPr>
            <p:ph idx="1"/>
          </p:nvPr>
        </p:nvSpPr>
        <p:spPr/>
        <p:txBody>
          <a:bodyPr/>
          <a:lstStyle/>
          <a:p>
            <a:r>
              <a:rPr lang="en-AU" dirty="0" smtClean="0"/>
              <a:t>Proposed </a:t>
            </a:r>
            <a:r>
              <a:rPr lang="en-AU" dirty="0" smtClean="0"/>
              <a:t>response to China NB comment on </a:t>
            </a:r>
            <a:r>
              <a:rPr lang="en-AU" dirty="0" smtClean="0"/>
              <a:t>802.1AEbw-2013</a:t>
            </a:r>
            <a:endParaRPr lang="en-AU" dirty="0" smtClean="0"/>
          </a:p>
          <a:p>
            <a:pPr lvl="1"/>
            <a:r>
              <a:rPr lang="en-AU" i="1" dirty="0" smtClean="0"/>
              <a:t>IEEE </a:t>
            </a:r>
            <a:r>
              <a:rPr lang="en-AU" i="1" dirty="0"/>
              <a:t>thanks the China NB for its carefully considered comment</a:t>
            </a:r>
            <a:r>
              <a:rPr lang="en-AU" i="1" strike="sngStrike" dirty="0">
                <a:solidFill>
                  <a:srgbClr val="FF0000"/>
                </a:solidFill>
              </a:rPr>
              <a:t>s</a:t>
            </a:r>
            <a:r>
              <a:rPr lang="en-AU" i="1" dirty="0"/>
              <a:t> on the </a:t>
            </a:r>
            <a:r>
              <a:rPr lang="en-AU" i="1" dirty="0" smtClean="0"/>
              <a:t>802.1AE/</a:t>
            </a:r>
            <a:r>
              <a:rPr lang="en-AU" i="1" dirty="0" err="1" smtClean="0"/>
              <a:t>FDAmd</a:t>
            </a:r>
            <a:r>
              <a:rPr lang="en-AU" i="1" dirty="0" smtClean="0"/>
              <a:t> </a:t>
            </a:r>
            <a:r>
              <a:rPr lang="en-AU" i="1" dirty="0"/>
              <a:t>1</a:t>
            </a:r>
            <a:r>
              <a:rPr lang="en-AU" i="1" dirty="0" smtClean="0"/>
              <a:t> </a:t>
            </a:r>
            <a:r>
              <a:rPr lang="en-AU" i="1" dirty="0" smtClean="0"/>
              <a:t>ballot</a:t>
            </a:r>
          </a:p>
          <a:p>
            <a:pPr lvl="1"/>
            <a:r>
              <a:rPr lang="en-AU" i="1" dirty="0">
                <a:solidFill>
                  <a:srgbClr val="FF0000"/>
                </a:solidFill>
              </a:rPr>
              <a:t>However,</a:t>
            </a:r>
            <a:r>
              <a:rPr lang="en-AU" i="1" dirty="0"/>
              <a:t> </a:t>
            </a:r>
            <a:r>
              <a:rPr lang="en-AU" i="1" dirty="0" smtClean="0"/>
              <a:t>this </a:t>
            </a:r>
            <a:r>
              <a:rPr lang="en-AU" i="1" dirty="0"/>
              <a:t>amendment is based on IEEE 802.1AE, MAC </a:t>
            </a:r>
            <a:r>
              <a:rPr lang="en-AU" i="1" dirty="0" smtClean="0"/>
              <a:t>Security, and </a:t>
            </a:r>
            <a:r>
              <a:rPr lang="en-AU" i="1" dirty="0"/>
              <a:t>not IEEE 802.1X, Port Based Network Access </a:t>
            </a:r>
            <a:r>
              <a:rPr lang="en-AU" i="1" dirty="0" smtClean="0"/>
              <a:t>Control </a:t>
            </a:r>
            <a:r>
              <a:rPr lang="en-AU" i="1" dirty="0">
                <a:solidFill>
                  <a:srgbClr val="FF0000"/>
                </a:solidFill>
              </a:rPr>
              <a:t>as asserted in the China NB’s comment</a:t>
            </a:r>
            <a:r>
              <a:rPr lang="en-AU" i="1" dirty="0" smtClean="0"/>
              <a:t>. </a:t>
            </a:r>
            <a:endParaRPr lang="en-AU" i="1" dirty="0"/>
          </a:p>
          <a:p>
            <a:pPr lvl="1"/>
            <a:r>
              <a:rPr lang="en-AU" i="1" dirty="0" smtClean="0"/>
              <a:t>The purpose for this amendment is to </a:t>
            </a:r>
            <a:r>
              <a:rPr lang="en-US" i="1" dirty="0" smtClean="0"/>
              <a:t>specify and support optional </a:t>
            </a:r>
            <a:r>
              <a:rPr lang="en-US" i="1" dirty="0"/>
              <a:t>use of </a:t>
            </a:r>
            <a:r>
              <a:rPr lang="en-US" i="1" dirty="0" smtClean="0"/>
              <a:t>an additional cipher suite:  AES-256 </a:t>
            </a:r>
            <a:r>
              <a:rPr lang="en-US" i="1" dirty="0"/>
              <a:t>for MAC Security using GCM (Galois Counter Mode</a:t>
            </a:r>
            <a:r>
              <a:rPr lang="en-US" i="1" dirty="0" smtClean="0"/>
              <a:t>).</a:t>
            </a:r>
            <a:endParaRPr lang="en-AU" dirty="0" smtClean="0"/>
          </a:p>
          <a:p>
            <a:pPr lvl="1"/>
            <a:endParaRPr lang="en-AU"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spTree>
    <p:extLst>
      <p:ext uri="{BB962C8B-B14F-4D97-AF65-F5344CB8AC3E}">
        <p14:creationId xmlns:p14="http://schemas.microsoft.com/office/powerpoint/2010/main" val="38587830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consider a proposed response to China </a:t>
            </a:r>
            <a:r>
              <a:rPr lang="en-AU" dirty="0" smtClean="0"/>
              <a:t>NB comment </a:t>
            </a:r>
            <a:r>
              <a:rPr lang="en-AU" dirty="0" smtClean="0"/>
              <a:t> </a:t>
            </a:r>
            <a:r>
              <a:rPr lang="en-AU" dirty="0"/>
              <a:t>on </a:t>
            </a:r>
            <a:r>
              <a:rPr lang="en-AU" dirty="0"/>
              <a:t>802.1AEbn-2011</a:t>
            </a:r>
            <a:endParaRPr lang="en-AU" dirty="0"/>
          </a:p>
        </p:txBody>
      </p:sp>
      <p:sp>
        <p:nvSpPr>
          <p:cNvPr id="3" name="Content Placeholder 2"/>
          <p:cNvSpPr>
            <a:spLocks noGrp="1"/>
          </p:cNvSpPr>
          <p:nvPr>
            <p:ph idx="1"/>
          </p:nvPr>
        </p:nvSpPr>
        <p:spPr/>
        <p:txBody>
          <a:bodyPr/>
          <a:lstStyle/>
          <a:p>
            <a:r>
              <a:rPr lang="en-AU" dirty="0" smtClean="0"/>
              <a:t>Proposed </a:t>
            </a:r>
            <a:r>
              <a:rPr lang="en-AU" dirty="0" smtClean="0"/>
              <a:t>response to China NB comment on </a:t>
            </a:r>
            <a:r>
              <a:rPr lang="en-AU" dirty="0"/>
              <a:t>802.1AEbn-2011 </a:t>
            </a:r>
            <a:endParaRPr lang="en-AU" dirty="0" smtClean="0"/>
          </a:p>
          <a:p>
            <a:pPr lvl="1"/>
            <a:r>
              <a:rPr lang="en-AU" i="1" dirty="0" smtClean="0"/>
              <a:t>IEEE </a:t>
            </a:r>
            <a:r>
              <a:rPr lang="en-AU" i="1" dirty="0"/>
              <a:t>thanks the China NB for its carefully considered comment</a:t>
            </a:r>
            <a:r>
              <a:rPr lang="en-AU" i="1" strike="sngStrike" dirty="0">
                <a:solidFill>
                  <a:srgbClr val="FF0000"/>
                </a:solidFill>
              </a:rPr>
              <a:t>s</a:t>
            </a:r>
            <a:r>
              <a:rPr lang="en-AU" i="1" dirty="0"/>
              <a:t> on the </a:t>
            </a:r>
            <a:r>
              <a:rPr lang="en-AU" i="1" dirty="0" smtClean="0"/>
              <a:t>802.1AE/</a:t>
            </a:r>
            <a:r>
              <a:rPr lang="en-AU" i="1" dirty="0" err="1" smtClean="0"/>
              <a:t>FDAmd</a:t>
            </a:r>
            <a:r>
              <a:rPr lang="en-AU" i="1" dirty="0" smtClean="0"/>
              <a:t> 2 ballot.</a:t>
            </a:r>
          </a:p>
          <a:p>
            <a:pPr lvl="1"/>
            <a:r>
              <a:rPr lang="en-AU" i="1" dirty="0" smtClean="0">
                <a:solidFill>
                  <a:srgbClr val="FF0000"/>
                </a:solidFill>
              </a:rPr>
              <a:t>However,</a:t>
            </a:r>
            <a:r>
              <a:rPr lang="en-AU" i="1" dirty="0" smtClean="0"/>
              <a:t> this </a:t>
            </a:r>
            <a:r>
              <a:rPr lang="en-AU" i="1" dirty="0" smtClean="0"/>
              <a:t>amendment is based on IEEE 802.1AE, MAC Security, and not IEEE 802.1X, Port Based Network Access </a:t>
            </a:r>
            <a:r>
              <a:rPr lang="en-AU" i="1" dirty="0" smtClean="0"/>
              <a:t>Control </a:t>
            </a:r>
            <a:r>
              <a:rPr lang="en-AU" i="1" dirty="0" smtClean="0">
                <a:solidFill>
                  <a:srgbClr val="FF0000"/>
                </a:solidFill>
              </a:rPr>
              <a:t>as asserted in </a:t>
            </a:r>
            <a:r>
              <a:rPr lang="en-AU" i="1" dirty="0">
                <a:solidFill>
                  <a:srgbClr val="FF0000"/>
                </a:solidFill>
              </a:rPr>
              <a:t>the China </a:t>
            </a:r>
            <a:r>
              <a:rPr lang="en-AU" i="1" dirty="0" smtClean="0">
                <a:solidFill>
                  <a:srgbClr val="FF0000"/>
                </a:solidFill>
              </a:rPr>
              <a:t>NB’s comment</a:t>
            </a:r>
            <a:endParaRPr lang="en-AU" i="1" dirty="0" smtClean="0">
              <a:solidFill>
                <a:srgbClr val="FF0000"/>
              </a:solidFill>
            </a:endParaRPr>
          </a:p>
          <a:p>
            <a:pPr lvl="1"/>
            <a:r>
              <a:rPr lang="en-AU" i="1" dirty="0" smtClean="0"/>
              <a:t>This amendment </a:t>
            </a:r>
            <a:r>
              <a:rPr lang="en-US" i="1" dirty="0" smtClean="0"/>
              <a:t>describes an </a:t>
            </a:r>
            <a:r>
              <a:rPr lang="en-US" i="1" dirty="0"/>
              <a:t>optional mode </a:t>
            </a:r>
            <a:r>
              <a:rPr lang="en-US" i="1" dirty="0" smtClean="0"/>
              <a:t>for </a:t>
            </a:r>
            <a:r>
              <a:rPr lang="en-US" i="1" dirty="0" err="1" smtClean="0"/>
              <a:t>MACsec</a:t>
            </a:r>
            <a:r>
              <a:rPr lang="en-US" i="1" dirty="0" smtClean="0"/>
              <a:t> that </a:t>
            </a:r>
            <a:r>
              <a:rPr lang="en-US" i="1" dirty="0"/>
              <a:t>defines a method to extend the packet number to support higher network rates while maintaining system functionality and operational efficiency</a:t>
            </a:r>
            <a:r>
              <a:rPr lang="en-US" dirty="0" smtClean="0"/>
              <a:t>.</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93491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a:t>
            </a:r>
            <a:r>
              <a:rPr lang="en-GB" dirty="0" smtClean="0"/>
              <a:t>was submitted </a:t>
            </a:r>
            <a:r>
              <a:rPr lang="en-GB" dirty="0"/>
              <a:t>to PSDO process after IEEE </a:t>
            </a:r>
            <a:r>
              <a:rPr lang="en-GB" dirty="0" smtClean="0"/>
              <a:t>ratification &amp; publication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closes 19 March 2015</a:t>
            </a:r>
            <a:endParaRPr lang="en-AU" dirty="0">
              <a:solidFill>
                <a:schemeClr val="accent2"/>
              </a:solidFill>
            </a:endParaRPr>
          </a:p>
          <a:p>
            <a:pPr lvl="1"/>
            <a:r>
              <a:rPr lang="en-AU" dirty="0" smtClean="0"/>
              <a:t>The </a:t>
            </a:r>
            <a:r>
              <a:rPr lang="en-AU" dirty="0"/>
              <a:t>submission of IEEE 802.1Xbx-2014 </a:t>
            </a:r>
            <a:r>
              <a:rPr lang="en-AU" dirty="0" smtClean="0"/>
              <a:t>after publication under the PSDO was approved by 802 EC in July 2014</a:t>
            </a:r>
          </a:p>
          <a:p>
            <a:pPr lvl="1"/>
            <a:r>
              <a:rPr lang="en-AU" dirty="0" smtClean="0"/>
              <a:t>The 60-day pre-ballot ballot opened on 19 January 2015 and closes on 19 March 2015</a:t>
            </a:r>
          </a:p>
          <a:p>
            <a:r>
              <a:rPr lang="en-AU" dirty="0" smtClean="0"/>
              <a:t>FDIS </a:t>
            </a:r>
            <a:r>
              <a:rPr lang="en-AU" dirty="0"/>
              <a:t>ballot</a:t>
            </a:r>
            <a:r>
              <a:rPr lang="en-AU" dirty="0" smtClean="0"/>
              <a:t>:</a:t>
            </a:r>
            <a:endParaRPr lang="en-AU" dirty="0">
              <a:solidFill>
                <a:srgbClr val="FF0000"/>
              </a:solidFill>
            </a:endParaRPr>
          </a:p>
        </p:txBody>
      </p:sp>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smtClean="0"/>
              <a:t>1Q-Rev-2014 was submitted to PSDO process after </a:t>
            </a:r>
            <a:r>
              <a:rPr lang="en-GB" dirty="0"/>
              <a:t>IEEE </a:t>
            </a:r>
            <a:r>
              <a:rPr lang="en-GB" dirty="0" smtClean="0"/>
              <a:t>ratification &amp; publication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60 day pre-ballot: </a:t>
            </a:r>
            <a:r>
              <a:rPr lang="en-AU" dirty="0">
                <a:solidFill>
                  <a:schemeClr val="accent2"/>
                </a:solidFill>
              </a:rPr>
              <a:t>closes </a:t>
            </a:r>
            <a:r>
              <a:rPr lang="en-AU" dirty="0" smtClean="0">
                <a:solidFill>
                  <a:schemeClr val="accent2"/>
                </a:solidFill>
              </a:rPr>
              <a:t>13 March </a:t>
            </a:r>
            <a:r>
              <a:rPr lang="en-AU" dirty="0">
                <a:solidFill>
                  <a:schemeClr val="accent2"/>
                </a:solidFill>
              </a:rPr>
              <a:t>2015</a:t>
            </a:r>
          </a:p>
          <a:p>
            <a:pPr lvl="1"/>
            <a:r>
              <a:rPr lang="en-AU" dirty="0"/>
              <a:t>The submission of </a:t>
            </a:r>
            <a:r>
              <a:rPr lang="en-AU" dirty="0">
                <a:solidFill>
                  <a:schemeClr val="tx2"/>
                </a:solidFill>
              </a:rPr>
              <a:t>IEEE </a:t>
            </a:r>
            <a:r>
              <a:rPr lang="en-AU" dirty="0" smtClean="0">
                <a:solidFill>
                  <a:schemeClr val="tx2"/>
                </a:solidFill>
              </a:rPr>
              <a:t>802.1Q-Rev-2014 </a:t>
            </a:r>
            <a:r>
              <a:rPr lang="en-AU" dirty="0">
                <a:solidFill>
                  <a:schemeClr val="tx2"/>
                </a:solidFill>
              </a:rPr>
              <a:t>after publication under the PSDO was agreed by </a:t>
            </a:r>
            <a:r>
              <a:rPr lang="en-AU" dirty="0" smtClean="0">
                <a:solidFill>
                  <a:schemeClr val="tx2"/>
                </a:solidFill>
              </a:rPr>
              <a:t>802 EC </a:t>
            </a:r>
            <a:r>
              <a:rPr lang="en-AU" dirty="0">
                <a:solidFill>
                  <a:schemeClr val="tx2"/>
                </a:solidFill>
              </a:rPr>
              <a:t>in </a:t>
            </a:r>
            <a:r>
              <a:rPr lang="en-AU" dirty="0" smtClean="0">
                <a:solidFill>
                  <a:schemeClr val="tx2"/>
                </a:solidFill>
              </a:rPr>
              <a:t>July </a:t>
            </a:r>
            <a:r>
              <a:rPr lang="en-AU" dirty="0" smtClean="0"/>
              <a:t>2014</a:t>
            </a:r>
          </a:p>
          <a:p>
            <a:pPr lvl="2"/>
            <a:r>
              <a:rPr lang="en-AU" dirty="0" smtClean="0"/>
              <a:t>It was heading </a:t>
            </a:r>
            <a:r>
              <a:rPr lang="en-AU" dirty="0"/>
              <a:t>for </a:t>
            </a:r>
            <a:r>
              <a:rPr lang="en-AU" dirty="0" err="1"/>
              <a:t>RevCom</a:t>
            </a:r>
            <a:r>
              <a:rPr lang="en-AU" dirty="0"/>
              <a:t> in </a:t>
            </a:r>
            <a:r>
              <a:rPr lang="en-AU" dirty="0" smtClean="0"/>
              <a:t>Oct 2014</a:t>
            </a:r>
            <a:r>
              <a:rPr lang="en-AU" dirty="0"/>
              <a:t>, with publication in </a:t>
            </a:r>
            <a:r>
              <a:rPr lang="en-AU" dirty="0" smtClean="0"/>
              <a:t>~Dec 2014</a:t>
            </a:r>
          </a:p>
          <a:p>
            <a:pPr lvl="1"/>
            <a:r>
              <a:rPr lang="en-AU" dirty="0"/>
              <a:t>IEEE 802.1Q-Rev-2014 has been published and </a:t>
            </a:r>
            <a:r>
              <a:rPr lang="en-AU" dirty="0" smtClean="0"/>
              <a:t>was submitted </a:t>
            </a:r>
            <a:r>
              <a:rPr lang="en-AU" dirty="0"/>
              <a:t>to SC 6 </a:t>
            </a:r>
            <a:r>
              <a:rPr lang="en-AU" dirty="0" smtClean="0"/>
              <a:t>for </a:t>
            </a:r>
            <a:r>
              <a:rPr lang="en-AU" dirty="0"/>
              <a:t>the 60 day </a:t>
            </a:r>
            <a:r>
              <a:rPr lang="en-AU" dirty="0" smtClean="0"/>
              <a:t>ballot</a:t>
            </a:r>
          </a:p>
          <a:p>
            <a:pPr lvl="1"/>
            <a:r>
              <a:rPr lang="en-AU" dirty="0"/>
              <a:t>The 60-day pre-ballot ballot </a:t>
            </a:r>
            <a:r>
              <a:rPr lang="en-AU" dirty="0" smtClean="0"/>
              <a:t>closes </a:t>
            </a:r>
            <a:r>
              <a:rPr lang="en-AU" dirty="0"/>
              <a:t>on </a:t>
            </a:r>
            <a:r>
              <a:rPr lang="en-AU" dirty="0" smtClean="0"/>
              <a:t>13 March </a:t>
            </a:r>
            <a:r>
              <a:rPr lang="en-AU" dirty="0"/>
              <a:t>2015</a:t>
            </a:r>
          </a:p>
          <a:p>
            <a:r>
              <a:rPr lang="en-AU" dirty="0" smtClean="0"/>
              <a:t>FDIS </a:t>
            </a:r>
            <a:r>
              <a:rPr lang="en-AU" dirty="0"/>
              <a:t>ballot:</a:t>
            </a:r>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passed the 60 day pre-ballot and the comments have been resolved, but not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a:t>
            </a:r>
            <a:r>
              <a:rPr lang="en-AU" dirty="0" smtClean="0">
                <a:solidFill>
                  <a:schemeClr val="accent2"/>
                </a:solidFill>
              </a:rPr>
              <a:t>comments resolved but not liaised</a:t>
            </a:r>
            <a:endParaRPr lang="en-AU" dirty="0">
              <a:solidFill>
                <a:schemeClr val="accent2"/>
              </a:solidFill>
            </a:endParaRPr>
          </a:p>
          <a:p>
            <a:pPr lvl="1"/>
            <a:r>
              <a:rPr lang="en-AU" dirty="0" smtClean="0"/>
              <a:t>The submission of IEEE 802-2014 under the PSDO was approved by</a:t>
            </a:r>
            <a:r>
              <a:rPr lang="en-AU" dirty="0" smtClean="0">
                <a:solidFill>
                  <a:srgbClr val="FF0000"/>
                </a:solidFill>
              </a:rPr>
              <a:t> </a:t>
            </a:r>
            <a:r>
              <a:rPr lang="en-AU" dirty="0" smtClean="0"/>
              <a:t>802 EC in July 2014</a:t>
            </a:r>
          </a:p>
          <a:p>
            <a:pPr lvl="1"/>
            <a:r>
              <a:rPr lang="en-AU" dirty="0"/>
              <a:t>The 60 day </a:t>
            </a:r>
            <a:r>
              <a:rPr lang="en-AU" dirty="0" smtClean="0"/>
              <a:t>pre-ballot passed on 26 Oct 014</a:t>
            </a:r>
          </a:p>
          <a:p>
            <a:pPr lvl="2"/>
            <a:r>
              <a:rPr lang="en-AU" dirty="0"/>
              <a:t>Passed </a:t>
            </a:r>
            <a:r>
              <a:rPr lang="en-AU" dirty="0" smtClean="0"/>
              <a:t>11/0/6 </a:t>
            </a:r>
            <a:r>
              <a:rPr lang="en-AU" dirty="0"/>
              <a:t>on need for an ISO standard</a:t>
            </a:r>
          </a:p>
          <a:p>
            <a:pPr lvl="2"/>
            <a:r>
              <a:rPr lang="en-AU" dirty="0"/>
              <a:t>Passed </a:t>
            </a:r>
            <a:r>
              <a:rPr lang="en-AU" dirty="0" smtClean="0"/>
              <a:t>9/1/7 </a:t>
            </a:r>
            <a:r>
              <a:rPr lang="en-AU" dirty="0"/>
              <a:t>on submission to FDIS – China NB voted no</a:t>
            </a:r>
          </a:p>
          <a:p>
            <a:pPr lvl="2"/>
            <a:r>
              <a:rPr lang="en-AU" dirty="0"/>
              <a:t>A comment was received from China NB (see </a:t>
            </a:r>
            <a:r>
              <a:rPr lang="en-AU" dirty="0" smtClean="0"/>
              <a:t>N16084)</a:t>
            </a:r>
          </a:p>
          <a:p>
            <a:pPr lvl="1"/>
            <a:r>
              <a:rPr lang="en-AU" dirty="0"/>
              <a:t>Approval of the comment responses slipped through the cracks in </a:t>
            </a:r>
            <a:r>
              <a:rPr lang="en-AU" dirty="0" smtClean="0"/>
              <a:t>November 2014, </a:t>
            </a:r>
            <a:r>
              <a:rPr lang="en-AU" dirty="0"/>
              <a:t>but it was eventually approved by 802 EC ballot (12/1/0/2) on 16 Feb </a:t>
            </a:r>
            <a:r>
              <a:rPr lang="en-AU" dirty="0" smtClean="0"/>
              <a:t>2015</a:t>
            </a:r>
          </a:p>
          <a:p>
            <a:pPr lvl="2"/>
            <a:r>
              <a:rPr lang="en-AU" dirty="0" smtClean="0"/>
              <a:t>Approved text on following pages</a:t>
            </a:r>
          </a:p>
          <a:p>
            <a:pPr lvl="2"/>
            <a:r>
              <a:rPr lang="en-AU" dirty="0" smtClean="0"/>
              <a:t>Glen Parsons needs to send to SC6, and Jodi </a:t>
            </a:r>
            <a:r>
              <a:rPr lang="en-AU" dirty="0" err="1" smtClean="0"/>
              <a:t>Haasz</a:t>
            </a:r>
            <a:r>
              <a:rPr lang="en-AU" dirty="0" smtClean="0"/>
              <a:t> to ask ISO to start FDIS</a:t>
            </a:r>
            <a:endParaRPr lang="en-AU" dirty="0"/>
          </a:p>
          <a:p>
            <a:r>
              <a:rPr lang="en-AU" dirty="0" smtClean="0"/>
              <a:t>FDIS ballot: </a:t>
            </a:r>
            <a:r>
              <a:rPr lang="en-AU" dirty="0" smtClean="0">
                <a:solidFill>
                  <a:schemeClr val="accent2"/>
                </a:solidFill>
              </a:rPr>
              <a:t>waiting for start</a:t>
            </a:r>
          </a:p>
        </p:txBody>
      </p:sp>
    </p:spTree>
    <p:extLst>
      <p:ext uri="{BB962C8B-B14F-4D97-AF65-F5344CB8AC3E}">
        <p14:creationId xmlns:p14="http://schemas.microsoft.com/office/powerpoint/2010/main" val="5897488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provided a comment on </a:t>
            </a:r>
            <a:r>
              <a:rPr lang="en-AU" dirty="0"/>
              <a:t>IEEE 802</a:t>
            </a:r>
            <a:r>
              <a:rPr lang="en-GB" dirty="0"/>
              <a:t>-2014 </a:t>
            </a:r>
            <a:r>
              <a:rPr lang="en-GB" dirty="0" smtClean="0"/>
              <a:t>during the </a:t>
            </a:r>
            <a:r>
              <a:rPr lang="en-GB" dirty="0"/>
              <a:t>60 day pre-ballot</a:t>
            </a:r>
            <a:r>
              <a:rPr lang="en-AU" dirty="0" smtClean="0"/>
              <a:t> </a:t>
            </a:r>
            <a:endParaRPr lang="en-AU" dirty="0"/>
          </a:p>
        </p:txBody>
      </p:sp>
      <p:sp>
        <p:nvSpPr>
          <p:cNvPr id="3" name="Content Placeholder 2"/>
          <p:cNvSpPr>
            <a:spLocks noGrp="1"/>
          </p:cNvSpPr>
          <p:nvPr>
            <p:ph idx="1"/>
          </p:nvPr>
        </p:nvSpPr>
        <p:spPr/>
        <p:txBody>
          <a:bodyPr/>
          <a:lstStyle/>
          <a:p>
            <a:r>
              <a:rPr lang="en-AU" dirty="0"/>
              <a:t>China NB comment</a:t>
            </a:r>
          </a:p>
          <a:p>
            <a:pPr lvl="1"/>
            <a:r>
              <a:rPr lang="en-AU" i="1" dirty="0"/>
              <a:t>This proposed project provides an overview to the family of IEEE 802 standards. IEEE 802 standards are involved with many types and large numbers of network resources, including </a:t>
            </a:r>
            <a:r>
              <a:rPr lang="en-AU" i="1" dirty="0" err="1"/>
              <a:t>EtherType</a:t>
            </a:r>
            <a:r>
              <a:rPr lang="en-AU" i="1" dirty="0"/>
              <a:t> number, information element, OID, reason code, etc. We believe it is necessary to manage them by a feasible and effective method. However, the fact is that some of them are specified, while others are not entirely clear who and on what base is administrating these network resources.  </a:t>
            </a:r>
          </a:p>
          <a:p>
            <a:pPr lvl="1"/>
            <a:r>
              <a:rPr lang="en-AU" i="1" dirty="0"/>
              <a:t>Therefore, we suggest IEEE provide a detailed description about the various categories of network resources, their registration authorities and the agreements this authorities refer to</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795579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a:t>The </a:t>
            </a:r>
            <a:r>
              <a:rPr lang="en-AU" dirty="0" smtClean="0"/>
              <a:t>802 EC approved a reply to the China </a:t>
            </a:r>
            <a:r>
              <a:rPr lang="en-AU" dirty="0"/>
              <a:t>NB </a:t>
            </a:r>
            <a:r>
              <a:rPr lang="en-AU" dirty="0" smtClean="0"/>
              <a:t>comment </a:t>
            </a:r>
            <a:r>
              <a:rPr lang="en-AU" dirty="0"/>
              <a:t>on IEEE 802</a:t>
            </a:r>
            <a:r>
              <a:rPr lang="en-GB" dirty="0"/>
              <a:t>-2014 during the 60 day pre-ballot</a:t>
            </a:r>
            <a:r>
              <a:rPr lang="en-AU" dirty="0"/>
              <a:t> </a:t>
            </a:r>
          </a:p>
        </p:txBody>
      </p:sp>
      <p:sp>
        <p:nvSpPr>
          <p:cNvPr id="3" name="Content Placeholder 2"/>
          <p:cNvSpPr>
            <a:spLocks noGrp="1"/>
          </p:cNvSpPr>
          <p:nvPr>
            <p:ph idx="1"/>
          </p:nvPr>
        </p:nvSpPr>
        <p:spPr/>
        <p:txBody>
          <a:bodyPr/>
          <a:lstStyle/>
          <a:p>
            <a:r>
              <a:rPr lang="en-AU" dirty="0" smtClean="0"/>
              <a:t>IEEE </a:t>
            </a:r>
            <a:r>
              <a:rPr lang="en-AU" dirty="0"/>
              <a:t>802 response</a:t>
            </a:r>
          </a:p>
          <a:p>
            <a:pPr lvl="1"/>
            <a:r>
              <a:rPr lang="en-AU" i="1" dirty="0"/>
              <a:t>The China NB appears to be suggesting in their comment that the scope of IEEE Std. 802-2014 be expanded so that it contains a complete list of all network resources from every standard in the IEEE 802 series, along with a description of which authority has the responsibility for allocating those resources.</a:t>
            </a:r>
          </a:p>
          <a:p>
            <a:pPr lvl="1"/>
            <a:r>
              <a:rPr lang="en-AU" i="1" dirty="0"/>
              <a:t>IEEE Std. 802-2014 provides a high level overview and architecture for the IEEE 802 series of standards. It includes material noting that the IEEE Registration Authority has responsibility for allocating certain network resources, including universal addresses and </a:t>
            </a:r>
            <a:r>
              <a:rPr lang="en-AU" i="1" dirty="0" err="1"/>
              <a:t>Ethertypes</a:t>
            </a:r>
            <a:r>
              <a:rPr lang="en-AU" i="1" dirty="0"/>
              <a:t>. This responsibility is consistent with ISO/IEC’s agreement that IEEE RA is the exclusive registration authority for the ISO/IEC 8802 series of international </a:t>
            </a:r>
            <a:r>
              <a:rPr lang="en-AU" i="1" dirty="0" smtClean="0"/>
              <a:t>standards</a:t>
            </a:r>
            <a:endParaRPr lang="en-AU" i="1" dirty="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1696223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a:t>The 802 EC approved a reply to the China NB comment on IEEE 802</a:t>
            </a:r>
            <a:r>
              <a:rPr lang="en-GB" dirty="0"/>
              <a:t>-2014 during the 60 day pre-ballot</a:t>
            </a:r>
            <a:r>
              <a:rPr lang="en-AU" dirty="0"/>
              <a:t> </a:t>
            </a:r>
          </a:p>
        </p:txBody>
      </p:sp>
      <p:sp>
        <p:nvSpPr>
          <p:cNvPr id="3" name="Content Placeholder 2"/>
          <p:cNvSpPr>
            <a:spLocks noGrp="1"/>
          </p:cNvSpPr>
          <p:nvPr>
            <p:ph idx="1"/>
          </p:nvPr>
        </p:nvSpPr>
        <p:spPr/>
        <p:txBody>
          <a:bodyPr/>
          <a:lstStyle/>
          <a:p>
            <a:r>
              <a:rPr lang="en-AU" dirty="0" smtClean="0"/>
              <a:t>IEEE </a:t>
            </a:r>
            <a:r>
              <a:rPr lang="en-AU" dirty="0"/>
              <a:t>802 response</a:t>
            </a:r>
          </a:p>
          <a:p>
            <a:pPr lvl="1"/>
            <a:r>
              <a:rPr lang="en-AU" dirty="0" smtClean="0"/>
              <a:t>…</a:t>
            </a:r>
            <a:endParaRPr lang="en-AU" i="1" dirty="0"/>
          </a:p>
          <a:p>
            <a:pPr lvl="1"/>
            <a:r>
              <a:rPr lang="en-AU" i="1" dirty="0"/>
              <a:t>However, IEEE Std. 802-2014 does not contain a complete list of network resources, and all the corresponding registration authorities for every standard in the IEEE 802 series. For many years, it has been the practice to define the necessary network resources and the corresponding registration authority on a standard by standard basis. In many cases, the network resources are allocated by the Working Group as part of the standards development process.  In practice this approach has been very successful.</a:t>
            </a:r>
          </a:p>
          <a:p>
            <a:pPr lvl="1"/>
            <a:r>
              <a:rPr lang="en-AU" i="1" dirty="0"/>
              <a:t>Further information on the IEEE Registration Authority and the registries managed by it can be found at http://standards.ieee.org/regauth . For other network resources, further information on resource allocation can be found in each standard or by contacting the relevant WG officers</a:t>
            </a:r>
            <a:r>
              <a:rPr lang="en-AU" dirty="0"/>
              <a:t>.</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22778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a:t>
            </a:r>
            <a:r>
              <a:rPr lang="en-GB" dirty="0" smtClean="0"/>
              <a:t>FDIS ballot </a:t>
            </a:r>
            <a:r>
              <a:rPr lang="en-AU" dirty="0"/>
              <a:t>is scheduled to </a:t>
            </a:r>
            <a:r>
              <a:rPr lang="en-AU" dirty="0" smtClean="0"/>
              <a:t>close on 19 June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passed</a:t>
            </a:r>
          </a:p>
          <a:p>
            <a:pPr lvl="2"/>
            <a:r>
              <a:rPr lang="en-AU" dirty="0" smtClean="0"/>
              <a:t>Passed 11/0/5 on need for an ISO standard</a:t>
            </a:r>
          </a:p>
          <a:p>
            <a:pPr lvl="2"/>
            <a:r>
              <a:rPr lang="en-AU" dirty="0" smtClean="0"/>
              <a:t>Passed 10/1/5 on submission to FDIS – </a:t>
            </a:r>
            <a:r>
              <a:rPr lang="en-AU" dirty="0"/>
              <a:t>China NB voted </a:t>
            </a:r>
            <a:r>
              <a:rPr lang="en-AU" dirty="0" smtClean="0"/>
              <a:t>no</a:t>
            </a:r>
          </a:p>
          <a:p>
            <a:pPr lvl="2"/>
            <a:r>
              <a:rPr lang="en-AU" dirty="0" smtClean="0"/>
              <a:t>A comment was </a:t>
            </a:r>
            <a:r>
              <a:rPr lang="en-AU" dirty="0"/>
              <a:t>received from China </a:t>
            </a:r>
            <a:r>
              <a:rPr lang="en-AU" dirty="0" smtClean="0"/>
              <a:t>NB (see N16047)</a:t>
            </a:r>
            <a:endParaRPr lang="en-AU" dirty="0"/>
          </a:p>
          <a:p>
            <a:pPr lvl="1"/>
            <a:r>
              <a:rPr lang="en-AU" dirty="0" smtClean="0"/>
              <a:t>Comment was resolved by 802.3 WG  </a:t>
            </a:r>
            <a:r>
              <a:rPr lang="en-AU" dirty="0"/>
              <a:t>in San Antonio in Nov 2014 and liaised to SC6 as </a:t>
            </a:r>
            <a:r>
              <a:rPr lang="en-AU" dirty="0" smtClean="0"/>
              <a:t>N16086</a:t>
            </a:r>
            <a:endParaRPr lang="en-AU" dirty="0"/>
          </a:p>
          <a:p>
            <a:r>
              <a:rPr lang="en-AU" dirty="0" smtClean="0"/>
              <a:t>FDIS ballot: </a:t>
            </a:r>
            <a:r>
              <a:rPr lang="en-AU" dirty="0">
                <a:solidFill>
                  <a:schemeClr val="accent2"/>
                </a:solidFill>
              </a:rPr>
              <a:t>closes 19 </a:t>
            </a:r>
            <a:r>
              <a:rPr lang="en-AU" dirty="0" smtClean="0">
                <a:solidFill>
                  <a:schemeClr val="accent2"/>
                </a:solidFill>
              </a:rPr>
              <a:t>June 2015</a:t>
            </a:r>
          </a:p>
          <a:p>
            <a:pPr marL="342900" lvl="1" indent="-342900"/>
            <a:r>
              <a:rPr lang="en-AU" dirty="0"/>
              <a:t>The FDIS ballot on 802.3.1 </a:t>
            </a:r>
            <a:r>
              <a:rPr lang="en-AU" dirty="0" smtClean="0"/>
              <a:t>opened </a:t>
            </a:r>
            <a:r>
              <a:rPr lang="en-AU" dirty="0"/>
              <a:t>on 19 </a:t>
            </a:r>
            <a:r>
              <a:rPr lang="en-AU" dirty="0" smtClean="0"/>
              <a:t>January 2015, and will close </a:t>
            </a:r>
            <a:r>
              <a:rPr lang="en-AU" dirty="0"/>
              <a:t>on 19 </a:t>
            </a:r>
            <a:r>
              <a:rPr lang="en-AU" dirty="0" smtClean="0"/>
              <a:t>June 2015</a:t>
            </a:r>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44355629"/>
              </p:ext>
            </p:extLst>
          </p:nvPr>
        </p:nvGraphicFramePr>
        <p:xfrm>
          <a:off x="-11113" y="3505200"/>
          <a:ext cx="914401" cy="771525"/>
        </p:xfrm>
        <a:graphic>
          <a:graphicData uri="http://schemas.openxmlformats.org/presentationml/2006/ole">
            <mc:AlternateContent xmlns:mc="http://schemas.openxmlformats.org/markup-compatibility/2006">
              <mc:Choice xmlns:v="urn:schemas-microsoft-com:vml" Requires="v">
                <p:oleObj spid="_x0000_s202901"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5052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84745980"/>
              </p:ext>
            </p:extLst>
          </p:nvPr>
        </p:nvGraphicFramePr>
        <p:xfrm>
          <a:off x="0" y="4486275"/>
          <a:ext cx="914400" cy="771525"/>
        </p:xfrm>
        <a:graphic>
          <a:graphicData uri="http://schemas.openxmlformats.org/presentationml/2006/ole">
            <mc:AlternateContent xmlns:mc="http://schemas.openxmlformats.org/markup-compatibility/2006">
              <mc:Choice xmlns:v="urn:schemas-microsoft-com:vml" Requires="v">
                <p:oleObj spid="_x0000_s20290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4486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380224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FDIS ballot on 802.22 passed on 15 Feb 2015 with no comments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The Chair has asked Jodi </a:t>
            </a:r>
            <a:r>
              <a:rPr lang="en-AU" dirty="0" err="1" smtClean="0"/>
              <a:t>Haasz</a:t>
            </a:r>
            <a:r>
              <a:rPr lang="en-AU" dirty="0" smtClean="0"/>
              <a:t> for an estimate of when the standard will be published</a:t>
            </a:r>
            <a:endParaRPr lang="en-AU" dirty="0"/>
          </a:p>
        </p:txBody>
      </p:sp>
      <p:graphicFrame>
        <p:nvGraphicFramePr>
          <p:cNvPr id="3" name="Object 2"/>
          <p:cNvGraphicFramePr>
            <a:graphicFrameLocks noChangeAspect="1"/>
          </p:cNvGraphicFramePr>
          <p:nvPr>
            <p:extLst>
              <p:ext uri="{D42A27DB-BD31-4B8C-83A1-F6EECF244321}">
                <p14:modId xmlns:p14="http://schemas.microsoft.com/office/powerpoint/2010/main" val="1827550404"/>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17759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126406299"/>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177599"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423332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802.22a will be sent to PSDO when 802.22 completes the PSDO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chemeClr val="accent2"/>
                </a:solidFill>
              </a:rPr>
              <a:t>not submitted yet</a:t>
            </a:r>
          </a:p>
          <a:p>
            <a:pPr lvl="1"/>
            <a:r>
              <a:rPr lang="en-AU" dirty="0" smtClean="0"/>
              <a:t>It was agreed by consensus in San Diego in July 2014 that submission of IEEE 802.22a should wait until IEEE 802.22 is ratified by ISO/IEC</a:t>
            </a:r>
          </a:p>
          <a:p>
            <a:pPr lvl="1"/>
            <a:r>
              <a:rPr lang="en-AU" dirty="0" smtClean="0"/>
              <a:t>The FDIS ballot of IEEE 802.22 closed on 15 Feb 2015, and passed</a:t>
            </a:r>
          </a:p>
          <a:p>
            <a:pPr lvl="1"/>
            <a:r>
              <a:rPr lang="en-AU" dirty="0" smtClean="0"/>
              <a:t>Is it now time to submit IEEE 802.22a to 60 day pre-ballot?</a:t>
            </a:r>
            <a:endParaRPr lang="en-AU" dirty="0"/>
          </a:p>
          <a:p>
            <a:r>
              <a:rPr lang="en-AU" dirty="0" smtClean="0"/>
              <a:t>FDIS </a:t>
            </a:r>
            <a:r>
              <a:rPr lang="en-AU" dirty="0"/>
              <a:t>ballot</a:t>
            </a:r>
            <a:r>
              <a:rPr lang="en-AU" dirty="0" smtClean="0"/>
              <a:t>:</a:t>
            </a:r>
            <a:endParaRPr lang="en-AU" dirty="0">
              <a:solidFill>
                <a:schemeClr val="accent2"/>
              </a:solidFill>
            </a:endParaRPr>
          </a:p>
        </p:txBody>
      </p:sp>
    </p:spTree>
    <p:extLst>
      <p:ext uri="{BB962C8B-B14F-4D97-AF65-F5344CB8AC3E}">
        <p14:creationId xmlns:p14="http://schemas.microsoft.com/office/powerpoint/2010/main" val="1337834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discussed a potential problematic clash between IEEE and ISO styles</a:t>
            </a:r>
            <a:endParaRPr lang="en-AU" dirty="0"/>
          </a:p>
        </p:txBody>
      </p:sp>
      <p:sp>
        <p:nvSpPr>
          <p:cNvPr id="3" name="Content Placeholder 2"/>
          <p:cNvSpPr>
            <a:spLocks noGrp="1"/>
          </p:cNvSpPr>
          <p:nvPr>
            <p:ph idx="1"/>
          </p:nvPr>
        </p:nvSpPr>
        <p:spPr/>
        <p:txBody>
          <a:bodyPr/>
          <a:lstStyle/>
          <a:p>
            <a:pPr lvl="0"/>
            <a:r>
              <a:rPr lang="en-GB" dirty="0" smtClean="0"/>
              <a:t>At the meeting Atlanta in January 2015 (from minutes</a:t>
            </a:r>
            <a:r>
              <a:rPr lang="en-GB" dirty="0"/>
              <a:t>)</a:t>
            </a:r>
            <a:endParaRPr lang="en-GB" dirty="0" smtClean="0"/>
          </a:p>
          <a:p>
            <a:pPr lvl="1"/>
            <a:r>
              <a:rPr lang="en-GB" i="1" dirty="0" smtClean="0"/>
              <a:t>Mick </a:t>
            </a:r>
            <a:r>
              <a:rPr lang="en-GB" i="1" dirty="0"/>
              <a:t>Seaman noted that Hans Rudolf-Thomann has objected to style elements of various IEEE specifications in the past, noting that the IEEE conventions are not in line with ISO/IEC JTC1 conventions.  </a:t>
            </a:r>
            <a:endParaRPr lang="en-AU" i="1" dirty="0"/>
          </a:p>
          <a:p>
            <a:pPr lvl="1"/>
            <a:r>
              <a:rPr lang="en-GB" i="1" dirty="0"/>
              <a:t>IEEE 802 has rebutted these arguments by noting that the specifications are written in the IEEE style and are consistent with that.  </a:t>
            </a:r>
            <a:endParaRPr lang="en-AU" i="1" dirty="0"/>
          </a:p>
          <a:p>
            <a:pPr lvl="1"/>
            <a:r>
              <a:rPr lang="en-GB" i="1" dirty="0" smtClean="0"/>
              <a:t>Mick reviewed </a:t>
            </a:r>
            <a:r>
              <a:rPr lang="en-GB" i="1" dirty="0"/>
              <a:t>the 2012 version of the IEEE Style Manual, which has language that indicates that documents that are to be also ratified by ISO/IEC JTC1 should attempt to also adhere to that body’s style guide.  </a:t>
            </a:r>
            <a:endParaRPr lang="en-AU" i="1" dirty="0"/>
          </a:p>
          <a:p>
            <a:pPr lvl="1"/>
            <a:r>
              <a:rPr lang="en-GB" i="1" dirty="0"/>
              <a:t>Attempting to meet both styles could very well lead to style clashes and IEEE rule </a:t>
            </a:r>
            <a:r>
              <a:rPr lang="en-GB" i="1" dirty="0" smtClean="0"/>
              <a:t>violations</a:t>
            </a:r>
          </a:p>
          <a:p>
            <a:pPr lvl="1"/>
            <a:r>
              <a:rPr lang="en-GB"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00490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 discussed a potential problematic clash between IEEE and ISO styles</a:t>
            </a:r>
          </a:p>
        </p:txBody>
      </p:sp>
      <p:sp>
        <p:nvSpPr>
          <p:cNvPr id="3" name="Content Placeholder 2"/>
          <p:cNvSpPr>
            <a:spLocks noGrp="1"/>
          </p:cNvSpPr>
          <p:nvPr>
            <p:ph idx="1"/>
          </p:nvPr>
        </p:nvSpPr>
        <p:spPr/>
        <p:txBody>
          <a:bodyPr/>
          <a:lstStyle/>
          <a:p>
            <a:pPr lvl="0"/>
            <a:r>
              <a:rPr lang="en-GB" dirty="0" smtClean="0"/>
              <a:t>At the meeting Atlanta in January 2015 (from minutes)</a:t>
            </a:r>
          </a:p>
          <a:p>
            <a:pPr lvl="1"/>
            <a:r>
              <a:rPr lang="en-GB" dirty="0" smtClean="0"/>
              <a:t>…</a:t>
            </a:r>
            <a:endParaRPr lang="en-GB" i="1" dirty="0" smtClean="0"/>
          </a:p>
          <a:p>
            <a:pPr lvl="1"/>
            <a:r>
              <a:rPr lang="en-GB" i="1" dirty="0" smtClean="0"/>
              <a:t>Seaman </a:t>
            </a:r>
            <a:r>
              <a:rPr lang="en-GB" i="1" dirty="0"/>
              <a:t>believes that IEEE 802 should obtain a waiver from any interpretation of the IEEE Style Guide that would force us to meet the ISO/IEC style rules.  </a:t>
            </a:r>
            <a:endParaRPr lang="en-AU" i="1" dirty="0"/>
          </a:p>
          <a:p>
            <a:pPr lvl="1"/>
            <a:r>
              <a:rPr lang="en-GB" i="1" dirty="0"/>
              <a:t>Seaman will provide a run-through of the potential pitfalls to the SC  during the March meeting.  </a:t>
            </a:r>
            <a:endParaRPr lang="en-AU" i="1" dirty="0"/>
          </a:p>
          <a:p>
            <a:pPr lvl="1"/>
            <a:r>
              <a:rPr lang="en-GB" i="1" dirty="0"/>
              <a:t>That will then be used to have a conversation with IEEE Staff to ensure IEEE 802 is not subject to an </a:t>
            </a:r>
            <a:r>
              <a:rPr lang="en-GB" i="1" dirty="0" smtClean="0"/>
              <a:t>unfavourable </a:t>
            </a:r>
            <a:r>
              <a:rPr lang="en-GB" i="1" dirty="0"/>
              <a:t>reading of the IEEE Style Guide.  </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39422250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SC6 will discuss the style guide issue with the </a:t>
            </a:r>
            <a:r>
              <a:rPr lang="en-GB" smtClean="0"/>
              <a:t>IEEE-SA Chief Editor</a:t>
            </a:r>
            <a:endParaRPr lang="en-AU" dirty="0"/>
          </a:p>
        </p:txBody>
      </p:sp>
      <p:sp>
        <p:nvSpPr>
          <p:cNvPr id="3" name="Content Placeholder 2"/>
          <p:cNvSpPr>
            <a:spLocks noGrp="1"/>
          </p:cNvSpPr>
          <p:nvPr>
            <p:ph idx="1"/>
          </p:nvPr>
        </p:nvSpPr>
        <p:spPr/>
        <p:txBody>
          <a:bodyPr/>
          <a:lstStyle/>
          <a:p>
            <a:pPr lvl="1"/>
            <a:r>
              <a:rPr lang="en-GB" smtClean="0"/>
              <a:t>Michelle Turner (IEEE-SA Chief Editor) will be at the March plenary meeting</a:t>
            </a:r>
            <a:endParaRPr lang="en-AU" smtClean="0"/>
          </a:p>
          <a:p>
            <a:pPr lvl="1"/>
            <a:r>
              <a:rPr lang="en-GB" smtClean="0"/>
              <a:t>Andrew Myles has invited her to the JTC1 SC meeting to discuss the matter and request a reading on the rules</a:t>
            </a:r>
          </a:p>
          <a:p>
            <a:pPr lvl="2"/>
            <a:r>
              <a:rPr lang="en-GB" smtClean="0"/>
              <a:t>Michelle has accepted the invitation</a:t>
            </a:r>
          </a:p>
          <a:p>
            <a:pPr lvl="1"/>
            <a:r>
              <a:rPr lang="en-GB" smtClean="0"/>
              <a:t>Mick Seaman will “provide a run-through of the potential pitfalls to the SC  during the March meeting”</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41859731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appears to be a (very old) liaison agreement between SC6 and IETF </a:t>
            </a:r>
            <a:endParaRPr lang="en-AU" dirty="0"/>
          </a:p>
        </p:txBody>
      </p:sp>
      <p:sp>
        <p:nvSpPr>
          <p:cNvPr id="3" name="Content Placeholder 2"/>
          <p:cNvSpPr>
            <a:spLocks noGrp="1"/>
          </p:cNvSpPr>
          <p:nvPr>
            <p:ph idx="1"/>
          </p:nvPr>
        </p:nvSpPr>
        <p:spPr/>
        <p:txBody>
          <a:bodyPr/>
          <a:lstStyle/>
          <a:p>
            <a:pPr lvl="1"/>
            <a:r>
              <a:rPr lang="en-AU" dirty="0" smtClean="0"/>
              <a:t>The China NB has complained on numerous occasions about IEEE 802 referencing IETF </a:t>
            </a:r>
            <a:r>
              <a:rPr lang="en-AU" dirty="0"/>
              <a:t>standards that haven't fully progressed to </a:t>
            </a:r>
            <a:r>
              <a:rPr lang="en-AU" dirty="0" smtClean="0"/>
              <a:t>"</a:t>
            </a:r>
            <a:r>
              <a:rPr lang="en-AU" dirty="0"/>
              <a:t>Internet Standard"</a:t>
            </a:r>
          </a:p>
          <a:p>
            <a:pPr lvl="1"/>
            <a:r>
              <a:rPr lang="en-AU" dirty="0" smtClean="0"/>
              <a:t>It has been pointed out that there is </a:t>
            </a:r>
            <a:r>
              <a:rPr lang="en-AU" dirty="0"/>
              <a:t>a 20-year-old agreement that </a:t>
            </a:r>
            <a:r>
              <a:rPr lang="en-AU" dirty="0" smtClean="0"/>
              <a:t>between IETF and SC6 that gives </a:t>
            </a:r>
            <a:r>
              <a:rPr lang="en-AU" dirty="0"/>
              <a:t>SC6 recognition to IETF documents (and vice versa</a:t>
            </a:r>
            <a:r>
              <a:rPr lang="en-AU" dirty="0" smtClean="0"/>
              <a:t>).</a:t>
            </a:r>
          </a:p>
          <a:p>
            <a:pPr lvl="2"/>
            <a:r>
              <a:rPr lang="en-AU" dirty="0" smtClean="0"/>
              <a:t>Does it apply to </a:t>
            </a:r>
            <a:r>
              <a:rPr lang="en-AU" dirty="0"/>
              <a:t>IETF standards that haven't fully progressed to </a:t>
            </a:r>
            <a:r>
              <a:rPr lang="en-AU" dirty="0" smtClean="0"/>
              <a:t>"</a:t>
            </a:r>
            <a:r>
              <a:rPr lang="en-AU" dirty="0"/>
              <a:t>Internet </a:t>
            </a:r>
            <a:r>
              <a:rPr lang="en-AU" dirty="0" smtClean="0"/>
              <a:t>Standard“?</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64362803"/>
              </p:ext>
            </p:extLst>
          </p:nvPr>
        </p:nvGraphicFramePr>
        <p:xfrm>
          <a:off x="990600" y="4572000"/>
          <a:ext cx="914400" cy="771525"/>
        </p:xfrm>
        <a:graphic>
          <a:graphicData uri="http://schemas.openxmlformats.org/presentationml/2006/ole">
            <mc:AlternateContent xmlns:mc="http://schemas.openxmlformats.org/markup-compatibility/2006">
              <mc:Choice xmlns:v="urn:schemas-microsoft-com:vml" Requires="v">
                <p:oleObj spid="_x0000_s20686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9906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112075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date and location of the next SC6 meeting will be in May in Belgium</a:t>
            </a:r>
            <a:endParaRPr lang="en-AU" dirty="0"/>
          </a:p>
        </p:txBody>
      </p:sp>
      <p:sp>
        <p:nvSpPr>
          <p:cNvPr id="3" name="Content Placeholder 2"/>
          <p:cNvSpPr>
            <a:spLocks noGrp="1"/>
          </p:cNvSpPr>
          <p:nvPr>
            <p:ph idx="1"/>
          </p:nvPr>
        </p:nvSpPr>
        <p:spPr/>
        <p:txBody>
          <a:bodyPr/>
          <a:lstStyle/>
          <a:p>
            <a:r>
              <a:rPr lang="en-AU" dirty="0" smtClean="0"/>
              <a:t>Meeting</a:t>
            </a:r>
          </a:p>
          <a:p>
            <a:pPr lvl="1"/>
            <a:r>
              <a:rPr lang="en-AU" dirty="0" smtClean="0"/>
              <a:t>ISO/IEC JTC1/SC6</a:t>
            </a:r>
          </a:p>
          <a:p>
            <a:r>
              <a:rPr lang="en-AU" dirty="0" smtClean="0"/>
              <a:t>Host</a:t>
            </a:r>
          </a:p>
          <a:p>
            <a:pPr lvl="1"/>
            <a:r>
              <a:rPr lang="en-US" dirty="0" err="1" smtClean="0"/>
              <a:t>iMinds</a:t>
            </a:r>
            <a:r>
              <a:rPr lang="en-US" dirty="0" smtClean="0"/>
              <a:t>/IBCN</a:t>
            </a:r>
          </a:p>
          <a:p>
            <a:r>
              <a:rPr lang="en-AU" dirty="0" smtClean="0"/>
              <a:t>Date</a:t>
            </a:r>
          </a:p>
          <a:p>
            <a:pPr lvl="1"/>
            <a:r>
              <a:rPr lang="en-US" dirty="0" smtClean="0"/>
              <a:t>25 – 29 May 2015</a:t>
            </a:r>
            <a:endParaRPr lang="en-AU" dirty="0" smtClean="0"/>
          </a:p>
          <a:p>
            <a:r>
              <a:rPr lang="en-AU" dirty="0" smtClean="0"/>
              <a:t>Location</a:t>
            </a:r>
          </a:p>
          <a:p>
            <a:pPr lvl="1"/>
            <a:r>
              <a:rPr lang="en-US" dirty="0"/>
              <a:t>Ghent, </a:t>
            </a:r>
            <a:r>
              <a:rPr lang="en-US" dirty="0" smtClean="0"/>
              <a:t>Belgium</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63</a:t>
            </a:fld>
            <a:endParaRPr lang="en-US"/>
          </a:p>
        </p:txBody>
      </p:sp>
    </p:spTree>
    <p:extLst>
      <p:ext uri="{BB962C8B-B14F-4D97-AF65-F5344CB8AC3E}">
        <p14:creationId xmlns:p14="http://schemas.microsoft.com/office/powerpoint/2010/main" val="5729504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305800" cy="1066800"/>
          </a:xfrm>
        </p:spPr>
        <p:txBody>
          <a:bodyPr/>
          <a:lstStyle/>
          <a:p>
            <a:r>
              <a:rPr lang="en-AU" dirty="0" smtClean="0"/>
              <a:t>The deadlines for the next SC6 meeting mean substantive preparation will occur at the March plenary</a:t>
            </a:r>
            <a:endParaRPr lang="en-AU" dirty="0"/>
          </a:p>
        </p:txBody>
      </p:sp>
      <p:sp>
        <p:nvSpPr>
          <p:cNvPr id="3" name="Content Placeholder 2"/>
          <p:cNvSpPr>
            <a:spLocks noGrp="1"/>
          </p:cNvSpPr>
          <p:nvPr>
            <p:ph idx="1"/>
          </p:nvPr>
        </p:nvSpPr>
        <p:spPr/>
        <p:txBody>
          <a:bodyPr/>
          <a:lstStyle/>
          <a:p>
            <a:pPr lvl="1"/>
            <a:r>
              <a:rPr lang="en-US" dirty="0" smtClean="0"/>
              <a:t>The first draft WG1 and WG7 agendas were scheduled to become available soon after 15 January  2015</a:t>
            </a:r>
          </a:p>
          <a:p>
            <a:pPr lvl="2"/>
            <a:r>
              <a:rPr lang="en-AU" dirty="0" smtClean="0"/>
              <a:t>Generic WG7 agenda was posted on time</a:t>
            </a:r>
          </a:p>
          <a:p>
            <a:pPr lvl="2"/>
            <a:r>
              <a:rPr lang="en-AU" dirty="0" smtClean="0"/>
              <a:t>No WG1 agenda was posted on time</a:t>
            </a:r>
          </a:p>
          <a:p>
            <a:pPr lvl="1"/>
            <a:r>
              <a:rPr lang="en-US" dirty="0" smtClean="0"/>
              <a:t>Documents for “decision” at the SC6 meeting must be submitted by 15 April 2015</a:t>
            </a:r>
          </a:p>
          <a:p>
            <a:pPr lvl="2"/>
            <a:r>
              <a:rPr lang="en-US" dirty="0" smtClean="0"/>
              <a:t>After IEEE 802 plenary on 8-13 March (in Berlin)</a:t>
            </a:r>
          </a:p>
          <a:p>
            <a:pPr lvl="1"/>
            <a:r>
              <a:rPr lang="en-US" dirty="0" smtClean="0"/>
              <a:t>Documents received after </a:t>
            </a:r>
            <a:r>
              <a:rPr lang="en-US" dirty="0"/>
              <a:t>15 April </a:t>
            </a:r>
            <a:r>
              <a:rPr lang="en-US" dirty="0" smtClean="0"/>
              <a:t>2015 will be circulated for information only, unless they are specified as exceptions under JTC1 Directives, in which case they  </a:t>
            </a:r>
            <a:r>
              <a:rPr lang="en-US" dirty="0"/>
              <a:t>must be submitted by </a:t>
            </a:r>
            <a:r>
              <a:rPr lang="en-US" dirty="0" smtClean="0"/>
              <a:t>1 May 2015</a:t>
            </a:r>
          </a:p>
          <a:p>
            <a:pPr lvl="2"/>
            <a:r>
              <a:rPr lang="en-US" dirty="0" smtClean="0"/>
              <a:t>Before IEEE 802.11 interim on 10-15 May (in Vancouver)</a:t>
            </a:r>
          </a:p>
          <a:p>
            <a:pPr lvl="1"/>
            <a:r>
              <a:rPr lang="en-US" dirty="0" smtClean="0"/>
              <a:t>These dates mean that IEEE 802 will need to prepare any substantive inputs at the March plenary before all submissions are available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22289862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are sought for the IEEE 802 delegation to SC6 in May</a:t>
            </a:r>
            <a:endParaRPr lang="en-AU" dirty="0"/>
          </a:p>
        </p:txBody>
      </p:sp>
      <p:sp>
        <p:nvSpPr>
          <p:cNvPr id="3" name="Content Placeholder 2"/>
          <p:cNvSpPr>
            <a:spLocks noGrp="1"/>
          </p:cNvSpPr>
          <p:nvPr>
            <p:ph idx="1"/>
          </p:nvPr>
        </p:nvSpPr>
        <p:spPr/>
        <p:txBody>
          <a:bodyPr/>
          <a:lstStyle/>
          <a:p>
            <a:pPr lvl="1"/>
            <a:r>
              <a:rPr lang="en-AU" dirty="0" smtClean="0"/>
              <a:t>Volunteers so far</a:t>
            </a:r>
          </a:p>
          <a:p>
            <a:pPr lvl="2"/>
            <a:r>
              <a:rPr lang="en-AU" dirty="0" smtClean="0"/>
              <a:t>Adrian Stephens (</a:t>
            </a:r>
            <a:r>
              <a:rPr lang="en-AU" dirty="0" err="1" smtClean="0"/>
              <a:t>HoD</a:t>
            </a:r>
            <a:r>
              <a:rPr lang="en-AU" dirty="0" smtClean="0"/>
              <a:t>)</a:t>
            </a:r>
          </a:p>
          <a:p>
            <a:pPr lvl="2"/>
            <a:r>
              <a:rPr lang="en-AU" dirty="0" smtClean="0"/>
              <a:t>Jodi </a:t>
            </a:r>
            <a:r>
              <a:rPr lang="en-AU" dirty="0" err="1" smtClean="0"/>
              <a:t>Haasz</a:t>
            </a:r>
            <a:r>
              <a:rPr lang="en-AU" dirty="0" smtClean="0"/>
              <a:t> (IEEE staff)</a:t>
            </a:r>
          </a:p>
          <a:p>
            <a:pPr lvl="2"/>
            <a:r>
              <a:rPr lang="en-AU" dirty="0" smtClean="0"/>
              <a:t>…</a:t>
            </a:r>
          </a:p>
          <a:p>
            <a:pPr lvl="1"/>
            <a:r>
              <a:rPr lang="en-AU" dirty="0" smtClean="0"/>
              <a:t>Are there any others?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8716688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authorising the IEEE 802 EC Chair to appoint a </a:t>
            </a:r>
            <a:r>
              <a:rPr lang="en-AU" dirty="0" err="1" smtClean="0"/>
              <a:t>HoD</a:t>
            </a:r>
            <a:r>
              <a:rPr lang="en-AU" dirty="0" smtClean="0"/>
              <a:t> </a:t>
            </a:r>
            <a:endParaRPr lang="en-AU" dirty="0"/>
          </a:p>
        </p:txBody>
      </p:sp>
      <p:sp>
        <p:nvSpPr>
          <p:cNvPr id="3" name="Content Placeholder 2"/>
          <p:cNvSpPr>
            <a:spLocks noGrp="1"/>
          </p:cNvSpPr>
          <p:nvPr>
            <p:ph idx="1"/>
          </p:nvPr>
        </p:nvSpPr>
        <p:spPr/>
        <p:txBody>
          <a:bodyPr/>
          <a:lstStyle/>
          <a:p>
            <a:pPr lvl="1"/>
            <a:r>
              <a:rPr lang="en-AU" dirty="0"/>
              <a:t>Motion</a:t>
            </a:r>
          </a:p>
          <a:p>
            <a:pPr lvl="2"/>
            <a:r>
              <a:rPr lang="en-AU" i="1" dirty="0"/>
              <a:t>The IEEE 802 JTC1 SC recommends to the IEEE 802 EC that the IEEE 802 Chair be empowered to appoint the IEEE 802 </a:t>
            </a:r>
            <a:r>
              <a:rPr lang="en-AU" i="1" dirty="0" err="1"/>
              <a:t>HoD</a:t>
            </a:r>
            <a:r>
              <a:rPr lang="en-AU" i="1" dirty="0"/>
              <a:t> to the ISO/IEC JTC1/SC6 meeting in </a:t>
            </a:r>
            <a:r>
              <a:rPr lang="en-AU" i="1" dirty="0" smtClean="0"/>
              <a:t>Belgium in May 2015</a:t>
            </a:r>
            <a:endParaRPr lang="en-AU" i="1" dirty="0"/>
          </a:p>
          <a:p>
            <a:pPr lvl="2"/>
            <a:r>
              <a:rPr lang="en-AU" dirty="0"/>
              <a:t>Moved</a:t>
            </a:r>
          </a:p>
          <a:p>
            <a:pPr lvl="2"/>
            <a:r>
              <a:rPr lang="en-AU" dirty="0"/>
              <a:t>Seconded</a:t>
            </a:r>
          </a:p>
          <a:p>
            <a:pPr lvl="2"/>
            <a:r>
              <a:rPr lang="en-AU" dirty="0" smtClean="0"/>
              <a:t>Result</a:t>
            </a:r>
          </a:p>
          <a:p>
            <a:pPr lvl="1"/>
            <a:r>
              <a:rPr lang="en-AU" dirty="0" smtClean="0"/>
              <a:t>Note: it is likely that Adrian Stephens will be the only candidate</a:t>
            </a:r>
          </a:p>
          <a:p>
            <a:pPr lvl="1"/>
            <a:r>
              <a:rPr lang="en-AU" dirty="0" smtClean="0"/>
              <a:t>Note: this is the same motion we used last time</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15372966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in relation to empowerment of the IEEE 802 </a:t>
            </a:r>
            <a:r>
              <a:rPr lang="en-AU" dirty="0" err="1" smtClean="0"/>
              <a:t>HoD</a:t>
            </a:r>
            <a:endParaRPr lang="en-AU" dirty="0"/>
          </a:p>
        </p:txBody>
      </p:sp>
      <p:sp>
        <p:nvSpPr>
          <p:cNvPr id="3" name="Content Placeholder 2"/>
          <p:cNvSpPr>
            <a:spLocks noGrp="1"/>
          </p:cNvSpPr>
          <p:nvPr>
            <p:ph idx="1"/>
          </p:nvPr>
        </p:nvSpPr>
        <p:spPr/>
        <p:txBody>
          <a:bodyPr/>
          <a:lstStyle/>
          <a:p>
            <a:pPr lvl="1"/>
            <a:r>
              <a:rPr lang="en-AU" dirty="0" smtClean="0"/>
              <a:t>Motion</a:t>
            </a:r>
          </a:p>
          <a:p>
            <a:pPr lvl="2"/>
            <a:r>
              <a:rPr lang="en-AU" i="1" dirty="0"/>
              <a:t>The IEEE 802 JTC1 SC recommends </a:t>
            </a:r>
            <a:r>
              <a:rPr lang="en-AU" i="1" dirty="0" smtClean="0"/>
              <a:t>that the IEEE 802 </a:t>
            </a:r>
            <a:r>
              <a:rPr lang="en-AU" i="1" dirty="0" err="1" smtClean="0"/>
              <a:t>HoD</a:t>
            </a:r>
            <a:r>
              <a:rPr lang="en-AU" i="1" dirty="0" smtClean="0"/>
              <a:t> to </a:t>
            </a:r>
            <a:r>
              <a:rPr lang="en-AU" i="1" dirty="0"/>
              <a:t>the SC6 meeting in </a:t>
            </a:r>
            <a:r>
              <a:rPr lang="en-AU" i="1" dirty="0" smtClean="0"/>
              <a:t>May 2015 be authorised to</a:t>
            </a:r>
            <a:r>
              <a:rPr lang="en-AU" i="1" dirty="0"/>
              <a:t>:</a:t>
            </a:r>
          </a:p>
          <a:p>
            <a:pPr lvl="3"/>
            <a:r>
              <a:rPr lang="en-AU" i="1" dirty="0"/>
              <a:t>Appoint the IEEE 802 delegation</a:t>
            </a:r>
          </a:p>
          <a:p>
            <a:pPr lvl="3"/>
            <a:r>
              <a:rPr lang="en-AU" i="1" dirty="0"/>
              <a:t>Approve any necessary submissions</a:t>
            </a:r>
          </a:p>
          <a:p>
            <a:pPr lvl="3"/>
            <a:r>
              <a:rPr lang="en-AU" i="1" dirty="0"/>
              <a:t>Call any necessary preparation </a:t>
            </a:r>
            <a:r>
              <a:rPr lang="en-AU" i="1" dirty="0" smtClean="0"/>
              <a:t>teleconferences</a:t>
            </a:r>
            <a:endParaRPr lang="en-AU" dirty="0"/>
          </a:p>
          <a:p>
            <a:pPr lvl="2"/>
            <a:r>
              <a:rPr lang="en-AU" dirty="0" smtClean="0"/>
              <a:t>Moved</a:t>
            </a:r>
          </a:p>
          <a:p>
            <a:pPr lvl="2"/>
            <a:r>
              <a:rPr lang="en-AU" dirty="0" smtClean="0"/>
              <a:t>Seconded</a:t>
            </a:r>
          </a:p>
          <a:p>
            <a:pPr lvl="2"/>
            <a:r>
              <a:rPr lang="en-AU" dirty="0" smtClean="0"/>
              <a:t>Result</a:t>
            </a:r>
          </a:p>
          <a:p>
            <a:pPr lvl="2"/>
            <a:endParaRPr lang="en-AU" dirty="0"/>
          </a:p>
          <a:p>
            <a:pPr lvl="1"/>
            <a:r>
              <a:rPr lang="en-AU" dirty="0" smtClean="0"/>
              <a:t>Note: a teleconference will be required after 1 April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9094236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the security proposal based on </a:t>
            </a:r>
            <a:r>
              <a:rPr lang="en-AU" dirty="0" err="1" smtClean="0"/>
              <a:t>TePA</a:t>
            </a:r>
            <a:r>
              <a:rPr lang="en-AU" dirty="0" smtClean="0"/>
              <a:t>  in SC6 appear to be on hold or 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2735247"/>
              </p:ext>
            </p:extLst>
          </p:nvPr>
        </p:nvGraphicFramePr>
        <p:xfrm>
          <a:off x="685800" y="1981200"/>
          <a:ext cx="7772400" cy="3962400"/>
        </p:xfrm>
        <a:graphic>
          <a:graphicData uri="http://schemas.openxmlformats.org/drawingml/2006/table">
            <a:tbl>
              <a:tblPr firstRow="1" bandRow="1">
                <a:tableStyleId>{21E4AEA4-8DFA-4A89-87EB-49C32662AFE0}</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by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All the </a:t>
            </a:r>
            <a:r>
              <a:rPr lang="en-AU" dirty="0" smtClean="0"/>
              <a:t>other proposals </a:t>
            </a:r>
            <a:r>
              <a:rPr lang="en-AU" dirty="0"/>
              <a:t>in SC6 </a:t>
            </a:r>
            <a:r>
              <a:rPr lang="en-AU" dirty="0" smtClean="0"/>
              <a:t>of interest to IEEE 802 appear </a:t>
            </a:r>
            <a:r>
              <a:rPr lang="en-AU" dirty="0"/>
              <a:t>to be on hold or </a:t>
            </a:r>
            <a:r>
              <a:rPr lang="en-AU" dirty="0" smtClean="0"/>
              <a:t>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3055665"/>
              </p:ext>
            </p:extLst>
          </p:nvPr>
        </p:nvGraphicFramePr>
        <p:xfrm>
          <a:off x="685800" y="1981200"/>
          <a:ext cx="7772400" cy="3870960"/>
        </p:xfrm>
        <a:graphic>
          <a:graphicData uri="http://schemas.openxmlformats.org/drawingml/2006/table">
            <a:tbl>
              <a:tblPr firstRow="1" bandRow="1">
                <a:tableStyleId>{21E4AEA4-8DFA-4A89-87EB-49C32662AFE0}</a:tableStyleId>
              </a:tblPr>
              <a:tblGrid>
                <a:gridCol w="1371600"/>
                <a:gridCol w="2057400"/>
                <a:gridCol w="1219200"/>
                <a:gridCol w="15240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 abandoned?</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 abandoned?</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Planned teleconference not scheduled</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txBody>
                  <a:tcPr/>
                </a:tc>
                <a:tc>
                  <a:txBody>
                    <a:bodyPr/>
                    <a:lstStyle/>
                    <a:p>
                      <a:r>
                        <a:rPr lang="en-AU" sz="1600" dirty="0" smtClean="0"/>
                        <a:t>Number</a:t>
                      </a:r>
                      <a:r>
                        <a:rPr lang="en-AU" sz="1600" baseline="0" dirty="0" smtClean="0"/>
                        <a:t> of proprietary sniffer systems</a:t>
                      </a:r>
                      <a:endParaRPr lang="en-AU" sz="1600" dirty="0"/>
                    </a:p>
                  </a:txBody>
                  <a:tcPr/>
                </a:tc>
                <a:tc>
                  <a:txBody>
                    <a:bodyPr/>
                    <a:lstStyle/>
                    <a:p>
                      <a:r>
                        <a:rPr lang="en-AU" sz="1600" dirty="0" smtClean="0"/>
                        <a:t>No</a:t>
                      </a:r>
                      <a:endParaRPr lang="en-AU" sz="1600" dirty="0"/>
                    </a:p>
                  </a:txBody>
                  <a:tcPr/>
                </a:tc>
                <a:tc>
                  <a:txBody>
                    <a:bodyPr/>
                    <a:lstStyle/>
                    <a:p>
                      <a:r>
                        <a:rPr lang="en-AU" sz="1600" dirty="0" smtClean="0"/>
                        <a:t>Planned teleconference not scheduled</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7924800" cy="1066800"/>
          </a:xfrm>
        </p:spPr>
        <p:txBody>
          <a:bodyPr/>
          <a:lstStyle/>
          <a:p>
            <a:r>
              <a:rPr lang="en-US" dirty="0" smtClean="0"/>
              <a:t>The IEEE 802 JTC1 SC has two slots at the </a:t>
            </a:r>
            <a:r>
              <a:rPr lang="en-US" dirty="0" err="1" smtClean="0"/>
              <a:t>Berln</a:t>
            </a:r>
            <a:r>
              <a:rPr lang="en-US" dirty="0" smtClean="0"/>
              <a:t> plenary meeting, but may only need one slot</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10 Mar 2015, </a:t>
            </a:r>
            <a:r>
              <a:rPr lang="en-US" sz="1600" b="1" dirty="0">
                <a:latin typeface="+mj-lt"/>
              </a:rPr>
              <a:t>PM1</a:t>
            </a:r>
          </a:p>
        </p:txBody>
      </p:sp>
      <p:sp>
        <p:nvSpPr>
          <p:cNvPr id="11" name="Rectangle 10"/>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p:txBody>
      </p:sp>
      <p:sp>
        <p:nvSpPr>
          <p:cNvPr id="12" name="Rectangle 11"/>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Thursday</a:t>
            </a:r>
            <a:endParaRPr lang="en-US" sz="1600" b="1" dirty="0">
              <a:latin typeface="+mj-lt"/>
            </a:endParaRPr>
          </a:p>
          <a:p>
            <a:pPr algn="ctr">
              <a:defRPr/>
            </a:pPr>
            <a:r>
              <a:rPr lang="en-US" sz="1600" b="1" dirty="0" smtClean="0">
                <a:latin typeface="+mj-lt"/>
              </a:rPr>
              <a:t>12 Mar 2015, </a:t>
            </a:r>
            <a:r>
              <a:rPr lang="en-US" sz="1600" b="1" dirty="0">
                <a:latin typeface="+mj-lt"/>
              </a:rPr>
              <a:t>PM1</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planned </a:t>
            </a:r>
            <a:r>
              <a:rPr lang="en-AU" dirty="0"/>
              <a:t>teleconference on “</a:t>
            </a:r>
            <a:r>
              <a:rPr lang="en-AU" i="1" dirty="0"/>
              <a:t>WLAN Cloud”</a:t>
            </a:r>
            <a:r>
              <a:rPr lang="en-AU" dirty="0"/>
              <a:t> has </a:t>
            </a:r>
            <a:r>
              <a:rPr lang="en-AU" dirty="0" smtClean="0"/>
              <a:t>not yet been scheduled by SC6/WG7</a:t>
            </a:r>
            <a:br>
              <a:rPr lang="en-AU" dirty="0" smtClean="0"/>
            </a:br>
            <a:endParaRPr lang="en-AU" dirty="0"/>
          </a:p>
        </p:txBody>
      </p:sp>
      <p:sp>
        <p:nvSpPr>
          <p:cNvPr id="3" name="Content Placeholder 2"/>
          <p:cNvSpPr>
            <a:spLocks noGrp="1"/>
          </p:cNvSpPr>
          <p:nvPr>
            <p:ph idx="1"/>
          </p:nvPr>
        </p:nvSpPr>
        <p:spPr/>
        <p:txBody>
          <a:bodyPr/>
          <a:lstStyle/>
          <a:p>
            <a:pPr lvl="1"/>
            <a:r>
              <a:rPr lang="en-AU" dirty="0" smtClean="0"/>
              <a:t>The London meeting of SC6/WG7  did not progress the “</a:t>
            </a:r>
            <a:r>
              <a:rPr lang="en-AU" i="1" dirty="0" smtClean="0"/>
              <a:t>WLAN Cloud”</a:t>
            </a:r>
            <a:r>
              <a:rPr lang="en-AU" dirty="0" smtClean="0"/>
              <a:t> topic because of a lack of new submissions</a:t>
            </a:r>
          </a:p>
          <a:p>
            <a:pPr lvl="2"/>
            <a:r>
              <a:rPr lang="en-AU" dirty="0" smtClean="0"/>
              <a:t>The latest submission is N15966</a:t>
            </a:r>
          </a:p>
          <a:p>
            <a:pPr lvl="1"/>
            <a:r>
              <a:rPr lang="en-AU" dirty="0" smtClean="0"/>
              <a:t>A China NB rep claimed that no submissions were made (and the experts did not attend) because the China NB believed the rules did not allow further discussion without an NP proposal </a:t>
            </a:r>
          </a:p>
          <a:p>
            <a:pPr lvl="1"/>
            <a:r>
              <a:rPr lang="en-AU" dirty="0" smtClean="0"/>
              <a:t>Limited discussion indicate that the China NB experts believe the proposal is valuable because it is at the “IP level” and allows existing devices to be upgraded in software</a:t>
            </a:r>
          </a:p>
          <a:p>
            <a:pPr lvl="2"/>
            <a:r>
              <a:rPr lang="en-AU" dirty="0" smtClean="0"/>
              <a:t>It appears they want to standardise connection managers</a:t>
            </a:r>
          </a:p>
          <a:p>
            <a:pPr lvl="2"/>
            <a:r>
              <a:rPr lang="en-AU" dirty="0" smtClean="0"/>
              <a:t>Of course, there is no reason in principle why most devices cannot be upgraded to HS2.0</a:t>
            </a:r>
          </a:p>
          <a:p>
            <a:pPr lvl="1"/>
            <a:r>
              <a:rPr lang="en-AU" dirty="0" smtClean="0"/>
              <a:t>WG7 agreed to set up a teleconference to discuss this </a:t>
            </a:r>
            <a:r>
              <a:rPr lang="en-AU" dirty="0"/>
              <a:t>proposal further</a:t>
            </a:r>
            <a:endParaRPr lang="en-AU" dirty="0" smtClean="0"/>
          </a:p>
          <a:p>
            <a:pPr lvl="2"/>
            <a:r>
              <a:rPr lang="en-AU" dirty="0" smtClean="0"/>
              <a:t>But there has been no further action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90650571"/>
              </p:ext>
            </p:extLst>
          </p:nvPr>
        </p:nvGraphicFramePr>
        <p:xfrm>
          <a:off x="0" y="2514600"/>
          <a:ext cx="914400" cy="771525"/>
        </p:xfrm>
        <a:graphic>
          <a:graphicData uri="http://schemas.openxmlformats.org/presentationml/2006/ole">
            <mc:AlternateContent xmlns:mc="http://schemas.openxmlformats.org/markup-compatibility/2006">
              <mc:Choice xmlns:v="urn:schemas-microsoft-com:vml" Requires="v">
                <p:oleObj spid="_x0000_s203840"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14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333885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planned teleconference </a:t>
            </a:r>
            <a:r>
              <a:rPr lang="en-AU" dirty="0" smtClean="0"/>
              <a:t>on </a:t>
            </a:r>
            <a:r>
              <a:rPr lang="en-AU" dirty="0"/>
              <a:t>“</a:t>
            </a:r>
            <a:r>
              <a:rPr lang="en-GB" i="1" dirty="0"/>
              <a:t>Optimization technology in WLAN</a:t>
            </a:r>
            <a:r>
              <a:rPr lang="en-GB" dirty="0"/>
              <a:t>”</a:t>
            </a:r>
            <a:r>
              <a:rPr lang="en-AU" dirty="0" smtClean="0"/>
              <a:t> </a:t>
            </a:r>
            <a:r>
              <a:rPr lang="en-AU" dirty="0"/>
              <a:t>has not yet been scheduled by SC6/WG7</a:t>
            </a:r>
          </a:p>
        </p:txBody>
      </p:sp>
      <p:sp>
        <p:nvSpPr>
          <p:cNvPr id="3" name="Content Placeholder 2"/>
          <p:cNvSpPr>
            <a:spLocks noGrp="1"/>
          </p:cNvSpPr>
          <p:nvPr>
            <p:ph idx="1"/>
          </p:nvPr>
        </p:nvSpPr>
        <p:spPr/>
        <p:txBody>
          <a:bodyPr/>
          <a:lstStyle/>
          <a:p>
            <a:pPr lvl="1"/>
            <a:r>
              <a:rPr lang="en-AU" dirty="0" smtClean="0"/>
              <a:t>The </a:t>
            </a:r>
            <a:r>
              <a:rPr lang="en-AU" dirty="0"/>
              <a:t>London meeting of </a:t>
            </a:r>
            <a:r>
              <a:rPr lang="en-AU" dirty="0" smtClean="0"/>
              <a:t>SC6/WG7  </a:t>
            </a:r>
            <a:r>
              <a:rPr lang="en-AU" dirty="0"/>
              <a:t>did not progress the </a:t>
            </a:r>
            <a:r>
              <a:rPr lang="en-AU" dirty="0" smtClean="0"/>
              <a:t>“</a:t>
            </a:r>
            <a:r>
              <a:rPr lang="en-GB" i="1" dirty="0" smtClean="0"/>
              <a:t>Optimization </a:t>
            </a:r>
            <a:r>
              <a:rPr lang="en-GB" i="1" dirty="0"/>
              <a:t>technology in WLAN</a:t>
            </a:r>
            <a:r>
              <a:rPr lang="en-GB" dirty="0"/>
              <a:t>”</a:t>
            </a:r>
            <a:r>
              <a:rPr lang="en-AU" dirty="0" smtClean="0"/>
              <a:t> </a:t>
            </a:r>
            <a:r>
              <a:rPr lang="en-AU" dirty="0"/>
              <a:t>topic because of a lack of new </a:t>
            </a:r>
            <a:r>
              <a:rPr lang="en-AU" dirty="0" smtClean="0"/>
              <a:t>submissions</a:t>
            </a:r>
          </a:p>
          <a:p>
            <a:pPr lvl="2"/>
            <a:r>
              <a:rPr lang="en-AU" dirty="0"/>
              <a:t>The latest submission is </a:t>
            </a:r>
            <a:r>
              <a:rPr lang="en-AU" dirty="0" smtClean="0"/>
              <a:t>N15966</a:t>
            </a:r>
            <a:endParaRPr lang="en-AU" dirty="0"/>
          </a:p>
          <a:p>
            <a:pPr lvl="1"/>
            <a:r>
              <a:rPr lang="en-AU" dirty="0"/>
              <a:t>A China NB rep claimed that no submissions were made (and the experts did not attend) because the China NB believed the rules did </a:t>
            </a:r>
            <a:r>
              <a:rPr lang="en-AU" dirty="0" smtClean="0"/>
              <a:t>not </a:t>
            </a:r>
            <a:r>
              <a:rPr lang="en-AU" dirty="0"/>
              <a:t>allow further discussion without an NP proposal </a:t>
            </a:r>
          </a:p>
          <a:p>
            <a:pPr lvl="1"/>
            <a:r>
              <a:rPr lang="en-AU" dirty="0" smtClean="0"/>
              <a:t>No technical discussion occurred in London but the US NB did comment that none of the stakeholders identified by the China NB were participating in WG7  </a:t>
            </a:r>
          </a:p>
          <a:p>
            <a:pPr lvl="2"/>
            <a:r>
              <a:rPr lang="en-AU" b="0" dirty="0" smtClean="0"/>
              <a:t>Fluke’s </a:t>
            </a:r>
            <a:r>
              <a:rPr lang="en-AU" b="0" dirty="0" err="1"/>
              <a:t>AirMagnet</a:t>
            </a:r>
            <a:r>
              <a:rPr lang="en-AU" b="0" dirty="0"/>
              <a:t>, </a:t>
            </a:r>
            <a:r>
              <a:rPr lang="en-AU" b="0" dirty="0" smtClean="0"/>
              <a:t>Motorola’s </a:t>
            </a:r>
            <a:r>
              <a:rPr lang="en-AU" b="0" dirty="0" err="1" smtClean="0"/>
              <a:t>AirDefense</a:t>
            </a:r>
            <a:r>
              <a:rPr lang="en-AU" b="0" dirty="0"/>
              <a:t>, 7Signal’s Sapphire, etc.</a:t>
            </a:r>
            <a:endParaRPr lang="en-AU" dirty="0" smtClean="0"/>
          </a:p>
          <a:p>
            <a:pPr lvl="1"/>
            <a:r>
              <a:rPr lang="en-AU" dirty="0" smtClean="0"/>
              <a:t>WG7 </a:t>
            </a:r>
            <a:r>
              <a:rPr lang="en-AU" dirty="0"/>
              <a:t>agreed to set up a teleconference to discuss this </a:t>
            </a:r>
            <a:r>
              <a:rPr lang="en-AU" dirty="0" smtClean="0"/>
              <a:t>proposal further</a:t>
            </a:r>
          </a:p>
          <a:p>
            <a:pPr lvl="2"/>
            <a:r>
              <a:rPr lang="en-AU" dirty="0"/>
              <a:t>But there has been no further </a:t>
            </a:r>
            <a:r>
              <a:rPr lang="en-AU" dirty="0" smtClean="0"/>
              <a:t>action</a:t>
            </a:r>
            <a:endParaRPr lang="en-AU" dirty="0"/>
          </a:p>
          <a:p>
            <a:pPr lvl="2"/>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62509108"/>
              </p:ext>
            </p:extLst>
          </p:nvPr>
        </p:nvGraphicFramePr>
        <p:xfrm>
          <a:off x="0" y="2505075"/>
          <a:ext cx="914400" cy="771525"/>
        </p:xfrm>
        <a:graphic>
          <a:graphicData uri="http://schemas.openxmlformats.org/presentationml/2006/ole">
            <mc:AlternateContent xmlns:mc="http://schemas.openxmlformats.org/markup-compatibility/2006">
              <mc:Choice xmlns:v="urn:schemas-microsoft-com:vml" Requires="v">
                <p:oleObj spid="_x0000_s204863" name="Acrobat Document" showAsIcon="1" r:id="rId3" imgW="914400" imgH="771480" progId="AcroExch.Document.11">
                  <p:embed/>
                </p:oleObj>
              </mc:Choice>
              <mc:Fallback>
                <p:oleObj name="Acrobat Document" showAsIcon="1" r:id="rId3" imgW="914400" imgH="771480" progId="AcroExch.Document.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050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26035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Optimization technology in </a:t>
            </a:r>
            <a:r>
              <a:rPr lang="en-AU" i="1" dirty="0" smtClean="0"/>
              <a:t>WLAN</a:t>
            </a:r>
            <a:r>
              <a:rPr lang="en-AU" dirty="0" smtClean="0"/>
              <a:t> and </a:t>
            </a:r>
            <a:r>
              <a:rPr lang="en-AU" i="1" dirty="0" smtClean="0"/>
              <a:t>WLAN </a:t>
            </a:r>
            <a:r>
              <a:rPr lang="en-AU" i="1" dirty="0"/>
              <a:t>virtual </a:t>
            </a:r>
            <a:r>
              <a:rPr lang="en-AU" i="1" dirty="0" smtClean="0"/>
              <a:t>network</a:t>
            </a:r>
            <a:r>
              <a:rPr lang="en-AU" dirty="0" smtClean="0"/>
              <a:t> are on the WG7 agenda in May 2015</a:t>
            </a:r>
            <a:endParaRPr lang="en-AU" dirty="0"/>
          </a:p>
        </p:txBody>
      </p:sp>
      <p:sp>
        <p:nvSpPr>
          <p:cNvPr id="3" name="Content Placeholder 2"/>
          <p:cNvSpPr>
            <a:spLocks noGrp="1"/>
          </p:cNvSpPr>
          <p:nvPr>
            <p:ph idx="1"/>
          </p:nvPr>
        </p:nvSpPr>
        <p:spPr/>
        <p:txBody>
          <a:bodyPr/>
          <a:lstStyle/>
          <a:p>
            <a:pPr lvl="1"/>
            <a:r>
              <a:rPr lang="en-AU" dirty="0" smtClean="0"/>
              <a:t>The proposed agenda (N16116) for WG includes</a:t>
            </a:r>
          </a:p>
          <a:p>
            <a:pPr lvl="2"/>
            <a:r>
              <a:rPr lang="en-AU" i="1" dirty="0" smtClean="0"/>
              <a:t>16</a:t>
            </a:r>
            <a:r>
              <a:rPr lang="en-AU" i="1" dirty="0"/>
              <a:t>. Other WG 7 related Issues</a:t>
            </a:r>
          </a:p>
          <a:p>
            <a:pPr lvl="3"/>
            <a:r>
              <a:rPr lang="en-AU" i="1" dirty="0" smtClean="0"/>
              <a:t>Optimization </a:t>
            </a:r>
            <a:r>
              <a:rPr lang="en-AU" i="1" dirty="0"/>
              <a:t>technology in WLAN</a:t>
            </a:r>
          </a:p>
          <a:p>
            <a:pPr lvl="3"/>
            <a:r>
              <a:rPr lang="en-AU" i="1" dirty="0" smtClean="0"/>
              <a:t>WLAN </a:t>
            </a:r>
            <a:r>
              <a:rPr lang="en-AU" i="1" dirty="0"/>
              <a:t>virtual network</a:t>
            </a:r>
          </a:p>
          <a:p>
            <a:pPr lvl="3"/>
            <a:r>
              <a:rPr lang="en-AU" i="1" dirty="0" smtClean="0"/>
              <a:t>Collaboration </a:t>
            </a:r>
            <a:r>
              <a:rPr lang="en-AU" i="1" dirty="0"/>
              <a:t>with IEEE 802.11 Working </a:t>
            </a:r>
            <a:r>
              <a:rPr lang="en-AU" i="1" dirty="0" smtClean="0"/>
              <a:t>Group</a:t>
            </a:r>
          </a:p>
          <a:p>
            <a:pPr lvl="1"/>
            <a:r>
              <a:rPr lang="en-AU" dirty="0" smtClean="0"/>
              <a:t>As yet, there is no detail as to what this means</a:t>
            </a:r>
          </a:p>
          <a:p>
            <a:pPr lvl="2"/>
            <a:r>
              <a:rPr lang="en-AU" dirty="0" smtClean="0"/>
              <a:t>This is the same agenda as the last SC6 meeting in October 2014, at which nothing happened</a:t>
            </a:r>
          </a:p>
          <a:p>
            <a:pPr lvl="2"/>
            <a:r>
              <a:rPr lang="en-AU" dirty="0" smtClean="0"/>
              <a:t>No documents have been submitted (as of 1 March 2015)</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5715439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agenda for SC6/WG1 </a:t>
            </a:r>
            <a:r>
              <a:rPr lang="en-AU" dirty="0"/>
              <a:t>at </a:t>
            </a:r>
            <a:r>
              <a:rPr lang="en-AU" dirty="0" smtClean="0"/>
              <a:t>the meeting in </a:t>
            </a:r>
            <a:r>
              <a:rPr lang="en-AU" dirty="0"/>
              <a:t>May in Belgium</a:t>
            </a:r>
          </a:p>
        </p:txBody>
      </p:sp>
      <p:sp>
        <p:nvSpPr>
          <p:cNvPr id="3" name="Content Placeholder 2"/>
          <p:cNvSpPr>
            <a:spLocks noGrp="1"/>
          </p:cNvSpPr>
          <p:nvPr>
            <p:ph sz="half" idx="1"/>
          </p:nvPr>
        </p:nvSpPr>
        <p:spPr/>
        <p:txBody>
          <a:bodyPr/>
          <a:lstStyle/>
          <a:p>
            <a:pPr marL="0" indent="0"/>
            <a:r>
              <a:rPr lang="en-AU" dirty="0" smtClean="0"/>
              <a:t>Current agenda (N16130)</a:t>
            </a:r>
          </a:p>
          <a:p>
            <a:pPr>
              <a:buAutoNum type="arabicPeriod"/>
            </a:pPr>
            <a:r>
              <a:rPr lang="en-AU" b="0" dirty="0" smtClean="0"/>
              <a:t>Welcome </a:t>
            </a:r>
            <a:endParaRPr lang="en-AU" b="0" dirty="0"/>
          </a:p>
          <a:p>
            <a:r>
              <a:rPr lang="en-AU" b="0" dirty="0"/>
              <a:t>2. Roll Call of Delegates </a:t>
            </a:r>
          </a:p>
          <a:p>
            <a:r>
              <a:rPr lang="en-AU" b="0" dirty="0"/>
              <a:t>3. Approval of Agenda </a:t>
            </a:r>
          </a:p>
          <a:p>
            <a:r>
              <a:rPr lang="en-AU" b="0" dirty="0"/>
              <a:t>4. Meeting Report on the SC6/WG1 Meeting </a:t>
            </a:r>
            <a:r>
              <a:rPr lang="en-AU" b="0" dirty="0" smtClean="0"/>
              <a:t>(in London)</a:t>
            </a:r>
            <a:endParaRPr lang="en-AU" b="0" dirty="0"/>
          </a:p>
          <a:p>
            <a:r>
              <a:rPr lang="en-AU" b="0" dirty="0" smtClean="0"/>
              <a:t>5</a:t>
            </a:r>
            <a:r>
              <a:rPr lang="en-AU" b="0" dirty="0"/>
              <a:t>. SC6 WG1 Active Work Items </a:t>
            </a:r>
          </a:p>
          <a:p>
            <a:pPr lvl="1"/>
            <a:r>
              <a:rPr lang="en-AU" b="0" dirty="0"/>
              <a:t>5.1 Magnetic Field Area Network (MFAN) </a:t>
            </a:r>
          </a:p>
          <a:p>
            <a:pPr lvl="1"/>
            <a:r>
              <a:rPr lang="en-AU" b="0" dirty="0" smtClean="0"/>
              <a:t>5.2 </a:t>
            </a:r>
            <a:r>
              <a:rPr lang="en-AU" b="0" dirty="0"/>
              <a:t>Study Group Report on PLC Harmonization </a:t>
            </a:r>
          </a:p>
        </p:txBody>
      </p:sp>
      <p:sp>
        <p:nvSpPr>
          <p:cNvPr id="6" name="Content Placeholder 5"/>
          <p:cNvSpPr>
            <a:spLocks noGrp="1"/>
          </p:cNvSpPr>
          <p:nvPr>
            <p:ph sz="half" idx="2"/>
          </p:nvPr>
        </p:nvSpPr>
        <p:spPr/>
        <p:txBody>
          <a:bodyPr/>
          <a:lstStyle/>
          <a:p>
            <a:pPr lvl="1"/>
            <a:r>
              <a:rPr lang="en-AU" dirty="0"/>
              <a:t>5.3 IEEE 802 Liaison </a:t>
            </a:r>
          </a:p>
          <a:p>
            <a:pPr lvl="2"/>
            <a:r>
              <a:rPr lang="en-AU" dirty="0"/>
              <a:t>5.3.1 Liaison Statement </a:t>
            </a:r>
          </a:p>
          <a:p>
            <a:pPr lvl="2"/>
            <a:r>
              <a:rPr lang="en-AU" dirty="0"/>
              <a:t>5.3.2 IEEE Agreement </a:t>
            </a:r>
          </a:p>
          <a:p>
            <a:pPr lvl="2"/>
            <a:r>
              <a:rPr lang="en-AU" dirty="0"/>
              <a:t>5.3.3 Status Report </a:t>
            </a:r>
          </a:p>
          <a:p>
            <a:pPr lvl="1"/>
            <a:r>
              <a:rPr lang="en-AU" dirty="0"/>
              <a:t>5.4 Liaison report from ECMA </a:t>
            </a:r>
          </a:p>
          <a:p>
            <a:pPr lvl="1"/>
            <a:r>
              <a:rPr lang="en-AU" dirty="0"/>
              <a:t>5.5 TC100 Liaison </a:t>
            </a:r>
            <a:endParaRPr lang="en-AU" dirty="0" smtClean="0"/>
          </a:p>
          <a:p>
            <a:pPr lvl="1"/>
            <a:r>
              <a:rPr lang="en-AU" b="0" dirty="0" smtClean="0"/>
              <a:t>5.6 </a:t>
            </a:r>
            <a:r>
              <a:rPr lang="en-AU" b="0" dirty="0"/>
              <a:t>Revision (of </a:t>
            </a:r>
            <a:r>
              <a:rPr lang="en-AU" b="0" dirty="0" smtClean="0"/>
              <a:t>29157)</a:t>
            </a:r>
          </a:p>
          <a:p>
            <a:pPr lvl="1"/>
            <a:r>
              <a:rPr lang="en-AU" b="0" dirty="0" smtClean="0"/>
              <a:t>5.7 </a:t>
            </a:r>
            <a:r>
              <a:rPr lang="en-AU" b="0" dirty="0"/>
              <a:t>Others </a:t>
            </a:r>
          </a:p>
          <a:p>
            <a:r>
              <a:rPr lang="en-AU" b="0" dirty="0"/>
              <a:t>6. Development, Review, and Approval of Draft WG1 Resolutions </a:t>
            </a:r>
          </a:p>
          <a:p>
            <a:r>
              <a:rPr lang="en-AU" b="0" dirty="0"/>
              <a:t>7. Adjourn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4028473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agenda for SC6/WG1 at the meeting in May in Belgium</a:t>
            </a:r>
            <a:endParaRPr lang="en-AU" dirty="0"/>
          </a:p>
        </p:txBody>
      </p:sp>
      <p:sp>
        <p:nvSpPr>
          <p:cNvPr id="3" name="Content Placeholder 2"/>
          <p:cNvSpPr>
            <a:spLocks noGrp="1"/>
          </p:cNvSpPr>
          <p:nvPr>
            <p:ph idx="1"/>
          </p:nvPr>
        </p:nvSpPr>
        <p:spPr/>
        <p:txBody>
          <a:bodyPr/>
          <a:lstStyle/>
          <a:p>
            <a:pPr lvl="1"/>
            <a:r>
              <a:rPr lang="en-AU" dirty="0" smtClean="0"/>
              <a:t>At this time there is nothing of particular interest to IEEE 802</a:t>
            </a:r>
          </a:p>
          <a:p>
            <a:pPr lvl="2"/>
            <a:r>
              <a:rPr lang="en-AU" dirty="0" smtClean="0"/>
              <a:t>No security topics</a:t>
            </a:r>
          </a:p>
          <a:p>
            <a:pPr lvl="2"/>
            <a:r>
              <a:rPr lang="en-AU" dirty="0" smtClean="0"/>
              <a:t>No UHT/EUHT</a:t>
            </a:r>
          </a:p>
          <a:p>
            <a:pPr lvl="2"/>
            <a:r>
              <a:rPr lang="en-AU" dirty="0" smtClean="0"/>
              <a:t>… nothing!</a:t>
            </a:r>
          </a:p>
          <a:p>
            <a:pPr lvl="1"/>
            <a:r>
              <a:rPr lang="en-AU" dirty="0" smtClean="0"/>
              <a:t>There is an agenda item whereby IEEE 802 provide updates as part of the PSDO agreement process</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23342776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WG Chairs will be requested to provide the usual updates</a:t>
            </a:r>
            <a:endParaRPr lang="en-AU" dirty="0"/>
          </a:p>
        </p:txBody>
      </p:sp>
      <p:sp>
        <p:nvSpPr>
          <p:cNvPr id="3" name="Content Placeholder 2"/>
          <p:cNvSpPr>
            <a:spLocks noGrp="1"/>
          </p:cNvSpPr>
          <p:nvPr>
            <p:ph idx="1"/>
          </p:nvPr>
        </p:nvSpPr>
        <p:spPr/>
        <p:txBody>
          <a:bodyPr/>
          <a:lstStyle/>
          <a:p>
            <a:pPr lvl="1"/>
            <a:r>
              <a:rPr lang="en-AU" dirty="0" smtClean="0"/>
              <a:t>At each SC6 meeting IEEE 802 provides an update</a:t>
            </a:r>
          </a:p>
          <a:p>
            <a:pPr lvl="1"/>
            <a:r>
              <a:rPr lang="en-AU" dirty="0" smtClean="0"/>
              <a:t>Typical documents include</a:t>
            </a:r>
          </a:p>
          <a:p>
            <a:pPr lvl="2"/>
            <a:r>
              <a:rPr lang="en-GB" dirty="0" smtClean="0"/>
              <a:t>IEEE 802 Overview – </a:t>
            </a:r>
            <a:r>
              <a:rPr lang="en-GB" dirty="0" err="1" smtClean="0"/>
              <a:t>HoD</a:t>
            </a:r>
            <a:r>
              <a:rPr lang="en-GB" dirty="0" smtClean="0"/>
              <a:t> (</a:t>
            </a:r>
            <a:r>
              <a:rPr lang="en-GB" dirty="0"/>
              <a:t>A</a:t>
            </a:r>
            <a:r>
              <a:rPr lang="en-GB" dirty="0" smtClean="0"/>
              <a:t>drian Stephens)</a:t>
            </a:r>
          </a:p>
          <a:p>
            <a:pPr lvl="2"/>
            <a:r>
              <a:rPr lang="en-GB" dirty="0" smtClean="0"/>
              <a:t>IEEE 802.1 Update – Glen Parsons</a:t>
            </a:r>
          </a:p>
          <a:p>
            <a:pPr lvl="2"/>
            <a:r>
              <a:rPr lang="en-GB" dirty="0" smtClean="0"/>
              <a:t>IEEE 802.3 Update – David Law</a:t>
            </a:r>
          </a:p>
          <a:p>
            <a:pPr lvl="2"/>
            <a:r>
              <a:rPr lang="en-GB" dirty="0" smtClean="0"/>
              <a:t>IEEE 802.11 Update – Adrian Stephens</a:t>
            </a:r>
          </a:p>
          <a:p>
            <a:pPr lvl="2"/>
            <a:r>
              <a:rPr lang="en-GB" dirty="0" smtClean="0"/>
              <a:t>IEEE 802.15 Update – Bob Heile</a:t>
            </a:r>
            <a:endParaRPr lang="en-AU" dirty="0" smtClean="0"/>
          </a:p>
          <a:p>
            <a:pPr lvl="2"/>
            <a:r>
              <a:rPr lang="en-GB" dirty="0" smtClean="0"/>
              <a:t>IEEE 802.22 Update – </a:t>
            </a:r>
            <a:r>
              <a:rPr lang="en-GB" dirty="0" err="1" smtClean="0"/>
              <a:t>Mody</a:t>
            </a:r>
            <a:r>
              <a:rPr lang="en-GB" dirty="0" smtClean="0"/>
              <a:t> </a:t>
            </a:r>
            <a:r>
              <a:rPr lang="en-GB" dirty="0" err="1" smtClean="0"/>
              <a:t>Apurva</a:t>
            </a:r>
            <a:endParaRPr lang="en-GB" dirty="0" smtClean="0"/>
          </a:p>
          <a:p>
            <a:pPr lvl="1"/>
            <a:r>
              <a:rPr lang="en-GB" dirty="0" smtClean="0"/>
              <a:t>The various WG chairs have been asked on 1 Feb 2015 to provide these updates at the March plenary</a:t>
            </a:r>
          </a:p>
          <a:p>
            <a:pPr lvl="2"/>
            <a:r>
              <a:rPr lang="en-GB" dirty="0" smtClean="0"/>
              <a:t>Only Adrian Stephens has responded so far</a:t>
            </a:r>
          </a:p>
          <a:p>
            <a:pPr lvl="2"/>
            <a:r>
              <a:rPr lang="en-GB" dirty="0" smtClean="0"/>
              <a:t>Final versions are due before 1 April 2015</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2747830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The current expired PSDO agreement remains in force while it is being revised</a:t>
            </a:r>
            <a:endParaRPr lang="en-AU" dirty="0"/>
          </a:p>
        </p:txBody>
      </p:sp>
      <p:sp>
        <p:nvSpPr>
          <p:cNvPr id="3" name="Content Placeholder 2"/>
          <p:cNvSpPr>
            <a:spLocks noGrp="1"/>
          </p:cNvSpPr>
          <p:nvPr>
            <p:ph idx="1"/>
          </p:nvPr>
        </p:nvSpPr>
        <p:spPr/>
        <p:txBody>
          <a:bodyPr/>
          <a:lstStyle/>
          <a:p>
            <a:pPr lvl="1"/>
            <a:r>
              <a:rPr lang="en-AU" dirty="0" smtClean="0"/>
              <a:t>The current PSDO agreement between IEEE and ISO has technically expired</a:t>
            </a:r>
          </a:p>
          <a:p>
            <a:pPr lvl="1"/>
            <a:r>
              <a:rPr lang="en-AU" dirty="0" smtClean="0"/>
              <a:t>The IEEE 802 Chair has asked IEEE staff a variety of questions related to this situation</a:t>
            </a:r>
          </a:p>
          <a:p>
            <a:pPr lvl="2"/>
            <a:r>
              <a:rPr lang="en-AU" dirty="0" smtClean="0"/>
              <a:t>The questions and answers are on the following pages</a:t>
            </a:r>
          </a:p>
          <a:p>
            <a:pPr lvl="1"/>
            <a:r>
              <a:rPr lang="en-AU" dirty="0" smtClean="0"/>
              <a:t>The bottom line is that the expired PSDO agreement remains in force while it is being revised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4647836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The current expired PSDO agreement remains in force while it is being revised</a:t>
            </a:r>
            <a:endParaRPr lang="en-AU" dirty="0"/>
          </a:p>
        </p:txBody>
      </p:sp>
      <p:sp>
        <p:nvSpPr>
          <p:cNvPr id="3" name="Content Placeholder 2"/>
          <p:cNvSpPr>
            <a:spLocks noGrp="1"/>
          </p:cNvSpPr>
          <p:nvPr>
            <p:ph idx="1"/>
          </p:nvPr>
        </p:nvSpPr>
        <p:spPr/>
        <p:txBody>
          <a:bodyPr/>
          <a:lstStyle/>
          <a:p>
            <a:r>
              <a:rPr lang="en-AU" dirty="0" smtClean="0"/>
              <a:t>Q &amp; A related to PSDO</a:t>
            </a:r>
          </a:p>
          <a:p>
            <a:pPr lvl="1"/>
            <a:r>
              <a:rPr lang="en-AU" dirty="0" smtClean="0"/>
              <a:t>What is the status of all the current activities under the expired PSDO?</a:t>
            </a:r>
          </a:p>
          <a:p>
            <a:pPr lvl="2"/>
            <a:r>
              <a:rPr lang="en-AU" dirty="0" smtClean="0"/>
              <a:t>In consultation and in agreement with ISO CS, current and new activities are still taking place under the current PSDO (as has been experienced with the recent submittal of IEEE 802 documents for adoption).</a:t>
            </a:r>
          </a:p>
          <a:p>
            <a:pPr lvl="1"/>
            <a:r>
              <a:rPr lang="en-AU" dirty="0" smtClean="0"/>
              <a:t>What are the risks of continuing to use the expired agreement?</a:t>
            </a:r>
          </a:p>
          <a:p>
            <a:pPr lvl="2"/>
            <a:r>
              <a:rPr lang="en-AU" dirty="0" smtClean="0"/>
              <a:t>There are no risks in continuing to use the expired agreement as ISO and IEEE have informally agreed to keep the current agreement in place until the revised version is agreed upon.</a:t>
            </a:r>
          </a:p>
          <a:p>
            <a:pPr lvl="1"/>
            <a:r>
              <a:rPr lang="en-AU" dirty="0" smtClean="0"/>
              <a:t> When will a new PSDO will be agreed?</a:t>
            </a:r>
          </a:p>
          <a:p>
            <a:pPr lvl="2"/>
            <a:r>
              <a:rPr lang="en-AU" dirty="0" smtClean="0"/>
              <a:t> The revised agreement is likely to be approved in 2015</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1137573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The current expired PSDO agreement remains in force while it is being revised</a:t>
            </a:r>
            <a:endParaRPr lang="en-AU" dirty="0"/>
          </a:p>
        </p:txBody>
      </p:sp>
      <p:sp>
        <p:nvSpPr>
          <p:cNvPr id="3" name="Content Placeholder 2"/>
          <p:cNvSpPr>
            <a:spLocks noGrp="1"/>
          </p:cNvSpPr>
          <p:nvPr>
            <p:ph idx="1"/>
          </p:nvPr>
        </p:nvSpPr>
        <p:spPr/>
        <p:txBody>
          <a:bodyPr/>
          <a:lstStyle/>
          <a:p>
            <a:r>
              <a:rPr lang="en-AU" dirty="0" smtClean="0"/>
              <a:t>Q &amp; A related to PSDO</a:t>
            </a:r>
          </a:p>
          <a:p>
            <a:pPr lvl="1"/>
            <a:r>
              <a:rPr lang="en-AU" dirty="0" smtClean="0"/>
              <a:t>…</a:t>
            </a:r>
          </a:p>
          <a:p>
            <a:pPr lvl="1"/>
            <a:r>
              <a:rPr lang="en-AU" dirty="0" smtClean="0"/>
              <a:t>What is the likely content of new PSDO agreement, and what are the likely changes?</a:t>
            </a:r>
          </a:p>
          <a:p>
            <a:pPr lvl="2"/>
            <a:r>
              <a:rPr lang="en-AU" dirty="0" smtClean="0"/>
              <a:t>The only changes to the agreement are the removal of procedural items from the agreement.  These procedural items will be maintained separately from the agreement, but will be incorporated into the agreement by reference.  The terms of the actual agreement will remain intact. </a:t>
            </a:r>
          </a:p>
          <a:p>
            <a:pPr lvl="1"/>
            <a:r>
              <a:rPr lang="en-AU" dirty="0" smtClean="0"/>
              <a:t>Will IEEE staff be consulting with IEEE 802 as a stakeholder in the contents of any new agreement?</a:t>
            </a:r>
          </a:p>
          <a:p>
            <a:pPr lvl="2"/>
            <a:r>
              <a:rPr lang="en-AU" dirty="0" smtClean="0"/>
              <a:t>The agreement will be reviewed by the appropriate IEEE-SA governing bodies in which members of IEEE 802 participate.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9028689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and EC approved a motion in relation to the PSDO revision</a:t>
            </a:r>
            <a:endParaRPr lang="en-AU" dirty="0"/>
          </a:p>
        </p:txBody>
      </p:sp>
      <p:sp>
        <p:nvSpPr>
          <p:cNvPr id="3" name="Content Placeholder 2"/>
          <p:cNvSpPr>
            <a:spLocks noGrp="1"/>
          </p:cNvSpPr>
          <p:nvPr>
            <p:ph idx="1"/>
          </p:nvPr>
        </p:nvSpPr>
        <p:spPr/>
        <p:txBody>
          <a:bodyPr/>
          <a:lstStyle/>
          <a:p>
            <a:pPr lvl="1"/>
            <a:r>
              <a:rPr lang="en-AU" dirty="0" smtClean="0"/>
              <a:t>The SC approved a motion in Jan 2015 asking for IEEE 802 be consulted on PSDO changes</a:t>
            </a:r>
          </a:p>
          <a:p>
            <a:pPr lvl="2"/>
            <a:r>
              <a:rPr lang="en-AU" i="1" dirty="0" smtClean="0"/>
              <a:t>The IEEE 802 JTC1 SC recommends to the IEEE 802 EC that IEEE 802 notify IEEE staff that IEEE 802 be consulted on the changes to the PSDO agreement  with ISO</a:t>
            </a:r>
          </a:p>
          <a:p>
            <a:pPr lvl="1"/>
            <a:r>
              <a:rPr lang="en-AU" dirty="0" smtClean="0"/>
              <a:t>A similar motion was subsequently passed by the IEEE 802 EC</a:t>
            </a:r>
          </a:p>
          <a:p>
            <a:pPr lvl="2"/>
            <a:r>
              <a:rPr lang="en-AU" i="1" dirty="0"/>
              <a:t>The IEEE 802 EC respectfully requests the IEEE SA actively </a:t>
            </a:r>
            <a:r>
              <a:rPr lang="en-AU" i="1" dirty="0" smtClean="0"/>
              <a:t>engage select IEEE </a:t>
            </a:r>
            <a:r>
              <a:rPr lang="en-AU" i="1" dirty="0"/>
              <a:t>802 JTC1 members in the revision process of the </a:t>
            </a:r>
            <a:r>
              <a:rPr lang="en-AU" i="1" dirty="0" smtClean="0"/>
              <a:t>PSDO </a:t>
            </a:r>
            <a:r>
              <a:rPr lang="en-AU" i="1" dirty="0"/>
              <a:t>agreement, as IEEE 802 is a critical stakeholder in any outcome of </a:t>
            </a:r>
            <a:r>
              <a:rPr lang="en-AU" i="1" dirty="0" smtClean="0"/>
              <a:t> the </a:t>
            </a:r>
            <a:r>
              <a:rPr lang="en-AU" i="1" dirty="0"/>
              <a:t>PSDO revision </a:t>
            </a:r>
            <a:r>
              <a:rPr lang="en-AU" i="1" dirty="0" smtClean="0"/>
              <a:t>process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683081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interim meeting in Jan 2015 in Atlanta</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Discuss issues between </a:t>
            </a:r>
            <a:r>
              <a:rPr lang="en-AU" dirty="0"/>
              <a:t>IEEE and ISO </a:t>
            </a:r>
            <a:r>
              <a:rPr lang="en-AU" dirty="0" smtClean="0"/>
              <a:t>style guides</a:t>
            </a:r>
          </a:p>
          <a:p>
            <a:pPr lvl="1"/>
            <a:r>
              <a:rPr lang="en-AU" dirty="0"/>
              <a:t>Note liaison agreement between SC6 and IETF </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review team was generally happy with the revised PSDO agreement documents</a:t>
            </a:r>
            <a:endParaRPr lang="en-AU" dirty="0"/>
          </a:p>
        </p:txBody>
      </p:sp>
      <p:sp>
        <p:nvSpPr>
          <p:cNvPr id="3" name="Content Placeholder 2"/>
          <p:cNvSpPr>
            <a:spLocks noGrp="1"/>
          </p:cNvSpPr>
          <p:nvPr>
            <p:ph idx="1"/>
          </p:nvPr>
        </p:nvSpPr>
        <p:spPr/>
        <p:txBody>
          <a:bodyPr/>
          <a:lstStyle/>
          <a:p>
            <a:pPr lvl="1"/>
            <a:r>
              <a:rPr lang="en-AU" dirty="0"/>
              <a:t>The IEEE 802 EC Chair subsequently appointed a  Review Team to review the proposed changes to the PSDO</a:t>
            </a:r>
          </a:p>
          <a:p>
            <a:pPr lvl="2"/>
            <a:r>
              <a:rPr lang="en-AU" dirty="0"/>
              <a:t>Andrew Myles, Dorothy Stanley and Geoff Thompson </a:t>
            </a:r>
          </a:p>
          <a:p>
            <a:pPr lvl="1"/>
            <a:r>
              <a:rPr lang="en-AU" dirty="0" smtClean="0"/>
              <a:t>The team met with IEEE staff to review the proposed agreement under NDA</a:t>
            </a:r>
          </a:p>
          <a:p>
            <a:pPr lvl="1"/>
            <a:r>
              <a:rPr lang="en-AU" dirty="0" smtClean="0"/>
              <a:t>The proposed changes are mainly are corrections</a:t>
            </a:r>
            <a:r>
              <a:rPr lang="en-AU" dirty="0"/>
              <a:t>, editorial changes and the removal of the procedures from the agreement itself into </a:t>
            </a:r>
            <a:r>
              <a:rPr lang="en-AU" dirty="0" smtClean="0"/>
              <a:t>a new “Implementation Guide”</a:t>
            </a:r>
          </a:p>
          <a:p>
            <a:pPr lvl="1"/>
            <a:r>
              <a:rPr lang="en-AU" dirty="0" smtClean="0"/>
              <a:t>The team appeared to be satisfied with the documents, after various editorial changes and clarifications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7204916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Belgium meeting but no one raised this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22850212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9312439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have been added:</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t>jmessenger@advaoptical.com</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5941415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When should the SC hold a teleconference?</a:t>
            </a:r>
            <a:endParaRPr lang="en-AU" dirty="0"/>
          </a:p>
        </p:txBody>
      </p:sp>
      <p:sp>
        <p:nvSpPr>
          <p:cNvPr id="8" name="Content Placeholder 7"/>
          <p:cNvSpPr>
            <a:spLocks noGrp="1"/>
          </p:cNvSpPr>
          <p:nvPr>
            <p:ph idx="1"/>
          </p:nvPr>
        </p:nvSpPr>
        <p:spPr/>
        <p:txBody>
          <a:bodyPr/>
          <a:lstStyle/>
          <a:p>
            <a:pPr lvl="1"/>
            <a:r>
              <a:rPr lang="en-AU" dirty="0" smtClean="0"/>
              <a:t>The SC will need to hold a teleconference after 1 April to consider any submissions to SC6</a:t>
            </a:r>
          </a:p>
          <a:p>
            <a:pPr lvl="1"/>
            <a:r>
              <a:rPr lang="en-AU" dirty="0" smtClean="0"/>
              <a:t>The Chair suggests 7 April (to avoid Easter) @ 5pm ET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84</a:t>
            </a:fld>
            <a:endParaRPr lang="en-US"/>
          </a:p>
        </p:txBody>
      </p:sp>
    </p:spTree>
    <p:extLst>
      <p:ext uri="{BB962C8B-B14F-4D97-AF65-F5344CB8AC3E}">
        <p14:creationId xmlns:p14="http://schemas.microsoft.com/office/powerpoint/2010/main" val="2974235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Berlin in March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t>
            </a:r>
          </a:p>
          <a:p>
            <a:pPr lvl="1"/>
            <a:r>
              <a:rPr lang="en-AU" dirty="0" smtClean="0"/>
              <a:t>Discuss various matters relating to Belgium SC6  meeting </a:t>
            </a:r>
          </a:p>
          <a:p>
            <a:pPr lvl="2"/>
            <a:r>
              <a:rPr lang="en-AU" dirty="0" smtClean="0"/>
              <a:t>Highlight deadlines</a:t>
            </a:r>
          </a:p>
          <a:p>
            <a:pPr lvl="2"/>
            <a:r>
              <a:rPr lang="en-AU" dirty="0" smtClean="0"/>
              <a:t>Ask for IEEE 802 delegation volunteers</a:t>
            </a:r>
          </a:p>
          <a:p>
            <a:pPr lvl="2"/>
            <a:r>
              <a:rPr lang="en-AU" dirty="0" smtClean="0"/>
              <a:t>Authorise and </a:t>
            </a:r>
            <a:r>
              <a:rPr lang="en-AU" dirty="0" err="1" smtClean="0"/>
              <a:t>emplower</a:t>
            </a:r>
            <a:r>
              <a:rPr lang="en-AU" dirty="0" smtClean="0"/>
              <a:t> </a:t>
            </a:r>
            <a:r>
              <a:rPr lang="en-AU" dirty="0" err="1" smtClean="0"/>
              <a:t>HoD</a:t>
            </a:r>
            <a:endParaRPr lang="en-AU" dirty="0"/>
          </a:p>
          <a:p>
            <a:pPr lvl="2"/>
            <a:r>
              <a:rPr lang="en-AU" dirty="0" smtClean="0"/>
              <a:t>Review  status of relevant proposals in SC6/WG7, particularly:</a:t>
            </a:r>
          </a:p>
          <a:p>
            <a:pPr lvl="3"/>
            <a:r>
              <a:rPr lang="en-AU" i="1" dirty="0"/>
              <a:t>WLAN Cloud</a:t>
            </a:r>
            <a:endParaRPr lang="en-AU" dirty="0" smtClean="0"/>
          </a:p>
          <a:p>
            <a:pPr lvl="3"/>
            <a:r>
              <a:rPr lang="en-GB" i="1" dirty="0"/>
              <a:t>Optimization technology in WLAN</a:t>
            </a:r>
            <a:endParaRPr lang="en-AU" dirty="0" smtClean="0"/>
          </a:p>
          <a:p>
            <a:pPr lvl="2"/>
            <a:r>
              <a:rPr lang="en-AU" dirty="0"/>
              <a:t>Review  </a:t>
            </a:r>
            <a:r>
              <a:rPr lang="en-AU" dirty="0" smtClean="0"/>
              <a:t>agenda  </a:t>
            </a:r>
            <a:r>
              <a:rPr lang="en-AU" dirty="0"/>
              <a:t>in </a:t>
            </a:r>
            <a:r>
              <a:rPr lang="en-AU" dirty="0" smtClean="0"/>
              <a:t>SC6/WG1</a:t>
            </a:r>
          </a:p>
          <a:p>
            <a:pPr lvl="3"/>
            <a:r>
              <a:rPr lang="en-AU" dirty="0" smtClean="0"/>
              <a:t>Discuss IEEE 802 updates</a:t>
            </a:r>
            <a:endParaRPr lang="en-AU" dirty="0"/>
          </a:p>
          <a:p>
            <a:pPr lvl="1"/>
            <a:r>
              <a:rPr lang="en-AU" dirty="0" smtClean="0"/>
              <a:t>Discuss PSDO agreement review</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424133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8129</Words>
  <Application>Microsoft Office PowerPoint</Application>
  <PresentationFormat>On-screen Show (4:3)</PresentationFormat>
  <Paragraphs>1133</Paragraphs>
  <Slides>86</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86</vt:i4>
      </vt:variant>
    </vt:vector>
  </HeadingPairs>
  <TitlesOfParts>
    <vt:vector size="89" baseType="lpstr">
      <vt:lpstr>802-11-Submission</vt:lpstr>
      <vt:lpstr>Acrobat Document</vt:lpstr>
      <vt:lpstr>Packager Shell Object</vt:lpstr>
      <vt:lpstr>IEEE 802 JTC1 Standing Committee Mar 2015 agenda</vt:lpstr>
      <vt:lpstr>This presentation will be used to run the IEEE 802 JTC1 SC meetings in Berlin in Mar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two slots at the Berln plenary meeting, but may only need one slot</vt:lpstr>
      <vt:lpstr>The IEEE 802 JTC1 SC has a high level list of agenda items to be considered</vt:lpstr>
      <vt:lpstr>The IEEE 802 JTC1 SC has a high level list of agenda items to be considered</vt:lpstr>
      <vt:lpstr>The IEEE 802 JTC1 SC will consider approving its agenda for the Berlin meeting</vt:lpstr>
      <vt:lpstr>The IEEE 802 JTC1 SC will consider approval of the minutes of its Atlanta meeting</vt:lpstr>
      <vt:lpstr>The goals of the IEEE 802 JTC1 SC were reaffirmed by the IEEE 802 EC in March 2014</vt:lpstr>
      <vt:lpstr>The IEEE 802 WGs continue to liaise drafts to SC6 for their information</vt:lpstr>
      <vt:lpstr>IEEE 802.11 WG has liaised a variety of drafts from complete TGs  to SC6</vt:lpstr>
      <vt:lpstr>IEEE 802.11 WG is liaised a variety of drafts from active TGs  to SC6</vt:lpstr>
      <vt:lpstr>IEEE 802.11 WG will continue to consider drafts for liaison</vt:lpstr>
      <vt:lpstr>IEEE 802.11 WG will continue to consider drafts for liaison</vt:lpstr>
      <vt:lpstr>The IEEE 802.11 WG invited SC6 member reps to join the 802.11mc Sponsor pool </vt:lpstr>
      <vt:lpstr>IEEE 802.1 WG has liaised a variety of drafts to SC6</vt:lpstr>
      <vt:lpstr>IEEE 802.1 WG will continue to consider drafts for liaison</vt:lpstr>
      <vt:lpstr>IEEE 802.1 WG will continue to consider drafts for liaison</vt:lpstr>
      <vt:lpstr>IEEE 802.3 WG will continue to consider drafts for liaison</vt:lpstr>
      <vt:lpstr>The SC may discuss the possibility of liaising IEEE 802.15 drafts to SC6</vt:lpstr>
      <vt:lpstr>The SC may hear an update with respect to the openness of 802.15 comment resolution</vt:lpstr>
      <vt:lpstr>IEEE 802.22 WG will continue to consider drafts for liaison</vt:lpstr>
      <vt:lpstr>IEEE 802 continues to notify SC6 of various new projects</vt:lpstr>
      <vt:lpstr>The SC agreed in Nov 2014 on a process for developing &amp; approving PSDO comment resolutions</vt:lpstr>
      <vt:lpstr>The SC may discuss the status of a PSDO tracking initiative by IEEE staff</vt:lpstr>
      <vt:lpstr>IEEE 802 has pushed ten standards completely through the PSDO ratification process</vt:lpstr>
      <vt:lpstr>IEEE 802.11-2012 has been ratified as ISO/IEC/IEEE 8802-11:2012 &amp; comment resolutions  liaised</vt:lpstr>
      <vt:lpstr>IEEE 802.1X-2010 has been ratified as ISO/IEC/IEEE 8802-1X:2013 &amp; comment resolutions  liaised</vt:lpstr>
      <vt:lpstr>IEEE 802.1AE-2006 has been ratified as ISO/IEC/IEEE 8802-1AE:2013 &amp; comment resolutions  liaised</vt:lpstr>
      <vt:lpstr>IEEE 802.1AB-2009 has been ratified as ISO/IEC/IEEE 8802-1AB:2014 &amp; comment resolutions  liaised</vt:lpstr>
      <vt:lpstr>IEEE 802.1AR-2009 has been ratified as ISO/IEC/IEEE 8802-1AR:2014 &amp; comment resolutions liaised</vt:lpstr>
      <vt:lpstr>IEEE 802.1AS-2011 has been ratified as ISO/IEC 8802-1AS:2014 &amp; comment resolutions  liaised</vt:lpstr>
      <vt:lpstr>IEEE 802.3-2012 has been ratified as ISO/IEC/IEEE 8802-3:2014 &amp; comment resolutions liaised</vt:lpstr>
      <vt:lpstr>IEEE 802.11ae-2012 has been ratified as ISO/IEC 8802-11:2012/Amd 1:2014 &amp; comment resolutions liaised</vt:lpstr>
      <vt:lpstr>IEEE 802.11aa-2012 has been ratified as ISO/IEC 8802-11:2012/Amd 2:2014 &amp; comment resolutions liaised</vt:lpstr>
      <vt:lpstr>IEEE 802.11ad-2012 has been ratified as ISO/IEC 8802-11:2012/Amd 3:2014 &amp; comment resolutions liaised</vt:lpstr>
      <vt:lpstr>IEEE 802 has ten standards in the pipeline for ratification under the PSDO</vt:lpstr>
      <vt:lpstr>IEEE 802.11ac-2013 FDIS closes 11 July 2015</vt:lpstr>
      <vt:lpstr>IEEE 802.11af-2013 FDIS closes 11 July 2015</vt:lpstr>
      <vt:lpstr>IEEE 802.1AEbw-2013 passed FDIS in Feb 2015 with one comment </vt:lpstr>
      <vt:lpstr>The China NB comments on IEEE 802.1AEbw-2013 require a response </vt:lpstr>
      <vt:lpstr>IEEE 802.1AEbn-2011 passed pre-ballot in Feb 2014, and passed FDIS in Feb 2015 with one comment </vt:lpstr>
      <vt:lpstr>The China NB comments on IEEE 802.1AEbn-2011 require a response </vt:lpstr>
      <vt:lpstr>The SC may consider a response to China NB FDIS comments on 802.1AEbw  and 802.1AEbn</vt:lpstr>
      <vt:lpstr>The SC will consider a proposed response to China NB comment  on 802.1AEbw-2013</vt:lpstr>
      <vt:lpstr>The SC will consider a proposed response to China NB comment  on 802.1AEbn-2011</vt:lpstr>
      <vt:lpstr>IEEE 802.1Xbx-2014 was submitted to PSDO process after IEEE ratification &amp; publication </vt:lpstr>
      <vt:lpstr>IEEE 802.1Q-Rev-2014 was submitted to PSDO process after IEEE ratification &amp; publication </vt:lpstr>
      <vt:lpstr>IEEE 802-2014 passed the 60 day pre-ballot and the comments have been resolved, but not liaised</vt:lpstr>
      <vt:lpstr>The China NB provided a comment on IEEE 802-2014 during the 60 day pre-ballot </vt:lpstr>
      <vt:lpstr>The 802 EC approved a reply to the China NB comment on IEEE 802-2014 during the 60 day pre-ballot </vt:lpstr>
      <vt:lpstr>The 802 EC approved a reply to the China NB comment on IEEE 802-2014 during the 60 day pre-ballot </vt:lpstr>
      <vt:lpstr>IEEE 802.3.1-2013 FDIS ballot is scheduled to close on 19 June 2015</vt:lpstr>
      <vt:lpstr>FDIS ballot on 802.22 passed on 15 Feb 2015 with no comments</vt:lpstr>
      <vt:lpstr>802.22a will be sent to PSDO when 802.22 completes the PSDO process</vt:lpstr>
      <vt:lpstr>The SC6 discussed a potential problematic clash between IEEE and ISO styles</vt:lpstr>
      <vt:lpstr>The SC6 discussed a potential problematic clash between IEEE and ISO styles</vt:lpstr>
      <vt:lpstr>The SC6 will discuss the style guide issue with the IEEE-SA Chief Editor</vt:lpstr>
      <vt:lpstr>There appears to be a (very old) liaison agreement between SC6 and IETF </vt:lpstr>
      <vt:lpstr>The date and location of the next SC6 meeting will be in May in Belgium</vt:lpstr>
      <vt:lpstr>The deadlines for the next SC6 meeting mean substantive preparation will occur at the March plenary</vt:lpstr>
      <vt:lpstr>Volunteers are sought for the IEEE 802 delegation to SC6 in May</vt:lpstr>
      <vt:lpstr>The SC will consider  a motion authorising the IEEE 802 EC Chair to appoint a HoD </vt:lpstr>
      <vt:lpstr>The SC will consider a motion in relation to empowerment of the IEEE 802 HoD</vt:lpstr>
      <vt:lpstr>All the security proposal based on TePA  in SC6 appear to be on hold or abandoned</vt:lpstr>
      <vt:lpstr>All the other proposals in SC6 of interest to IEEE 802 appear to be on hold or abandoned</vt:lpstr>
      <vt:lpstr>The planned teleconference on “WLAN Cloud” has not yet been scheduled by SC6/WG7 </vt:lpstr>
      <vt:lpstr>The planned teleconference on “Optimization technology in WLAN” has not yet been scheduled by SC6/WG7</vt:lpstr>
      <vt:lpstr>Optimization technology in WLAN and WLAN virtual network are on the WG7 agenda in May 2015</vt:lpstr>
      <vt:lpstr>The SC will discuss the agenda for SC6/WG1 at the meeting in May in Belgium</vt:lpstr>
      <vt:lpstr>The SC will discuss the agenda for SC6/WG1 at the meeting in May in Belgium</vt:lpstr>
      <vt:lpstr>IEEE 802 WG Chairs will be requested to provide the usual updates</vt:lpstr>
      <vt:lpstr>The current expired PSDO agreement remains in force while it is being revised</vt:lpstr>
      <vt:lpstr>The current expired PSDO agreement remains in force while it is being revised</vt:lpstr>
      <vt:lpstr>The current expired PSDO agreement remains in force while it is being revised</vt:lpstr>
      <vt:lpstr>The SC and EC approved a motion in relation to the PSDO revision</vt:lpstr>
      <vt:lpstr>The IEEE 802 review team was generally happy with the revised PSDO agreement documents</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When should the SC hold a teleconference?</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2015-03-04T03:10:24Z</dcterms:modified>
</cp:coreProperties>
</file>