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9" r:id="rId2"/>
    <p:sldId id="450" r:id="rId3"/>
    <p:sldId id="424" r:id="rId4"/>
    <p:sldId id="453" r:id="rId5"/>
    <p:sldId id="454" r:id="rId6"/>
    <p:sldId id="465" r:id="rId7"/>
    <p:sldId id="457" r:id="rId8"/>
    <p:sldId id="460" r:id="rId9"/>
    <p:sldId id="461" r:id="rId10"/>
    <p:sldId id="464" r:id="rId11"/>
    <p:sldId id="462" r:id="rId12"/>
    <p:sldId id="386" r:id="rId13"/>
    <p:sldId id="324" r:id="rId14"/>
    <p:sldId id="431" r:id="rId15"/>
    <p:sldId id="439" r:id="rId16"/>
    <p:sldId id="414" r:id="rId17"/>
    <p:sldId id="466" r:id="rId18"/>
    <p:sldId id="472" r:id="rId19"/>
    <p:sldId id="447" r:id="rId20"/>
    <p:sldId id="440" r:id="rId21"/>
    <p:sldId id="434" r:id="rId22"/>
    <p:sldId id="452" r:id="rId23"/>
    <p:sldId id="437" r:id="rId24"/>
    <p:sldId id="438" r:id="rId25"/>
    <p:sldId id="468" r:id="rId26"/>
    <p:sldId id="469" r:id="rId27"/>
    <p:sldId id="471" r:id="rId28"/>
    <p:sldId id="470" r:id="rId2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AFEBC2-E566-4BD5-B577-A5ED147DA853}">
          <p14:sldIdLst>
            <p14:sldId id="269"/>
            <p14:sldId id="450"/>
            <p14:sldId id="424"/>
            <p14:sldId id="453"/>
            <p14:sldId id="454"/>
            <p14:sldId id="465"/>
            <p14:sldId id="457"/>
            <p14:sldId id="460"/>
            <p14:sldId id="461"/>
            <p14:sldId id="464"/>
            <p14:sldId id="462"/>
            <p14:sldId id="386"/>
          </p14:sldIdLst>
        </p14:section>
        <p14:section name="Meeting Slot # 1" id="{0D0A01B1-94C3-4827-AD70-68E3B663E205}">
          <p14:sldIdLst>
            <p14:sldId id="324"/>
            <p14:sldId id="431"/>
            <p14:sldId id="439"/>
            <p14:sldId id="414"/>
            <p14:sldId id="466"/>
            <p14:sldId id="472"/>
            <p14:sldId id="447"/>
          </p14:sldIdLst>
        </p14:section>
        <p14:section name="Meeting slot # 2" id="{9FF98140-4C1B-4383-ADB2-DBEA75783455}">
          <p14:sldIdLst>
            <p14:sldId id="440"/>
            <p14:sldId id="434"/>
            <p14:sldId id="452"/>
            <p14:sldId id="437"/>
            <p14:sldId id="438"/>
            <p14:sldId id="468"/>
            <p14:sldId id="469"/>
            <p14:sldId id="471"/>
            <p14:sldId id="4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79" autoAdjust="0"/>
    <p:restoredTop sz="94660"/>
  </p:normalViewPr>
  <p:slideViewPr>
    <p:cSldViewPr>
      <p:cViewPr varScale="1">
        <p:scale>
          <a:sx n="97" d="100"/>
          <a:sy n="97" d="100"/>
        </p:scale>
        <p:origin x="102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78" y="16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7.%20Location\01.%20WLS\Next%20Gen\11-07-1952-21-0000-non-procedural-letter-ballot-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760788347402521E-2"/>
          <c:y val="1.1428600721784777E-2"/>
          <c:w val="0.84552694426710173"/>
          <c:h val="0.932338418635170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'802.11'!$GE$1</c:f>
              <c:strCache>
                <c:ptCount val="1"/>
                <c:pt idx="0">
                  <c:v>Months between PAR Approval and start of first WG ballot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'802.11'!$GE$2:$GE$33</c:f>
              <c:numCache>
                <c:formatCode>General</c:formatCode>
                <c:ptCount val="32"/>
                <c:pt idx="0" formatCode="0.00">
                  <c:v>18.818929016189291</c:v>
                </c:pt>
                <c:pt idx="6" formatCode="0.00">
                  <c:v>12.197260273972603</c:v>
                </c:pt>
                <c:pt idx="7" formatCode="0.00">
                  <c:v>12.197260273972603</c:v>
                </c:pt>
                <c:pt idx="8" formatCode="0.00">
                  <c:v>16.339726027397262</c:v>
                </c:pt>
                <c:pt idx="9" formatCode="0.00">
                  <c:v>7.5616438356164384</c:v>
                </c:pt>
                <c:pt idx="10" formatCode="0.00">
                  <c:v>12.197260273972603</c:v>
                </c:pt>
                <c:pt idx="11" formatCode="0.00">
                  <c:v>0.69041095890410964</c:v>
                </c:pt>
                <c:pt idx="12" formatCode="0.00">
                  <c:v>19.726027397260275</c:v>
                </c:pt>
                <c:pt idx="13" formatCode="0.00">
                  <c:v>24.328767123287673</c:v>
                </c:pt>
                <c:pt idx="14" formatCode="0.00">
                  <c:v>30.246575342465754</c:v>
                </c:pt>
                <c:pt idx="15" formatCode="0.00">
                  <c:v>17.260273972602739</c:v>
                </c:pt>
                <c:pt idx="16" formatCode="0.00">
                  <c:v>18.443835616438356</c:v>
                </c:pt>
                <c:pt idx="17" formatCode="0.00">
                  <c:v>30.838356164383562</c:v>
                </c:pt>
                <c:pt idx="19" formatCode="0.00">
                  <c:v>29.983561643835614</c:v>
                </c:pt>
                <c:pt idx="20" formatCode="0.00">
                  <c:v>31.726027397260275</c:v>
                </c:pt>
                <c:pt idx="21" formatCode="0.00">
                  <c:v>18.706849315068492</c:v>
                </c:pt>
                <c:pt idx="22" formatCode="0.00">
                  <c:v>8.7780821917808218</c:v>
                </c:pt>
                <c:pt idx="23" formatCode="0.00">
                  <c:v>7.397260273972603</c:v>
                </c:pt>
                <c:pt idx="24" formatCode="0.00">
                  <c:v>25.906849315068492</c:v>
                </c:pt>
                <c:pt idx="25" formatCode="0.00">
                  <c:v>26.465753424657535</c:v>
                </c:pt>
                <c:pt idx="26" formatCode="0.00">
                  <c:v>31.956164383561646</c:v>
                </c:pt>
                <c:pt idx="27" formatCode="0.00">
                  <c:v>21.468493150684932</c:v>
                </c:pt>
                <c:pt idx="28" formatCode="0.00">
                  <c:v>9.6000000000000014</c:v>
                </c:pt>
                <c:pt idx="29" formatCode="0.00">
                  <c:v>13.545205479452054</c:v>
                </c:pt>
              </c:numCache>
            </c:numRef>
          </c:val>
        </c:ser>
        <c:ser>
          <c:idx val="1"/>
          <c:order val="1"/>
          <c:tx>
            <c:strRef>
              <c:f>'802.11'!$GF$1</c:f>
              <c:strCache>
                <c:ptCount val="1"/>
                <c:pt idx="0">
                  <c:v>Months between start of first WG ballot and end of last WG ballot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'802.11'!$GF$2:$GF$33</c:f>
              <c:numCache>
                <c:formatCode>General</c:formatCode>
                <c:ptCount val="32"/>
                <c:pt idx="0" formatCode="0.00">
                  <c:v>21.589539227895393</c:v>
                </c:pt>
                <c:pt idx="6" formatCode="0.00">
                  <c:v>35.178082191780824</c:v>
                </c:pt>
                <c:pt idx="7" formatCode="0.00">
                  <c:v>14.367123287671234</c:v>
                </c:pt>
                <c:pt idx="8" formatCode="0.00">
                  <c:v>12.131506849315068</c:v>
                </c:pt>
                <c:pt idx="9" formatCode="0.00">
                  <c:v>15.254794520547946</c:v>
                </c:pt>
                <c:pt idx="10" formatCode="0.00">
                  <c:v>31.002739726027396</c:v>
                </c:pt>
                <c:pt idx="11" formatCode="0.00">
                  <c:v>15.616438356164384</c:v>
                </c:pt>
                <c:pt idx="12" formatCode="0.00">
                  <c:v>33.07397260273973</c:v>
                </c:pt>
                <c:pt idx="13" formatCode="0.00">
                  <c:v>5.720547945205479</c:v>
                </c:pt>
                <c:pt idx="14" formatCode="0.00">
                  <c:v>32.515068493150686</c:v>
                </c:pt>
                <c:pt idx="15" formatCode="0.00">
                  <c:v>43.331506849315069</c:v>
                </c:pt>
                <c:pt idx="16" formatCode="0.00">
                  <c:v>18.575342465753423</c:v>
                </c:pt>
                <c:pt idx="17" formatCode="0.00">
                  <c:v>44.219178082191782</c:v>
                </c:pt>
                <c:pt idx="19" formatCode="0.00">
                  <c:v>26.367123287671234</c:v>
                </c:pt>
                <c:pt idx="20" formatCode="0.00">
                  <c:v>24.263013698630136</c:v>
                </c:pt>
                <c:pt idx="21" formatCode="0.00">
                  <c:v>18.279452054794518</c:v>
                </c:pt>
                <c:pt idx="22" formatCode="0.00">
                  <c:v>12</c:v>
                </c:pt>
                <c:pt idx="23" formatCode="0.00">
                  <c:v>16.767123287671232</c:v>
                </c:pt>
                <c:pt idx="24" formatCode="0.00">
                  <c:v>15.057534246575342</c:v>
                </c:pt>
                <c:pt idx="25" formatCode="0.00">
                  <c:v>14.695890410958903</c:v>
                </c:pt>
                <c:pt idx="26" formatCode="0.00">
                  <c:v>22.323287671232876</c:v>
                </c:pt>
                <c:pt idx="27" formatCode="0.00">
                  <c:v>14.005479452054796</c:v>
                </c:pt>
                <c:pt idx="28" formatCode="0.00">
                  <c:v>10.224657534246576</c:v>
                </c:pt>
                <c:pt idx="29" formatCode="0.00">
                  <c:v>30.213698630136989</c:v>
                </c:pt>
              </c:numCache>
            </c:numRef>
          </c:val>
        </c:ser>
        <c:ser>
          <c:idx val="2"/>
          <c:order val="2"/>
          <c:tx>
            <c:strRef>
              <c:f>'802.11'!$GG$1</c:f>
              <c:strCache>
                <c:ptCount val="1"/>
                <c:pt idx="0">
                  <c:v>Months between end of last WG ballot and start of first Sponsor Ballot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'802.11'!$GG$2:$GG$33</c:f>
              <c:numCache>
                <c:formatCode>General</c:formatCode>
                <c:ptCount val="32"/>
                <c:pt idx="0" formatCode="0.00">
                  <c:v>1.1970112079701123</c:v>
                </c:pt>
                <c:pt idx="6" formatCode="0.00">
                  <c:v>0.92054794520547945</c:v>
                </c:pt>
                <c:pt idx="7" formatCode="0.00">
                  <c:v>3.0904109589041093</c:v>
                </c:pt>
                <c:pt idx="8" formatCode="0.00">
                  <c:v>6.5753424657534254E-2</c:v>
                </c:pt>
                <c:pt idx="9" formatCode="0.00">
                  <c:v>1.3479452054794521</c:v>
                </c:pt>
                <c:pt idx="10" formatCode="0.00">
                  <c:v>0.52602739726027403</c:v>
                </c:pt>
                <c:pt idx="11" formatCode="0.00">
                  <c:v>1.4136986301369863</c:v>
                </c:pt>
                <c:pt idx="12" formatCode="0.00">
                  <c:v>2.2027397260273971</c:v>
                </c:pt>
                <c:pt idx="13" formatCode="0.00">
                  <c:v>1.0520547945205481</c:v>
                </c:pt>
                <c:pt idx="14" formatCode="0.00">
                  <c:v>0.29589041095890412</c:v>
                </c:pt>
                <c:pt idx="15" formatCode="0.00">
                  <c:v>0.42739726027397262</c:v>
                </c:pt>
                <c:pt idx="16" formatCode="0.00">
                  <c:v>1.5780821917808217</c:v>
                </c:pt>
                <c:pt idx="17" formatCode="0.00">
                  <c:v>1.6438356164383561</c:v>
                </c:pt>
                <c:pt idx="19" formatCode="0.00">
                  <c:v>1.6767123287671235</c:v>
                </c:pt>
                <c:pt idx="20" formatCode="0.00">
                  <c:v>2.0383561643835617</c:v>
                </c:pt>
                <c:pt idx="21" formatCode="0.00">
                  <c:v>4.1424657534246574</c:v>
                </c:pt>
                <c:pt idx="22" formatCode="0.00">
                  <c:v>0.42739726027397262</c:v>
                </c:pt>
                <c:pt idx="23" formatCode="0.00">
                  <c:v>1.3808219178082193</c:v>
                </c:pt>
                <c:pt idx="24" formatCode="0.00">
                  <c:v>1.0849315068493151</c:v>
                </c:pt>
                <c:pt idx="25" formatCode="0.00">
                  <c:v>0.39452054794520541</c:v>
                </c:pt>
                <c:pt idx="26" formatCode="0.00">
                  <c:v>3.2876712328767127E-2</c:v>
                </c:pt>
                <c:pt idx="27" formatCode="0.00">
                  <c:v>0.39452054794520541</c:v>
                </c:pt>
                <c:pt idx="28" formatCode="0.00">
                  <c:v>0.19726027397260271</c:v>
                </c:pt>
                <c:pt idx="29" formatCode="0.00">
                  <c:v>0.36164383561643837</c:v>
                </c:pt>
              </c:numCache>
            </c:numRef>
          </c:val>
        </c:ser>
        <c:ser>
          <c:idx val="3"/>
          <c:order val="3"/>
          <c:tx>
            <c:strRef>
              <c:f>'802.11'!$GH$1</c:f>
              <c:strCache>
                <c:ptCount val="1"/>
                <c:pt idx="0">
                  <c:v>Months between start of first Sponsor ballot and end of last Sponsor ballot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'802.11'!$GH$2:$GH$33</c:f>
              <c:numCache>
                <c:formatCode>General</c:formatCode>
                <c:ptCount val="32"/>
                <c:pt idx="0" formatCode="0.00">
                  <c:v>7.9621419676214167</c:v>
                </c:pt>
                <c:pt idx="6" formatCode="0.00">
                  <c:v>12.295890410958904</c:v>
                </c:pt>
                <c:pt idx="7" formatCode="0.00">
                  <c:v>6.6410958904109583</c:v>
                </c:pt>
                <c:pt idx="8" formatCode="0.00">
                  <c:v>3.1890410958904112</c:v>
                </c:pt>
                <c:pt idx="9" formatCode="0.00">
                  <c:v>6.4438356164383563</c:v>
                </c:pt>
                <c:pt idx="10" formatCode="0.00">
                  <c:v>5.5890410958904102</c:v>
                </c:pt>
                <c:pt idx="11" formatCode="0.00">
                  <c:v>2.4000000000000004</c:v>
                </c:pt>
                <c:pt idx="12" formatCode="0.00">
                  <c:v>8.2520547945205465</c:v>
                </c:pt>
                <c:pt idx="13" formatCode="0.00">
                  <c:v>12.55890410958904</c:v>
                </c:pt>
                <c:pt idx="14" formatCode="0.00">
                  <c:v>6.706849315068494</c:v>
                </c:pt>
                <c:pt idx="15" formatCode="0.00">
                  <c:v>5.4575342465753423</c:v>
                </c:pt>
                <c:pt idx="16" formatCode="0.00">
                  <c:v>6.0821917808219181</c:v>
                </c:pt>
                <c:pt idx="17" formatCode="0.00">
                  <c:v>8.0547945205479454</c:v>
                </c:pt>
                <c:pt idx="19" formatCode="0.00">
                  <c:v>13.446575342465753</c:v>
                </c:pt>
                <c:pt idx="20" formatCode="0.00">
                  <c:v>13.24931506849315</c:v>
                </c:pt>
                <c:pt idx="21" formatCode="0.00">
                  <c:v>10.191780821917808</c:v>
                </c:pt>
                <c:pt idx="22" formatCode="0.00">
                  <c:v>5.9835616438356167</c:v>
                </c:pt>
                <c:pt idx="23" formatCode="0.00">
                  <c:v>10.717808219178082</c:v>
                </c:pt>
                <c:pt idx="24" formatCode="0.00">
                  <c:v>13.742465753424657</c:v>
                </c:pt>
                <c:pt idx="25" formatCode="0.00">
                  <c:v>4.5041095890410965</c:v>
                </c:pt>
                <c:pt idx="26" formatCode="0.00">
                  <c:v>6.6082191780821908</c:v>
                </c:pt>
                <c:pt idx="27" formatCode="0.00">
                  <c:v>8.2191780821917799</c:v>
                </c:pt>
                <c:pt idx="28" formatCode="0.00">
                  <c:v>4.8328767123287673</c:v>
                </c:pt>
                <c:pt idx="29" formatCode="0.00">
                  <c:v>2.5972602739726027</c:v>
                </c:pt>
              </c:numCache>
            </c:numRef>
          </c:val>
        </c:ser>
        <c:ser>
          <c:idx val="4"/>
          <c:order val="4"/>
          <c:tx>
            <c:strRef>
              <c:f>'802.11'!$GI$1</c:f>
              <c:strCache>
                <c:ptCount val="1"/>
                <c:pt idx="0">
                  <c:v>Months between end of last Sponsor ballot and IEEE SASB approval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'802.11'!$GI$2:$GI$33</c:f>
              <c:numCache>
                <c:formatCode>General</c:formatCode>
                <c:ptCount val="32"/>
                <c:pt idx="0" formatCode="0.00">
                  <c:v>2.4403486924034867</c:v>
                </c:pt>
                <c:pt idx="6" formatCode="0.00">
                  <c:v>5.2273972602739729</c:v>
                </c:pt>
                <c:pt idx="7" formatCode="0.00">
                  <c:v>2.1369863013698627</c:v>
                </c:pt>
                <c:pt idx="8" formatCode="0.00">
                  <c:v>0.95342465753424666</c:v>
                </c:pt>
                <c:pt idx="9" formatCode="0.00">
                  <c:v>2.5315068493150683</c:v>
                </c:pt>
                <c:pt idx="10" formatCode="0.00">
                  <c:v>1.5452054794520547</c:v>
                </c:pt>
                <c:pt idx="11" formatCode="0.00">
                  <c:v>1.3150684931506849</c:v>
                </c:pt>
                <c:pt idx="12" formatCode="0.00">
                  <c:v>1.7095890410958905</c:v>
                </c:pt>
                <c:pt idx="13" formatCode="0.00">
                  <c:v>3.978082191780822</c:v>
                </c:pt>
                <c:pt idx="14" formatCode="0.00">
                  <c:v>2.3013698630136985</c:v>
                </c:pt>
                <c:pt idx="15" formatCode="0.00">
                  <c:v>2.3342465753424659</c:v>
                </c:pt>
                <c:pt idx="16" formatCode="0.00">
                  <c:v>3.2219178082191782</c:v>
                </c:pt>
                <c:pt idx="17" formatCode="0.00">
                  <c:v>3.2219178082191782</c:v>
                </c:pt>
                <c:pt idx="19" formatCode="0.00">
                  <c:v>2.4000000000000004</c:v>
                </c:pt>
                <c:pt idx="20" formatCode="0.00">
                  <c:v>2.5972602739726027</c:v>
                </c:pt>
                <c:pt idx="21" formatCode="0.00">
                  <c:v>2.4657534246575343</c:v>
                </c:pt>
                <c:pt idx="22" formatCode="0.00">
                  <c:v>3.2219178082191782</c:v>
                </c:pt>
                <c:pt idx="23" formatCode="0.00">
                  <c:v>1.0520547945205481</c:v>
                </c:pt>
                <c:pt idx="24" formatCode="0.00">
                  <c:v>2.7945205479452051</c:v>
                </c:pt>
                <c:pt idx="25" formatCode="0.00">
                  <c:v>2.0383561643835617</c:v>
                </c:pt>
                <c:pt idx="26" formatCode="0.00">
                  <c:v>1.6109589041095891</c:v>
                </c:pt>
                <c:pt idx="27" formatCode="0.00">
                  <c:v>2.2356164383561645</c:v>
                </c:pt>
                <c:pt idx="28" formatCode="0.00">
                  <c:v>2.7945205479452051</c:v>
                </c:pt>
                <c:pt idx="29" formatCode="0.00">
                  <c:v>1.3808219178082193</c:v>
                </c:pt>
              </c:numCache>
            </c:numRef>
          </c:val>
        </c:ser>
        <c:ser>
          <c:idx val="5"/>
          <c:order val="5"/>
          <c:tx>
            <c:strRef>
              <c:f>'802.11'!$GJ$1</c:f>
              <c:strCache>
                <c:ptCount val="1"/>
                <c:pt idx="0">
                  <c:v>Months between IEEE SASB Approval and publish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'802.11'!$GJ$2:$GJ$33</c:f>
              <c:numCache>
                <c:formatCode>General</c:formatCode>
                <c:ptCount val="32"/>
                <c:pt idx="0" formatCode="0.00">
                  <c:v>1.150684931506849</c:v>
                </c:pt>
                <c:pt idx="6" formatCode="0.00">
                  <c:v>1.6438356164383561</c:v>
                </c:pt>
                <c:pt idx="7" formatCode="0.00">
                  <c:v>1.0520547945205481</c:v>
                </c:pt>
                <c:pt idx="8" formatCode="0.00">
                  <c:v>0.49315068493150682</c:v>
                </c:pt>
                <c:pt idx="9" formatCode="0.00">
                  <c:v>1.0849315068493151</c:v>
                </c:pt>
                <c:pt idx="10" formatCode="0.00">
                  <c:v>0.98630136986301364</c:v>
                </c:pt>
                <c:pt idx="11" formatCode="0.00">
                  <c:v>1.1835616438356165</c:v>
                </c:pt>
                <c:pt idx="12" formatCode="0.00">
                  <c:v>1.1178082191780823</c:v>
                </c:pt>
                <c:pt idx="13" formatCode="0.00">
                  <c:v>3.1561643835616433</c:v>
                </c:pt>
                <c:pt idx="14" formatCode="0.00">
                  <c:v>1.5780821917808217</c:v>
                </c:pt>
                <c:pt idx="15" formatCode="0.00">
                  <c:v>0.92054794520547945</c:v>
                </c:pt>
                <c:pt idx="16" formatCode="0.00">
                  <c:v>2.2027397260273971</c:v>
                </c:pt>
                <c:pt idx="17" formatCode="0.00">
                  <c:v>0</c:v>
                </c:pt>
                <c:pt idx="19" formatCode="0.00">
                  <c:v>0.75616438356164384</c:v>
                </c:pt>
                <c:pt idx="20" formatCode="0.00">
                  <c:v>0.23013698630136986</c:v>
                </c:pt>
                <c:pt idx="21" formatCode="0.00">
                  <c:v>0.62465753424657533</c:v>
                </c:pt>
                <c:pt idx="22" formatCode="0.00">
                  <c:v>1.3479452054794521</c:v>
                </c:pt>
                <c:pt idx="23" formatCode="0.00">
                  <c:v>0.46027397260273972</c:v>
                </c:pt>
                <c:pt idx="24" formatCode="0.00">
                  <c:v>1.7095890410958905</c:v>
                </c:pt>
                <c:pt idx="25" formatCode="0.00">
                  <c:v>2.0054794520547947</c:v>
                </c:pt>
                <c:pt idx="26" formatCode="0.00">
                  <c:v>0.19726027397260271</c:v>
                </c:pt>
                <c:pt idx="27" formatCode="0.00">
                  <c:v>2.3013698630136985</c:v>
                </c:pt>
                <c:pt idx="28" formatCode="0.00">
                  <c:v>0.26301369863013702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8260608"/>
        <c:axId val="378262960"/>
        <c:axId val="0"/>
      </c:bar3DChart>
      <c:catAx>
        <c:axId val="37826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7826296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7826296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782606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571587125416204"/>
          <c:y val="3.0995151029850083E-2"/>
          <c:w val="0.13873473917869028"/>
          <c:h val="0.921696516748965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30049" y="8982075"/>
            <a:ext cx="1388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36529394-E395-40E9-8CDC-A413297843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3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1873" y="8985250"/>
            <a:ext cx="1849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5B6E629-8893-4ED0-853E-3284F5DDE2A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00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2776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Jan. 2015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BA28F7E2-EC68-428D-9E12-BB0DE03FF1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617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14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May 2015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DD95C456-E260-4087-99E1-6E1F5C27EDA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4116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May 2015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9598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042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4FBF73-3EAB-418C-9B21-376FE708E63E}" type="slidenum">
              <a:rPr lang="en-US" altLang="en-US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25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11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D56C145-5ECB-4843-A1C3-3DFC39C790A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1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72647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Jan. 2015 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06926A6-8258-4ECD-91B0-B43CB6A91D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39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CD3795-9980-4E68-9073-B09746F68041}" type="slidenum">
              <a:rPr lang="en-US" altLang="en-US" sz="1300"/>
              <a:pPr/>
              <a:t>6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Jonathan Segev (Intel)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50B8387-5C4E-4399-8684-9398267016A5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863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813" y="95250"/>
            <a:ext cx="2193925" cy="2159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/>
              <a:t>doc.: IEEE 802.11-14/1031r5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64944" cy="215444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March </a:t>
            </a:r>
            <a:r>
              <a:rPr lang="en-US" sz="1400" dirty="0" smtClean="0"/>
              <a:t>2015 </a:t>
            </a:r>
            <a:endParaRPr lang="en-GB" sz="1400" dirty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175" y="8985250"/>
            <a:ext cx="1833563" cy="18415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Page </a:t>
            </a:r>
            <a:fld id="{A08B36B0-62B3-4EE6-8D7F-DC8824BA5674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7252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05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F23AE01-AA0F-4D19-B16D-13A7A917785A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069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458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546DB0-B394-4902-B345-342EDBBE1F58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17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02483-6CB9-4EDD-B5DC-2E9571431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7CBC703-1F47-45FB-8C1A-11E517A90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76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78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D68415-2515-476A-8F70-CC6537E8D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8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152BCA7-89AC-46D4-818E-AB7EE2363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51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CC989CE-3408-4D97-8E27-4599A217B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36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6E5529-AF7F-43DD-99E8-5FA51CD3A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A4F8711-2182-4E93-917F-A64048038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2428D76-CD5B-4012-A8EA-1F800D26C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48AC4D-17AF-4CEE-AE36-F58382D9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69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EB95E7-BA1B-4250-B528-3CF394CF2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6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F60165E-0A82-4B03-B861-83DFBC6460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9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3876AB2F-9FEE-40B4-9C72-38E527384A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6" y="332601"/>
            <a:ext cx="32830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802.11-15/0242r0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attendanc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b_bylaws.pdf" TargetMode="External"/><Relationship Id="rId2" Type="http://schemas.openxmlformats.org/officeDocument/2006/relationships/hyperlink" Target="http://standards.ieee.org/develop/policies/bylaw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develop/policies/policy_rev.pdf" TargetMode="External"/><Relationship Id="rId5" Type="http://schemas.openxmlformats.org/officeDocument/2006/relationships/hyperlink" Target="http://standards.ieee.org/develop/policies/opman/sb_om.pdf" TargetMode="External"/><Relationship Id="rId4" Type="http://schemas.openxmlformats.org/officeDocument/2006/relationships/hyperlink" Target="http://standards.ieee.org/develop/policies/opman/index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Rules/rules.shtml" TargetMode="External"/><Relationship Id="rId3" Type="http://schemas.openxmlformats.org/officeDocument/2006/relationships/hyperlink" Target="http://grouper.ieee.org/groups/802/PNP/approved/IEEE_802_LMSC_OM_approved_120725.pdf" TargetMode="External"/><Relationship Id="rId7" Type="http://schemas.openxmlformats.org/officeDocument/2006/relationships/hyperlink" Target="https://mentor.ieee.org/802.11/dcn/13/11-13-0001-01-0000-802-11-operations-manual.docx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WG_PandP_v12.pdf" TargetMode="External"/><Relationship Id="rId5" Type="http://schemas.openxmlformats.org/officeDocument/2006/relationships/hyperlink" Target="http://grouper.ieee.org/groups/802/PNP/approved/IEEE_802_LMSC_WG_PandP_approved_120604-v1.pdf" TargetMode="External"/><Relationship Id="rId4" Type="http://schemas.openxmlformats.org/officeDocument/2006/relationships/hyperlink" Target="http://grouper.ieee.org/groups/802/PNP/approved/IEEE_802_OM_v1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54459566-AFFC-4868-92A2-DD99D1F308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NGP SG January  Agenda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01</a:t>
            </a:r>
            <a:r>
              <a:rPr lang="en-US" altLang="en-US" sz="2000" b="0" dirty="0" smtClean="0"/>
              <a:t>-02-2015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861567"/>
              </p:ext>
            </p:extLst>
          </p:nvPr>
        </p:nvGraphicFramePr>
        <p:xfrm>
          <a:off x="677863" y="2671763"/>
          <a:ext cx="771683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0" name="Document" r:id="rId4" imgW="8248271" imgH="996595" progId="Word.Document.8">
                  <p:embed/>
                </p:oleObj>
              </mc:Choice>
              <mc:Fallback>
                <p:oleObj name="Document" r:id="rId4" imgW="8248271" imgH="9965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671763"/>
                        <a:ext cx="7716837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/>
              <a:t> Authors: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Slide </a:t>
            </a:r>
            <a:fld id="{E1B09420-2B25-43B5-8E77-F98B5002837F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671888"/>
          </a:xfrm>
        </p:spPr>
        <p:txBody>
          <a:bodyPr/>
          <a:lstStyle/>
          <a:p>
            <a:r>
              <a:rPr lang="en-US" altLang="en-US" sz="2000" dirty="0" smtClean="0"/>
              <a:t>Link to IEEE Disclosure of Affiliation 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3"/>
              </a:rPr>
              <a:t>http://standards.ieee.org/faqs/affiliationFAQ.html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Links to IEEE Antitrust Guidelines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4"/>
              </a:rPr>
              <a:t>http://standards.ieee.org/resources/antitrust-guidelines.pdf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Code of Ethics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5"/>
              </a:rPr>
              <a:t>http://www.ieee.org/web/membership/ethics/code_ethics.html</a:t>
            </a:r>
            <a:r>
              <a:rPr lang="en-US" alt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Patent Policy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6"/>
              </a:rPr>
              <a:t>http://standards.ieee.org/board/pat/pat-slideset.ppt</a:t>
            </a:r>
            <a:endParaRPr lang="en-US" altLang="en-US" dirty="0" smtClean="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Resources – URLs</a:t>
            </a: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0824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Reminder of SG rules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Next Generation Positioning  SG operates under the rules defined in the 802 LMSC Policy &amp; Procedures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5.3, 802 LMSC Operations Manual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4.3, and 802.11 Operations Manual clause 5</a:t>
            </a:r>
          </a:p>
          <a:p>
            <a:pPr lvl="1"/>
            <a:r>
              <a:rPr lang="en-US" altLang="en-US" dirty="0" smtClean="0"/>
              <a:t>Participation is open to all</a:t>
            </a:r>
          </a:p>
          <a:p>
            <a:pPr lvl="1"/>
            <a:r>
              <a:rPr lang="en-US" altLang="en-US" dirty="0" smtClean="0"/>
              <a:t>802.11 voting rights is NOT required to attend, participate, motion and vote on NGP SG matters</a:t>
            </a:r>
          </a:p>
          <a:p>
            <a:pPr lvl="1"/>
            <a:r>
              <a:rPr lang="en-US" altLang="en-US" dirty="0" smtClean="0"/>
              <a:t>All votes on motions require 75% approval to pass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C5EEAF-9A8C-4F86-92DC-58D489E13B7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504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7BE6D980-3516-4EC6-A0B2-C3DAE4DB208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>
                <a:solidFill>
                  <a:schemeClr val="tx2"/>
                </a:solidFill>
              </a:rPr>
              <a:t>SG Schedule in a Glance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334247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PM3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2155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215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EB6160AC-AE34-4155-AFC8-18519305C87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Agenda Items for the Week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Patent policy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Presentations </a:t>
            </a:r>
            <a:r>
              <a:rPr lang="en-US" altLang="en-US" sz="2000" dirty="0" smtClean="0"/>
              <a:t>to inform the SG in its effort to develop PAR &amp; CSD, such as: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Use cases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Problems statements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Scope and purpose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Draft PAR and CSD proposals.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Schedule teleconference times.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 smtClean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List of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Submission for the week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088184"/>
              </p:ext>
            </p:extLst>
          </p:nvPr>
        </p:nvGraphicFramePr>
        <p:xfrm>
          <a:off x="685800" y="1752600"/>
          <a:ext cx="7772404" cy="27888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2124576"/>
                <a:gridCol w="2667000"/>
                <a:gridCol w="1600204"/>
              </a:tblGrid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11-15/0242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March 2015 Agenda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401480">
                <a:tc>
                  <a:txBody>
                    <a:bodyPr/>
                    <a:lstStyle/>
                    <a:p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CDA4F24-F3A0-498F-A3B3-1601B3055CD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1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1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Meeting to </a:t>
            </a:r>
            <a:r>
              <a:rPr lang="en-US" altLang="en-US" sz="2400" b="1" dirty="0" smtClean="0"/>
              <a:t>Order (1min)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Patent Policy and </a:t>
            </a:r>
            <a:r>
              <a:rPr lang="en-US" altLang="en-US" sz="2400" b="1" dirty="0" smtClean="0"/>
              <a:t>Logistics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for </a:t>
            </a:r>
            <a:r>
              <a:rPr lang="en-US" altLang="en-US" sz="2400" b="1" dirty="0" smtClean="0"/>
              <a:t>Submission (0min)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Agenda </a:t>
            </a:r>
            <a:r>
              <a:rPr lang="en-US" altLang="en-US" sz="2400" b="1" dirty="0" smtClean="0"/>
              <a:t>Setting </a:t>
            </a:r>
            <a:r>
              <a:rPr lang="en-US" altLang="en-US" sz="2400" b="1" dirty="0" smtClean="0"/>
              <a:t>(5min</a:t>
            </a:r>
            <a:r>
              <a:rPr lang="en-US" altLang="en-US" sz="2400" b="1" dirty="0" smtClean="0"/>
              <a:t>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Approval </a:t>
            </a:r>
            <a:r>
              <a:rPr lang="en-US" altLang="en-US" sz="2400" b="1" dirty="0" smtClean="0"/>
              <a:t>previous </a:t>
            </a:r>
            <a:r>
              <a:rPr lang="en-US" altLang="en-US" sz="2400" b="1" dirty="0" smtClean="0"/>
              <a:t>meeting minutes (2min)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Technical Presentations </a:t>
            </a:r>
            <a:r>
              <a:rPr lang="en-US" altLang="en-US" sz="2400" b="1" dirty="0" smtClean="0"/>
              <a:t>(45min)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PAR draft presentation (30min</a:t>
            </a:r>
            <a:r>
              <a:rPr lang="en-US" altLang="en-US" sz="2400" b="1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CSD draft presentation (30min)</a:t>
            </a: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Recess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</a:t>
            </a:r>
            <a:r>
              <a:rPr lang="en-US" altLang="en-US" sz="3200" b="1" dirty="0" err="1" smtClean="0">
                <a:solidFill>
                  <a:schemeClr val="tx2"/>
                </a:solidFill>
              </a:rPr>
              <a:t>oreder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 –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Slot 1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509706"/>
              </p:ext>
            </p:extLst>
          </p:nvPr>
        </p:nvGraphicFramePr>
        <p:xfrm>
          <a:off x="685800" y="1752600"/>
          <a:ext cx="7772400" cy="20320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11-15/0242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March 2015 Agenda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87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365E0F8-EC0D-4938-A3EB-5F40C73F6D5B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120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Study 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Timeline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249511"/>
              </p:ext>
            </p:extLst>
          </p:nvPr>
        </p:nvGraphicFramePr>
        <p:xfrm>
          <a:off x="685800" y="1524000"/>
          <a:ext cx="7772400" cy="4781542"/>
        </p:xfrm>
        <a:graphic>
          <a:graphicData uri="http://schemas.openxmlformats.org/drawingml/2006/table">
            <a:tbl>
              <a:tblPr/>
              <a:tblGrid>
                <a:gridCol w="2286000"/>
                <a:gridCol w="5486400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Month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January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Formation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Initial discussion on PAR and CSD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 on use cases, usage models.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19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March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Continue discussion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SG Final version of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Working Group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PAR circulated amongst other WGs.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Resolve EC feedback on PAR and CSD.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Executive Committee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NesCom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Sep.  (targeted)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Task Group formation meeting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Next Generation Positioning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Study Group</a:t>
            </a:r>
            <a:endParaRPr lang="en-CA" altLang="en-US" sz="3600" dirty="0" smtClean="0">
              <a:cs typeface="Times New Roman" panose="02020603050405020304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305800" cy="3124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Berlin, Germany</a:t>
            </a: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March 8-13, 2015</a:t>
            </a: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Chair: 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Jonathan Segev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Secretary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: Gabor 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Bajko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 (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MediaTek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  <a:endParaRPr lang="en-US" altLang="en-US" sz="1800" b="0" dirty="0" smtClean="0">
              <a:cs typeface="Times New Roman" panose="02020603050405020304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DD7BF1-6316-4B11-9FE1-A04A16D60D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2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336074-CE23-4012-A0F8-71CE9BF84794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5298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2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5299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Call Meeting to Order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Patent Policy and Logistics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Study Group Officers elections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Review PAR </a:t>
            </a:r>
            <a:r>
              <a:rPr lang="en-US" altLang="en-US" sz="2000" dirty="0" smtClean="0"/>
              <a:t>and CSD draft</a:t>
            </a:r>
            <a:endParaRPr lang="en-US" altLang="en-US" sz="20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Teleconference </a:t>
            </a:r>
            <a:r>
              <a:rPr lang="en-US" altLang="en-US" sz="2000" dirty="0"/>
              <a:t>Schedule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Adjourn.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Presentations for slot # 2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71842"/>
              </p:ext>
            </p:extLst>
          </p:nvPr>
        </p:nvGraphicFramePr>
        <p:xfrm>
          <a:off x="685800" y="1752600"/>
          <a:ext cx="7772400" cy="20320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11-14/1561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Next Gen.</a:t>
                      </a:r>
                      <a:r>
                        <a:rPr lang="en-US" sz="1500" baseline="0" dirty="0" smtClean="0"/>
                        <a:t> Positioning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Deck.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0FEA408-62FF-4705-9186-989F2FD22D6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939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Goals for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May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939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 algn="just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 - TBD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6373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929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03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28</a:t>
            </a:fld>
            <a:endParaRPr lang="en-US" alt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918996"/>
              </p:ext>
            </p:extLst>
          </p:nvPr>
        </p:nvGraphicFramePr>
        <p:xfrm>
          <a:off x="0" y="1219199"/>
          <a:ext cx="9144000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5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DF4F4C1-1DB8-4661-868B-D1F31CE9BF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/>
              <a:t>This presentation contains the IEEE 802.11 </a:t>
            </a:r>
            <a:r>
              <a:rPr lang="en-US" altLang="en-US" sz="2400" b="1" dirty="0" smtClean="0"/>
              <a:t>NGP (Next Generation Positioning) Study </a:t>
            </a:r>
            <a:r>
              <a:rPr lang="en-US" altLang="en-US" sz="2400" b="1" dirty="0"/>
              <a:t>Group agenda for the </a:t>
            </a:r>
            <a:r>
              <a:rPr lang="en-US" altLang="en-US" sz="2400" b="1" dirty="0" smtClean="0"/>
              <a:t>March session</a:t>
            </a:r>
            <a:r>
              <a:rPr lang="en-US" altLang="en-US" sz="2400" b="1" dirty="0"/>
              <a:t>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BC39666-1D8A-4A99-B298-3D26DD768C8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09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715A751-83D8-4AAE-BCB8-0604CB515304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en-US" smtClean="0"/>
              <a:t>Attendance, Voting &amp; Document Status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86800" cy="4724400"/>
          </a:xfrm>
        </p:spPr>
        <p:txBody>
          <a:bodyPr/>
          <a:lstStyle/>
          <a:p>
            <a:r>
              <a:rPr lang="en-US" altLang="en-US" sz="2000" b="0" dirty="0" smtClean="0"/>
              <a:t>Make sure your badges are correct 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Please announce your affiliation when you first address the group during a meeting slot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If you plan to make a submission be sure it does not contain company logos or advertising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Questions on Voting status, Ballot pool, Access to Reflector, Documentation,  member</a:t>
            </a:r>
            <a:r>
              <a:rPr lang="ja-JP" altLang="en-US" sz="2000" b="0" dirty="0" smtClean="0"/>
              <a:t>’</a:t>
            </a:r>
            <a:r>
              <a:rPr lang="en-US" altLang="ja-JP" sz="2000" b="0" dirty="0" smtClean="0"/>
              <a:t>s area</a:t>
            </a:r>
          </a:p>
          <a:p>
            <a:pPr lvl="1"/>
            <a:r>
              <a:rPr lang="en-US" altLang="en-US" dirty="0" smtClean="0"/>
              <a:t>see Jon Rosdahl – Jon.Rosdahl@csr.com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  <a:p>
            <a:r>
              <a:rPr lang="en-US" altLang="en-US" sz="2000" b="0" dirty="0" smtClean="0"/>
              <a:t>Cell Phones Silent or Off</a:t>
            </a:r>
          </a:p>
          <a:p>
            <a:pPr lvl="1"/>
            <a:endParaRPr lang="en-US" altLang="en-US" sz="1800" dirty="0" smtClean="0"/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41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 </a:t>
            </a:r>
          </a:p>
        </p:txBody>
      </p:sp>
    </p:spTree>
    <p:extLst>
      <p:ext uri="{BB962C8B-B14F-4D97-AF65-F5344CB8AC3E}">
        <p14:creationId xmlns:p14="http://schemas.microsoft.com/office/powerpoint/2010/main" val="3612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EFA5A62-D7B0-4208-A932-9928D69165A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0791D5A-D10E-445B-8C5C-84CD74A60AC3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Attendance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pPr marL="457200" indent="-457200"/>
            <a:r>
              <a:rPr lang="en-US" altLang="en-US" dirty="0" smtClean="0">
                <a:hlinkClick r:id="rId2"/>
              </a:rPr>
              <a:t>https://imat.ieee.org/attendance</a:t>
            </a:r>
            <a:r>
              <a:rPr lang="en-US" altLang="en-US" dirty="0" smtClean="0"/>
              <a:t> </a:t>
            </a:r>
            <a:endParaRPr lang="en-US" altLang="en-US" sz="3600" dirty="0" smtClean="0"/>
          </a:p>
          <a:p>
            <a:pPr marL="0" indent="0">
              <a:buNone/>
            </a:pPr>
            <a:endParaRPr lang="en-US" altLang="en-US" b="0" kern="1200" dirty="0" smtClean="0">
              <a:ea typeface="+mn-ea"/>
              <a:cs typeface="+mn-cs"/>
            </a:endParaRPr>
          </a:p>
          <a:p>
            <a:pPr lvl="1"/>
            <a:r>
              <a:rPr lang="en-US" altLang="en-US" dirty="0" smtClean="0"/>
              <a:t>You must register before logging attendance.</a:t>
            </a:r>
          </a:p>
          <a:p>
            <a:pPr lvl="1"/>
            <a:r>
              <a:rPr lang="en-US" altLang="en-US" dirty="0" smtClean="0"/>
              <a:t>You must log attendance during each 2 hour session.</a:t>
            </a:r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altLang="en-US" sz="2000" dirty="0" smtClean="0"/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51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13502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altLang="en-US" sz="3200" u="sng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 dirty="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 dirty="0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3300422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138EE4-3382-406F-9854-CB251A2B3E2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smtClean="0"/>
              <a:t>Patent Related Links</a:t>
            </a:r>
            <a:endParaRPr lang="en-US" altLang="en-US" u="sng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991600" cy="3505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cs typeface="Times New Roman" panose="02020603050405020304" pitchFamily="18" charset="0"/>
              </a:rPr>
              <a:t>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Boards Bylaws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900" dirty="0" smtClean="0"/>
              <a:t>		</a:t>
            </a:r>
            <a:r>
              <a:rPr lang="en-US" altLang="en-US" sz="1900" i="1" dirty="0" smtClean="0">
                <a:hlinkClick r:id="rId3"/>
              </a:rPr>
              <a:t>http://standards.ieee.org/guides/bylaws/sect6-7.html#6</a:t>
            </a:r>
            <a:r>
              <a:rPr lang="en-US" altLang="en-US" sz="1900" i="1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4"/>
              </a:rPr>
              <a:t>http://standards.ieee.org/guides/opman/sect6.html#6.3</a:t>
            </a:r>
            <a:r>
              <a:rPr lang="en-US" altLang="en-US" sz="1900" i="1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5"/>
              </a:rPr>
              <a:t>http://standards.ieee.org/board/pat/pat-material.html</a:t>
            </a:r>
            <a:r>
              <a:rPr lang="en-US" altLang="en-US" sz="1900" i="1" dirty="0" smtClean="0"/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5273675"/>
            <a:ext cx="678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http://standards.ieee.org/board/pat/index.html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endParaRPr lang="en-US" altLang="en-US" sz="12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at http://standards.ieee.org/board/pat/pat-slideset.ppt 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32591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IEEE-SA Rules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en-US" sz="1800" dirty="0" smtClean="0"/>
              <a:t>The current version of the IEEE-SA Standards Board Bylaws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2"/>
              </a:rPr>
              <a:t>http://standards.ieee.org/develop/policies/bylaws/index.html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3"/>
              </a:rPr>
              <a:t>http://standards.ieee.org/develop/policies/bylaws/sb_bylaws.pdf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800" dirty="0" smtClean="0"/>
          </a:p>
          <a:p>
            <a:r>
              <a:rPr lang="en-US" altLang="en-US" sz="1800" dirty="0" smtClean="0"/>
              <a:t>The current version of the IEEE-SA Standards Board Operations Manual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4"/>
              </a:rPr>
              <a:t>http://standards.ieee.org/develop/policies/opman/index.html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5"/>
              </a:rPr>
              <a:t>http://standards.ieee.org/develop/policies/opman/sb_om.pdf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endParaRPr lang="en-GB" altLang="en-US" sz="1800" dirty="0" smtClean="0"/>
          </a:p>
          <a:p>
            <a:r>
              <a:rPr lang="en-US" altLang="en-US" sz="1800" dirty="0" smtClean="0"/>
              <a:t>The text of the changes made to these documents (approved by SASB/BOG in 2012) can be found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6"/>
              </a:rPr>
              <a:t>http://standards.ieee.org/develop/policies/policy_rev.pdf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600" dirty="0" smtClean="0"/>
          </a:p>
          <a:p>
            <a:r>
              <a:rPr lang="en-US" altLang="en-US" sz="1800" dirty="0" smtClean="0"/>
              <a:t>Please read through these changes so that you are familiar with the current P&amp;P.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58A1160-7BF1-4532-B5E1-5B308F4EC5B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40732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AC6D41-902D-4176-9538-54E8CF60934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smtClean="0"/>
              <a:t>Current IEEE 802 Procedures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altLang="en-US" sz="2000" dirty="0" smtClean="0">
                <a:hlinkClick r:id="rId2"/>
              </a:rPr>
              <a:t>IEEE 802 Policies &amp; Procedures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 smtClean="0"/>
              <a:t>(link to </a:t>
            </a:r>
            <a:r>
              <a:rPr lang="en-US" altLang="en-US" sz="1600" dirty="0" err="1" smtClean="0"/>
              <a:t>AudCom</a:t>
            </a:r>
            <a:r>
              <a:rPr lang="en-US" altLang="en-US" sz="1600" dirty="0" smtClean="0"/>
              <a:t>, approved by IEEE-SA Standards Board Dec 2012)</a:t>
            </a:r>
            <a:r>
              <a:rPr lang="en-US" altLang="en-US" sz="1800" dirty="0" smtClean="0"/>
              <a:t> </a:t>
            </a:r>
          </a:p>
          <a:p>
            <a:pPr lvl="1"/>
            <a:r>
              <a:rPr lang="en-US" altLang="en-US" sz="1400" dirty="0" smtClean="0">
                <a:hlinkClick r:id="rId2"/>
              </a:rPr>
              <a:t>http://standards.ieee.org/board/aud/LMSC.pdf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3"/>
              </a:rPr>
              <a:t>IEEE 802 Operations Manual </a:t>
            </a:r>
            <a:r>
              <a:rPr lang="en-US" altLang="en-US" sz="1600" dirty="0" smtClean="0"/>
              <a:t>(effective 16 Nov 2012), </a:t>
            </a:r>
            <a:endParaRPr lang="en-US" altLang="en-US" sz="2000" dirty="0" smtClean="0"/>
          </a:p>
          <a:p>
            <a:pPr lvl="1"/>
            <a:r>
              <a:rPr lang="en-US" altLang="en-US" sz="1200" dirty="0" smtClean="0">
                <a:hlinkClick r:id="rId4"/>
              </a:rPr>
              <a:t>http://grouper.ieee.org/groups/802/PNP/approved/IEEE_802_OM_v11.pdf</a:t>
            </a:r>
            <a:endParaRPr lang="en-US" altLang="en-US" sz="1200" dirty="0" smtClean="0"/>
          </a:p>
          <a:p>
            <a:pPr lvl="1">
              <a:buFontTx/>
              <a:buNone/>
            </a:pPr>
            <a:endParaRPr lang="en-US" altLang="en-US" sz="1200" dirty="0" smtClean="0"/>
          </a:p>
          <a:p>
            <a:r>
              <a:rPr lang="en-US" altLang="en-US" sz="2000" dirty="0" smtClean="0">
                <a:hlinkClick r:id="rId5" action="ppaction://hlinkfile"/>
              </a:rPr>
              <a:t>IEEE 802 Working Group Policies and Procedures</a:t>
            </a:r>
            <a:r>
              <a:rPr lang="en-US" altLang="en-US" sz="2000" dirty="0" smtClean="0"/>
              <a:t> </a:t>
            </a:r>
            <a:r>
              <a:rPr lang="en-US" altLang="en-US" sz="1600" dirty="0" smtClean="0"/>
              <a:t>(effective 16 Nov 2012) </a:t>
            </a:r>
            <a:endParaRPr lang="en-US" altLang="en-US" sz="2000" dirty="0" smtClean="0"/>
          </a:p>
          <a:p>
            <a:pPr lvl="1"/>
            <a:r>
              <a:rPr lang="en-US" altLang="en-US" sz="1400" dirty="0" smtClean="0">
                <a:hlinkClick r:id="rId6"/>
              </a:rPr>
              <a:t>http://grouper.ieee.org/groups/802/PNP/approved/IEEE_802_WG_PandP_v12.pdf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7" tooltip="802.11 WG Operation Manual"/>
              </a:rPr>
              <a:t>IEEE 802.11 WG OM</a:t>
            </a:r>
            <a:r>
              <a:rPr lang="en-US" altLang="en-US" sz="1800" dirty="0" smtClean="0"/>
              <a:t>: (Approved January 2015)</a:t>
            </a:r>
          </a:p>
          <a:p>
            <a:pPr lvl="1"/>
            <a:r>
              <a:rPr lang="en-US" altLang="en-US" sz="1200" dirty="0" smtClean="0">
                <a:hlinkClick r:id="rId7"/>
              </a:rPr>
              <a:t>https://mentor.ieee.org/802.11/dcn/13/11-13-0001-01-0000-802-11-operations-manual.docx</a:t>
            </a:r>
            <a:endParaRPr lang="en-US" altLang="en-US" sz="1200" dirty="0" smtClean="0"/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2000" dirty="0" smtClean="0"/>
              <a:t>Policies and Procedures hierarchy</a:t>
            </a:r>
          </a:p>
          <a:p>
            <a:pPr lvl="1"/>
            <a:r>
              <a:rPr lang="en-US" altLang="en-US" sz="1800" dirty="0" smtClean="0">
                <a:hlinkClick r:id="rId8"/>
              </a:rPr>
              <a:t>http://www.ieee802.org/11/Rules/rules.shtml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22446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27193</TotalTime>
  <Words>1280</Words>
  <Application>Microsoft Office PowerPoint</Application>
  <PresentationFormat>On-screen Show (4:3)</PresentationFormat>
  <Paragraphs>335</Paragraphs>
  <Slides>28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ＭＳ Ｐゴシック</vt:lpstr>
      <vt:lpstr>ＭＳ Ｐゴシック</vt:lpstr>
      <vt:lpstr>Arial</vt:lpstr>
      <vt:lpstr>Helvetica</vt:lpstr>
      <vt:lpstr>Monotype Sorts</vt:lpstr>
      <vt:lpstr>Times New Roman</vt:lpstr>
      <vt:lpstr>802-11-Submission</vt:lpstr>
      <vt:lpstr>Document</vt:lpstr>
      <vt:lpstr>NGP SG January  Agenda</vt:lpstr>
      <vt:lpstr>IEEE 802.11 Next Generation Positioning  Study Group</vt:lpstr>
      <vt:lpstr>PowerPoint Presentation</vt:lpstr>
      <vt:lpstr>Attendance, Voting &amp; Document Status</vt:lpstr>
      <vt:lpstr>Attendance</vt:lpstr>
      <vt:lpstr>Guidelines for IEEE-SA Meetings</vt:lpstr>
      <vt:lpstr>Patent Related Links</vt:lpstr>
      <vt:lpstr>Current IEEE-SA Rules</vt:lpstr>
      <vt:lpstr>Current IEEE 802 Procedures </vt:lpstr>
      <vt:lpstr>PowerPoint Presentation</vt:lpstr>
      <vt:lpstr>Reminder of SG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Remainder to do attendance</vt:lpstr>
      <vt:lpstr>AOB?</vt:lpstr>
      <vt:lpstr>Backup</vt:lpstr>
      <vt:lpstr>Some history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January 2015 Agenda</dc:title>
  <dc:subject/>
  <dc:creator>Jonathan Segev</dc:creator>
  <cp:keywords/>
  <dc:description/>
  <cp:lastModifiedBy>Segev, Jonathan</cp:lastModifiedBy>
  <cp:revision>1410</cp:revision>
  <cp:lastPrinted>2014-11-04T15:04:57Z</cp:lastPrinted>
  <dcterms:created xsi:type="dcterms:W3CDTF">2007-04-17T18:10:23Z</dcterms:created>
  <dcterms:modified xsi:type="dcterms:W3CDTF">2015-02-01T12:57:00Z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</Properties>
</file>