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5"/>
  </p:notesMasterIdLst>
  <p:handoutMasterIdLst>
    <p:handoutMasterId r:id="rId36"/>
  </p:handoutMasterIdLst>
  <p:sldIdLst>
    <p:sldId id="269" r:id="rId2"/>
    <p:sldId id="271" r:id="rId3"/>
    <p:sldId id="358" r:id="rId4"/>
    <p:sldId id="460" r:id="rId5"/>
    <p:sldId id="443" r:id="rId6"/>
    <p:sldId id="465" r:id="rId7"/>
    <p:sldId id="414" r:id="rId8"/>
    <p:sldId id="432" r:id="rId9"/>
    <p:sldId id="468" r:id="rId10"/>
    <p:sldId id="470" r:id="rId11"/>
    <p:sldId id="471" r:id="rId12"/>
    <p:sldId id="472" r:id="rId13"/>
    <p:sldId id="473" r:id="rId14"/>
    <p:sldId id="474" r:id="rId15"/>
    <p:sldId id="439" r:id="rId16"/>
    <p:sldId id="475" r:id="rId17"/>
    <p:sldId id="469" r:id="rId18"/>
    <p:sldId id="478" r:id="rId19"/>
    <p:sldId id="479" r:id="rId20"/>
    <p:sldId id="476" r:id="rId21"/>
    <p:sldId id="480" r:id="rId22"/>
    <p:sldId id="481" r:id="rId23"/>
    <p:sldId id="430" r:id="rId24"/>
    <p:sldId id="482" r:id="rId25"/>
    <p:sldId id="477" r:id="rId26"/>
    <p:sldId id="484" r:id="rId27"/>
    <p:sldId id="426" r:id="rId28"/>
    <p:sldId id="485" r:id="rId29"/>
    <p:sldId id="467" r:id="rId30"/>
    <p:sldId id="487" r:id="rId31"/>
    <p:sldId id="488" r:id="rId32"/>
    <p:sldId id="486" r:id="rId33"/>
    <p:sldId id="390" r:id="rId3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07" autoAdjust="0"/>
    <p:restoredTop sz="98109" autoAdjust="0"/>
  </p:normalViewPr>
  <p:slideViewPr>
    <p:cSldViewPr>
      <p:cViewPr varScale="1">
        <p:scale>
          <a:sx n="89" d="100"/>
          <a:sy n="89" d="100"/>
        </p:scale>
        <p:origin x="-520"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7544"/>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handoutMaster" Target="handoutMasters/handout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P802.11-15/0237r9</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P802.11-15/0237r9</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P802.11-15/0237r9</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10</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P802.11-15/0237r9</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P802.11-15/0237r9</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P802.11-15/0237r9</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2015</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14</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P802.11-15/0237r9</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P802.11-15/0237r9</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P802.11-15/0237r9</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P802.11-15/0237r9</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P802.11-15/0237r9</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P802.11-15/0237r9</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P802.11-15/0237r9</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P802.11-15/0237r9</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P802.11-15/0237r9</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P802.11-15/0237r9</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P802.11-15/0237r9</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P802.11-15/0237r9</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P802.11-15/0237r9</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P802.11-15/0237r9</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P802.11-15/0237r9</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P802.11-15/0237r9</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P802.11-15/0237r9</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P802.11-15/0237r9</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30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P802.11-15/0237r9</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31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P802.11-15/0237r9</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32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P802.11-15/0237r9</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33</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P802.11-15/0237r9</a:t>
            </a:r>
            <a:endParaRPr lang="en-US"/>
          </a:p>
        </p:txBody>
      </p:sp>
      <p:sp>
        <p:nvSpPr>
          <p:cNvPr id="5" name="Date Placeholder 4"/>
          <p:cNvSpPr>
            <a:spLocks noGrp="1"/>
          </p:cNvSpPr>
          <p:nvPr>
            <p:ph type="dt" idx="11"/>
          </p:nvPr>
        </p:nvSpPr>
        <p:spPr/>
        <p:txBody>
          <a:bodyPr/>
          <a:lstStyle/>
          <a:p>
            <a:r>
              <a:rPr lang="en-US" smtClean="0"/>
              <a:t>March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P802.11-15/0237r9</a:t>
            </a:r>
            <a:endParaRPr lang="en-US"/>
          </a:p>
        </p:txBody>
      </p:sp>
      <p:sp>
        <p:nvSpPr>
          <p:cNvPr id="5" name="Date Placeholder 4"/>
          <p:cNvSpPr>
            <a:spLocks noGrp="1"/>
          </p:cNvSpPr>
          <p:nvPr>
            <p:ph type="dt" idx="11"/>
          </p:nvPr>
        </p:nvSpPr>
        <p:spPr/>
        <p:txBody>
          <a:bodyPr/>
          <a:lstStyle/>
          <a:p>
            <a:r>
              <a:rPr lang="en-US" smtClean="0"/>
              <a:t>March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P802.11-15/0237r9</a:t>
            </a:r>
            <a:endParaRPr lang="en-US"/>
          </a:p>
        </p:txBody>
      </p:sp>
      <p:sp>
        <p:nvSpPr>
          <p:cNvPr id="5" name="Date Placeholder 4"/>
          <p:cNvSpPr>
            <a:spLocks noGrp="1"/>
          </p:cNvSpPr>
          <p:nvPr>
            <p:ph type="dt" idx="11"/>
          </p:nvPr>
        </p:nvSpPr>
        <p:spPr/>
        <p:txBody>
          <a:bodyPr/>
          <a:lstStyle/>
          <a:p>
            <a:r>
              <a:rPr lang="en-US" smtClean="0"/>
              <a:t>March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15635578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P802.11-15/0237r9</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P802.11-15/0237r9</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P802.11-15/0237r9</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0237r9</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7.pdf" TargetMode="External"/><Relationship Id="rId4" Type="http://schemas.openxmlformats.org/officeDocument/2006/relationships/hyperlink" Target="http://www.ieee802.org/1/files/private/bz-drafts/d1/802-1Qbz-d1-5.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2015-03-</a:t>
            </a:r>
            <a:r>
              <a:rPr lang="en-US" sz="1800" b="0" dirty="0" smtClean="0">
                <a:latin typeface="Arial" charset="0"/>
              </a:rPr>
              <a:t>12</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10</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11</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12</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13</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382975679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14</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10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 Room 30441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a:t>Approval of the Minutes of the Monday ad hoc 11ak meeting</a:t>
            </a:r>
            <a:r>
              <a:rPr lang="en-US" b="0" dirty="0" smtClean="0"/>
              <a:t>: 11-15/0414r1.</a:t>
            </a:r>
            <a:endParaRPr lang="en-US" b="0" dirty="0"/>
          </a:p>
          <a:p>
            <a:pPr lvl="1">
              <a:lnSpc>
                <a:spcPct val="80000"/>
              </a:lnSpc>
            </a:pPr>
            <a:r>
              <a:rPr lang="en-US" dirty="0" smtClean="0"/>
              <a:t>Approved by unanimous consent.</a:t>
            </a:r>
            <a:endParaRPr lang="en-US" dirty="0"/>
          </a:p>
          <a:p>
            <a:pPr>
              <a:lnSpc>
                <a:spcPct val="80000"/>
              </a:lnSpc>
            </a:pPr>
            <a:r>
              <a:rPr lang="en-US" dirty="0"/>
              <a:t>Moved, </a:t>
            </a:r>
            <a:r>
              <a:rPr lang="en-US" b="0" dirty="0"/>
              <a:t>to resolve CIDs as follows:</a:t>
            </a:r>
          </a:p>
          <a:p>
            <a:pPr lvl="1">
              <a:lnSpc>
                <a:spcPct val="80000"/>
              </a:lnSpc>
            </a:pPr>
            <a:r>
              <a:rPr lang="en-US" dirty="0"/>
              <a:t>CID 40 as </a:t>
            </a:r>
            <a:r>
              <a:rPr lang="en-US" dirty="0" smtClean="0"/>
              <a:t>“Accept” (note: actually applies to 9.13.4).</a:t>
            </a:r>
            <a:endParaRPr lang="en-US" dirty="0"/>
          </a:p>
          <a:p>
            <a:pPr lvl="1">
              <a:lnSpc>
                <a:spcPct val="80000"/>
              </a:lnSpc>
            </a:pPr>
            <a:r>
              <a:rPr lang="en-US" dirty="0"/>
              <a:t>CID 41 as “Revise” with Response “Insert </a:t>
            </a:r>
            <a:r>
              <a:rPr lang="en-US" dirty="0" smtClean="0"/>
              <a:t>“, which applies </a:t>
            </a:r>
            <a:r>
              <a:rPr lang="en-US" dirty="0"/>
              <a:t>only to non-GLK </a:t>
            </a:r>
            <a:r>
              <a:rPr lang="en-US" dirty="0" smtClean="0"/>
              <a:t>APs,” after the word “annex” in the first sentence </a:t>
            </a:r>
            <a:r>
              <a:rPr lang="en-US" dirty="0"/>
              <a:t>of Clause Q.1.”</a:t>
            </a:r>
          </a:p>
          <a:p>
            <a:pPr lvl="2">
              <a:lnSpc>
                <a:spcPct val="80000"/>
              </a:lnSpc>
            </a:pPr>
            <a:r>
              <a:rPr lang="en-US" dirty="0"/>
              <a:t>Mover: Ganesh </a:t>
            </a:r>
            <a:r>
              <a:rPr lang="en-US" dirty="0" err="1" smtClean="0"/>
              <a:t>Venkatesan</a:t>
            </a:r>
            <a:r>
              <a:rPr lang="en-US" dirty="0" smtClean="0"/>
              <a:t>   </a:t>
            </a:r>
            <a:r>
              <a:rPr lang="en-US" dirty="0"/>
              <a:t>Seconder: </a:t>
            </a:r>
            <a:r>
              <a:rPr lang="en-US" dirty="0" smtClean="0"/>
              <a:t>Joseph Levy</a:t>
            </a:r>
            <a:endParaRPr lang="en-US" dirty="0"/>
          </a:p>
          <a:p>
            <a:pPr lvl="2">
              <a:lnSpc>
                <a:spcPct val="80000"/>
              </a:lnSpc>
            </a:pPr>
            <a:r>
              <a:rPr lang="en-US" dirty="0"/>
              <a:t>Yes: </a:t>
            </a:r>
            <a:r>
              <a:rPr lang="en-US" dirty="0" smtClean="0"/>
              <a:t>4   </a:t>
            </a:r>
            <a:r>
              <a:rPr lang="en-US" dirty="0"/>
              <a:t>No: </a:t>
            </a:r>
            <a:r>
              <a:rPr lang="en-US" dirty="0" smtClean="0"/>
              <a:t>0   </a:t>
            </a:r>
            <a:r>
              <a:rPr lang="en-US" dirty="0"/>
              <a:t>Abstain: </a:t>
            </a:r>
            <a:r>
              <a:rPr lang="en-US" dirty="0" smtClean="0"/>
              <a:t>0</a:t>
            </a:r>
            <a:endParaRPr lang="en-US" dirty="0"/>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10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 Room 30441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Draft</a:t>
            </a:r>
          </a:p>
          <a:p>
            <a:pPr lvl="1">
              <a:lnSpc>
                <a:spcPct val="80000"/>
              </a:lnSpc>
            </a:pPr>
            <a:r>
              <a:rPr lang="en-US" dirty="0"/>
              <a:t>11-15/283r1, “An adaptation of GCR for GLK links” Ganesh </a:t>
            </a:r>
            <a:r>
              <a:rPr lang="en-US" dirty="0" err="1"/>
              <a:t>Venkatesan</a:t>
            </a:r>
            <a:r>
              <a:rPr lang="en-US" dirty="0"/>
              <a:t> (Intel)</a:t>
            </a:r>
          </a:p>
          <a:p>
            <a:pPr lvl="1">
              <a:lnSpc>
                <a:spcPct val="80000"/>
              </a:lnSpc>
            </a:pPr>
            <a:r>
              <a:rPr lang="en-US" dirty="0"/>
              <a:t>11-15/150r4, “</a:t>
            </a:r>
            <a:r>
              <a:rPr lang="en-CA" dirty="0"/>
              <a:t>GCR using SYNRA for GLK</a:t>
            </a:r>
            <a:r>
              <a:rPr lang="en-US" dirty="0"/>
              <a:t>” Ganesh </a:t>
            </a:r>
            <a:r>
              <a:rPr lang="en-US" dirty="0" err="1"/>
              <a:t>Venkatesan</a:t>
            </a:r>
            <a:r>
              <a:rPr lang="en-US" dirty="0"/>
              <a:t> (Intel</a:t>
            </a:r>
            <a:r>
              <a:rPr lang="en-US" dirty="0" smtClean="0"/>
              <a:t>)</a:t>
            </a:r>
          </a:p>
          <a:p>
            <a:pPr lvl="1">
              <a:lnSpc>
                <a:spcPct val="80000"/>
              </a:lnSpc>
            </a:pPr>
            <a:r>
              <a:rPr lang="en-US" dirty="0" smtClean="0"/>
              <a:t>11</a:t>
            </a:r>
            <a:r>
              <a:rPr lang="en-US" dirty="0"/>
              <a:t>-15/</a:t>
            </a:r>
            <a:r>
              <a:rPr lang="en-US" dirty="0" smtClean="0"/>
              <a:t>116r2, </a:t>
            </a:r>
            <a:r>
              <a:rPr lang="en-US" dirty="0"/>
              <a:t>“Assorted 11ak Improvements” Donald Eastlake (Huawei)</a:t>
            </a:r>
          </a:p>
          <a:p>
            <a:pPr>
              <a:lnSpc>
                <a:spcPct val="80000"/>
              </a:lnSpc>
            </a:pPr>
            <a:r>
              <a:rPr lang="en-US" altLang="ja-JP" b="0" dirty="0" smtClean="0">
                <a:cs typeface="ＭＳ Ｐゴシック" charset="0"/>
              </a:rPr>
              <a:t>Recess until </a:t>
            </a:r>
            <a:r>
              <a:rPr lang="en-US" altLang="ja-JP" b="0" dirty="0" smtClean="0">
                <a:cs typeface="ＭＳ Ｐゴシック" charset="0"/>
              </a:rPr>
              <a:t>13:30 Wednesday</a:t>
            </a:r>
            <a:endParaRPr lang="en-US" altLang="ja-JP" b="0" dirty="0" smtClean="0">
              <a:cs typeface="ＭＳ Ｐゴシック" charset="0"/>
            </a:endParaRPr>
          </a:p>
        </p:txBody>
      </p:sp>
    </p:spTree>
    <p:extLst>
      <p:ext uri="{BB962C8B-B14F-4D97-AF65-F5344CB8AC3E}">
        <p14:creationId xmlns:p14="http://schemas.microsoft.com/office/powerpoint/2010/main" val="332570159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a:t>
            </a:r>
            <a:r>
              <a:rPr lang="en-US" dirty="0" smtClean="0">
                <a:latin typeface="Arial" charset="0"/>
                <a:cs typeface="Arial" charset="0"/>
              </a:rPr>
              <a:t>– </a:t>
            </a:r>
            <a:r>
              <a:rPr lang="en-US" dirty="0" smtClean="0">
                <a:latin typeface="Arial" charset="0"/>
                <a:cs typeface="Arial" charset="0"/>
              </a:rPr>
              <a:t>15:30</a:t>
            </a:r>
            <a:r>
              <a:rPr lang="en-US" dirty="0" smtClean="0">
                <a:latin typeface="Arial" charset="0"/>
                <a:cs typeface="Arial" charset="0"/>
              </a:rPr>
              <a:t>, </a:t>
            </a:r>
            <a:r>
              <a:rPr lang="en-US" dirty="0" smtClean="0">
                <a:latin typeface="Arial" charset="0"/>
                <a:cs typeface="Arial" charset="0"/>
              </a:rPr>
              <a:t>Hall C1, Wing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a:t>
            </a:r>
            <a:r>
              <a:rPr lang="en-US" altLang="ja-JP" b="0" dirty="0" smtClean="0">
                <a:cs typeface="ＭＳ Ｐゴシック" charset="0"/>
              </a:rPr>
              <a:t>Draft</a:t>
            </a:r>
          </a:p>
          <a:p>
            <a:pPr lvl="1">
              <a:lnSpc>
                <a:spcPct val="80000"/>
              </a:lnSpc>
            </a:pPr>
            <a:r>
              <a:rPr lang="en-US" altLang="ja-JP" b="0" dirty="0" smtClean="0">
                <a:cs typeface="ＭＳ Ｐゴシック" charset="0"/>
              </a:rPr>
              <a:t>Larger Items</a:t>
            </a:r>
          </a:p>
          <a:p>
            <a:pPr lvl="2">
              <a:lnSpc>
                <a:spcPct val="80000"/>
              </a:lnSpc>
            </a:pPr>
            <a:r>
              <a:rPr lang="en-US" altLang="ja-JP" sz="2000" dirty="0" smtClean="0">
                <a:cs typeface="ＭＳ Ｐゴシック" charset="0"/>
              </a:rPr>
              <a:t>GLK GCR (Ganesh </a:t>
            </a:r>
            <a:r>
              <a:rPr lang="en-US" altLang="ja-JP" sz="2000" dirty="0" err="1" smtClean="0">
                <a:cs typeface="ＭＳ Ｐゴシック" charset="0"/>
              </a:rPr>
              <a:t>Venkatesen</a:t>
            </a:r>
            <a:r>
              <a:rPr lang="en-US" altLang="ja-JP" sz="2000" dirty="0" smtClean="0">
                <a:cs typeface="ＭＳ Ｐゴシック" charset="0"/>
              </a:rPr>
              <a:t> – leaving tonight)</a:t>
            </a:r>
          </a:p>
          <a:p>
            <a:pPr lvl="2">
              <a:lnSpc>
                <a:spcPct val="80000"/>
              </a:lnSpc>
            </a:pPr>
            <a:r>
              <a:rPr lang="en-US" altLang="ja-JP" sz="2000" b="0" dirty="0" smtClean="0">
                <a:cs typeface="ＭＳ Ｐゴシック" charset="0"/>
              </a:rPr>
              <a:t>Annex P</a:t>
            </a:r>
          </a:p>
          <a:p>
            <a:pPr lvl="2">
              <a:lnSpc>
                <a:spcPct val="80000"/>
              </a:lnSpc>
            </a:pPr>
            <a:r>
              <a:rPr lang="en-US" altLang="ja-JP" sz="2000" dirty="0" smtClean="0">
                <a:cs typeface="ＭＳ Ｐゴシック" charset="0"/>
              </a:rPr>
              <a:t>Link Speed</a:t>
            </a:r>
          </a:p>
          <a:p>
            <a:pPr lvl="2">
              <a:lnSpc>
                <a:spcPct val="80000"/>
              </a:lnSpc>
            </a:pPr>
            <a:r>
              <a:rPr lang="en-US" altLang="ja-JP" sz="2000" b="0" dirty="0" smtClean="0">
                <a:cs typeface="ＭＳ Ｐゴシック" charset="0"/>
              </a:rPr>
              <a:t>Mesh (not completed)</a:t>
            </a:r>
          </a:p>
          <a:p>
            <a:pPr lvl="2">
              <a:lnSpc>
                <a:spcPct val="80000"/>
              </a:lnSpc>
            </a:pPr>
            <a:r>
              <a:rPr lang="en-US" altLang="ja-JP" sz="2000" dirty="0" smtClean="0">
                <a:cs typeface="ＭＳ Ｐゴシック" charset="0"/>
              </a:rPr>
              <a:t>Clause 5 (Mark Hamilton – not able to attend PM2 today)</a:t>
            </a:r>
            <a:endParaRPr lang="en-US" altLang="ja-JP" sz="2000" b="0" dirty="0" smtClean="0">
              <a:cs typeface="ＭＳ Ｐゴシック" charset="0"/>
            </a:endParaRPr>
          </a:p>
        </p:txBody>
      </p:sp>
    </p:spTree>
    <p:extLst>
      <p:ext uri="{BB962C8B-B14F-4D97-AF65-F5344CB8AC3E}">
        <p14:creationId xmlns:p14="http://schemas.microsoft.com/office/powerpoint/2010/main" val="233510736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a:t>
            </a:r>
            <a:r>
              <a:rPr lang="en-US" dirty="0" smtClean="0">
                <a:latin typeface="Arial" charset="0"/>
                <a:cs typeface="Arial" charset="0"/>
              </a:rPr>
              <a:t>– </a:t>
            </a:r>
            <a:r>
              <a:rPr lang="en-US" dirty="0" smtClean="0">
                <a:latin typeface="Arial" charset="0"/>
                <a:cs typeface="Arial" charset="0"/>
              </a:rPr>
              <a:t>15:30</a:t>
            </a:r>
            <a:r>
              <a:rPr lang="en-US" dirty="0" smtClean="0">
                <a:latin typeface="Arial" charset="0"/>
                <a:cs typeface="Arial" charset="0"/>
              </a:rPr>
              <a:t>, </a:t>
            </a:r>
            <a:r>
              <a:rPr lang="en-US" dirty="0" smtClean="0">
                <a:latin typeface="Arial" charset="0"/>
                <a:cs typeface="Arial" charset="0"/>
              </a:rPr>
              <a:t>Hall C1, Wing 3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a:t>
            </a:r>
            <a:r>
              <a:rPr lang="en-US" altLang="ja-JP" b="0" dirty="0" smtClean="0">
                <a:cs typeface="ＭＳ Ｐゴシック" charset="0"/>
              </a:rPr>
              <a:t>Draft</a:t>
            </a:r>
          </a:p>
          <a:p>
            <a:pPr>
              <a:lnSpc>
                <a:spcPct val="80000"/>
              </a:lnSpc>
            </a:pPr>
            <a:r>
              <a:rPr lang="en-US" b="0" dirty="0" smtClean="0"/>
              <a:t>11</a:t>
            </a:r>
            <a:r>
              <a:rPr lang="en-US" b="0" dirty="0"/>
              <a:t>-15/150r4, “</a:t>
            </a:r>
            <a:r>
              <a:rPr lang="en-CA" b="0" dirty="0"/>
              <a:t>GCR using SYNRA for GLK</a:t>
            </a:r>
            <a:r>
              <a:rPr lang="en-US" b="0" dirty="0"/>
              <a:t>” Ganesh </a:t>
            </a:r>
            <a:r>
              <a:rPr lang="en-US" b="0" dirty="0" err="1"/>
              <a:t>Venkatesan</a:t>
            </a:r>
            <a:r>
              <a:rPr lang="en-US" b="0" dirty="0"/>
              <a:t> (Intel</a:t>
            </a:r>
            <a:r>
              <a:rPr lang="en-US" b="0" dirty="0" smtClean="0"/>
              <a:t>)</a:t>
            </a:r>
          </a:p>
          <a:p>
            <a:pPr marL="342900" lvl="1" indent="-342900">
              <a:lnSpc>
                <a:spcPct val="80000"/>
              </a:lnSpc>
              <a:buFontTx/>
              <a:buChar char="•"/>
            </a:pPr>
            <a:r>
              <a:rPr lang="en-US" sz="2400" dirty="0"/>
              <a:t>11-15/</a:t>
            </a:r>
            <a:r>
              <a:rPr lang="en-US" sz="2400" dirty="0" smtClean="0"/>
              <a:t>283r2, </a:t>
            </a:r>
            <a:r>
              <a:rPr lang="en-US" sz="2400" dirty="0"/>
              <a:t>“An adaptation of GCR for GLK links” Ganesh </a:t>
            </a:r>
            <a:r>
              <a:rPr lang="en-US" sz="2400" dirty="0" err="1"/>
              <a:t>Venkatesan</a:t>
            </a:r>
            <a:r>
              <a:rPr lang="en-US" sz="2400" dirty="0"/>
              <a:t> (Intel)</a:t>
            </a:r>
          </a:p>
          <a:p>
            <a:pPr>
              <a:lnSpc>
                <a:spcPct val="80000"/>
              </a:lnSpc>
            </a:pPr>
            <a:r>
              <a:rPr lang="en-US" b="0" dirty="0" smtClean="0"/>
              <a:t>Straw Poll</a:t>
            </a:r>
          </a:p>
          <a:p>
            <a:pPr lvl="1">
              <a:lnSpc>
                <a:spcPct val="80000"/>
              </a:lnSpc>
            </a:pPr>
            <a:r>
              <a:rPr lang="en-US" dirty="0" smtClean="0"/>
              <a:t>5 = Force GLK-GCR to support A-MSDU</a:t>
            </a:r>
          </a:p>
          <a:p>
            <a:pPr lvl="1">
              <a:lnSpc>
                <a:spcPct val="80000"/>
              </a:lnSpc>
            </a:pPr>
            <a:r>
              <a:rPr lang="en-US" b="0" dirty="0" smtClean="0"/>
              <a:t>0 = Remove A-MSDU from GLK-GCR</a:t>
            </a:r>
          </a:p>
          <a:p>
            <a:pPr lvl="1">
              <a:lnSpc>
                <a:spcPct val="80000"/>
              </a:lnSpc>
            </a:pPr>
            <a:r>
              <a:rPr lang="en-US" dirty="0" smtClean="0"/>
              <a:t>0 = Add A-MSDU support bit to GLK Capabilities</a:t>
            </a:r>
          </a:p>
          <a:p>
            <a:pPr lvl="1">
              <a:lnSpc>
                <a:spcPct val="80000"/>
              </a:lnSpc>
            </a:pPr>
            <a:r>
              <a:rPr lang="en-US" b="0" dirty="0" smtClean="0"/>
              <a:t>1 = Don’t Care</a:t>
            </a:r>
            <a:endParaRPr lang="en-US" b="0" dirty="0"/>
          </a:p>
        </p:txBody>
      </p:sp>
    </p:spTree>
    <p:extLst>
      <p:ext uri="{BB962C8B-B14F-4D97-AF65-F5344CB8AC3E}">
        <p14:creationId xmlns:p14="http://schemas.microsoft.com/office/powerpoint/2010/main" val="384896934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a:t>
            </a:r>
            <a:r>
              <a:rPr lang="en-US" dirty="0" smtClean="0">
                <a:latin typeface="Arial" charset="0"/>
                <a:cs typeface="Arial" charset="0"/>
              </a:rPr>
              <a:t>– </a:t>
            </a:r>
            <a:r>
              <a:rPr lang="en-US" dirty="0" smtClean="0">
                <a:latin typeface="Arial" charset="0"/>
                <a:cs typeface="Arial" charset="0"/>
              </a:rPr>
              <a:t>15:30</a:t>
            </a:r>
            <a:r>
              <a:rPr lang="en-US" dirty="0" smtClean="0">
                <a:latin typeface="Arial" charset="0"/>
                <a:cs typeface="Arial" charset="0"/>
              </a:rPr>
              <a:t>, </a:t>
            </a:r>
            <a:r>
              <a:rPr lang="en-US" dirty="0" smtClean="0">
                <a:latin typeface="Arial" charset="0"/>
                <a:cs typeface="Arial" charset="0"/>
              </a:rPr>
              <a:t>Hall C1, Wing 3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a:t>
            </a:r>
            <a:r>
              <a:rPr lang="en-US" altLang="ja-JP" b="0" dirty="0" smtClean="0">
                <a:cs typeface="ＭＳ Ｐゴシック" charset="0"/>
              </a:rPr>
              <a:t>Draft</a:t>
            </a:r>
          </a:p>
          <a:p>
            <a:pPr>
              <a:lnSpc>
                <a:spcPct val="80000"/>
              </a:lnSpc>
            </a:pPr>
            <a:r>
              <a:rPr lang="en-US" altLang="ja-JP" b="0" dirty="0" smtClean="0">
                <a:cs typeface="ＭＳ Ｐゴシック" charset="0"/>
              </a:rPr>
              <a:t>11-15/415r0, “Clause 5 proposed changes” Mark Hamilton (</a:t>
            </a:r>
            <a:r>
              <a:rPr lang="en-US" altLang="ja-JP" b="0" dirty="0" err="1" smtClean="0">
                <a:cs typeface="ＭＳ Ｐゴシック" charset="0"/>
              </a:rPr>
              <a:t>SpectraLink</a:t>
            </a:r>
            <a:r>
              <a:rPr lang="en-US" altLang="ja-JP" b="0" dirty="0" smtClean="0">
                <a:cs typeface="ＭＳ Ｐゴシック" charset="0"/>
              </a:rPr>
              <a:t>)</a:t>
            </a:r>
          </a:p>
          <a:p>
            <a:pPr>
              <a:lnSpc>
                <a:spcPct val="80000"/>
              </a:lnSpc>
            </a:pPr>
            <a:r>
              <a:rPr lang="en-US" altLang="ja-JP" b="0" dirty="0" smtClean="0">
                <a:cs typeface="ＭＳ Ｐゴシック" charset="0"/>
              </a:rPr>
              <a:t>11-15/116r3, “</a:t>
            </a:r>
            <a:r>
              <a:rPr lang="en-US" b="0" dirty="0"/>
              <a:t>Assorted 11ak </a:t>
            </a:r>
            <a:r>
              <a:rPr lang="en-US" b="0" dirty="0" smtClean="0"/>
              <a:t>Improvements” Donald Eastlake (Huawei)</a:t>
            </a:r>
            <a:endParaRPr lang="en-US" altLang="ja-JP" b="0" dirty="0" smtClean="0">
              <a:cs typeface="ＭＳ Ｐゴシック" charset="0"/>
            </a:endParaRPr>
          </a:p>
          <a:p>
            <a:pPr>
              <a:lnSpc>
                <a:spcPct val="80000"/>
              </a:lnSpc>
            </a:pPr>
            <a:r>
              <a:rPr lang="en-US" altLang="ja-JP" b="0" dirty="0" smtClean="0">
                <a:cs typeface="ＭＳ Ｐゴシック" charset="0"/>
              </a:rPr>
              <a:t>Recess </a:t>
            </a:r>
            <a:r>
              <a:rPr lang="en-US" altLang="ja-JP" b="0" dirty="0" smtClean="0">
                <a:cs typeface="ＭＳ Ｐゴシック" charset="0"/>
              </a:rPr>
              <a:t>until </a:t>
            </a:r>
            <a:r>
              <a:rPr lang="en-US" altLang="ja-JP" b="0" dirty="0" smtClean="0">
                <a:cs typeface="ＭＳ Ｐゴシック" charset="0"/>
              </a:rPr>
              <a:t>16</a:t>
            </a:r>
            <a:r>
              <a:rPr lang="en-US" altLang="ja-JP" b="0" dirty="0" smtClean="0">
                <a:cs typeface="ＭＳ Ｐゴシック" charset="0"/>
              </a:rPr>
              <a:t>:00</a:t>
            </a:r>
            <a:endParaRPr lang="en-US" altLang="ja-JP" b="0" dirty="0" smtClean="0">
              <a:cs typeface="ＭＳ Ｐゴシック" charset="0"/>
            </a:endParaRPr>
          </a:p>
        </p:txBody>
      </p:sp>
    </p:spTree>
    <p:extLst>
      <p:ext uri="{BB962C8B-B14F-4D97-AF65-F5344CB8AC3E}">
        <p14:creationId xmlns:p14="http://schemas.microsoft.com/office/powerpoint/2010/main" val="248518107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Berlin, Germany</a:t>
            </a:r>
            <a:endParaRPr lang="en-US" sz="2800" dirty="0">
              <a:latin typeface="Arial" charset="0"/>
            </a:endParaRPr>
          </a:p>
          <a:p>
            <a:pPr algn="ctr">
              <a:lnSpc>
                <a:spcPct val="90000"/>
              </a:lnSpc>
              <a:buFontTx/>
              <a:buNone/>
            </a:pPr>
            <a:r>
              <a:rPr lang="en-US" sz="2800" dirty="0" smtClean="0">
                <a:latin typeface="Arial" charset="0"/>
              </a:rPr>
              <a:t>9-12 March,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20</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r>
              <a:rPr lang="en-US" dirty="0" smtClean="0">
                <a:latin typeface="Arial" charset="0"/>
                <a:cs typeface="Arial" charset="0"/>
              </a:rPr>
              <a:t>, Hall B, Wing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Draft</a:t>
            </a:r>
          </a:p>
          <a:p>
            <a:pPr marL="342900" lvl="1" indent="-342900">
              <a:lnSpc>
                <a:spcPct val="80000"/>
              </a:lnSpc>
              <a:buFontTx/>
              <a:buChar char="•"/>
            </a:pPr>
            <a:r>
              <a:rPr lang="en-US" altLang="ja-JP" sz="2400" dirty="0">
                <a:cs typeface="ＭＳ Ｐゴシック" charset="0"/>
              </a:rPr>
              <a:t>11-15/116r3, “</a:t>
            </a:r>
            <a:r>
              <a:rPr lang="en-US" sz="2400" dirty="0"/>
              <a:t>Assorted 11ak Improvements” Donald Eastlake (Huawei</a:t>
            </a:r>
            <a:r>
              <a:rPr lang="en-US" sz="2400" dirty="0" smtClean="0"/>
              <a:t>)</a:t>
            </a:r>
          </a:p>
          <a:p>
            <a:pPr marL="685800" lvl="2" indent="-342900">
              <a:lnSpc>
                <a:spcPct val="80000"/>
              </a:lnSpc>
            </a:pPr>
            <a:r>
              <a:rPr lang="en-US" altLang="ja-JP" sz="2200" dirty="0" smtClean="0">
                <a:cs typeface="ＭＳ Ｐゴシック" charset="0"/>
              </a:rPr>
              <a:t>Presented on Link Speed and Annex P</a:t>
            </a:r>
          </a:p>
          <a:p>
            <a:pPr marL="685800" lvl="2" indent="-342900">
              <a:lnSpc>
                <a:spcPct val="80000"/>
              </a:lnSpc>
            </a:pPr>
            <a:r>
              <a:rPr lang="en-US" altLang="ja-JP" sz="2200" dirty="0" smtClean="0">
                <a:cs typeface="ＭＳ Ｐゴシック" charset="0"/>
              </a:rPr>
              <a:t>Will be voted on AM 2 tomorrow.</a:t>
            </a:r>
            <a:endParaRPr lang="en-US" altLang="ja-JP" sz="2200" dirty="0">
              <a:cs typeface="ＭＳ Ｐゴシック" charset="0"/>
            </a:endParaRPr>
          </a:p>
        </p:txBody>
      </p:sp>
    </p:spTree>
    <p:extLst>
      <p:ext uri="{BB962C8B-B14F-4D97-AF65-F5344CB8AC3E}">
        <p14:creationId xmlns:p14="http://schemas.microsoft.com/office/powerpoint/2010/main" val="79024116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r>
              <a:rPr lang="en-US" dirty="0" smtClean="0">
                <a:latin typeface="Arial" charset="0"/>
                <a:cs typeface="Arial" charset="0"/>
              </a:rPr>
              <a:t>, Hall B, Wing </a:t>
            </a:r>
            <a:r>
              <a:rPr lang="en-US" dirty="0" smtClean="0">
                <a:latin typeface="Arial" charset="0"/>
                <a:cs typeface="Arial" charset="0"/>
              </a:rPr>
              <a:t>3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marL="342900" lvl="1" indent="-342900">
              <a:lnSpc>
                <a:spcPct val="80000"/>
              </a:lnSpc>
              <a:buFontTx/>
              <a:buChar char="•"/>
            </a:pPr>
            <a:r>
              <a:rPr lang="en-US" sz="2400" dirty="0"/>
              <a:t>11-15/</a:t>
            </a:r>
            <a:r>
              <a:rPr lang="en-US" sz="2400" dirty="0" smtClean="0"/>
              <a:t>150r5, </a:t>
            </a:r>
            <a:r>
              <a:rPr lang="en-US" sz="2400" dirty="0"/>
              <a:t>“</a:t>
            </a:r>
            <a:r>
              <a:rPr lang="en-CA" sz="2400" dirty="0"/>
              <a:t>GCR using SYNRA for GLK</a:t>
            </a:r>
            <a:r>
              <a:rPr lang="en-US" sz="2400" dirty="0"/>
              <a:t>” Ganesh </a:t>
            </a:r>
            <a:r>
              <a:rPr lang="en-US" sz="2400" dirty="0" err="1"/>
              <a:t>Venkatesan</a:t>
            </a:r>
            <a:r>
              <a:rPr lang="en-US" sz="2400" dirty="0"/>
              <a:t> (Intel)</a:t>
            </a:r>
          </a:p>
          <a:p>
            <a:pPr marL="342900" lvl="1" indent="-342900">
              <a:lnSpc>
                <a:spcPct val="80000"/>
              </a:lnSpc>
              <a:buFontTx/>
              <a:buChar char="•"/>
            </a:pPr>
            <a:r>
              <a:rPr lang="en-US" sz="2400" dirty="0" smtClean="0"/>
              <a:t>11</a:t>
            </a:r>
            <a:r>
              <a:rPr lang="en-US" sz="2400" dirty="0"/>
              <a:t>-15/</a:t>
            </a:r>
            <a:r>
              <a:rPr lang="en-US" sz="2400" dirty="0" smtClean="0"/>
              <a:t>283r3, </a:t>
            </a:r>
            <a:r>
              <a:rPr lang="en-US" sz="2400" dirty="0"/>
              <a:t>“An adaptation of GCR for GLK links” Ganesh </a:t>
            </a:r>
            <a:r>
              <a:rPr lang="en-US" sz="2400" dirty="0" err="1"/>
              <a:t>Venkatesan</a:t>
            </a:r>
            <a:r>
              <a:rPr lang="en-US" sz="2400" dirty="0"/>
              <a:t> (Intel)</a:t>
            </a:r>
          </a:p>
          <a:p>
            <a:pPr marL="342900" lvl="1" indent="-342900">
              <a:lnSpc>
                <a:spcPct val="80000"/>
              </a:lnSpc>
              <a:buFontTx/>
              <a:buChar char="•"/>
            </a:pPr>
            <a:r>
              <a:rPr lang="en-US" altLang="ja-JP" sz="2400" dirty="0">
                <a:cs typeface="ＭＳ Ｐゴシック" charset="0"/>
              </a:rPr>
              <a:t>11-15/116r3, “</a:t>
            </a:r>
            <a:r>
              <a:rPr lang="en-US" sz="2400" dirty="0"/>
              <a:t>Assorted 11ak Improvements” Donald Eastlake (Huawei)</a:t>
            </a:r>
          </a:p>
          <a:p>
            <a:pPr>
              <a:lnSpc>
                <a:spcPct val="80000"/>
              </a:lnSpc>
            </a:pPr>
            <a:r>
              <a:rPr lang="en-US" altLang="ja-JP" b="0" dirty="0" smtClean="0">
                <a:cs typeface="ＭＳ Ｐゴシック" charset="0"/>
              </a:rPr>
              <a:t>Moved, to adopt the changes in 11-15/116r3 Section “</a:t>
            </a:r>
            <a:r>
              <a:rPr lang="en-US" altLang="ja-JP" b="0" dirty="0" smtClean="0">
                <a:cs typeface="ＭＳ Ｐゴシック" charset="0"/>
              </a:rPr>
              <a:t>a”.</a:t>
            </a:r>
          </a:p>
          <a:p>
            <a:pPr lvl="1">
              <a:lnSpc>
                <a:spcPct val="80000"/>
              </a:lnSpc>
            </a:pPr>
            <a:r>
              <a:rPr lang="en-US" altLang="ja-JP" dirty="0" smtClean="0">
                <a:cs typeface="ＭＳ Ｐゴシック" charset="0"/>
              </a:rPr>
              <a:t>Moved: Ganesh </a:t>
            </a:r>
            <a:r>
              <a:rPr lang="en-US" altLang="ja-JP" dirty="0" err="1" smtClean="0">
                <a:cs typeface="ＭＳ Ｐゴシック" charset="0"/>
              </a:rPr>
              <a:t>Venkatesan</a:t>
            </a:r>
            <a:r>
              <a:rPr lang="en-US" altLang="ja-JP" dirty="0" smtClean="0">
                <a:cs typeface="ＭＳ Ｐゴシック" charset="0"/>
              </a:rPr>
              <a:t>  Seconded: Joseph Levy</a:t>
            </a:r>
          </a:p>
          <a:p>
            <a:pPr lvl="1">
              <a:lnSpc>
                <a:spcPct val="80000"/>
              </a:lnSpc>
            </a:pPr>
            <a:r>
              <a:rPr lang="en-US" altLang="ja-JP" b="0" dirty="0" smtClean="0">
                <a:cs typeface="ＭＳ Ｐゴシック" charset="0"/>
              </a:rPr>
              <a:t>Yes: 6   No: 0   Abstain: 0</a:t>
            </a:r>
          </a:p>
          <a:p>
            <a:pPr>
              <a:lnSpc>
                <a:spcPct val="80000"/>
              </a:lnSpc>
            </a:pPr>
            <a:r>
              <a:rPr lang="en-US" altLang="ja-JP" b="0" dirty="0" smtClean="0">
                <a:cs typeface="ＭＳ Ｐゴシック" charset="0"/>
              </a:rPr>
              <a:t>11-15/116r3 Section “b” as modified by inserting “by an AP” after “In GLK transmissions” adopted by unanimous consent.</a:t>
            </a:r>
          </a:p>
          <a:p>
            <a:pPr marL="0" indent="0">
              <a:lnSpc>
                <a:spcPct val="80000"/>
              </a:lnSpc>
              <a:buNone/>
            </a:pPr>
            <a:endParaRPr lang="en-US" altLang="ja-JP" b="0" dirty="0" smtClean="0">
              <a:cs typeface="ＭＳ Ｐゴシック" charset="0"/>
            </a:endParaRPr>
          </a:p>
        </p:txBody>
      </p:sp>
    </p:spTree>
    <p:extLst>
      <p:ext uri="{BB962C8B-B14F-4D97-AF65-F5344CB8AC3E}">
        <p14:creationId xmlns:p14="http://schemas.microsoft.com/office/powerpoint/2010/main" val="101285916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r>
              <a:rPr lang="en-US" dirty="0" smtClean="0">
                <a:latin typeface="Arial" charset="0"/>
                <a:cs typeface="Arial" charset="0"/>
              </a:rPr>
              <a:t>, Hall B, Wing </a:t>
            </a:r>
            <a:r>
              <a:rPr lang="en-US" dirty="0" smtClean="0">
                <a:latin typeface="Arial" charset="0"/>
                <a:cs typeface="Arial" charset="0"/>
              </a:rPr>
              <a:t>3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marL="342900" lvl="1" indent="-342900">
              <a:lnSpc>
                <a:spcPct val="80000"/>
              </a:lnSpc>
              <a:buFontTx/>
              <a:buChar char="•"/>
            </a:pPr>
            <a:r>
              <a:rPr lang="en-US" altLang="ja-JP" sz="2400" dirty="0">
                <a:cs typeface="ＭＳ Ｐゴシック" charset="0"/>
              </a:rPr>
              <a:t>11-15/116r3 Section </a:t>
            </a:r>
            <a:r>
              <a:rPr lang="en-US" altLang="ja-JP" sz="2400" dirty="0" smtClean="0">
                <a:cs typeface="ＭＳ Ｐゴシック" charset="0"/>
              </a:rPr>
              <a:t>“c” adopted </a:t>
            </a:r>
            <a:r>
              <a:rPr lang="en-US" altLang="ja-JP" sz="2400" dirty="0">
                <a:cs typeface="ＭＳ Ｐゴシック" charset="0"/>
              </a:rPr>
              <a:t>by unanimous consent.</a:t>
            </a:r>
          </a:p>
          <a:p>
            <a:pPr marL="342900" lvl="1" indent="-342900">
              <a:lnSpc>
                <a:spcPct val="80000"/>
              </a:lnSpc>
              <a:buFontTx/>
              <a:buChar char="•"/>
            </a:pPr>
            <a:r>
              <a:rPr lang="en-US" altLang="ja-JP" sz="2400" dirty="0">
                <a:cs typeface="ＭＳ Ｐゴシック" charset="0"/>
              </a:rPr>
              <a:t>11-15/116r3 Section </a:t>
            </a:r>
            <a:r>
              <a:rPr lang="en-US" altLang="ja-JP" sz="2400" dirty="0" smtClean="0">
                <a:cs typeface="ＭＳ Ｐゴシック" charset="0"/>
              </a:rPr>
              <a:t>“g” are editorial and will be made by the Editor.</a:t>
            </a:r>
            <a:endParaRPr lang="en-US" altLang="ja-JP" b="0" dirty="0" smtClean="0">
              <a:cs typeface="ＭＳ Ｐゴシック" charset="0"/>
            </a:endParaRPr>
          </a:p>
          <a:p>
            <a:pPr>
              <a:lnSpc>
                <a:spcPct val="80000"/>
              </a:lnSpc>
            </a:pPr>
            <a:r>
              <a:rPr lang="en-US" altLang="ja-JP" b="0" dirty="0" smtClean="0">
                <a:cs typeface="ＭＳ Ｐゴシック" charset="0"/>
              </a:rPr>
              <a:t>Recess </a:t>
            </a:r>
            <a:r>
              <a:rPr lang="en-US" altLang="ja-JP" b="0" dirty="0" smtClean="0">
                <a:cs typeface="ＭＳ Ｐゴシック" charset="0"/>
              </a:rPr>
              <a:t>until 08:00 Thursday</a:t>
            </a:r>
          </a:p>
        </p:txBody>
      </p:sp>
    </p:spTree>
    <p:extLst>
      <p:ext uri="{BB962C8B-B14F-4D97-AF65-F5344CB8AC3E}">
        <p14:creationId xmlns:p14="http://schemas.microsoft.com/office/powerpoint/2010/main" val="254066216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12 March 2015</a:t>
            </a:r>
            <a:br>
              <a:rPr lang="en-US" sz="4000" dirty="0" smtClean="0">
                <a:latin typeface="Arial" charset="0"/>
                <a:cs typeface="Arial" charset="0"/>
              </a:rPr>
            </a:br>
            <a:r>
              <a:rPr lang="en-US" dirty="0" smtClean="0">
                <a:latin typeface="Arial" charset="0"/>
                <a:cs typeface="Arial" charset="0"/>
              </a:rPr>
              <a:t>08:00 – 10:00, Hall </a:t>
            </a:r>
            <a:r>
              <a:rPr lang="en-US" dirty="0">
                <a:latin typeface="Arial" charset="0"/>
                <a:cs typeface="Arial" charset="0"/>
              </a:rPr>
              <a:t>B</a:t>
            </a:r>
            <a:r>
              <a:rPr lang="en-US" dirty="0" smtClean="0">
                <a:latin typeface="Arial" charset="0"/>
                <a:cs typeface="Arial" charset="0"/>
              </a:rPr>
              <a:t>, </a:t>
            </a:r>
            <a:r>
              <a:rPr lang="en-US" dirty="0" smtClean="0">
                <a:latin typeface="Arial" charset="0"/>
                <a:cs typeface="Arial" charset="0"/>
              </a:rPr>
              <a:t>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a:t>
            </a:r>
            <a:r>
              <a:rPr lang="en-US" dirty="0" smtClean="0"/>
              <a:t>SC and 802.1Qbz </a:t>
            </a:r>
            <a:r>
              <a:rPr lang="en-US" dirty="0"/>
              <a:t>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p>
          <a:p>
            <a:pPr lvl="1">
              <a:lnSpc>
                <a:spcPct val="80000"/>
              </a:lnSpc>
            </a:pPr>
            <a:r>
              <a:rPr lang="en-GB" dirty="0" smtClean="0"/>
              <a:t>Coordination of ballot timing</a:t>
            </a:r>
            <a:endParaRPr lang="en-GB" b="0" dirty="0"/>
          </a:p>
          <a:p>
            <a:pPr>
              <a:lnSpc>
                <a:spcPct val="80000"/>
              </a:lnSpc>
            </a:pPr>
            <a:r>
              <a:rPr lang="en-GB" b="0" dirty="0" smtClean="0"/>
              <a:t>Presentation and discussion of submissions and </a:t>
            </a:r>
            <a:r>
              <a:rPr lang="en-GB" b="0" dirty="0" smtClean="0"/>
              <a:t>issues</a:t>
            </a:r>
          </a:p>
          <a:p>
            <a:pPr lvl="1">
              <a:lnSpc>
                <a:spcPct val="80000"/>
              </a:lnSpc>
            </a:pPr>
            <a:r>
              <a:rPr lang="en-GB" dirty="0" smtClean="0"/>
              <a:t>P802.11ak_D0.07 clause 10.47.2 as modified, Donald Eastlake (Huawei)</a:t>
            </a:r>
          </a:p>
          <a:p>
            <a:pPr lvl="1">
              <a:lnSpc>
                <a:spcPct val="80000"/>
              </a:lnSpc>
            </a:pPr>
            <a:r>
              <a:rPr lang="en-GB" b="0" dirty="0" smtClean="0"/>
              <a:t>11-14/0562r5, Norm Finn (Cisco)</a:t>
            </a:r>
            <a:endParaRPr lang="en-GB" b="0" dirty="0" smtClean="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12 March 2015</a:t>
            </a:r>
            <a:br>
              <a:rPr lang="en-US" sz="4000" dirty="0" smtClean="0">
                <a:latin typeface="Arial" charset="0"/>
                <a:cs typeface="Arial" charset="0"/>
              </a:rPr>
            </a:br>
            <a:r>
              <a:rPr lang="en-US" dirty="0" smtClean="0">
                <a:latin typeface="Arial" charset="0"/>
                <a:cs typeface="Arial" charset="0"/>
              </a:rPr>
              <a:t>08:00 – 10:00, Hall </a:t>
            </a:r>
            <a:r>
              <a:rPr lang="en-US" dirty="0">
                <a:latin typeface="Arial" charset="0"/>
                <a:cs typeface="Arial" charset="0"/>
              </a:rPr>
              <a:t>B</a:t>
            </a:r>
            <a:r>
              <a:rPr lang="en-US" dirty="0" smtClean="0">
                <a:latin typeface="Arial" charset="0"/>
                <a:cs typeface="Arial" charset="0"/>
              </a:rPr>
              <a:t>, </a:t>
            </a:r>
            <a:r>
              <a:rPr lang="en-US" dirty="0" smtClean="0">
                <a:latin typeface="Arial" charset="0"/>
                <a:cs typeface="Arial" charset="0"/>
              </a:rPr>
              <a:t>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802.11ak Teleconferences, joint with 802.1Qbz if mutually convenient:</a:t>
            </a:r>
          </a:p>
          <a:p>
            <a:pPr lvl="1">
              <a:lnSpc>
                <a:spcPct val="80000"/>
              </a:lnSpc>
            </a:pPr>
            <a:r>
              <a:rPr lang="en-US" b="1" dirty="0"/>
              <a:t>1 </a:t>
            </a:r>
            <a:r>
              <a:rPr lang="en-US" dirty="0"/>
              <a:t>hour teleconferences through the May 2015 802.11 meeting on Monday April 6</a:t>
            </a:r>
            <a:r>
              <a:rPr lang="en-US" baseline="30000" dirty="0"/>
              <a:t>th</a:t>
            </a:r>
            <a:r>
              <a:rPr lang="en-US" dirty="0"/>
              <a:t>, April 27</a:t>
            </a:r>
            <a:r>
              <a:rPr lang="en-US" baseline="30000" dirty="0"/>
              <a:t>th</a:t>
            </a:r>
            <a:r>
              <a:rPr lang="en-US" dirty="0"/>
              <a:t>, and May 4</a:t>
            </a:r>
            <a:r>
              <a:rPr lang="en-US" baseline="30000" dirty="0"/>
              <a:t>th</a:t>
            </a:r>
            <a:r>
              <a:rPr lang="en-US" dirty="0"/>
              <a:t> at 11am Eastern time.</a:t>
            </a:r>
          </a:p>
          <a:p>
            <a:pPr lvl="1">
              <a:lnSpc>
                <a:spcPct val="80000"/>
              </a:lnSpc>
            </a:pPr>
            <a:r>
              <a:rPr lang="en-US" dirty="0"/>
              <a:t>Approved by unanimous consent.</a:t>
            </a:r>
          </a:p>
          <a:p>
            <a:pPr>
              <a:lnSpc>
                <a:spcPct val="80000"/>
              </a:lnSpc>
            </a:pPr>
            <a:r>
              <a:rPr lang="en-US" b="0" dirty="0" smtClean="0"/>
              <a:t>Recess </a:t>
            </a:r>
            <a:r>
              <a:rPr lang="en-US" b="0" dirty="0"/>
              <a:t>until 9:30.</a:t>
            </a:r>
          </a:p>
          <a:p>
            <a:pPr>
              <a:lnSpc>
                <a:spcPct val="80000"/>
              </a:lnSpc>
            </a:pPr>
            <a:r>
              <a:rPr lang="en-GB" b="0" dirty="0" smtClean="0"/>
              <a:t>11</a:t>
            </a:r>
            <a:r>
              <a:rPr lang="en-GB" b="0" dirty="0"/>
              <a:t>-15/</a:t>
            </a:r>
            <a:r>
              <a:rPr lang="en-GB" b="0" dirty="0" smtClean="0"/>
              <a:t>0454r0, “Some more DS architecture concepts” Mark Hamilton (</a:t>
            </a:r>
            <a:r>
              <a:rPr lang="en-GB" b="0" dirty="0" err="1" smtClean="0"/>
              <a:t>SpectraLink</a:t>
            </a:r>
            <a:r>
              <a:rPr lang="en-GB" b="0" dirty="0" smtClean="0"/>
              <a:t>)</a:t>
            </a:r>
            <a:endParaRPr lang="en-GB" b="0" dirty="0"/>
          </a:p>
          <a:p>
            <a:pPr>
              <a:lnSpc>
                <a:spcPct val="80000"/>
              </a:lnSpc>
            </a:pPr>
            <a:r>
              <a:rPr lang="en-GB" b="0" dirty="0"/>
              <a:t>11ak Recess until </a:t>
            </a:r>
            <a:r>
              <a:rPr lang="en-GB" b="0" dirty="0" smtClean="0"/>
              <a:t>10:</a:t>
            </a:r>
            <a:r>
              <a:rPr lang="en-GB" b="0" dirty="0"/>
              <a:t>30.</a:t>
            </a:r>
          </a:p>
          <a:p>
            <a:pPr marL="0" indent="0">
              <a:lnSpc>
                <a:spcPct val="80000"/>
              </a:lnSpc>
              <a:buNone/>
            </a:pPr>
            <a:endParaRPr lang="en-GB" sz="2000" b="0" dirty="0"/>
          </a:p>
        </p:txBody>
      </p:sp>
    </p:spTree>
    <p:extLst>
      <p:ext uri="{BB962C8B-B14F-4D97-AF65-F5344CB8AC3E}">
        <p14:creationId xmlns:p14="http://schemas.microsoft.com/office/powerpoint/2010/main" val="152926627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Hall C1, Wing 3</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a:t>
            </a:r>
          </a:p>
          <a:p>
            <a:pPr>
              <a:lnSpc>
                <a:spcPct val="90000"/>
              </a:lnSpc>
            </a:pPr>
            <a:r>
              <a:rPr lang="en-US" b="0" dirty="0" smtClean="0"/>
              <a:t>List of items</a:t>
            </a:r>
          </a:p>
          <a:p>
            <a:pPr lvl="1">
              <a:lnSpc>
                <a:spcPct val="90000"/>
              </a:lnSpc>
            </a:pPr>
            <a:r>
              <a:rPr lang="en-US" dirty="0" smtClean="0"/>
              <a:t>GLK GCR</a:t>
            </a:r>
          </a:p>
          <a:p>
            <a:pPr lvl="1">
              <a:lnSpc>
                <a:spcPct val="90000"/>
              </a:lnSpc>
            </a:pPr>
            <a:r>
              <a:rPr lang="en-US" b="0" dirty="0" smtClean="0">
                <a:solidFill>
                  <a:srgbClr val="0000FF"/>
                </a:solidFill>
              </a:rPr>
              <a:t>Annex P</a:t>
            </a:r>
          </a:p>
          <a:p>
            <a:pPr lvl="1">
              <a:lnSpc>
                <a:spcPct val="90000"/>
              </a:lnSpc>
            </a:pPr>
            <a:r>
              <a:rPr lang="en-US" dirty="0" smtClean="0"/>
              <a:t>Link Rate Determination (+MIB)</a:t>
            </a:r>
          </a:p>
          <a:p>
            <a:pPr lvl="1">
              <a:lnSpc>
                <a:spcPct val="90000"/>
              </a:lnSpc>
            </a:pPr>
            <a:r>
              <a:rPr lang="en-US" b="0" dirty="0" smtClean="0"/>
              <a:t>Clause 5 stuff</a:t>
            </a:r>
          </a:p>
          <a:p>
            <a:pPr lvl="1">
              <a:lnSpc>
                <a:spcPct val="90000"/>
              </a:lnSpc>
            </a:pPr>
            <a:r>
              <a:rPr lang="en-US" dirty="0" smtClean="0">
                <a:solidFill>
                  <a:srgbClr val="0000FF"/>
                </a:solidFill>
              </a:rPr>
              <a:t>Mesh</a:t>
            </a:r>
            <a:endParaRPr lang="en-US" b="0" dirty="0" smtClean="0">
              <a:solidFill>
                <a:srgbClr val="0000FF"/>
              </a:solidFill>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Hall C1, Wing 3</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Moved, to adopt the draft changes in Section “d” of 11-15/116r4.</a:t>
            </a:r>
          </a:p>
          <a:p>
            <a:pPr lvl="1">
              <a:lnSpc>
                <a:spcPct val="90000"/>
              </a:lnSpc>
            </a:pPr>
            <a:r>
              <a:rPr lang="en-US" b="0" dirty="0" smtClean="0"/>
              <a:t>Adopted by unanimous consent.</a:t>
            </a:r>
          </a:p>
          <a:p>
            <a:pPr>
              <a:lnSpc>
                <a:spcPct val="90000"/>
              </a:lnSpc>
            </a:pPr>
            <a:r>
              <a:rPr lang="en-US" b="0" dirty="0" smtClean="0"/>
              <a:t>Moved, to adopt the draft changes in Section “f” of 11-15/116r5 and resolve CID #89 as “Revise” with Response “See Section “f” of 11-15/116r5.”</a:t>
            </a:r>
          </a:p>
          <a:p>
            <a:pPr lvl="1">
              <a:lnSpc>
                <a:spcPct val="90000"/>
              </a:lnSpc>
            </a:pPr>
            <a:r>
              <a:rPr lang="en-US" dirty="0" smtClean="0"/>
              <a:t>Adopted by unanimous consent.</a:t>
            </a:r>
            <a:endParaRPr lang="en-US" b="0" dirty="0" smtClean="0"/>
          </a:p>
          <a:p>
            <a:pPr>
              <a:lnSpc>
                <a:spcPct val="90000"/>
              </a:lnSpc>
            </a:pPr>
            <a:r>
              <a:rPr lang="en-US" b="0" dirty="0" smtClean="0"/>
              <a:t>11-15/150r6, “</a:t>
            </a:r>
            <a:r>
              <a:rPr lang="en-CA" b="0" dirty="0"/>
              <a:t>GCR using SYNRA for </a:t>
            </a:r>
            <a:r>
              <a:rPr lang="en-CA" b="0" dirty="0" smtClean="0"/>
              <a:t>GLK” </a:t>
            </a:r>
            <a:r>
              <a:rPr lang="en-US" b="0" dirty="0" smtClean="0"/>
              <a:t>Ganesh </a:t>
            </a:r>
            <a:r>
              <a:rPr lang="en-US" b="0" dirty="0" err="1" smtClean="0"/>
              <a:t>Venkatesan</a:t>
            </a:r>
            <a:r>
              <a:rPr lang="en-US" b="0" dirty="0" smtClean="0"/>
              <a:t> (Intel)</a:t>
            </a:r>
          </a:p>
          <a:p>
            <a:pPr>
              <a:lnSpc>
                <a:spcPct val="90000"/>
              </a:lnSpc>
            </a:pPr>
            <a:r>
              <a:rPr lang="en-US" b="0" dirty="0" smtClean="0"/>
              <a:t>11-15/283r4, “</a:t>
            </a:r>
            <a:r>
              <a:rPr lang="en-GB" b="0" dirty="0"/>
              <a:t>An adaptation of GCR for GLK </a:t>
            </a:r>
            <a:r>
              <a:rPr lang="en-GB" b="0" dirty="0" smtClean="0"/>
              <a:t>links</a:t>
            </a:r>
            <a:r>
              <a:rPr lang="en-US" b="0" dirty="0" smtClean="0"/>
              <a:t>” Ganesh </a:t>
            </a:r>
            <a:r>
              <a:rPr lang="en-US" b="0" dirty="0" err="1"/>
              <a:t>Venkatesan</a:t>
            </a:r>
            <a:r>
              <a:rPr lang="en-US" b="0" dirty="0"/>
              <a:t> (Intel</a:t>
            </a:r>
            <a:r>
              <a:rPr lang="en-US" b="0" dirty="0" smtClean="0"/>
              <a:t>)</a:t>
            </a:r>
          </a:p>
          <a:p>
            <a:pPr>
              <a:lnSpc>
                <a:spcPct val="90000"/>
              </a:lnSpc>
            </a:pPr>
            <a:r>
              <a:rPr lang="en-US" b="0" dirty="0" smtClean="0"/>
              <a:t>Recess </a:t>
            </a:r>
            <a:r>
              <a:rPr lang="en-US" b="0" dirty="0" smtClean="0"/>
              <a:t>until </a:t>
            </a:r>
            <a:r>
              <a:rPr lang="en-US" b="0" dirty="0" smtClean="0"/>
              <a:t>13:30</a:t>
            </a:r>
            <a:r>
              <a:rPr lang="en-US" b="0" dirty="0" smtClean="0"/>
              <a:t>.</a:t>
            </a:r>
            <a:endParaRPr lang="en-US" sz="2000" b="0" dirty="0" smtClean="0">
              <a:cs typeface="ＭＳ Ｐゴシック" charset="0"/>
            </a:endParaRPr>
          </a:p>
        </p:txBody>
      </p:sp>
    </p:spTree>
    <p:extLst>
      <p:ext uri="{BB962C8B-B14F-4D97-AF65-F5344CB8AC3E}">
        <p14:creationId xmlns:p14="http://schemas.microsoft.com/office/powerpoint/2010/main" val="1497727583"/>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 </a:t>
            </a:r>
            <a:r>
              <a:rPr lang="en-US" dirty="0" smtClean="0">
                <a:latin typeface="Arial" charset="0"/>
                <a:cs typeface="Arial" charset="0"/>
              </a:rPr>
              <a:t>15:</a:t>
            </a:r>
            <a:r>
              <a:rPr lang="en-US" dirty="0">
                <a:latin typeface="Arial" charset="0"/>
                <a:cs typeface="Arial" charset="0"/>
              </a:rPr>
              <a:t>30, </a:t>
            </a:r>
            <a:r>
              <a:rPr lang="en-US" dirty="0" smtClean="0">
                <a:latin typeface="Arial" charset="0"/>
                <a:cs typeface="Arial" charset="0"/>
              </a:rPr>
              <a:t>Hall C1,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a:t>
            </a:r>
            <a:r>
              <a:rPr lang="en-US" b="0" dirty="0" smtClean="0">
                <a:cs typeface="ＭＳ Ｐゴシック" charset="0"/>
              </a:rPr>
              <a:t>Draft</a:t>
            </a:r>
          </a:p>
          <a:p>
            <a:pPr>
              <a:lnSpc>
                <a:spcPct val="90000"/>
              </a:lnSpc>
            </a:pPr>
            <a:r>
              <a:rPr lang="en-US" b="0" dirty="0"/>
              <a:t>List of items</a:t>
            </a:r>
          </a:p>
          <a:p>
            <a:pPr lvl="1">
              <a:lnSpc>
                <a:spcPct val="90000"/>
              </a:lnSpc>
            </a:pPr>
            <a:r>
              <a:rPr lang="en-US" dirty="0"/>
              <a:t>GLK GCR</a:t>
            </a:r>
          </a:p>
          <a:p>
            <a:pPr lvl="1">
              <a:lnSpc>
                <a:spcPct val="90000"/>
              </a:lnSpc>
            </a:pPr>
            <a:r>
              <a:rPr lang="en-US" dirty="0" smtClean="0">
                <a:solidFill>
                  <a:srgbClr val="0000FF"/>
                </a:solidFill>
              </a:rPr>
              <a:t>Link </a:t>
            </a:r>
            <a:r>
              <a:rPr lang="en-US" dirty="0">
                <a:solidFill>
                  <a:srgbClr val="0000FF"/>
                </a:solidFill>
              </a:rPr>
              <a:t>Rate Determination (+MIB)</a:t>
            </a:r>
          </a:p>
          <a:p>
            <a:pPr lvl="1">
              <a:lnSpc>
                <a:spcPct val="90000"/>
              </a:lnSpc>
            </a:pPr>
            <a:r>
              <a:rPr lang="en-US" dirty="0">
                <a:solidFill>
                  <a:srgbClr val="0000FF"/>
                </a:solidFill>
              </a:rPr>
              <a:t>Clause 5 stuff</a:t>
            </a:r>
          </a:p>
          <a:p>
            <a:pPr>
              <a:lnSpc>
                <a:spcPct val="90000"/>
              </a:lnSpc>
            </a:pPr>
            <a:r>
              <a:rPr lang="en-US" b="0" dirty="0" smtClean="0">
                <a:cs typeface="ＭＳ Ｐゴシック" charset="0"/>
              </a:rPr>
              <a:t>Moved, to adopt the draft changes in Section “e” of 11-15/116r6.</a:t>
            </a:r>
          </a:p>
          <a:p>
            <a:pPr lvl="1">
              <a:lnSpc>
                <a:spcPct val="90000"/>
              </a:lnSpc>
            </a:pPr>
            <a:r>
              <a:rPr lang="en-US" dirty="0" smtClean="0">
                <a:cs typeface="ＭＳ Ｐゴシック" charset="0"/>
              </a:rPr>
              <a:t>Adopted by unanimous consent.</a:t>
            </a:r>
            <a:endParaRPr lang="en-US" b="0" dirty="0" smtClean="0">
              <a:cs typeface="ＭＳ Ｐゴシック" charset="0"/>
            </a:endParaRPr>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 </a:t>
            </a:r>
            <a:r>
              <a:rPr lang="en-US" dirty="0" smtClean="0">
                <a:latin typeface="Arial" charset="0"/>
                <a:cs typeface="Arial" charset="0"/>
              </a:rPr>
              <a:t>15:</a:t>
            </a:r>
            <a:r>
              <a:rPr lang="en-US" dirty="0">
                <a:latin typeface="Arial" charset="0"/>
                <a:cs typeface="Arial" charset="0"/>
              </a:rPr>
              <a:t>30, </a:t>
            </a:r>
            <a:r>
              <a:rPr lang="en-US" dirty="0" smtClean="0">
                <a:latin typeface="Arial" charset="0"/>
                <a:cs typeface="Arial" charset="0"/>
              </a:rPr>
              <a:t>Hall C1,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11-15/415r2, “” Mark Hamilton (</a:t>
            </a:r>
            <a:r>
              <a:rPr lang="en-US" b="0" dirty="0" err="1" smtClean="0"/>
              <a:t>SpectraLink</a:t>
            </a:r>
            <a:r>
              <a:rPr lang="en-US" b="0" dirty="0" smtClean="0"/>
              <a:t>)</a:t>
            </a:r>
          </a:p>
          <a:p>
            <a:pPr>
              <a:lnSpc>
                <a:spcPct val="90000"/>
              </a:lnSpc>
            </a:pPr>
            <a:r>
              <a:rPr lang="en-US" b="0" dirty="0" smtClean="0"/>
              <a:t>Moved, to adopt the draft changes in 11-15/415r3 and resolve CID #33 as indicated therein.</a:t>
            </a:r>
          </a:p>
          <a:p>
            <a:pPr lvl="1">
              <a:lnSpc>
                <a:spcPct val="90000"/>
              </a:lnSpc>
            </a:pPr>
            <a:r>
              <a:rPr lang="en-US" dirty="0" smtClean="0"/>
              <a:t>Adopted by unanimous consent.</a:t>
            </a:r>
            <a:endParaRPr lang="en-US" b="0" dirty="0" smtClean="0"/>
          </a:p>
          <a:p>
            <a:pPr>
              <a:lnSpc>
                <a:spcPct val="90000"/>
              </a:lnSpc>
            </a:pPr>
            <a:r>
              <a:rPr lang="en-US" b="0" dirty="0"/>
              <a:t>11-15/150r6, “</a:t>
            </a:r>
            <a:r>
              <a:rPr lang="en-CA" b="0" dirty="0"/>
              <a:t>GCR using SYNRA for GLK” </a:t>
            </a:r>
            <a:r>
              <a:rPr lang="en-US" b="0" dirty="0"/>
              <a:t>Ganesh </a:t>
            </a:r>
            <a:r>
              <a:rPr lang="en-US" b="0" dirty="0" err="1"/>
              <a:t>Venkatesan</a:t>
            </a:r>
            <a:r>
              <a:rPr lang="en-US" b="0" dirty="0"/>
              <a:t> (Intel)</a:t>
            </a:r>
          </a:p>
          <a:p>
            <a:pPr>
              <a:lnSpc>
                <a:spcPct val="90000"/>
              </a:lnSpc>
            </a:pPr>
            <a:r>
              <a:rPr lang="en-US" b="0" dirty="0"/>
              <a:t>11-15/283r4, “</a:t>
            </a:r>
            <a:r>
              <a:rPr lang="en-GB" b="0" dirty="0"/>
              <a:t>An adaptation of GCR for GLK links</a:t>
            </a:r>
            <a:r>
              <a:rPr lang="en-US" b="0" dirty="0"/>
              <a:t>” Ganesh </a:t>
            </a:r>
            <a:r>
              <a:rPr lang="en-US" b="0" dirty="0" err="1"/>
              <a:t>Venkatesan</a:t>
            </a:r>
            <a:r>
              <a:rPr lang="en-US" b="0" dirty="0"/>
              <a:t> (Intel)</a:t>
            </a:r>
          </a:p>
          <a:p>
            <a:pPr>
              <a:lnSpc>
                <a:spcPct val="90000"/>
              </a:lnSpc>
            </a:pPr>
            <a:r>
              <a:rPr lang="en-US" b="0" dirty="0" smtClean="0"/>
              <a:t>Recess </a:t>
            </a:r>
            <a:r>
              <a:rPr lang="en-US" b="0" dirty="0" smtClean="0"/>
              <a:t>until 16:00.</a:t>
            </a:r>
            <a:endParaRPr lang="en-US" sz="2000" b="0" dirty="0" smtClean="0">
              <a:cs typeface="ＭＳ Ｐゴシック" charset="0"/>
            </a:endParaRPr>
          </a:p>
        </p:txBody>
      </p:sp>
    </p:spTree>
    <p:extLst>
      <p:ext uri="{BB962C8B-B14F-4D97-AF65-F5344CB8AC3E}">
        <p14:creationId xmlns:p14="http://schemas.microsoft.com/office/powerpoint/2010/main" val="3221675247"/>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16:00 – 18:00, Hall C1,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a:t>
            </a:r>
          </a:p>
          <a:p>
            <a:pPr>
              <a:lnSpc>
                <a:spcPct val="90000"/>
              </a:lnSpc>
            </a:pPr>
            <a:r>
              <a:rPr lang="en-US" b="0" dirty="0"/>
              <a:t>List of items</a:t>
            </a:r>
          </a:p>
          <a:p>
            <a:pPr lvl="1">
              <a:lnSpc>
                <a:spcPct val="90000"/>
              </a:lnSpc>
            </a:pPr>
            <a:r>
              <a:rPr lang="en-US" dirty="0"/>
              <a:t>GLK GCR</a:t>
            </a:r>
          </a:p>
          <a:p>
            <a:pPr lvl="1">
              <a:lnSpc>
                <a:spcPct val="90000"/>
              </a:lnSpc>
            </a:pPr>
            <a:r>
              <a:rPr lang="en-US" dirty="0" smtClean="0"/>
              <a:t>More Clause 5 stuff</a:t>
            </a:r>
          </a:p>
          <a:p>
            <a:pPr>
              <a:lnSpc>
                <a:spcPct val="90000"/>
              </a:lnSpc>
            </a:pPr>
            <a:r>
              <a:rPr lang="en-US" b="0" dirty="0">
                <a:cs typeface="ＭＳ Ｐゴシック" charset="0"/>
              </a:rPr>
              <a:t>Moved, to adopt the draft changes in </a:t>
            </a:r>
            <a:r>
              <a:rPr lang="en-US" b="0" dirty="0" smtClean="0">
                <a:cs typeface="ＭＳ Ｐゴシック" charset="0"/>
              </a:rPr>
              <a:t>11</a:t>
            </a:r>
            <a:r>
              <a:rPr lang="en-US" b="0" dirty="0">
                <a:cs typeface="ＭＳ Ｐゴシック" charset="0"/>
              </a:rPr>
              <a:t>-15</a:t>
            </a:r>
            <a:r>
              <a:rPr lang="en-US" b="0" dirty="0" smtClean="0">
                <a:cs typeface="ＭＳ Ｐゴシック" charset="0"/>
              </a:rPr>
              <a:t>/462r1.</a:t>
            </a:r>
            <a:endParaRPr lang="en-US" b="0" dirty="0">
              <a:cs typeface="ＭＳ Ｐゴシック" charset="0"/>
            </a:endParaRPr>
          </a:p>
          <a:p>
            <a:pPr lvl="1">
              <a:lnSpc>
                <a:spcPct val="90000"/>
              </a:lnSpc>
            </a:pPr>
            <a:r>
              <a:rPr lang="en-US" dirty="0">
                <a:cs typeface="ＭＳ Ｐゴシック" charset="0"/>
              </a:rPr>
              <a:t>Adopted by unanimous consent</a:t>
            </a:r>
            <a:r>
              <a:rPr lang="en-US" dirty="0" smtClean="0">
                <a:cs typeface="ＭＳ Ｐゴシック" charset="0"/>
              </a:rPr>
              <a:t>.</a:t>
            </a:r>
            <a:endParaRPr lang="en-US" dirty="0">
              <a:cs typeface="ＭＳ Ｐゴシック" charset="0"/>
            </a:endParaRPr>
          </a:p>
        </p:txBody>
      </p:sp>
    </p:spTree>
    <p:extLst>
      <p:ext uri="{BB962C8B-B14F-4D97-AF65-F5344CB8AC3E}">
        <p14:creationId xmlns:p14="http://schemas.microsoft.com/office/powerpoint/2010/main" val="123623133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457200"/>
          </a:xfrm>
        </p:spPr>
        <p:txBody>
          <a:bodyPr/>
          <a:lstStyle/>
          <a:p>
            <a:r>
              <a:rPr lang="en-US" dirty="0" err="1" smtClean="0">
                <a:latin typeface="Arial"/>
                <a:cs typeface="Arial"/>
              </a:rPr>
              <a:t>Estrel</a:t>
            </a:r>
            <a:r>
              <a:rPr lang="en-US" dirty="0" smtClean="0">
                <a:latin typeface="Arial"/>
                <a:cs typeface="Arial"/>
              </a:rPr>
              <a:t> Hotel, Berlin, Germany</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676400" y="1447800"/>
            <a:ext cx="5792798" cy="4191001"/>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30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16:00 – 18:00, Hall C1,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Moved, to adopt the draft changes in </a:t>
            </a:r>
            <a:r>
              <a:rPr lang="en-US" b="0" dirty="0" smtClean="0"/>
              <a:t>11</a:t>
            </a:r>
            <a:r>
              <a:rPr lang="en-US" b="0" dirty="0"/>
              <a:t>-15</a:t>
            </a:r>
            <a:r>
              <a:rPr lang="en-US" b="0" dirty="0" smtClean="0"/>
              <a:t>/283r5 </a:t>
            </a:r>
            <a:r>
              <a:rPr lang="en-US" b="0" dirty="0"/>
              <a:t>and resolve CID </a:t>
            </a:r>
            <a:r>
              <a:rPr lang="en-US" b="0" dirty="0" smtClean="0"/>
              <a:t>#62 </a:t>
            </a:r>
            <a:r>
              <a:rPr lang="en-US" b="0" dirty="0"/>
              <a:t>as “Revise” with Response “See </a:t>
            </a:r>
            <a:r>
              <a:rPr lang="en-US" b="0" dirty="0" smtClean="0"/>
              <a:t>11</a:t>
            </a:r>
            <a:r>
              <a:rPr lang="en-US" b="0" dirty="0"/>
              <a:t>-15</a:t>
            </a:r>
            <a:r>
              <a:rPr lang="en-US" b="0" dirty="0" smtClean="0"/>
              <a:t>/283r5</a:t>
            </a:r>
            <a:r>
              <a:rPr lang="en-US" b="0" dirty="0"/>
              <a:t>.”</a:t>
            </a:r>
          </a:p>
          <a:p>
            <a:pPr lvl="1">
              <a:lnSpc>
                <a:spcPct val="90000"/>
              </a:lnSpc>
            </a:pPr>
            <a:r>
              <a:rPr lang="en-US" dirty="0"/>
              <a:t>Adopted by unanimous consent</a:t>
            </a:r>
            <a:r>
              <a:rPr lang="en-US" dirty="0" smtClean="0"/>
              <a:t>.</a:t>
            </a:r>
          </a:p>
          <a:p>
            <a:pPr>
              <a:lnSpc>
                <a:spcPct val="90000"/>
              </a:lnSpc>
            </a:pPr>
            <a:r>
              <a:rPr lang="en-US" b="0" dirty="0" smtClean="0"/>
              <a:t>Moved, to amend the draft by deleting “</a:t>
            </a:r>
            <a:r>
              <a:rPr lang="en-US" b="0" dirty="0"/>
              <a:t>for all OCB data transmissions </a:t>
            </a:r>
            <a:r>
              <a:rPr lang="en-US" b="0" dirty="0" smtClean="0"/>
              <a:t>and” from clause 5.1.4.</a:t>
            </a:r>
          </a:p>
          <a:p>
            <a:pPr lvl="1">
              <a:lnSpc>
                <a:spcPct val="90000"/>
              </a:lnSpc>
            </a:pPr>
            <a:r>
              <a:rPr lang="en-US" dirty="0"/>
              <a:t>Adopted by unanimous consent.</a:t>
            </a:r>
          </a:p>
          <a:p>
            <a:pPr>
              <a:lnSpc>
                <a:spcPct val="90000"/>
              </a:lnSpc>
            </a:pPr>
            <a:r>
              <a:rPr lang="en-US" b="0" dirty="0">
                <a:cs typeface="ＭＳ Ｐゴシック" charset="0"/>
              </a:rPr>
              <a:t>Moved, to adopt the draft changes in Section </a:t>
            </a:r>
            <a:r>
              <a:rPr lang="en-US" b="0" dirty="0" smtClean="0">
                <a:cs typeface="ＭＳ Ｐゴシック" charset="0"/>
              </a:rPr>
              <a:t>“h” </a:t>
            </a:r>
            <a:r>
              <a:rPr lang="en-US" b="0" dirty="0">
                <a:cs typeface="ＭＳ Ｐゴシック" charset="0"/>
              </a:rPr>
              <a:t>of 11-15/</a:t>
            </a:r>
            <a:r>
              <a:rPr lang="en-US" b="0" dirty="0" smtClean="0">
                <a:cs typeface="ＭＳ Ｐゴシック" charset="0"/>
              </a:rPr>
              <a:t>116r7.</a:t>
            </a:r>
            <a:endParaRPr lang="en-US" b="0" dirty="0">
              <a:cs typeface="ＭＳ Ｐゴシック" charset="0"/>
            </a:endParaRPr>
          </a:p>
          <a:p>
            <a:pPr lvl="1">
              <a:lnSpc>
                <a:spcPct val="90000"/>
              </a:lnSpc>
            </a:pPr>
            <a:r>
              <a:rPr lang="en-US" dirty="0">
                <a:cs typeface="ＭＳ Ｐゴシック" charset="0"/>
              </a:rPr>
              <a:t>Adopted by unanimous consent.</a:t>
            </a:r>
          </a:p>
          <a:p>
            <a:pPr>
              <a:lnSpc>
                <a:spcPct val="90000"/>
              </a:lnSpc>
            </a:pPr>
            <a:endParaRPr lang="en-US" b="0" dirty="0"/>
          </a:p>
        </p:txBody>
      </p:sp>
    </p:spTree>
    <p:extLst>
      <p:ext uri="{BB962C8B-B14F-4D97-AF65-F5344CB8AC3E}">
        <p14:creationId xmlns:p14="http://schemas.microsoft.com/office/powerpoint/2010/main" val="3311732441"/>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31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16:00 – 18:00, Hall C1,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Moved, to amend the draft by replacing “</a:t>
            </a:r>
            <a:r>
              <a:rPr lang="en-GB" b="0" dirty="0"/>
              <a:t>In the case of IBSS or </a:t>
            </a:r>
            <a:r>
              <a:rPr lang="en-GB" b="0" dirty="0" smtClean="0"/>
              <a:t>mesh</a:t>
            </a:r>
            <a:r>
              <a:rPr lang="en-US" b="0" dirty="0" smtClean="0"/>
              <a:t>” with “In the case of IBSS, mesh,</a:t>
            </a:r>
            <a:r>
              <a:rPr lang="en-US" b="0" dirty="0"/>
              <a:t> </a:t>
            </a:r>
            <a:r>
              <a:rPr lang="en-US" b="0" dirty="0" smtClean="0"/>
              <a:t>or PBSS” in clause 4.3.23.4.3.</a:t>
            </a:r>
          </a:p>
          <a:p>
            <a:pPr lvl="1">
              <a:lnSpc>
                <a:spcPct val="90000"/>
              </a:lnSpc>
            </a:pPr>
            <a:r>
              <a:rPr lang="en-US" dirty="0"/>
              <a:t>Adopted by unanimous consent.</a:t>
            </a:r>
          </a:p>
          <a:p>
            <a:pPr>
              <a:lnSpc>
                <a:spcPct val="90000"/>
              </a:lnSpc>
            </a:pPr>
            <a:r>
              <a:rPr lang="en-US" b="0" dirty="0">
                <a:cs typeface="ＭＳ Ｐゴシック" charset="0"/>
              </a:rPr>
              <a:t>Moved, to adopt the draft changes in Section </a:t>
            </a:r>
            <a:r>
              <a:rPr lang="en-US" b="0" dirty="0" smtClean="0">
                <a:cs typeface="ＭＳ Ｐゴシック" charset="0"/>
              </a:rPr>
              <a:t>“h” </a:t>
            </a:r>
            <a:r>
              <a:rPr lang="en-US" b="0" dirty="0">
                <a:cs typeface="ＭＳ Ｐゴシック" charset="0"/>
              </a:rPr>
              <a:t>of 11-15/</a:t>
            </a:r>
            <a:r>
              <a:rPr lang="en-US" b="0" dirty="0" smtClean="0">
                <a:cs typeface="ＭＳ Ｐゴシック" charset="0"/>
              </a:rPr>
              <a:t>116r7.</a:t>
            </a:r>
            <a:endParaRPr lang="en-US" b="0" dirty="0">
              <a:cs typeface="ＭＳ Ｐゴシック" charset="0"/>
            </a:endParaRPr>
          </a:p>
          <a:p>
            <a:pPr lvl="1">
              <a:lnSpc>
                <a:spcPct val="90000"/>
              </a:lnSpc>
            </a:pPr>
            <a:r>
              <a:rPr lang="en-US" dirty="0">
                <a:cs typeface="ＭＳ Ｐゴシック" charset="0"/>
              </a:rPr>
              <a:t>Adopted by unanimous consent.</a:t>
            </a:r>
          </a:p>
          <a:p>
            <a:pPr>
              <a:lnSpc>
                <a:spcPct val="90000"/>
              </a:lnSpc>
            </a:pPr>
            <a:endParaRPr lang="en-US" b="0" dirty="0"/>
          </a:p>
        </p:txBody>
      </p:sp>
    </p:spTree>
    <p:extLst>
      <p:ext uri="{BB962C8B-B14F-4D97-AF65-F5344CB8AC3E}">
        <p14:creationId xmlns:p14="http://schemas.microsoft.com/office/powerpoint/2010/main" val="75430889"/>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32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16:00 – 18:00, Hall C1,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smtClean="0">
                <a:cs typeface="ＭＳ Ｐゴシック" charset="0"/>
              </a:rPr>
              <a:t>M</a:t>
            </a:r>
            <a:r>
              <a:rPr lang="en-US" sz="2000" dirty="0" smtClean="0">
                <a:cs typeface="ＭＳ Ｐゴシック" charset="0"/>
              </a:rPr>
              <a:t>otion</a:t>
            </a:r>
            <a:r>
              <a:rPr lang="en-US" sz="2000" dirty="0" smtClean="0">
                <a:cs typeface="ＭＳ Ｐゴシック" charset="0"/>
              </a:rPr>
              <a:t>:</a:t>
            </a:r>
            <a:r>
              <a:rPr lang="en-US" sz="2000" dirty="0"/>
              <a:t> </a:t>
            </a:r>
            <a:endParaRPr lang="en-US" sz="2000" dirty="0" smtClean="0"/>
          </a:p>
          <a:p>
            <a:pPr lvl="0"/>
            <a:r>
              <a:rPr lang="en-US" sz="2000" dirty="0" smtClean="0"/>
              <a:t>Having </a:t>
            </a:r>
            <a:r>
              <a:rPr lang="en-US" sz="2000" dirty="0"/>
              <a:t>approved changes to </a:t>
            </a:r>
            <a:r>
              <a:rPr lang="en-US" sz="2000" dirty="0" smtClean="0"/>
              <a:t>P802.11ak_D0.07, </a:t>
            </a:r>
            <a:r>
              <a:rPr lang="en-US" sz="2000" dirty="0"/>
              <a:t>as </a:t>
            </a:r>
            <a:r>
              <a:rPr lang="en-US" sz="2000" dirty="0" smtClean="0"/>
              <a:t>specified in </a:t>
            </a:r>
            <a:r>
              <a:rPr lang="en-US" sz="2000" dirty="0" smtClean="0"/>
              <a:t>11-15/237r9,</a:t>
            </a:r>
          </a:p>
          <a:p>
            <a:pPr lvl="0"/>
            <a:r>
              <a:rPr lang="en-US" sz="2000" dirty="0" smtClean="0"/>
              <a:t>Instruct the Editor to prepare a P802.11ak_D1.0 incorporating the changes, and</a:t>
            </a:r>
          </a:p>
          <a:p>
            <a:pPr lvl="0"/>
            <a:r>
              <a:rPr lang="en-US" sz="2000" dirty="0"/>
              <a:t>A</a:t>
            </a:r>
            <a:r>
              <a:rPr lang="en-US" sz="2000" dirty="0" smtClean="0"/>
              <a:t>pprove </a:t>
            </a:r>
            <a:r>
              <a:rPr lang="en-US" sz="2000" dirty="0"/>
              <a:t>a 30 day Working Group Technical Letter Ballot asking the question “Should </a:t>
            </a:r>
            <a:r>
              <a:rPr lang="en-US" sz="2000" dirty="0" smtClean="0"/>
              <a:t>P802.11ak_D1.0 </a:t>
            </a:r>
            <a:r>
              <a:rPr lang="en-US" sz="2000" dirty="0"/>
              <a:t>be forwarded to Sponsor Ballot?</a:t>
            </a:r>
            <a:r>
              <a:rPr lang="en-US" sz="2000" dirty="0" smtClean="0"/>
              <a:t>”</a:t>
            </a:r>
            <a:endParaRPr lang="en-US" sz="2000" b="0" dirty="0">
              <a:cs typeface="ＭＳ Ｐゴシック" charset="0"/>
            </a:endParaRPr>
          </a:p>
          <a:p>
            <a:pPr lvl="1"/>
            <a:r>
              <a:rPr lang="en-US" sz="1800" dirty="0" smtClean="0">
                <a:cs typeface="ＭＳ Ｐゴシック" charset="0"/>
              </a:rPr>
              <a:t>Mover</a:t>
            </a:r>
            <a:r>
              <a:rPr lang="en-US" sz="1800" dirty="0">
                <a:cs typeface="ＭＳ Ｐゴシック" charset="0"/>
              </a:rPr>
              <a:t>:  Seconder: </a:t>
            </a:r>
            <a:endParaRPr lang="en-US" sz="1800" dirty="0" smtClean="0">
              <a:cs typeface="ＭＳ Ｐゴシック" charset="0"/>
            </a:endParaRPr>
          </a:p>
          <a:p>
            <a:pPr lvl="1"/>
            <a:r>
              <a:rPr lang="en-US" sz="1800" dirty="0" smtClean="0">
                <a:cs typeface="ＭＳ Ｐゴシック" charset="0"/>
              </a:rPr>
              <a:t>Yes</a:t>
            </a:r>
            <a:r>
              <a:rPr lang="en-US" sz="1800" dirty="0">
                <a:cs typeface="ＭＳ Ｐゴシック" charset="0"/>
              </a:rPr>
              <a:t>:    No:    Abstain: </a:t>
            </a:r>
          </a:p>
          <a:p>
            <a:pPr>
              <a:lnSpc>
                <a:spcPct val="90000"/>
              </a:lnSpc>
            </a:pPr>
            <a:r>
              <a:rPr lang="en-US" dirty="0" smtClean="0"/>
              <a:t>Adjourn </a:t>
            </a:r>
            <a:r>
              <a:rPr lang="en-US" dirty="0" err="1"/>
              <a:t>TGak</a:t>
            </a:r>
            <a:endParaRPr lang="en-GB" dirty="0"/>
          </a:p>
          <a:p>
            <a:pPr marL="0" indent="0">
              <a:lnSpc>
                <a:spcPct val="90000"/>
              </a:lnSpc>
              <a:buNone/>
            </a:pPr>
            <a:endParaRPr lang="en-US" sz="2000" b="0" dirty="0" smtClean="0">
              <a:cs typeface="ＭＳ Ｐゴシック" charset="0"/>
            </a:endParaRPr>
          </a:p>
        </p:txBody>
      </p:sp>
    </p:spTree>
    <p:extLst>
      <p:ext uri="{BB962C8B-B14F-4D97-AF65-F5344CB8AC3E}">
        <p14:creationId xmlns:p14="http://schemas.microsoft.com/office/powerpoint/2010/main" val="2506333083"/>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33</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0.07  of 802.11ak and results of Comment Collection 17:</a:t>
            </a:r>
          </a:p>
          <a:p>
            <a:pPr lvl="1">
              <a:lnSpc>
                <a:spcPct val="80000"/>
              </a:lnSpc>
            </a:pPr>
            <a:r>
              <a:rPr lang="en-GB" dirty="0" smtClean="0">
                <a:hlinkClick r:id="rId3"/>
              </a:rPr>
              <a:t>http://www.ieee802.org/11/private/Draft_Standards/11ak/Draft P802.11ak_D0.07.pdf</a:t>
            </a:r>
            <a:r>
              <a:rPr lang="en-GB" dirty="0" smtClean="0"/>
              <a:t> </a:t>
            </a:r>
          </a:p>
          <a:p>
            <a:pPr lvl="1">
              <a:lnSpc>
                <a:spcPct val="80000"/>
              </a:lnSpc>
            </a:pPr>
            <a:r>
              <a:rPr lang="en-GB" dirty="0" smtClean="0"/>
              <a:t>11-14/559r17, “</a:t>
            </a:r>
            <a:r>
              <a:rPr lang="en-GB" dirty="0" err="1" smtClean="0"/>
              <a:t>TGak</a:t>
            </a:r>
            <a:r>
              <a:rPr lang="en-GB" dirty="0" smtClean="0"/>
              <a:t> CC17 Comments”</a:t>
            </a:r>
            <a:endParaRPr lang="en-GB" dirty="0"/>
          </a:p>
          <a:p>
            <a:pPr>
              <a:lnSpc>
                <a:spcPct val="80000"/>
              </a:lnSpc>
            </a:pPr>
            <a:r>
              <a:rPr lang="en-GB" dirty="0" smtClean="0"/>
              <a:t>Draft 1.5 of 802.1Qbz is at</a:t>
            </a:r>
          </a:p>
          <a:p>
            <a:pPr lvl="1">
              <a:lnSpc>
                <a:spcPct val="80000"/>
              </a:lnSpc>
            </a:pPr>
            <a:r>
              <a:rPr lang="en-GB" dirty="0">
                <a:hlinkClick r:id="rId4"/>
              </a:rPr>
              <a:t>http://</a:t>
            </a:r>
            <a:r>
              <a:rPr lang="en-GB" dirty="0" smtClean="0">
                <a:hlinkClick r:id="rId4"/>
              </a:rPr>
              <a:t>www.ieee802.org/1/files/private/bz-drafts/d1/802-1Qbz-d1-5.pdf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dirty="0" smtClean="0"/>
              <a:t>March 2015– </a:t>
            </a:r>
            <a:r>
              <a:rPr lang="en-US" sz="2400" dirty="0"/>
              <a:t>Initial WG </a:t>
            </a:r>
            <a:r>
              <a:rPr lang="en-US" sz="2400" dirty="0" smtClean="0"/>
              <a:t>Ballot on D1.0</a:t>
            </a:r>
            <a:endParaRPr lang="en-US" sz="2400" dirty="0"/>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2649543"/>
              </p:ext>
            </p:extLst>
          </p:nvPr>
        </p:nvGraphicFramePr>
        <p:xfrm>
          <a:off x="762000" y="1523997"/>
          <a:ext cx="7696199" cy="4453893"/>
        </p:xfrm>
        <a:graphic>
          <a:graphicData uri="http://schemas.openxmlformats.org/drawingml/2006/table">
            <a:tbl>
              <a:tblPr firstRow="1" bandRow="1">
                <a:tableStyleId>{5C22544A-7EE6-4342-B048-85BDC9FD1C3A}</a:tableStyleId>
              </a:tblPr>
              <a:tblGrid>
                <a:gridCol w="1600200"/>
                <a:gridCol w="3810000"/>
                <a:gridCol w="2285999"/>
              </a:tblGrid>
              <a:tr h="412750">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12750">
                <a:tc>
                  <a:txBody>
                    <a:bodyPr/>
                    <a:lstStyle/>
                    <a:p>
                      <a:r>
                        <a:rPr lang="en-US" sz="2000" dirty="0" smtClean="0"/>
                        <a:t>Monday</a:t>
                      </a:r>
                      <a:endParaRPr lang="en-US" sz="2000" dirty="0"/>
                    </a:p>
                  </a:txBody>
                  <a:tcPr/>
                </a:tc>
                <a:tc>
                  <a:txBody>
                    <a:bodyPr/>
                    <a:lstStyle/>
                    <a:p>
                      <a:r>
                        <a:rPr lang="en-US" sz="2000" dirty="0" smtClean="0"/>
                        <a:t>AM1</a:t>
                      </a:r>
                      <a:r>
                        <a:rPr lang="en-US" sz="2000" baseline="0" dirty="0" smtClean="0"/>
                        <a:t> – Ad Hoc</a:t>
                      </a:r>
                      <a:endParaRPr lang="en-US" sz="2000" dirty="0"/>
                    </a:p>
                  </a:txBody>
                  <a:tcPr/>
                </a:tc>
                <a:tc>
                  <a:txBody>
                    <a:bodyPr/>
                    <a:lstStyle/>
                    <a:p>
                      <a:r>
                        <a:rPr lang="en-US" sz="2000" dirty="0" smtClean="0"/>
                        <a:t>30441</a:t>
                      </a:r>
                      <a:endParaRPr lang="en-US" sz="2000" dirty="0"/>
                    </a:p>
                  </a:txBody>
                  <a:tcPr/>
                </a:tc>
              </a:tr>
              <a:tr h="412750">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30441</a:t>
                      </a:r>
                    </a:p>
                  </a:txBody>
                  <a:tcPr/>
                </a:tc>
              </a:tr>
              <a:tr h="412750">
                <a:tc>
                  <a:txBody>
                    <a:bodyPr/>
                    <a:lstStyle/>
                    <a:p>
                      <a:r>
                        <a:rPr lang="en-US" sz="2000" dirty="0" smtClean="0"/>
                        <a:t>Tuesday</a:t>
                      </a:r>
                      <a:endParaRPr lang="en-US" sz="2000" dirty="0"/>
                    </a:p>
                  </a:txBody>
                  <a:tcPr/>
                </a:tc>
                <a:tc>
                  <a:txBody>
                    <a:bodyPr/>
                    <a:lstStyle/>
                    <a:p>
                      <a:r>
                        <a:rPr lang="en-US" sz="2000" dirty="0" smtClean="0"/>
                        <a:t>Evening</a:t>
                      </a:r>
                      <a:endParaRPr lang="en-US" sz="2000" dirty="0"/>
                    </a:p>
                  </a:txBody>
                  <a:tcPr/>
                </a:tc>
                <a:tc>
                  <a:txBody>
                    <a:bodyPr/>
                    <a:lstStyle/>
                    <a:p>
                      <a:r>
                        <a:rPr lang="en-US" sz="2000" dirty="0" smtClean="0"/>
                        <a:t>30441</a:t>
                      </a:r>
                      <a:endParaRPr lang="en-US" sz="2000" dirty="0"/>
                    </a:p>
                  </a:txBody>
                  <a:tcPr/>
                </a:tc>
              </a:tr>
              <a:tr h="412750">
                <a:tc>
                  <a:txBody>
                    <a:bodyPr/>
                    <a:lstStyle/>
                    <a:p>
                      <a:r>
                        <a:rPr lang="en-US" sz="2000" dirty="0" smtClean="0"/>
                        <a:t>Wednesday</a:t>
                      </a:r>
                      <a:endParaRPr lang="en-US" sz="2000" dirty="0"/>
                    </a:p>
                  </a:txBody>
                  <a:tcPr/>
                </a:tc>
                <a:tc>
                  <a:txBody>
                    <a:bodyPr/>
                    <a:lstStyle/>
                    <a:p>
                      <a:r>
                        <a:rPr lang="en-US" sz="2000" dirty="0" smtClean="0"/>
                        <a:t>PM1</a:t>
                      </a:r>
                      <a:endParaRPr lang="en-US" sz="2000" dirty="0"/>
                    </a:p>
                  </a:txBody>
                  <a:tcPr/>
                </a:tc>
                <a:tc>
                  <a:txBody>
                    <a:bodyPr/>
                    <a:lstStyle/>
                    <a:p>
                      <a:r>
                        <a:rPr lang="en-US" sz="2000" dirty="0" smtClean="0"/>
                        <a:t>Hall C1, Wing 3</a:t>
                      </a:r>
                      <a:endParaRPr lang="en-US" sz="2000" dirty="0"/>
                    </a:p>
                  </a:txBody>
                  <a:tcPr/>
                </a:tc>
              </a:tr>
              <a:tr h="450853">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Hall B, Wing 3</a:t>
                      </a:r>
                      <a:endParaRPr lang="en-US" sz="2000" dirty="0"/>
                    </a:p>
                  </a:txBody>
                  <a:tcPr/>
                </a:tc>
              </a:tr>
              <a:tr h="558800">
                <a:tc>
                  <a:txBody>
                    <a:bodyPr/>
                    <a:lstStyle/>
                    <a:p>
                      <a:r>
                        <a:rPr lang="en-US" sz="2000" dirty="0" smtClean="0"/>
                        <a:t>Thursday</a:t>
                      </a:r>
                      <a:endParaRPr lang="en-US" sz="2000" dirty="0"/>
                    </a:p>
                  </a:txBody>
                  <a:tcPr/>
                </a:tc>
                <a:tc>
                  <a:txBody>
                    <a:bodyPr/>
                    <a:lstStyle/>
                    <a:p>
                      <a:r>
                        <a:rPr lang="en-US" sz="2000" dirty="0" smtClean="0"/>
                        <a:t>AM1</a:t>
                      </a:r>
                      <a:endParaRPr lang="en-US" sz="2000" baseline="0" dirty="0" smtClean="0"/>
                    </a:p>
                    <a:p>
                      <a:r>
                        <a:rPr lang="en-US" sz="2000" dirty="0" smtClean="0"/>
                        <a:t>(joint with ARC, 802.1, etc.)</a:t>
                      </a:r>
                      <a:endParaRPr lang="en-US" sz="2000" dirty="0"/>
                    </a:p>
                  </a:txBody>
                  <a:tcPr/>
                </a:tc>
                <a:tc>
                  <a:txBody>
                    <a:bodyPr/>
                    <a:lstStyle/>
                    <a:p>
                      <a:r>
                        <a:rPr lang="en-US" sz="2000" dirty="0" smtClean="0"/>
                        <a:t>Hall B, Wing 3</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Hall C1, Wing 3</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PM1</a:t>
                      </a:r>
                      <a:endParaRPr lang="en-US" sz="2000" dirty="0"/>
                    </a:p>
                  </a:txBody>
                  <a:tcPr/>
                </a:tc>
                <a:tc>
                  <a:txBody>
                    <a:bodyPr/>
                    <a:lstStyle/>
                    <a:p>
                      <a:r>
                        <a:rPr lang="en-US" sz="2000" dirty="0" smtClean="0"/>
                        <a:t>Hall C1, Wing 3</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Hall C1, Wing 3</a:t>
                      </a:r>
                      <a:endParaRPr lang="en-US" sz="2000" dirty="0"/>
                    </a:p>
                  </a:txBody>
                  <a:tcPr/>
                </a:tc>
              </a:tr>
            </a:tbl>
          </a:graphicData>
        </a:graphic>
      </p:graphicFrame>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Work </a:t>
            </a:r>
            <a:r>
              <a:rPr lang="en-US" dirty="0" smtClean="0"/>
              <a:t>plan</a:t>
            </a:r>
            <a:endParaRPr lang="en-US" dirty="0"/>
          </a:p>
        </p:txBody>
      </p:sp>
      <p:sp>
        <p:nvSpPr>
          <p:cNvPr id="3" name="Content Placeholder 2"/>
          <p:cNvSpPr>
            <a:spLocks noGrp="1"/>
          </p:cNvSpPr>
          <p:nvPr>
            <p:ph idx="1"/>
          </p:nvPr>
        </p:nvSpPr>
        <p:spPr>
          <a:xfrm>
            <a:off x="457200" y="1371600"/>
            <a:ext cx="8305800" cy="4724400"/>
          </a:xfrm>
        </p:spPr>
        <p:txBody>
          <a:bodyPr/>
          <a:lstStyle/>
          <a:p>
            <a:pPr lvl="0"/>
            <a:r>
              <a:rPr lang="en-US" sz="1800" dirty="0" smtClean="0">
                <a:solidFill>
                  <a:srgbClr val="FFC000"/>
                </a:solidFill>
              </a:rPr>
              <a:t>CID </a:t>
            </a:r>
            <a:r>
              <a:rPr lang="en-US" sz="1800" dirty="0">
                <a:solidFill>
                  <a:srgbClr val="FFC000"/>
                </a:solidFill>
              </a:rPr>
              <a:t>62 - Modify the GCR related description in 9 and 10.24.16 to support a MPDU with Control Block. – </a:t>
            </a:r>
            <a:r>
              <a:rPr lang="en-US" sz="1800" dirty="0" smtClean="0">
                <a:solidFill>
                  <a:srgbClr val="FFC000"/>
                </a:solidFill>
              </a:rPr>
              <a:t>(“to support SYNRA”) Ganesh V</a:t>
            </a:r>
          </a:p>
          <a:p>
            <a:r>
              <a:rPr lang="en-US" sz="1800" dirty="0" smtClean="0">
                <a:solidFill>
                  <a:srgbClr val="00B050"/>
                </a:solidFill>
              </a:rPr>
              <a:t>Further </a:t>
            </a:r>
            <a:r>
              <a:rPr lang="en-US" sz="1800" dirty="0">
                <a:solidFill>
                  <a:srgbClr val="00B050"/>
                </a:solidFill>
              </a:rPr>
              <a:t>MIB improvements: put existing new variables (which I think are all at the STA level) into possibly existing groups, add per associate variables, ...  - can wait</a:t>
            </a:r>
          </a:p>
          <a:p>
            <a:pPr lvl="0"/>
            <a:endParaRPr lang="en-US" sz="1800" dirty="0">
              <a:solidFill>
                <a:srgbClr val="FF0000"/>
              </a:solidFill>
            </a:endParaRPr>
          </a:p>
          <a:p>
            <a:pPr lvl="0"/>
            <a:endParaRPr lang="en-US" sz="1800" dirty="0">
              <a:solidFill>
                <a:srgbClr val="FFC000"/>
              </a:solidFill>
            </a:endParaRPr>
          </a:p>
          <a:p>
            <a:endParaRPr lang="en-US" dirty="0"/>
          </a:p>
        </p:txBody>
      </p:sp>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33501975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9 March2015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Room 30441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a:t>11-15/</a:t>
            </a:r>
            <a:r>
              <a:rPr lang="en-US" dirty="0" smtClean="0"/>
              <a:t>116r1, </a:t>
            </a:r>
            <a:r>
              <a:rPr lang="en-US" dirty="0"/>
              <a:t>“Assorted 11ak Improvements” Donald Eastlake (Huawei)</a:t>
            </a:r>
          </a:p>
          <a:p>
            <a:pPr lvl="1">
              <a:lnSpc>
                <a:spcPct val="80000"/>
              </a:lnSpc>
            </a:pPr>
            <a:r>
              <a:rPr lang="en-US" b="0" dirty="0" smtClean="0"/>
              <a:t>11-15/283r1, “</a:t>
            </a:r>
            <a:r>
              <a:rPr lang="en-US" dirty="0"/>
              <a:t>A</a:t>
            </a:r>
            <a:r>
              <a:rPr lang="en-US" dirty="0" smtClean="0"/>
              <a:t>n </a:t>
            </a:r>
            <a:r>
              <a:rPr lang="en-US" dirty="0"/>
              <a:t>adaptation of GCR for GLK links</a:t>
            </a:r>
            <a:r>
              <a:rPr lang="en-US" b="0" dirty="0" smtClean="0"/>
              <a:t>” Ganesh </a:t>
            </a:r>
            <a:r>
              <a:rPr lang="en-US" b="0" dirty="0" err="1" smtClean="0"/>
              <a:t>Venkatesan</a:t>
            </a:r>
            <a:r>
              <a:rPr lang="en-US" b="0" dirty="0" smtClean="0"/>
              <a:t> (Intel)</a:t>
            </a:r>
          </a:p>
          <a:p>
            <a:pPr lvl="1">
              <a:lnSpc>
                <a:spcPct val="80000"/>
              </a:lnSpc>
            </a:pPr>
            <a:r>
              <a:rPr lang="en-US" dirty="0" smtClean="0"/>
              <a:t>11-15/150r4, “</a:t>
            </a:r>
            <a:r>
              <a:rPr lang="en-CA" dirty="0"/>
              <a:t>GCR using SYNRA for GLK</a:t>
            </a:r>
            <a:r>
              <a:rPr lang="en-US" dirty="0" smtClean="0"/>
              <a:t>” Ganesh </a:t>
            </a:r>
            <a:r>
              <a:rPr lang="en-US" dirty="0" err="1" smtClean="0"/>
              <a:t>Venkatesan</a:t>
            </a:r>
            <a:r>
              <a:rPr lang="en-US" dirty="0" smtClean="0"/>
              <a:t> (Intel)</a:t>
            </a:r>
            <a:endParaRPr lang="en-US" b="0" dirty="0" smtClean="0"/>
          </a:p>
          <a:p>
            <a:pPr>
              <a:lnSpc>
                <a:spcPct val="80000"/>
              </a:lnSpc>
            </a:pPr>
            <a:r>
              <a:rPr lang="en-US" b="0" dirty="0" smtClean="0"/>
              <a:t>Adjourn Ad-Hoc meeting</a:t>
            </a:r>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March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Rom 30441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Approval of the Minutes of the January 802.11ak Meeting in Atlanta, </a:t>
            </a:r>
            <a:r>
              <a:rPr lang="en-US" b="0" dirty="0" smtClean="0"/>
              <a:t>Georgia: 11-15/0008r0.</a:t>
            </a:r>
            <a:endParaRPr lang="en-US" b="0" dirty="0"/>
          </a:p>
          <a:p>
            <a:pPr lvl="1">
              <a:lnSpc>
                <a:spcPct val="80000"/>
              </a:lnSpc>
            </a:pPr>
            <a:r>
              <a:rPr lang="en-US" dirty="0" smtClean="0"/>
              <a:t>Approved by unanimous consent.</a:t>
            </a:r>
            <a:endParaRPr lang="en-US" dirty="0"/>
          </a:p>
          <a:p>
            <a:pPr>
              <a:lnSpc>
                <a:spcPct val="80000"/>
              </a:lnSpc>
            </a:pPr>
            <a:r>
              <a:rPr lang="en-US" b="0" dirty="0"/>
              <a:t>Approval of the Minutes of Teleconferences since Atlanta:</a:t>
            </a:r>
          </a:p>
          <a:p>
            <a:pPr lvl="1">
              <a:lnSpc>
                <a:spcPct val="80000"/>
              </a:lnSpc>
            </a:pPr>
            <a:r>
              <a:rPr lang="en-US" dirty="0" smtClean="0"/>
              <a:t>11-15/249r0, “</a:t>
            </a:r>
            <a:r>
              <a:rPr lang="en-US" dirty="0"/>
              <a:t>11ak </a:t>
            </a:r>
            <a:r>
              <a:rPr lang="en-US" dirty="0" err="1"/>
              <a:t>Telecon</a:t>
            </a:r>
            <a:r>
              <a:rPr lang="en-US" dirty="0"/>
              <a:t> Minutes </a:t>
            </a:r>
            <a:r>
              <a:rPr lang="en-US" dirty="0" smtClean="0"/>
              <a:t>20150126”</a:t>
            </a:r>
          </a:p>
          <a:p>
            <a:pPr lvl="1">
              <a:lnSpc>
                <a:spcPct val="80000"/>
              </a:lnSpc>
            </a:pPr>
            <a:r>
              <a:rPr lang="en-US" dirty="0" smtClean="0"/>
              <a:t>11-15/350r0, “</a:t>
            </a:r>
            <a:r>
              <a:rPr lang="en-US" dirty="0"/>
              <a:t>11ak </a:t>
            </a:r>
            <a:r>
              <a:rPr lang="en-US" dirty="0" err="1"/>
              <a:t>Telecon</a:t>
            </a:r>
            <a:r>
              <a:rPr lang="en-US" dirty="0"/>
              <a:t> Minutes </a:t>
            </a:r>
            <a:r>
              <a:rPr lang="en-US" dirty="0" smtClean="0"/>
              <a:t>20150302”</a:t>
            </a:r>
            <a:endParaRPr lang="en-US" dirty="0"/>
          </a:p>
          <a:p>
            <a:pPr lvl="1">
              <a:lnSpc>
                <a:spcPct val="80000"/>
              </a:lnSpc>
            </a:pPr>
            <a:r>
              <a:rPr lang="en-US" dirty="0" smtClean="0"/>
              <a:t>Approved by unanimous consent.</a:t>
            </a:r>
            <a:endParaRPr lang="en-US" dirty="0"/>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March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Room 30441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and Discussion of Submissions</a:t>
            </a:r>
          </a:p>
          <a:p>
            <a:pPr lvl="1">
              <a:lnSpc>
                <a:spcPct val="80000"/>
              </a:lnSpc>
            </a:pPr>
            <a:r>
              <a:rPr lang="en-US" dirty="0" smtClean="0"/>
              <a:t>11-14/559r18, “P802.11ak CC17 Comments” Donald Eastlake</a:t>
            </a:r>
          </a:p>
          <a:p>
            <a:pPr lvl="1">
              <a:lnSpc>
                <a:spcPct val="80000"/>
              </a:lnSpc>
            </a:pPr>
            <a:r>
              <a:rPr lang="en-US" dirty="0" smtClean="0"/>
              <a:t>11</a:t>
            </a:r>
            <a:r>
              <a:rPr lang="en-US" dirty="0"/>
              <a:t>-15/116r1, “Assorted 11ak Improvements” Donald Eastlake (Huawei</a:t>
            </a:r>
            <a:r>
              <a:rPr lang="en-US" dirty="0" smtClean="0"/>
              <a:t>)</a:t>
            </a:r>
          </a:p>
          <a:p>
            <a:pPr lvl="1">
              <a:lnSpc>
                <a:spcPct val="80000"/>
              </a:lnSpc>
            </a:pPr>
            <a:r>
              <a:rPr lang="en-US" dirty="0" smtClean="0"/>
              <a:t>Norm Finn, discussion of link cost/speed reporting</a:t>
            </a:r>
            <a:endParaRPr lang="en-US" dirty="0"/>
          </a:p>
          <a:p>
            <a:pPr>
              <a:lnSpc>
                <a:spcPct val="80000"/>
              </a:lnSpc>
            </a:pPr>
            <a:r>
              <a:rPr lang="en-US" altLang="ja-JP" b="0" dirty="0" smtClean="0">
                <a:cs typeface="ＭＳ Ｐゴシック" charset="0"/>
              </a:rPr>
              <a:t>Recess until 19:30 Tuesday</a:t>
            </a:r>
          </a:p>
          <a:p>
            <a:pPr>
              <a:lnSpc>
                <a:spcPct val="80000"/>
              </a:lnSpc>
            </a:pPr>
            <a:endParaRPr lang="en-US" dirty="0"/>
          </a:p>
        </p:txBody>
      </p:sp>
    </p:spTree>
    <p:extLst>
      <p:ext uri="{BB962C8B-B14F-4D97-AF65-F5344CB8AC3E}">
        <p14:creationId xmlns:p14="http://schemas.microsoft.com/office/powerpoint/2010/main" val="7871863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56326</TotalTime>
  <Words>3380</Words>
  <Application>Microsoft Macintosh PowerPoint</Application>
  <PresentationFormat>On-screen Show (4:3)</PresentationFormat>
  <Paragraphs>526</Paragraphs>
  <Slides>33</Slides>
  <Notes>33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802-11-Submission</vt:lpstr>
      <vt:lpstr>March 2015 802.11ak Agenda</vt:lpstr>
      <vt:lpstr>IEEE 802.11ak/GLK: Enhancements For Transit Links Within Bridged Networks</vt:lpstr>
      <vt:lpstr>Venue</vt:lpstr>
      <vt:lpstr>TGak Timeline</vt:lpstr>
      <vt:lpstr>Sessions</vt:lpstr>
      <vt:lpstr>Work plan</vt:lpstr>
      <vt:lpstr>Monday, 9 March2015  08:00 – 10:00, Room 30441</vt:lpstr>
      <vt:lpstr>Tuesday, 10 March 2015  08:00 – 10:00, Rom 30441</vt:lpstr>
      <vt:lpstr>Tuesday, 10 March 2015  08:00 – 10:00, Room 30441 (cont.)</vt:lpstr>
      <vt:lpstr>Participants, Patents, and Duty to Inform</vt:lpstr>
      <vt:lpstr>Patent Related Links</vt:lpstr>
      <vt:lpstr>Call for Potentially Essential Patents</vt:lpstr>
      <vt:lpstr>Other Documents and WebPages to Review</vt:lpstr>
      <vt:lpstr>Other Guidelines for IEEE WG Meetings</vt:lpstr>
      <vt:lpstr>Tuesday, 10 March 2015 19:30 – 21:30, Room 30441</vt:lpstr>
      <vt:lpstr>Tuesday, 10 March 2015 19:30 – 21:30, Room 30441 (cont.)</vt:lpstr>
      <vt:lpstr>Wednesday, 11 March 2015 13:30 – 15:30, Hall C1, Wing 3</vt:lpstr>
      <vt:lpstr>Wednesday, 11 March 2015 13:30 – 15:30, Hall C1, Wing 3 (cont.)</vt:lpstr>
      <vt:lpstr>Wednesday, 11 March 2015 13:30 – 15:30, Hall C1, Wing 3 (cont.)</vt:lpstr>
      <vt:lpstr>Wednesday, 11 March 2015 16:00 – 18:00, Hall B, Wing 3</vt:lpstr>
      <vt:lpstr>Wednesday, 11 March 2015 16:00 – 18:00, Hall B, Wing 3 (cont.)</vt:lpstr>
      <vt:lpstr>Wednesday, 11 March 2015 16:00 – 18:00, Hall B, Wing 3 (cont.)</vt:lpstr>
      <vt:lpstr>Thursday, 12 March 2015 08:00 – 10:00, Hall B, Wing 3</vt:lpstr>
      <vt:lpstr>Thursday, 12 March 2015 08:00 – 10:00, Hall B, Wing 3</vt:lpstr>
      <vt:lpstr>Thursday, 12 March 2015 10:30 – 12:30, Hall C1, Wing 3</vt:lpstr>
      <vt:lpstr>Thursday, 12 March 2015 10:30 – 12:30, Hall C1, Wing 3</vt:lpstr>
      <vt:lpstr>Thursday, 12 March 2015 13:30 – 15:30, Hall C1, Wing 3</vt:lpstr>
      <vt:lpstr>Thursday, 12 March 2015 13:30 – 15:30, Hall C1, Wing 3</vt:lpstr>
      <vt:lpstr>Thursday, 12 March 2015 16:00 – 18:00, Hall C1, Wing 3</vt:lpstr>
      <vt:lpstr>Thursday, 12 March 2015 16:00 – 18:00, Hall C1, Wing 3</vt:lpstr>
      <vt:lpstr>Thursday, 12 March 2015 16:00 – 18:00, Hall C1, Wing 3</vt:lpstr>
      <vt:lpstr>Thursday, 12 March 2015 16:00 – 18:00, Hall C1, Wing 3</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785</cp:revision>
  <cp:lastPrinted>1998-02-10T13:28:06Z</cp:lastPrinted>
  <dcterms:created xsi:type="dcterms:W3CDTF">2006-12-04T03:46:13Z</dcterms:created>
  <dcterms:modified xsi:type="dcterms:W3CDTF">2015-03-12T16:54:39Z</dcterms:modified>
</cp:coreProperties>
</file>