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460" r:id="rId5"/>
    <p:sldId id="443" r:id="rId6"/>
    <p:sldId id="465" r:id="rId7"/>
    <p:sldId id="466" r:id="rId8"/>
    <p:sldId id="414" r:id="rId9"/>
    <p:sldId id="432" r:id="rId10"/>
    <p:sldId id="468" r:id="rId11"/>
    <p:sldId id="470" r:id="rId12"/>
    <p:sldId id="471" r:id="rId13"/>
    <p:sldId id="472" r:id="rId14"/>
    <p:sldId id="473" r:id="rId15"/>
    <p:sldId id="474" r:id="rId16"/>
    <p:sldId id="439" r:id="rId17"/>
    <p:sldId id="475" r:id="rId18"/>
    <p:sldId id="469" r:id="rId19"/>
    <p:sldId id="478" r:id="rId20"/>
    <p:sldId id="479" r:id="rId21"/>
    <p:sldId id="476" r:id="rId22"/>
    <p:sldId id="430" r:id="rId23"/>
    <p:sldId id="477" r:id="rId24"/>
    <p:sldId id="426" r:id="rId25"/>
    <p:sldId id="467"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33" autoAdjust="0"/>
    <p:restoredTop sz="98109" autoAdjust="0"/>
  </p:normalViewPr>
  <p:slideViewPr>
    <p:cSldViewPr>
      <p:cViewPr varScale="1">
        <p:scale>
          <a:sx n="79" d="100"/>
          <a:sy n="79" d="100"/>
        </p:scale>
        <p:origin x="-736"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754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P802.11-15/0237r6</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P802.11-15/0237r6</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P802.11-15/0237r6</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1563557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P802.11-15/0237r6</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0237r6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11-14/559r18, “P802.11ak CC17 Comments” Donald Eastlake</a:t>
            </a:r>
          </a:p>
          <a:p>
            <a:pPr lvl="1">
              <a:lnSpc>
                <a:spcPct val="80000"/>
              </a:lnSpc>
            </a:pPr>
            <a:r>
              <a:rPr lang="en-US" dirty="0" smtClean="0"/>
              <a:t>11</a:t>
            </a:r>
            <a:r>
              <a:rPr lang="en-US" dirty="0"/>
              <a:t>-15/116r1, “Assorted 11ak Improvements” Donald Eastlake (Huawei</a:t>
            </a:r>
            <a:r>
              <a:rPr lang="en-US" dirty="0" smtClean="0"/>
              <a:t>)</a:t>
            </a:r>
          </a:p>
          <a:p>
            <a:pPr lvl="1">
              <a:lnSpc>
                <a:spcPct val="80000"/>
              </a:lnSpc>
            </a:pPr>
            <a:r>
              <a:rPr lang="en-US" dirty="0" smtClean="0"/>
              <a:t>Norm Finn, discussion of link cost/speed reporting</a:t>
            </a:r>
            <a:endParaRPr lang="en-US" dirty="0"/>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14</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38297567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a:t>Approval of the Minutes of the Monday ad hoc 11ak meeting</a:t>
            </a:r>
            <a:r>
              <a:rPr lang="en-US" b="0" dirty="0" smtClean="0"/>
              <a:t>: 11-15/0414r1.</a:t>
            </a:r>
            <a:endParaRPr lang="en-US" b="0" dirty="0"/>
          </a:p>
          <a:p>
            <a:pPr lvl="1">
              <a:lnSpc>
                <a:spcPct val="80000"/>
              </a:lnSpc>
            </a:pPr>
            <a:r>
              <a:rPr lang="en-US" dirty="0" smtClean="0"/>
              <a:t>Approved by unanimous consent.</a:t>
            </a:r>
            <a:endParaRPr lang="en-US" dirty="0"/>
          </a:p>
          <a:p>
            <a:pPr>
              <a:lnSpc>
                <a:spcPct val="80000"/>
              </a:lnSpc>
            </a:pPr>
            <a:r>
              <a:rPr lang="en-US" dirty="0"/>
              <a:t>Moved, </a:t>
            </a:r>
            <a:r>
              <a:rPr lang="en-US" b="0" dirty="0"/>
              <a:t>to resolve CIDs as follows:</a:t>
            </a:r>
          </a:p>
          <a:p>
            <a:pPr lvl="1">
              <a:lnSpc>
                <a:spcPct val="80000"/>
              </a:lnSpc>
            </a:pPr>
            <a:r>
              <a:rPr lang="en-US" dirty="0"/>
              <a:t>CID 40 as </a:t>
            </a:r>
            <a:r>
              <a:rPr lang="en-US" dirty="0" smtClean="0"/>
              <a:t>“Accept” (note: actually applies to 9.13.4).</a:t>
            </a:r>
            <a:endParaRPr lang="en-US" dirty="0"/>
          </a:p>
          <a:p>
            <a:pPr lvl="1">
              <a:lnSpc>
                <a:spcPct val="80000"/>
              </a:lnSpc>
            </a:pPr>
            <a:r>
              <a:rPr lang="en-US" dirty="0"/>
              <a:t>CID 41 as “Revise” with Response “Insert </a:t>
            </a:r>
            <a:r>
              <a:rPr lang="en-US" dirty="0" smtClean="0"/>
              <a:t>“, which applies </a:t>
            </a:r>
            <a:r>
              <a:rPr lang="en-US" dirty="0"/>
              <a:t>only to non-GLK </a:t>
            </a:r>
            <a:r>
              <a:rPr lang="en-US" dirty="0" smtClean="0"/>
              <a:t>APs,” after the word “annex” in the first sentence </a:t>
            </a:r>
            <a:r>
              <a:rPr lang="en-US" dirty="0"/>
              <a:t>of Clause Q.1.”</a:t>
            </a:r>
          </a:p>
          <a:p>
            <a:pPr lvl="2">
              <a:lnSpc>
                <a:spcPct val="80000"/>
              </a:lnSpc>
            </a:pPr>
            <a:r>
              <a:rPr lang="en-US" dirty="0"/>
              <a:t>Mover: Ganesh </a:t>
            </a:r>
            <a:r>
              <a:rPr lang="en-US" dirty="0" err="1" smtClean="0"/>
              <a:t>Venkatesan</a:t>
            </a:r>
            <a:r>
              <a:rPr lang="en-US" dirty="0" smtClean="0"/>
              <a:t>   </a:t>
            </a:r>
            <a:r>
              <a:rPr lang="en-US" dirty="0"/>
              <a:t>Seconder: </a:t>
            </a:r>
            <a:r>
              <a:rPr lang="en-US" dirty="0" smtClean="0"/>
              <a:t>Joseph Levy</a:t>
            </a:r>
            <a:endParaRPr lang="en-US" dirty="0"/>
          </a:p>
          <a:p>
            <a:pPr lvl="2">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lvl="1">
              <a:lnSpc>
                <a:spcPct val="80000"/>
              </a:lnSpc>
            </a:pPr>
            <a:r>
              <a:rPr lang="en-US" dirty="0"/>
              <a:t>11-15/283r1, “An adaptation of GCR for GLK links” Ganesh </a:t>
            </a:r>
            <a:r>
              <a:rPr lang="en-US" dirty="0" err="1"/>
              <a:t>Venkatesan</a:t>
            </a:r>
            <a:r>
              <a:rPr lang="en-US" dirty="0"/>
              <a:t> (Intel)</a:t>
            </a:r>
          </a:p>
          <a:p>
            <a:pPr lvl="1">
              <a:lnSpc>
                <a:spcPct val="80000"/>
              </a:lnSpc>
            </a:pPr>
            <a:r>
              <a:rPr lang="en-US" dirty="0"/>
              <a:t>11-15/150r4, “</a:t>
            </a:r>
            <a:r>
              <a:rPr lang="en-CA" dirty="0"/>
              <a:t>GCR using SYNRA for GLK</a:t>
            </a:r>
            <a:r>
              <a:rPr lang="en-US" dirty="0"/>
              <a:t>” Ganesh </a:t>
            </a:r>
            <a:r>
              <a:rPr lang="en-US" dirty="0" err="1"/>
              <a:t>Venkatesan</a:t>
            </a:r>
            <a:r>
              <a:rPr lang="en-US" dirty="0"/>
              <a:t> (Intel</a:t>
            </a:r>
            <a:r>
              <a:rPr lang="en-US" dirty="0" smtClean="0"/>
              <a:t>)</a:t>
            </a:r>
          </a:p>
          <a:p>
            <a:pPr lvl="1">
              <a:lnSpc>
                <a:spcPct val="80000"/>
              </a:lnSpc>
            </a:pPr>
            <a:r>
              <a:rPr lang="en-US" dirty="0" smtClean="0"/>
              <a:t>11</a:t>
            </a:r>
            <a:r>
              <a:rPr lang="en-US" dirty="0"/>
              <a:t>-15/</a:t>
            </a:r>
            <a:r>
              <a:rPr lang="en-US" dirty="0" smtClean="0"/>
              <a:t>116r2, </a:t>
            </a:r>
            <a:r>
              <a:rPr lang="en-US" dirty="0"/>
              <a:t>“Assorted 11ak Improvements” Donald Eastlake (Huawei)</a:t>
            </a:r>
          </a:p>
          <a:p>
            <a:pPr>
              <a:lnSpc>
                <a:spcPct val="80000"/>
              </a:lnSpc>
            </a:pPr>
            <a:r>
              <a:rPr lang="en-US" altLang="ja-JP" b="0" dirty="0" smtClean="0">
                <a:cs typeface="ＭＳ Ｐゴシック" charset="0"/>
              </a:rPr>
              <a:t>Recess until </a:t>
            </a:r>
            <a:r>
              <a:rPr lang="en-US" altLang="ja-JP" b="0" dirty="0" smtClean="0">
                <a:cs typeface="ＭＳ Ｐゴシック" charset="0"/>
              </a:rPr>
              <a:t>13:30 Wednesday</a:t>
            </a:r>
            <a:endParaRPr lang="en-US" altLang="ja-JP" b="0" dirty="0" smtClean="0">
              <a:cs typeface="ＭＳ Ｐゴシック" charset="0"/>
            </a:endParaRPr>
          </a:p>
        </p:txBody>
      </p:sp>
    </p:spTree>
    <p:extLst>
      <p:ext uri="{BB962C8B-B14F-4D97-AF65-F5344CB8AC3E}">
        <p14:creationId xmlns:p14="http://schemas.microsoft.com/office/powerpoint/2010/main" val="332570159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lvl="1">
              <a:lnSpc>
                <a:spcPct val="80000"/>
              </a:lnSpc>
            </a:pPr>
            <a:r>
              <a:rPr lang="en-US" altLang="ja-JP" b="0" dirty="0" smtClean="0">
                <a:cs typeface="ＭＳ Ｐゴシック" charset="0"/>
              </a:rPr>
              <a:t>Larger Items</a:t>
            </a:r>
          </a:p>
          <a:p>
            <a:pPr lvl="2">
              <a:lnSpc>
                <a:spcPct val="80000"/>
              </a:lnSpc>
            </a:pPr>
            <a:r>
              <a:rPr lang="en-US" altLang="ja-JP" sz="2000" dirty="0" smtClean="0">
                <a:cs typeface="ＭＳ Ｐゴシック" charset="0"/>
              </a:rPr>
              <a:t>GLK GCR (Ganesh </a:t>
            </a:r>
            <a:r>
              <a:rPr lang="en-US" altLang="ja-JP" sz="2000" dirty="0" err="1" smtClean="0">
                <a:cs typeface="ＭＳ Ｐゴシック" charset="0"/>
              </a:rPr>
              <a:t>Venkatesen</a:t>
            </a:r>
            <a:r>
              <a:rPr lang="en-US" altLang="ja-JP" sz="2000" dirty="0" smtClean="0">
                <a:cs typeface="ＭＳ Ｐゴシック" charset="0"/>
              </a:rPr>
              <a:t> – leaving tonight)</a:t>
            </a:r>
          </a:p>
          <a:p>
            <a:pPr lvl="2">
              <a:lnSpc>
                <a:spcPct val="80000"/>
              </a:lnSpc>
            </a:pPr>
            <a:r>
              <a:rPr lang="en-US" altLang="ja-JP" sz="2000" b="0" dirty="0" smtClean="0">
                <a:cs typeface="ＭＳ Ｐゴシック" charset="0"/>
              </a:rPr>
              <a:t>Annex P</a:t>
            </a:r>
          </a:p>
          <a:p>
            <a:pPr lvl="2">
              <a:lnSpc>
                <a:spcPct val="80000"/>
              </a:lnSpc>
            </a:pPr>
            <a:r>
              <a:rPr lang="en-US" altLang="ja-JP" sz="2000" dirty="0" smtClean="0">
                <a:cs typeface="ＭＳ Ｐゴシック" charset="0"/>
              </a:rPr>
              <a:t>Link Speed</a:t>
            </a:r>
          </a:p>
          <a:p>
            <a:pPr lvl="2">
              <a:lnSpc>
                <a:spcPct val="80000"/>
              </a:lnSpc>
            </a:pPr>
            <a:r>
              <a:rPr lang="en-US" altLang="ja-JP" sz="2000" b="0" dirty="0" smtClean="0">
                <a:cs typeface="ＭＳ Ｐゴシック" charset="0"/>
              </a:rPr>
              <a:t>Mesh (not completed)</a:t>
            </a:r>
          </a:p>
          <a:p>
            <a:pPr lvl="2">
              <a:lnSpc>
                <a:spcPct val="80000"/>
              </a:lnSpc>
            </a:pPr>
            <a:r>
              <a:rPr lang="en-US" altLang="ja-JP" sz="2000" dirty="0" smtClean="0">
                <a:cs typeface="ＭＳ Ｐゴシック" charset="0"/>
              </a:rPr>
              <a:t>Clause 5 (Mark Hamilton – not able to attend PM2 today)</a:t>
            </a:r>
            <a:endParaRPr lang="en-US" altLang="ja-JP" sz="2000" b="0" dirty="0" smtClean="0">
              <a:cs typeface="ＭＳ Ｐゴシック" charset="0"/>
            </a:endParaRP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b="0" dirty="0" smtClean="0"/>
              <a:t>11</a:t>
            </a:r>
            <a:r>
              <a:rPr lang="en-US" b="0" dirty="0"/>
              <a:t>-15/150r4, “</a:t>
            </a:r>
            <a:r>
              <a:rPr lang="en-CA" b="0" dirty="0"/>
              <a:t>GCR using SYNRA for GLK</a:t>
            </a:r>
            <a:r>
              <a:rPr lang="en-US" b="0" dirty="0"/>
              <a:t>” Ganesh </a:t>
            </a:r>
            <a:r>
              <a:rPr lang="en-US" b="0" dirty="0" err="1"/>
              <a:t>Venkatesan</a:t>
            </a:r>
            <a:r>
              <a:rPr lang="en-US" b="0" dirty="0"/>
              <a:t> (Intel</a:t>
            </a:r>
            <a:r>
              <a:rPr lang="en-US" b="0" dirty="0" smtClean="0"/>
              <a:t>)</a:t>
            </a:r>
          </a:p>
          <a:p>
            <a:pPr marL="342900" lvl="1" indent="-342900">
              <a:lnSpc>
                <a:spcPct val="80000"/>
              </a:lnSpc>
              <a:buFontTx/>
              <a:buChar char="•"/>
            </a:pPr>
            <a:r>
              <a:rPr lang="en-US" sz="2400" dirty="0"/>
              <a:t>11-15/</a:t>
            </a:r>
            <a:r>
              <a:rPr lang="en-US" sz="2400" dirty="0" smtClean="0"/>
              <a:t>283r2, </a:t>
            </a:r>
            <a:r>
              <a:rPr lang="en-US" sz="2400" dirty="0"/>
              <a:t>“An adaptation of GCR for GLK links” Ganesh </a:t>
            </a:r>
            <a:r>
              <a:rPr lang="en-US" sz="2400" dirty="0" err="1"/>
              <a:t>Venkatesan</a:t>
            </a:r>
            <a:r>
              <a:rPr lang="en-US" sz="2400" dirty="0"/>
              <a:t> (Intel)</a:t>
            </a:r>
          </a:p>
          <a:p>
            <a:pPr>
              <a:lnSpc>
                <a:spcPct val="80000"/>
              </a:lnSpc>
            </a:pPr>
            <a:r>
              <a:rPr lang="en-US" b="0" dirty="0" smtClean="0"/>
              <a:t>Straw Poll</a:t>
            </a:r>
          </a:p>
          <a:p>
            <a:pPr lvl="1">
              <a:lnSpc>
                <a:spcPct val="80000"/>
              </a:lnSpc>
            </a:pPr>
            <a:r>
              <a:rPr lang="en-US" dirty="0" smtClean="0"/>
              <a:t>5 = Force GLK-GCR to support A-MSDU</a:t>
            </a:r>
          </a:p>
          <a:p>
            <a:pPr lvl="1">
              <a:lnSpc>
                <a:spcPct val="80000"/>
              </a:lnSpc>
            </a:pPr>
            <a:r>
              <a:rPr lang="en-US" b="0" dirty="0" smtClean="0"/>
              <a:t>0 = Remove A-MSDU from GLK-GCR</a:t>
            </a:r>
          </a:p>
          <a:p>
            <a:pPr lvl="1">
              <a:lnSpc>
                <a:spcPct val="80000"/>
              </a:lnSpc>
            </a:pPr>
            <a:r>
              <a:rPr lang="en-US" dirty="0" smtClean="0"/>
              <a:t>0 = Add A-MSDU support bit to GLK Capabilities</a:t>
            </a:r>
          </a:p>
          <a:p>
            <a:pPr lvl="1">
              <a:lnSpc>
                <a:spcPct val="80000"/>
              </a:lnSpc>
            </a:pPr>
            <a:r>
              <a:rPr lang="en-US" b="0" dirty="0" smtClean="0"/>
              <a:t>1 = Don’t Care</a:t>
            </a:r>
            <a:endParaRPr lang="en-US" b="0" dirty="0"/>
          </a:p>
        </p:txBody>
      </p:sp>
    </p:spTree>
    <p:extLst>
      <p:ext uri="{BB962C8B-B14F-4D97-AF65-F5344CB8AC3E}">
        <p14:creationId xmlns:p14="http://schemas.microsoft.com/office/powerpoint/2010/main" val="38489693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altLang="ja-JP" b="0" dirty="0" smtClean="0">
                <a:cs typeface="ＭＳ Ｐゴシック" charset="0"/>
              </a:rPr>
              <a:t>11-15/415r0, “Clause 5 proposed changes” Mark Hamilton (</a:t>
            </a:r>
            <a:r>
              <a:rPr lang="en-US" altLang="ja-JP" b="0" dirty="0" err="1" smtClean="0">
                <a:cs typeface="ＭＳ Ｐゴシック" charset="0"/>
              </a:rPr>
              <a:t>SpectraLink</a:t>
            </a:r>
            <a:r>
              <a:rPr lang="en-US" altLang="ja-JP" b="0" dirty="0" smtClean="0">
                <a:cs typeface="ＭＳ Ｐゴシック" charset="0"/>
              </a:rPr>
              <a:t>)</a:t>
            </a:r>
          </a:p>
          <a:p>
            <a:pPr>
              <a:lnSpc>
                <a:spcPct val="80000"/>
              </a:lnSpc>
            </a:pPr>
            <a:r>
              <a:rPr lang="en-US" altLang="ja-JP" b="0" dirty="0" smtClean="0">
                <a:cs typeface="ＭＳ Ｐゴシック" charset="0"/>
              </a:rPr>
              <a:t>11-15/116r3, “</a:t>
            </a:r>
            <a:r>
              <a:rPr lang="en-US" b="0" dirty="0"/>
              <a:t>Assorted 11ak </a:t>
            </a:r>
            <a:r>
              <a:rPr lang="en-US" b="0" dirty="0" smtClean="0"/>
              <a:t>Improvements” Donald Eastlake (Huawei)</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a:t>
            </a:r>
            <a:r>
              <a:rPr lang="en-US" altLang="ja-JP" b="0" dirty="0" smtClean="0">
                <a:cs typeface="ＭＳ Ｐゴシック" charset="0"/>
              </a:rPr>
              <a:t>16</a:t>
            </a:r>
            <a:r>
              <a:rPr lang="en-US" altLang="ja-JP" b="0" dirty="0" smtClean="0">
                <a:cs typeface="ＭＳ Ｐゴシック" charset="0"/>
              </a:rPr>
              <a:t>:00</a:t>
            </a:r>
            <a:endParaRPr lang="en-US" altLang="ja-JP" b="0" dirty="0" smtClean="0">
              <a:cs typeface="ＭＳ Ｐゴシック" charset="0"/>
            </a:endParaRPr>
          </a:p>
        </p:txBody>
      </p:sp>
    </p:spTree>
    <p:extLst>
      <p:ext uri="{BB962C8B-B14F-4D97-AF65-F5344CB8AC3E}">
        <p14:creationId xmlns:p14="http://schemas.microsoft.com/office/powerpoint/2010/main" val="248518107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marL="342900" lvl="1" indent="-342900">
              <a:lnSpc>
                <a:spcPct val="80000"/>
              </a:lnSpc>
              <a:buFontTx/>
              <a:buChar char="•"/>
            </a:pPr>
            <a:r>
              <a:rPr lang="en-US" sz="2400" dirty="0"/>
              <a:t>11-15/283r2, “An adaptation of GCR for GLK links” Ganesh </a:t>
            </a:r>
            <a:r>
              <a:rPr lang="en-US" sz="2400" dirty="0" err="1"/>
              <a:t>Venkatesan</a:t>
            </a:r>
            <a:r>
              <a:rPr lang="en-US" sz="2400" dirty="0"/>
              <a:t> (Intel)</a:t>
            </a:r>
          </a:p>
          <a:p>
            <a:pPr>
              <a:lnSpc>
                <a:spcPct val="80000"/>
              </a:lnSpc>
            </a:pPr>
            <a:r>
              <a:rPr lang="en-US" altLang="ja-JP" b="0" dirty="0" smtClean="0">
                <a:cs typeface="ＭＳ Ｐゴシック" charset="0"/>
              </a:rPr>
              <a:t>Recess </a:t>
            </a:r>
            <a:r>
              <a:rPr lang="en-US" altLang="ja-JP" b="0" dirty="0" smtClean="0">
                <a:cs typeface="ＭＳ Ｐゴシック" charset="0"/>
              </a:rPr>
              <a:t>until 08:00 Thursday</a:t>
            </a:r>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dirty="0" smtClean="0"/>
              <a:t>Call </a:t>
            </a:r>
            <a:r>
              <a:rPr lang="en-US" sz="2000" dirty="0" err="1"/>
              <a:t>TGak</a:t>
            </a:r>
            <a:r>
              <a:rPr lang="en-US" sz="2000" dirty="0"/>
              <a:t> Joint Meeting with ARC </a:t>
            </a:r>
            <a:r>
              <a:rPr lang="en-US" sz="2000" dirty="0" smtClean="0"/>
              <a:t>SC and 802.1Qbz </a:t>
            </a:r>
            <a:r>
              <a:rPr lang="en-US" sz="2000" dirty="0"/>
              <a:t>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80000"/>
              </a:lnSpc>
            </a:pPr>
            <a:r>
              <a:rPr lang="en-GB" sz="2000" b="0" dirty="0" smtClean="0"/>
              <a:t>802.1Qbz / 802.1AC / 802.11ak status</a:t>
            </a:r>
          </a:p>
          <a:p>
            <a:pPr lvl="1">
              <a:lnSpc>
                <a:spcPct val="80000"/>
              </a:lnSpc>
            </a:pPr>
            <a:r>
              <a:rPr lang="en-GB" sz="1800" dirty="0" smtClean="0"/>
              <a:t>Coordination of ballot timing</a:t>
            </a:r>
            <a:endParaRPr lang="en-GB" sz="1800" b="0" dirty="0"/>
          </a:p>
          <a:p>
            <a:pPr>
              <a:lnSpc>
                <a:spcPct val="80000"/>
              </a:lnSpc>
            </a:pPr>
            <a:r>
              <a:rPr lang="en-GB" sz="2000" b="0" dirty="0" smtClean="0"/>
              <a:t>Presentation and discussion of submissions and issues</a:t>
            </a:r>
          </a:p>
          <a:p>
            <a:pPr>
              <a:lnSpc>
                <a:spcPct val="80000"/>
              </a:lnSpc>
            </a:pPr>
            <a:r>
              <a:rPr lang="en-US" sz="2000" dirty="0"/>
              <a:t>802.11ak Teleconferences, joint with 802.1Qbz if mutually convenient:</a:t>
            </a:r>
          </a:p>
          <a:p>
            <a:pPr lvl="1">
              <a:lnSpc>
                <a:spcPct val="80000"/>
              </a:lnSpc>
            </a:pPr>
            <a:r>
              <a:rPr lang="en-US" sz="1800" b="1" dirty="0"/>
              <a:t>1 ½ </a:t>
            </a:r>
            <a:r>
              <a:rPr lang="en-US" sz="1800" dirty="0"/>
              <a:t>hour teleconferences through the </a:t>
            </a:r>
            <a:r>
              <a:rPr lang="en-US" sz="1800" dirty="0" smtClean="0"/>
              <a:t>May 2015 </a:t>
            </a:r>
            <a:r>
              <a:rPr lang="en-US" sz="1800" dirty="0"/>
              <a:t>802.11 meeting on </a:t>
            </a:r>
            <a:r>
              <a:rPr lang="en-US" sz="1800" dirty="0" smtClean="0"/>
              <a:t>Monday TBD at </a:t>
            </a:r>
            <a:r>
              <a:rPr lang="en-US" sz="1800" dirty="0"/>
              <a:t>11am Eastern time</a:t>
            </a:r>
            <a:r>
              <a:rPr lang="en-US" sz="1800" dirty="0" smtClean="0"/>
              <a:t>.</a:t>
            </a:r>
          </a:p>
          <a:p>
            <a:pPr lvl="1">
              <a:lnSpc>
                <a:spcPct val="80000"/>
              </a:lnSpc>
            </a:pPr>
            <a:r>
              <a:rPr lang="en-US" sz="1800" dirty="0" smtClean="0"/>
              <a:t>Yes:    No:    Abstain: </a:t>
            </a:r>
            <a:endParaRPr lang="en-US" sz="1800" dirty="0"/>
          </a:p>
          <a:p>
            <a:pPr>
              <a:lnSpc>
                <a:spcPct val="80000"/>
              </a:lnSpc>
            </a:pPr>
            <a:r>
              <a:rPr lang="en-GB" sz="2000" b="0" dirty="0"/>
              <a:t>Recess until </a:t>
            </a:r>
            <a:r>
              <a:rPr lang="en-GB" sz="2000" b="0" dirty="0" smtClean="0"/>
              <a:t>13:</a:t>
            </a:r>
            <a:r>
              <a:rPr lang="en-GB" sz="2000" b="0" dirty="0"/>
              <a:t>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Recess until </a:t>
            </a:r>
            <a:r>
              <a:rPr lang="en-US" b="0" dirty="0" smtClean="0"/>
              <a:t>13:30</a:t>
            </a:r>
            <a:r>
              <a:rPr lang="en-US" b="0" dirty="0" smtClean="0"/>
              <a:t>.</a:t>
            </a:r>
            <a:endParaRPr lang="en-US" sz="2000"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Recess until 16:00.</a:t>
            </a:r>
            <a:endParaRPr lang="en-US" sz="2000"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lvl="0"/>
            <a:r>
              <a:rPr lang="en-US" b="0" dirty="0" smtClean="0">
                <a:cs typeface="ＭＳ Ｐゴシック" charset="0"/>
              </a:rPr>
              <a:t>M</a:t>
            </a:r>
            <a:r>
              <a:rPr lang="en-US" sz="2000" b="0" dirty="0" smtClean="0">
                <a:cs typeface="ＭＳ Ｐゴシック" charset="0"/>
              </a:rPr>
              <a:t>otion:</a:t>
            </a:r>
            <a:r>
              <a:rPr lang="en-US" sz="2000" dirty="0"/>
              <a:t> </a:t>
            </a:r>
            <a:r>
              <a:rPr lang="en-US" sz="2000" dirty="0" smtClean="0"/>
              <a:t>Having </a:t>
            </a:r>
            <a:r>
              <a:rPr lang="en-US" sz="2000" dirty="0"/>
              <a:t>approved changes to </a:t>
            </a:r>
            <a:r>
              <a:rPr lang="en-US" sz="2000" dirty="0" smtClean="0"/>
              <a:t>P802.11ak_D0.0x, </a:t>
            </a:r>
            <a:r>
              <a:rPr lang="en-US" sz="2000" dirty="0"/>
              <a:t>as </a:t>
            </a:r>
            <a:r>
              <a:rPr lang="en-US" sz="2000" dirty="0" smtClean="0"/>
              <a:t>specified in </a:t>
            </a:r>
            <a:r>
              <a:rPr lang="en-US" sz="2000" dirty="0"/>
              <a:t>&lt;doc-ref&gt;</a:t>
            </a:r>
            <a:r>
              <a:rPr lang="en-US" sz="2000" dirty="0" smtClean="0"/>
              <a:t>, approve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Seconder: </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No:    Abstain: </a:t>
            </a:r>
          </a:p>
          <a:p>
            <a:pPr>
              <a:lnSpc>
                <a:spcPct val="90000"/>
              </a:lnSpc>
            </a:pPr>
            <a:r>
              <a:rPr lang="en-US" dirty="0" smtClean="0"/>
              <a:t>Adjourn </a:t>
            </a:r>
            <a:r>
              <a:rPr lang="en-US" dirty="0" err="1"/>
              <a:t>TGak</a:t>
            </a:r>
            <a:endParaRPr lang="en-GB" dirty="0"/>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6417218"/>
              </p:ext>
            </p:extLst>
          </p:nvPr>
        </p:nvGraphicFramePr>
        <p:xfrm>
          <a:off x="762000" y="1523997"/>
          <a:ext cx="7696199" cy="44538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AM1</a:t>
                      </a:r>
                      <a:r>
                        <a:rPr lang="en-US" sz="2000" baseline="0" dirty="0" smtClean="0"/>
                        <a:t> – Ad Hoc</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30441</a:t>
                      </a:r>
                    </a:p>
                  </a:txBody>
                  <a:tcPr/>
                </a:tc>
              </a:tr>
              <a:tr h="412750">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TBD</a:t>
                      </a:r>
                      <a:endParaRPr lang="en-US" sz="2000" dirty="0"/>
                    </a:p>
                  </a:txBody>
                  <a:tcPr/>
                </a:tc>
              </a:tr>
              <a:tr h="450853">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B, Wing 3</a:t>
                      </a:r>
                      <a:endParaRPr lang="en-US" sz="2000" dirty="0"/>
                    </a:p>
                  </a:txBody>
                  <a:tcPr/>
                </a:tc>
              </a:tr>
              <a:tr h="55880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802.1, etc.)</a:t>
                      </a:r>
                      <a:endParaRPr lang="en-US" sz="2000" dirty="0"/>
                    </a:p>
                  </a:txBody>
                  <a:tcPr/>
                </a:tc>
                <a:tc>
                  <a:txBody>
                    <a:bodyPr/>
                    <a:lstStyle/>
                    <a:p>
                      <a:r>
                        <a:rPr lang="en-US" sz="2000" dirty="0" smtClean="0"/>
                        <a:t>Hall B,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TBD</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C1, Wing 3</a:t>
                      </a:r>
                      <a:endParaRPr lang="en-US" sz="20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smtClean="0">
                <a:solidFill>
                  <a:srgbClr val="FFC000"/>
                </a:solidFill>
              </a:rPr>
              <a:t>CID </a:t>
            </a:r>
            <a:r>
              <a:rPr lang="en-US" sz="1800" dirty="0">
                <a:solidFill>
                  <a:srgbClr val="FFC000"/>
                </a:solidFill>
              </a:rPr>
              <a:t>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4478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Review the entire draft to be sure that it is clear that the selective reception method (SYNRA) does not apply to IBSS, PBSS, or Mesh.  - ongoing</a:t>
            </a:r>
          </a:p>
          <a:p>
            <a:pPr marL="0" indent="0">
              <a:buNone/>
            </a:pPr>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40666827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11-15/</a:t>
            </a:r>
            <a:r>
              <a:rPr lang="en-US" dirty="0" smtClean="0"/>
              <a:t>116r1, </a:t>
            </a:r>
            <a:r>
              <a:rPr lang="en-US" dirty="0"/>
              <a:t>“Assorted 11ak Improvements” Donald Eastlake (Huawei)</a:t>
            </a:r>
          </a:p>
          <a:p>
            <a:pPr lvl="1">
              <a:lnSpc>
                <a:spcPct val="80000"/>
              </a:lnSpc>
            </a:pPr>
            <a:r>
              <a:rPr lang="en-US" b="0" dirty="0" smtClean="0"/>
              <a:t>11-15/283r1, “</a:t>
            </a:r>
            <a:r>
              <a:rPr lang="en-US" dirty="0"/>
              <a:t>A</a:t>
            </a:r>
            <a:r>
              <a:rPr lang="en-US" dirty="0" smtClean="0"/>
              <a:t>n </a:t>
            </a:r>
            <a:r>
              <a:rPr lang="en-US" dirty="0"/>
              <a:t>adaptation of GCR for GLK links</a:t>
            </a:r>
            <a:r>
              <a:rPr lang="en-US" b="0" dirty="0" smtClean="0"/>
              <a:t>” Ganesh </a:t>
            </a:r>
            <a:r>
              <a:rPr lang="en-US" b="0" dirty="0" err="1" smtClean="0"/>
              <a:t>Venkatesan</a:t>
            </a:r>
            <a:r>
              <a:rPr lang="en-US" b="0" dirty="0" smtClean="0"/>
              <a:t> (Intel)</a:t>
            </a:r>
          </a:p>
          <a:p>
            <a:pPr lvl="1">
              <a:lnSpc>
                <a:spcPct val="80000"/>
              </a:lnSpc>
            </a:pPr>
            <a:r>
              <a:rPr lang="en-US" dirty="0" smtClean="0"/>
              <a:t>11-15/150r4, “</a:t>
            </a:r>
            <a:r>
              <a:rPr lang="en-CA" dirty="0"/>
              <a:t>GCR using SYNRA for GLK</a:t>
            </a:r>
            <a:r>
              <a:rPr lang="en-US" dirty="0" smtClean="0"/>
              <a:t>” Ganesh </a:t>
            </a:r>
            <a:r>
              <a:rPr lang="en-US" dirty="0" err="1" smtClean="0"/>
              <a:t>Venkatesan</a:t>
            </a:r>
            <a:r>
              <a:rPr lang="en-US" dirty="0" smtClean="0"/>
              <a:t> (Intel)</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11-15/350r0,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Approved by unanimous consent.</a:t>
            </a: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54771</TotalTime>
  <Words>2596</Words>
  <Application>Microsoft Macintosh PowerPoint</Application>
  <PresentationFormat>On-screen Show (4:3)</PresentationFormat>
  <Paragraphs>412</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March 2015 802.11ak Agenda</vt:lpstr>
      <vt:lpstr>IEEE 802.11ak/GLK: Enhancements For Transit Links Within Bridged Networks</vt:lpstr>
      <vt:lpstr>Venue</vt:lpstr>
      <vt:lpstr>TGak Timeline</vt:lpstr>
      <vt:lpstr>Sessions</vt:lpstr>
      <vt:lpstr>Work plan 1 – open CIDs</vt:lpstr>
      <vt:lpstr>Work plan 2 – other open issues</vt:lpstr>
      <vt:lpstr>Monday, 9 March2015  08:00 – 10:00, Room 30441</vt:lpstr>
      <vt:lpstr>Tuesday, 10 March 2015  08:00 – 10:00, Rom 30441</vt:lpstr>
      <vt:lpstr>Tuesday, 10 March 2015  08:00 – 10:00, Room 30441 (cont.)</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19:30 – 21:30, Room 30441</vt:lpstr>
      <vt:lpstr>Tuesday, 10 March 2015 19:30 – 21:30, Room 30441 (cont.)</vt:lpstr>
      <vt:lpstr>Wednesday, 11 March 2015 13:30 – 15:30, Hall C1, Wing 3</vt:lpstr>
      <vt:lpstr>Wednesday, 11 March 2015 13:30 – 15:30, Hall C1, Wing 3 (cont.)</vt:lpstr>
      <vt:lpstr>Wednesday, 11 March 2015 13:30 – 15:30, Hall C1, Wing 3 (cont.)</vt:lpstr>
      <vt:lpstr>Wednesday, 11 March 2015 16:00 – 18:00, Hall B, Wing 3</vt:lpstr>
      <vt:lpstr>Thursday, 12 March 2015 08:00 – 10:00, Hall C1, Wing 3</vt:lpstr>
      <vt:lpstr>Thursday, 12 March 2015 10:30 – 12:30, Hall C1, Wing 3</vt:lpstr>
      <vt:lpstr>Thursday, 12 March 2015 13:30 – 15:30, Hall C1, Wing 3</vt:lpstr>
      <vt:lpstr>Thursday, 12 March 2015 16:00 – 18:00, Hall C1, Wing 3</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757</cp:revision>
  <cp:lastPrinted>1998-02-10T13:28:06Z</cp:lastPrinted>
  <dcterms:created xsi:type="dcterms:W3CDTF">2006-12-04T03:46:13Z</dcterms:created>
  <dcterms:modified xsi:type="dcterms:W3CDTF">2015-03-11T14:59:17Z</dcterms:modified>
</cp:coreProperties>
</file>