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69" r:id="rId2"/>
    <p:sldId id="429" r:id="rId3"/>
    <p:sldId id="455" r:id="rId4"/>
    <p:sldId id="464" r:id="rId5"/>
    <p:sldId id="465" r:id="rId6"/>
    <p:sldId id="469" r:id="rId7"/>
    <p:sldId id="474" r:id="rId8"/>
    <p:sldId id="431" r:id="rId9"/>
    <p:sldId id="437" r:id="rId10"/>
    <p:sldId id="479" r:id="rId11"/>
    <p:sldId id="483" r:id="rId12"/>
    <p:sldId id="466" r:id="rId13"/>
    <p:sldId id="438" r:id="rId14"/>
    <p:sldId id="490" r:id="rId15"/>
    <p:sldId id="439" r:id="rId16"/>
    <p:sldId id="440" r:id="rId17"/>
    <p:sldId id="441" r:id="rId18"/>
    <p:sldId id="442" r:id="rId19"/>
    <p:sldId id="443" r:id="rId20"/>
    <p:sldId id="444" r:id="rId21"/>
    <p:sldId id="445" r:id="rId22"/>
    <p:sldId id="446" r:id="rId23"/>
    <p:sldId id="447" r:id="rId24"/>
    <p:sldId id="489" r:id="rId25"/>
    <p:sldId id="448" r:id="rId26"/>
    <p:sldId id="452" r:id="rId27"/>
    <p:sldId id="463" r:id="rId28"/>
    <p:sldId id="451" r:id="rId29"/>
    <p:sldId id="468" r:id="rId30"/>
    <p:sldId id="470" r:id="rId31"/>
    <p:sldId id="471" r:id="rId32"/>
    <p:sldId id="472" r:id="rId33"/>
    <p:sldId id="473" r:id="rId34"/>
    <p:sldId id="475" r:id="rId35"/>
    <p:sldId id="476" r:id="rId36"/>
    <p:sldId id="477" r:id="rId37"/>
    <p:sldId id="478" r:id="rId38"/>
    <p:sldId id="480" r:id="rId39"/>
    <p:sldId id="481" r:id="rId40"/>
    <p:sldId id="482" r:id="rId41"/>
    <p:sldId id="484" r:id="rId42"/>
    <p:sldId id="485" r:id="rId43"/>
    <p:sldId id="486" r:id="rId44"/>
    <p:sldId id="487" r:id="rId45"/>
    <p:sldId id="488" r:id="rId4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25" d="100"/>
          <a:sy n="125" d="100"/>
        </p:scale>
        <p:origin x="-952" y="3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18</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19</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22</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27</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802.11-15/0236r6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5/11-15-0247-00-0000-p802-11ah-mdr-report.doc"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altLang="ko-KR" dirty="0" smtClean="0"/>
              <a:t>March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2015-03-12</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308"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PM1)</a:t>
            </a:r>
            <a:endParaRPr lang="en-US" dirty="0"/>
          </a:p>
        </p:txBody>
      </p:sp>
      <p:sp>
        <p:nvSpPr>
          <p:cNvPr id="3" name="Content Placeholder 2"/>
          <p:cNvSpPr>
            <a:spLocks noGrp="1"/>
          </p:cNvSpPr>
          <p:nvPr>
            <p:ph idx="1"/>
          </p:nvPr>
        </p:nvSpPr>
        <p:spPr/>
        <p:txBody>
          <a:bodyPr/>
          <a:lstStyle/>
          <a:p>
            <a:r>
              <a:rPr lang="en-US" altLang="ko-KR" dirty="0">
                <a:solidFill>
                  <a:schemeClr val="bg2"/>
                </a:solidFill>
              </a:rPr>
              <a:t>PHY and </a:t>
            </a:r>
            <a:r>
              <a:rPr lang="en-US" altLang="ko-KR" dirty="0" smtClean="0">
                <a:solidFill>
                  <a:schemeClr val="bg2"/>
                </a:solidFill>
              </a:rPr>
              <a:t>MAC</a:t>
            </a:r>
            <a:endParaRPr lang="en-US" altLang="ko-KR" sz="1400" dirty="0" smtClean="0">
              <a:solidFill>
                <a:schemeClr val="bg2"/>
              </a:solidFill>
            </a:endParaRPr>
          </a:p>
          <a:p>
            <a:pPr lvl="1"/>
            <a:r>
              <a:rPr lang="en-US" altLang="ko-KR" sz="1800" dirty="0" smtClean="0">
                <a:solidFill>
                  <a:schemeClr val="bg2"/>
                </a:solidFill>
              </a:rPr>
              <a:t>Comment </a:t>
            </a:r>
            <a:r>
              <a:rPr lang="en-US" altLang="ko-KR" sz="1800" dirty="0">
                <a:solidFill>
                  <a:schemeClr val="bg2"/>
                </a:solidFill>
              </a:rPr>
              <a:t>Resolutions on Clause 8.4.2.187 for LB207 (</a:t>
            </a:r>
            <a:r>
              <a:rPr lang="en-US" altLang="ko-KR" sz="1800" dirty="0" smtClean="0">
                <a:solidFill>
                  <a:schemeClr val="bg2"/>
                </a:solidFill>
              </a:rPr>
              <a:t>15/0397r3, </a:t>
            </a:r>
            <a:r>
              <a:rPr lang="en-US" altLang="ko-KR" sz="1800" dirty="0" err="1">
                <a:solidFill>
                  <a:schemeClr val="bg2"/>
                </a:solidFill>
              </a:rPr>
              <a:t>Jianhan</a:t>
            </a:r>
            <a:r>
              <a:rPr lang="en-US" altLang="ko-KR" sz="1800" dirty="0" smtClean="0">
                <a:solidFill>
                  <a:schemeClr val="bg2"/>
                </a:solidFill>
              </a:rPr>
              <a:t>)</a:t>
            </a:r>
          </a:p>
          <a:p>
            <a:pPr lvl="2"/>
            <a:r>
              <a:rPr lang="en-GB" altLang="ko-KR" sz="2000" dirty="0">
                <a:solidFill>
                  <a:schemeClr val="bg2"/>
                </a:solidFill>
              </a:rPr>
              <a:t>6120, 6161, 6166 (3 CIDs</a:t>
            </a:r>
            <a:r>
              <a:rPr lang="en-GB" altLang="ko-KR" sz="2000" dirty="0" smtClean="0">
                <a:solidFill>
                  <a:schemeClr val="bg2"/>
                </a:solidFill>
              </a:rPr>
              <a:t>)</a:t>
            </a:r>
          </a:p>
          <a:p>
            <a:pPr lvl="1"/>
            <a:r>
              <a:rPr lang="en-US" altLang="ko-KR" sz="1800" dirty="0">
                <a:solidFill>
                  <a:schemeClr val="bg2"/>
                </a:solidFill>
              </a:rPr>
              <a:t>lb207-mac-miscellaneous-comment-resolution-part2 (</a:t>
            </a:r>
            <a:r>
              <a:rPr lang="en-US" altLang="ko-KR" sz="1800" dirty="0" smtClean="0">
                <a:solidFill>
                  <a:schemeClr val="bg2"/>
                </a:solidFill>
              </a:rPr>
              <a:t>11-15/0400r2, </a:t>
            </a:r>
            <a:r>
              <a:rPr lang="en-US" altLang="ko-KR" sz="1800" dirty="0">
                <a:solidFill>
                  <a:schemeClr val="bg2"/>
                </a:solidFill>
              </a:rPr>
              <a:t>Yongho)</a:t>
            </a:r>
          </a:p>
          <a:p>
            <a:pPr lvl="2"/>
            <a:r>
              <a:rPr lang="en-US" altLang="ko-KR" sz="1800" dirty="0">
                <a:solidFill>
                  <a:schemeClr val="bg2"/>
                </a:solidFill>
              </a:rPr>
              <a:t>6009, 6010, 6016, 6068, 6125, 6127, 6018, 6209, 6210 (9 CIDs</a:t>
            </a:r>
            <a:r>
              <a:rPr lang="en-US" altLang="ko-KR" sz="1800" dirty="0" smtClean="0">
                <a:solidFill>
                  <a:schemeClr val="bg2"/>
                </a:solidFill>
              </a:rPr>
              <a: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9944067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PM2)</a:t>
            </a:r>
            <a:endParaRPr lang="en-US" dirty="0"/>
          </a:p>
        </p:txBody>
      </p:sp>
      <p:sp>
        <p:nvSpPr>
          <p:cNvPr id="3" name="Content Placeholder 2"/>
          <p:cNvSpPr>
            <a:spLocks noGrp="1"/>
          </p:cNvSpPr>
          <p:nvPr>
            <p:ph idx="1"/>
          </p:nvPr>
        </p:nvSpPr>
        <p:spPr/>
        <p:txBody>
          <a:bodyPr/>
          <a:lstStyle/>
          <a:p>
            <a:r>
              <a:rPr lang="en-US" altLang="ko-KR" dirty="0">
                <a:solidFill>
                  <a:schemeClr val="bg2"/>
                </a:solidFill>
              </a:rPr>
              <a:t>PHY and </a:t>
            </a:r>
            <a:r>
              <a:rPr lang="en-US" altLang="ko-KR" dirty="0" smtClean="0">
                <a:solidFill>
                  <a:schemeClr val="bg2"/>
                </a:solidFill>
              </a:rPr>
              <a:t>MAC</a:t>
            </a:r>
            <a:endParaRPr lang="en-US" altLang="ko-KR" sz="1400" dirty="0" smtClean="0">
              <a:solidFill>
                <a:schemeClr val="bg2"/>
              </a:solidFill>
            </a:endParaRPr>
          </a:p>
          <a:p>
            <a:pPr lvl="1"/>
            <a:r>
              <a:rPr lang="en-US" altLang="ko-KR" sz="1800" dirty="0" smtClean="0">
                <a:solidFill>
                  <a:schemeClr val="bg2"/>
                </a:solidFill>
              </a:rPr>
              <a:t>Clause 5.1.5 proposal for 11ah (11-15/0257r0, Mark)</a:t>
            </a:r>
          </a:p>
          <a:p>
            <a:pPr lvl="2"/>
            <a:r>
              <a:rPr lang="en-US" altLang="ko-KR" sz="1800" dirty="0" smtClean="0">
                <a:solidFill>
                  <a:schemeClr val="bg2"/>
                </a:solidFill>
              </a:rPr>
              <a:t>6155 (1 CIDs)</a:t>
            </a:r>
          </a:p>
          <a:p>
            <a:pPr lvl="1"/>
            <a:r>
              <a:rPr lang="en-US" altLang="ko-KR" sz="1800" dirty="0" smtClean="0">
                <a:solidFill>
                  <a:schemeClr val="bg2"/>
                </a:solidFill>
              </a:rPr>
              <a:t>Figure 9-102 proposal for </a:t>
            </a:r>
            <a:r>
              <a:rPr lang="en-US" altLang="ko-KR" sz="1800" dirty="0" err="1" smtClean="0">
                <a:solidFill>
                  <a:schemeClr val="bg2"/>
                </a:solidFill>
              </a:rPr>
              <a:t>TGah</a:t>
            </a:r>
            <a:r>
              <a:rPr lang="en-US" altLang="ko-KR" sz="1800" dirty="0" smtClean="0">
                <a:solidFill>
                  <a:schemeClr val="bg2"/>
                </a:solidFill>
              </a:rPr>
              <a:t> (11-15/0258r1, Mark)</a:t>
            </a:r>
          </a:p>
          <a:p>
            <a:pPr lvl="2"/>
            <a:r>
              <a:rPr lang="en-US" altLang="ko-KR" sz="1800" dirty="0" smtClean="0">
                <a:solidFill>
                  <a:schemeClr val="bg2"/>
                </a:solidFill>
              </a:rPr>
              <a:t>6159, 6156 (2 CIDs)</a:t>
            </a:r>
          </a:p>
          <a:p>
            <a:pPr lvl="1"/>
            <a:r>
              <a:rPr lang="en-US" altLang="ko-KR" sz="1800" dirty="0" smtClean="0">
                <a:solidFill>
                  <a:schemeClr val="bg2"/>
                </a:solidFill>
              </a:rPr>
              <a:t>LB207_phy_and_CA_comment_resolutions (11-15/0394r1, </a:t>
            </a:r>
            <a:r>
              <a:rPr lang="en-US" altLang="ko-KR" sz="1800" dirty="0" err="1" smtClean="0">
                <a:solidFill>
                  <a:schemeClr val="bg2"/>
                </a:solidFill>
              </a:rPr>
              <a:t>Mingguang</a:t>
            </a:r>
            <a:r>
              <a:rPr lang="en-US" altLang="ko-KR" sz="1800" dirty="0" smtClean="0">
                <a:solidFill>
                  <a:schemeClr val="bg2"/>
                </a:solidFill>
              </a:rPr>
              <a:t>) :</a:t>
            </a:r>
          </a:p>
          <a:p>
            <a:pPr lvl="2"/>
            <a:r>
              <a:rPr lang="en-US" altLang="ko-KR" sz="1800" dirty="0" smtClean="0">
                <a:solidFill>
                  <a:schemeClr val="bg2"/>
                </a:solidFill>
              </a:rPr>
              <a:t>6100, 6053, 6147, 6148 (4 CIDs)</a:t>
            </a:r>
          </a:p>
          <a:p>
            <a:pPr lvl="1"/>
            <a:r>
              <a:rPr lang="en-US" altLang="ko-KR" sz="1800" dirty="0">
                <a:solidFill>
                  <a:schemeClr val="bg2"/>
                </a:solidFill>
              </a:rPr>
              <a:t>lb207-TWT-CIDs (11-15/0393r2, Matthew)</a:t>
            </a:r>
          </a:p>
          <a:p>
            <a:pPr lvl="2"/>
            <a:r>
              <a:rPr lang="en-US" altLang="ko-KR" sz="1800" dirty="0">
                <a:solidFill>
                  <a:schemeClr val="bg2"/>
                </a:solidFill>
              </a:rPr>
              <a:t>6011, 6075, 6076, 6078, 6126, 6134, 6135, 6136, 6137, 6145, 6208, 6223, 6074, 6077, 6133, 6212 (16 CIDs)</a:t>
            </a:r>
          </a:p>
          <a:p>
            <a:pPr lvl="1"/>
            <a:endParaRPr lang="en-US" altLang="ko-KR" sz="1400" dirty="0" smtClean="0"/>
          </a:p>
          <a:p>
            <a:pPr lvl="1"/>
            <a:endParaRPr lang="en-US" altLang="ko-KR" sz="1400" dirty="0"/>
          </a:p>
          <a:p>
            <a:pPr lvl="1"/>
            <a:endParaRPr lang="en-US" altLang="ko-KR" sz="1400" dirty="0" smtClean="0">
              <a:solidFill>
                <a:schemeClr val="bg2"/>
              </a:solidFill>
            </a:endParaRPr>
          </a:p>
          <a:p>
            <a:pPr lvl="1"/>
            <a:endParaRPr lang="en-GB" altLang="ko-KR" sz="1400" dirty="0"/>
          </a:p>
          <a:p>
            <a:pPr lvl="1"/>
            <a:endParaRPr lang="en-US" altLang="ko-KR" sz="1400"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5859658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altLang="ko-KR" dirty="0">
                <a:solidFill>
                  <a:schemeClr val="bg2"/>
                </a:solidFill>
              </a:rPr>
              <a:t>PHY and </a:t>
            </a:r>
            <a:r>
              <a:rPr lang="en-US" altLang="ko-KR" dirty="0" smtClean="0">
                <a:solidFill>
                  <a:schemeClr val="bg2"/>
                </a:solidFill>
              </a:rPr>
              <a:t>MAC</a:t>
            </a:r>
            <a:endParaRPr lang="en-US" altLang="ko-KR" dirty="0">
              <a:solidFill>
                <a:schemeClr val="bg2"/>
              </a:solidFill>
            </a:endParaRPr>
          </a:p>
          <a:p>
            <a:pPr lvl="1"/>
            <a:r>
              <a:rPr lang="en-US" altLang="ko-KR" dirty="0" smtClean="0">
                <a:solidFill>
                  <a:schemeClr val="bg2"/>
                </a:solidFill>
              </a:rPr>
              <a:t>CID 6099</a:t>
            </a:r>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graphicFrame>
        <p:nvGraphicFramePr>
          <p:cNvPr id="4" name="표 3"/>
          <p:cNvGraphicFramePr>
            <a:graphicFrameLocks noGrp="1"/>
          </p:cNvGraphicFramePr>
          <p:nvPr>
            <p:extLst>
              <p:ext uri="{D42A27DB-BD31-4B8C-83A1-F6EECF244321}">
                <p14:modId xmlns:p14="http://schemas.microsoft.com/office/powerpoint/2010/main" val="823922119"/>
              </p:ext>
            </p:extLst>
          </p:nvPr>
        </p:nvGraphicFramePr>
        <p:xfrm>
          <a:off x="762000" y="2895600"/>
          <a:ext cx="7772400" cy="3458210"/>
        </p:xfrm>
        <a:graphic>
          <a:graphicData uri="http://schemas.openxmlformats.org/drawingml/2006/table">
            <a:tbl>
              <a:tblPr>
                <a:tableStyleId>{5C22544A-7EE6-4342-B048-85BDC9FD1C3A}</a:tableStyleId>
              </a:tblPr>
              <a:tblGrid>
                <a:gridCol w="450363"/>
                <a:gridCol w="1073637"/>
                <a:gridCol w="2514600"/>
                <a:gridCol w="1685373"/>
                <a:gridCol w="2048427"/>
              </a:tblGrid>
              <a:tr h="266700">
                <a:tc>
                  <a:txBody>
                    <a:bodyPr/>
                    <a:lstStyle/>
                    <a:p>
                      <a:pPr algn="l" fontAlgn="t"/>
                      <a:r>
                        <a:rPr lang="en-US" sz="1100" b="1" u="none" strike="noStrike" dirty="0">
                          <a:solidFill>
                            <a:schemeClr val="bg2"/>
                          </a:solidFill>
                          <a:effectLst/>
                        </a:rPr>
                        <a:t>CID</a:t>
                      </a:r>
                      <a:endParaRPr lang="en-US" sz="1100" b="1" i="0" u="none" strike="noStrike" dirty="0">
                        <a:solidFill>
                          <a:schemeClr val="bg2"/>
                        </a:solidFill>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solidFill>
                            <a:schemeClr val="bg2"/>
                          </a:solidFill>
                          <a:effectLst/>
                        </a:rPr>
                        <a:t>Commenter</a:t>
                      </a:r>
                      <a:endParaRPr lang="en-US" sz="1100" b="1" i="0" u="none" strike="noStrike" dirty="0">
                        <a:solidFill>
                          <a:schemeClr val="bg2"/>
                        </a:solidFill>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solidFill>
                            <a:schemeClr val="bg2"/>
                          </a:solidFill>
                          <a:effectLst/>
                        </a:rPr>
                        <a:t>Comment</a:t>
                      </a:r>
                      <a:endParaRPr lang="en-US" sz="1100" b="1" i="0" u="none" strike="noStrike" dirty="0">
                        <a:solidFill>
                          <a:schemeClr val="bg2"/>
                        </a:solidFill>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solidFill>
                            <a:schemeClr val="bg2"/>
                          </a:solidFill>
                          <a:effectLst/>
                        </a:rPr>
                        <a:t>Proposed Change</a:t>
                      </a:r>
                      <a:endParaRPr lang="en-US" sz="1100" b="1" i="0" u="none" strike="noStrike" dirty="0">
                        <a:solidFill>
                          <a:schemeClr val="bg2"/>
                        </a:solidFill>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a:solidFill>
                            <a:schemeClr val="bg2"/>
                          </a:solidFill>
                          <a:effectLst/>
                        </a:rPr>
                        <a:t>Resolution</a:t>
                      </a:r>
                      <a:endParaRPr lang="en-US" sz="1100" b="1" i="0" u="none" strike="noStrike">
                        <a:solidFill>
                          <a:schemeClr val="bg2"/>
                        </a:solidFill>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81300">
                <a:tc>
                  <a:txBody>
                    <a:bodyPr/>
                    <a:lstStyle/>
                    <a:p>
                      <a:pPr algn="r" fontAlgn="t"/>
                      <a:r>
                        <a:rPr lang="en-US" altLang="ko-KR" sz="1100" b="1" u="none" strike="noStrike">
                          <a:solidFill>
                            <a:schemeClr val="bg2"/>
                          </a:solidFill>
                          <a:effectLst/>
                        </a:rPr>
                        <a:t>6099</a:t>
                      </a:r>
                      <a:endParaRPr lang="en-US" altLang="ko-KR" sz="1100" b="1" i="0" u="none" strike="noStrike">
                        <a:solidFill>
                          <a:schemeClr val="bg2"/>
                        </a:solidFill>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solidFill>
                            <a:schemeClr val="bg2"/>
                          </a:solidFill>
                          <a:effectLst/>
                        </a:rPr>
                        <a:t>Adrian Stephens</a:t>
                      </a:r>
                      <a:endParaRPr lang="en-US" sz="1100" b="1" i="0" u="none" strike="noStrike" dirty="0">
                        <a:solidFill>
                          <a:schemeClr val="bg2"/>
                        </a:solidFill>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solidFill>
                            <a:schemeClr val="bg2"/>
                          </a:solidFill>
                          <a:effectLst/>
                        </a:rPr>
                        <a:t>The 802.11 WG chair has been informed by the IEEE-SA patent committee (</a:t>
                      </a:r>
                      <a:r>
                        <a:rPr lang="en-US" sz="1100" b="1" u="none" strike="noStrike" dirty="0" err="1">
                          <a:solidFill>
                            <a:schemeClr val="bg2"/>
                          </a:solidFill>
                          <a:effectLst/>
                        </a:rPr>
                        <a:t>PatCom</a:t>
                      </a:r>
                      <a:r>
                        <a:rPr lang="en-US" sz="1100" b="1" u="none" strike="noStrike" dirty="0">
                          <a:solidFill>
                            <a:schemeClr val="bg2"/>
                          </a:solidFill>
                          <a:effectLst/>
                        </a:rPr>
                        <a:t>) administrator of a statement sent to </a:t>
                      </a:r>
                      <a:r>
                        <a:rPr lang="en-US" sz="1100" b="1" u="none" strike="noStrike" dirty="0" err="1">
                          <a:solidFill>
                            <a:schemeClr val="bg2"/>
                          </a:solidFill>
                          <a:effectLst/>
                        </a:rPr>
                        <a:t>PatCom</a:t>
                      </a:r>
                      <a:r>
                        <a:rPr lang="en-US" sz="1100" b="1" u="none" strike="noStrike" dirty="0">
                          <a:solidFill>
                            <a:schemeClr val="bg2"/>
                          </a:solidFill>
                          <a:effectLst/>
                        </a:rPr>
                        <a:t> by Qualcomm,  indicating a number of patents that might result in "Essential Patent Claims" with respect to 802.11ah.</a:t>
                      </a:r>
                      <a:br>
                        <a:rPr lang="en-US" sz="1100" b="1" u="none" strike="noStrike" dirty="0">
                          <a:solidFill>
                            <a:schemeClr val="bg2"/>
                          </a:solidFill>
                          <a:effectLst/>
                        </a:rPr>
                      </a:br>
                      <a:r>
                        <a:rPr lang="en-US" sz="1100" b="1" u="none" strike="noStrike" dirty="0">
                          <a:solidFill>
                            <a:schemeClr val="bg2"/>
                          </a:solidFill>
                          <a:effectLst/>
                        </a:rPr>
                        <a:t/>
                      </a:r>
                      <a:br>
                        <a:rPr lang="en-US" sz="1100" b="1" u="none" strike="noStrike" dirty="0">
                          <a:solidFill>
                            <a:schemeClr val="bg2"/>
                          </a:solidFill>
                          <a:effectLst/>
                        </a:rPr>
                      </a:br>
                      <a:r>
                        <a:rPr lang="en-US" sz="1100" b="1" u="none" strike="noStrike" dirty="0">
                          <a:solidFill>
                            <a:schemeClr val="bg2"/>
                          </a:solidFill>
                          <a:effectLst/>
                        </a:rPr>
                        <a:t>The </a:t>
                      </a:r>
                      <a:r>
                        <a:rPr lang="en-US" sz="1100" b="1" u="none" strike="noStrike" dirty="0" err="1">
                          <a:solidFill>
                            <a:schemeClr val="bg2"/>
                          </a:solidFill>
                          <a:effectLst/>
                        </a:rPr>
                        <a:t>PatCom</a:t>
                      </a:r>
                      <a:r>
                        <a:rPr lang="en-US" sz="1100" b="1" u="none" strike="noStrike" dirty="0">
                          <a:solidFill>
                            <a:schemeClr val="bg2"/>
                          </a:solidFill>
                          <a:effectLst/>
                        </a:rPr>
                        <a:t> administrator indicated that no </a:t>
                      </a:r>
                      <a:r>
                        <a:rPr lang="en-US" sz="1100" b="1" u="none" strike="noStrike" dirty="0" err="1">
                          <a:solidFill>
                            <a:schemeClr val="bg2"/>
                          </a:solidFill>
                          <a:effectLst/>
                        </a:rPr>
                        <a:t>LoA</a:t>
                      </a:r>
                      <a:r>
                        <a:rPr lang="en-US" sz="1100" b="1" u="none" strike="noStrike" dirty="0">
                          <a:solidFill>
                            <a:schemeClr val="bg2"/>
                          </a:solidFill>
                          <a:effectLst/>
                        </a:rPr>
                        <a:t> has been filed by Qualcomm related to 802.11ah.</a:t>
                      </a:r>
                      <a:br>
                        <a:rPr lang="en-US" sz="1100" b="1" u="none" strike="noStrike" dirty="0">
                          <a:solidFill>
                            <a:schemeClr val="bg2"/>
                          </a:solidFill>
                          <a:effectLst/>
                        </a:rPr>
                      </a:br>
                      <a:r>
                        <a:rPr lang="en-US" sz="1100" b="1" u="none" strike="noStrike" dirty="0">
                          <a:solidFill>
                            <a:schemeClr val="bg2"/>
                          </a:solidFill>
                          <a:effectLst/>
                        </a:rPr>
                        <a:t/>
                      </a:r>
                      <a:br>
                        <a:rPr lang="en-US" sz="1100" b="1" u="none" strike="noStrike" dirty="0">
                          <a:solidFill>
                            <a:schemeClr val="bg2"/>
                          </a:solidFill>
                          <a:effectLst/>
                        </a:rPr>
                      </a:br>
                      <a:r>
                        <a:rPr lang="en-US" sz="1100" b="1" u="none" strike="noStrike" dirty="0">
                          <a:solidFill>
                            <a:schemeClr val="bg2"/>
                          </a:solidFill>
                          <a:effectLst/>
                        </a:rPr>
                        <a:t>The 802.11 WG chair has confirms that multiple requests for an </a:t>
                      </a:r>
                      <a:r>
                        <a:rPr lang="en-US" sz="1100" b="1" u="none" strike="noStrike" dirty="0" err="1">
                          <a:solidFill>
                            <a:schemeClr val="bg2"/>
                          </a:solidFill>
                          <a:effectLst/>
                        </a:rPr>
                        <a:t>LoA</a:t>
                      </a:r>
                      <a:r>
                        <a:rPr lang="en-US" sz="1100" b="1" u="none" strike="noStrike" dirty="0">
                          <a:solidFill>
                            <a:schemeClr val="bg2"/>
                          </a:solidFill>
                          <a:effectLst/>
                        </a:rPr>
                        <a:t> have been sent to Qualcomm (on 2014-01-10, 2014-8-12 and 2014-11-13),  without response.</a:t>
                      </a:r>
                      <a:endParaRPr lang="en-US" sz="1100" b="1" i="0" u="none" strike="noStrike" dirty="0">
                        <a:solidFill>
                          <a:schemeClr val="bg2"/>
                        </a:solidFill>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solidFill>
                            <a:schemeClr val="bg2"/>
                          </a:solidFill>
                          <a:effectLst/>
                        </a:rPr>
                        <a:t>I believe that the WG should ask </a:t>
                      </a:r>
                      <a:r>
                        <a:rPr lang="en-US" sz="1100" b="1" u="none" strike="noStrike" dirty="0" err="1">
                          <a:solidFill>
                            <a:schemeClr val="bg2"/>
                          </a:solidFill>
                          <a:effectLst/>
                        </a:rPr>
                        <a:t>PatCom</a:t>
                      </a:r>
                      <a:r>
                        <a:rPr lang="en-US" sz="1100" b="1" u="none" strike="noStrike" dirty="0">
                          <a:solidFill>
                            <a:schemeClr val="bg2"/>
                          </a:solidFill>
                          <a:effectLst/>
                        </a:rPr>
                        <a:t> whether any action by the WG is necessary in the light of events described in the comment.</a:t>
                      </a:r>
                      <a:endParaRPr lang="en-US" sz="1100" b="1" i="0" u="none" strike="noStrike" dirty="0">
                        <a:solidFill>
                          <a:schemeClr val="bg2"/>
                        </a:solidFill>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fontAlgn="t"/>
                      <a:r>
                        <a:rPr lang="en-GB" altLang="ko-KR" sz="1100" b="1" kern="1200" dirty="0" smtClean="0">
                          <a:solidFill>
                            <a:schemeClr val="bg2"/>
                          </a:solidFill>
                          <a:effectLst/>
                          <a:latin typeface="+mn-lt"/>
                          <a:ea typeface="+mn-ea"/>
                          <a:cs typeface="+mn-cs"/>
                        </a:rPr>
                        <a:t>Revised.  </a:t>
                      </a:r>
                    </a:p>
                    <a:p>
                      <a:pPr fontAlgn="t"/>
                      <a:r>
                        <a:rPr lang="en-GB" altLang="ko-KR" sz="1100" b="1" kern="1200" dirty="0" smtClean="0">
                          <a:solidFill>
                            <a:schemeClr val="bg2"/>
                          </a:solidFill>
                          <a:effectLst/>
                          <a:latin typeface="+mn-lt"/>
                          <a:ea typeface="+mn-ea"/>
                          <a:cs typeface="+mn-cs"/>
                        </a:rPr>
                        <a:t> </a:t>
                      </a:r>
                    </a:p>
                    <a:p>
                      <a:pPr fontAlgn="t"/>
                      <a:r>
                        <a:rPr lang="en-GB" altLang="ko-KR" sz="1100" b="1" kern="1200" dirty="0" smtClean="0">
                          <a:solidFill>
                            <a:schemeClr val="bg2"/>
                          </a:solidFill>
                          <a:effectLst/>
                          <a:latin typeface="+mn-lt"/>
                          <a:ea typeface="+mn-ea"/>
                          <a:cs typeface="+mn-cs"/>
                        </a:rPr>
                        <a:t>The IEEE is not responsible: 1) For identifying Essential Patent Claims for which a license may be required, 2) For conducting inquiries into the legal validity or scope of Patent Claims.</a:t>
                      </a:r>
                    </a:p>
                    <a:p>
                      <a:pPr fontAlgn="t"/>
                      <a:r>
                        <a:rPr lang="en-GB" altLang="ko-KR" sz="1100" b="1" kern="1200" dirty="0" smtClean="0">
                          <a:solidFill>
                            <a:schemeClr val="bg2"/>
                          </a:solidFill>
                          <a:effectLst/>
                          <a:latin typeface="+mn-lt"/>
                          <a:ea typeface="+mn-ea"/>
                          <a:cs typeface="+mn-cs"/>
                        </a:rPr>
                        <a:t> </a:t>
                      </a:r>
                    </a:p>
                    <a:p>
                      <a:pPr fontAlgn="t"/>
                      <a:r>
                        <a:rPr lang="en-GB" altLang="ko-KR" sz="1100" b="1" kern="1200" dirty="0" smtClean="0">
                          <a:solidFill>
                            <a:schemeClr val="bg2"/>
                          </a:solidFill>
                          <a:effectLst/>
                          <a:latin typeface="+mn-lt"/>
                          <a:ea typeface="+mn-ea"/>
                          <a:cs typeface="+mn-cs"/>
                        </a:rPr>
                        <a:t>The TG chair is requested to request the WG chair to send the following to IEEE-SA </a:t>
                      </a:r>
                      <a:r>
                        <a:rPr lang="en-GB" altLang="ko-KR" sz="1100" b="1" kern="1200" dirty="0" err="1" smtClean="0">
                          <a:solidFill>
                            <a:schemeClr val="bg2"/>
                          </a:solidFill>
                          <a:effectLst/>
                          <a:latin typeface="+mn-lt"/>
                          <a:ea typeface="+mn-ea"/>
                          <a:cs typeface="+mn-cs"/>
                        </a:rPr>
                        <a:t>PatCom</a:t>
                      </a:r>
                      <a:r>
                        <a:rPr lang="en-GB" altLang="ko-KR" sz="1100" b="1" kern="1200" dirty="0" smtClean="0">
                          <a:solidFill>
                            <a:schemeClr val="bg2"/>
                          </a:solidFill>
                          <a:effectLst/>
                          <a:latin typeface="+mn-lt"/>
                          <a:ea typeface="+mn-ea"/>
                          <a:cs typeface="+mn-cs"/>
                        </a:rPr>
                        <a:t>:</a:t>
                      </a:r>
                    </a:p>
                    <a:p>
                      <a:pPr fontAlgn="t"/>
                      <a:r>
                        <a:rPr lang="en-GB" altLang="ko-KR" sz="1100" b="1" kern="1200" dirty="0" smtClean="0">
                          <a:solidFill>
                            <a:schemeClr val="bg2"/>
                          </a:solidFill>
                          <a:effectLst/>
                          <a:latin typeface="+mn-lt"/>
                          <a:ea typeface="+mn-ea"/>
                          <a:cs typeface="+mn-cs"/>
                        </a:rPr>
                        <a:t>"In the light of the email sent by the </a:t>
                      </a:r>
                      <a:r>
                        <a:rPr lang="en-GB" altLang="ko-KR" sz="1100" b="1" kern="1200" dirty="0" err="1" smtClean="0">
                          <a:solidFill>
                            <a:schemeClr val="bg2"/>
                          </a:solidFill>
                          <a:effectLst/>
                          <a:latin typeface="+mn-lt"/>
                          <a:ea typeface="+mn-ea"/>
                          <a:cs typeface="+mn-cs"/>
                        </a:rPr>
                        <a:t>PatCom</a:t>
                      </a:r>
                      <a:r>
                        <a:rPr lang="en-GB" altLang="ko-KR" sz="1100" b="1" kern="1200" dirty="0" smtClean="0">
                          <a:solidFill>
                            <a:schemeClr val="bg2"/>
                          </a:solidFill>
                          <a:effectLst/>
                          <a:latin typeface="+mn-lt"/>
                          <a:ea typeface="+mn-ea"/>
                          <a:cs typeface="+mn-cs"/>
                        </a:rPr>
                        <a:t> administrator to the IEEE 802.11 WG chair on 2015-02-12, the IEEE 802.11 WG requests that </a:t>
                      </a:r>
                      <a:r>
                        <a:rPr lang="en-GB" altLang="ko-KR" sz="1100" b="1" kern="1200" dirty="0" err="1" smtClean="0">
                          <a:solidFill>
                            <a:schemeClr val="bg2"/>
                          </a:solidFill>
                          <a:effectLst/>
                          <a:latin typeface="+mn-lt"/>
                          <a:ea typeface="+mn-ea"/>
                          <a:cs typeface="+mn-cs"/>
                        </a:rPr>
                        <a:t>PatCom</a:t>
                      </a:r>
                      <a:r>
                        <a:rPr lang="en-GB" altLang="ko-KR" sz="1100" b="1" kern="1200" dirty="0" smtClean="0">
                          <a:solidFill>
                            <a:schemeClr val="bg2"/>
                          </a:solidFill>
                          <a:effectLst/>
                          <a:latin typeface="+mn-lt"/>
                          <a:ea typeface="+mn-ea"/>
                          <a:cs typeface="+mn-cs"/>
                        </a:rPr>
                        <a:t> indicate any specific action(s) arising that is or are necessary by the WG. "</a:t>
                      </a: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4064976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AM2)</a:t>
            </a:r>
            <a:endParaRPr lang="en-US" dirty="0"/>
          </a:p>
        </p:txBody>
      </p:sp>
      <p:sp>
        <p:nvSpPr>
          <p:cNvPr id="3" name="Content Placeholder 2"/>
          <p:cNvSpPr>
            <a:spLocks noGrp="1"/>
          </p:cNvSpPr>
          <p:nvPr>
            <p:ph idx="1"/>
          </p:nvPr>
        </p:nvSpPr>
        <p:spPr/>
        <p:txBody>
          <a:bodyPr/>
          <a:lstStyle/>
          <a:p>
            <a:r>
              <a:rPr lang="en-US" altLang="ko-KR" dirty="0" smtClean="0">
                <a:solidFill>
                  <a:schemeClr val="bg2"/>
                </a:solidFill>
              </a:rPr>
              <a:t>Channel Model </a:t>
            </a:r>
          </a:p>
          <a:p>
            <a:pPr lvl="1"/>
            <a:r>
              <a:rPr lang="en-US" altLang="ko-KR" dirty="0" smtClean="0">
                <a:solidFill>
                  <a:schemeClr val="bg2"/>
                </a:solidFill>
              </a:rPr>
              <a:t>Corrections </a:t>
            </a:r>
            <a:r>
              <a:rPr lang="en-US" altLang="ko-KR" dirty="0">
                <a:solidFill>
                  <a:schemeClr val="bg2"/>
                </a:solidFill>
              </a:rPr>
              <a:t>to </a:t>
            </a:r>
            <a:r>
              <a:rPr lang="en-US" altLang="ko-KR" dirty="0" err="1">
                <a:solidFill>
                  <a:schemeClr val="bg2"/>
                </a:solidFill>
              </a:rPr>
              <a:t>TGah</a:t>
            </a:r>
            <a:r>
              <a:rPr lang="en-US" altLang="ko-KR" dirty="0">
                <a:solidFill>
                  <a:schemeClr val="bg2"/>
                </a:solidFill>
              </a:rPr>
              <a:t> Channel Model </a:t>
            </a:r>
            <a:r>
              <a:rPr lang="en-US" altLang="ko-KR" dirty="0" smtClean="0">
                <a:solidFill>
                  <a:schemeClr val="bg2"/>
                </a:solidFill>
              </a:rPr>
              <a:t>(11-15/425r0, Eduard) </a:t>
            </a:r>
            <a:endParaRPr lang="en-US" altLang="ko-KR" dirty="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March F2F meeting </a:t>
            </a:r>
            <a:r>
              <a:rPr lang="en-US" altLang="ko-KR" dirty="0"/>
              <a:t>and ready for motion on </a:t>
            </a:r>
            <a:r>
              <a:rPr lang="en-US" altLang="ko-KR" dirty="0" smtClean="0"/>
              <a:t>Thursday PM2</a:t>
            </a:r>
          </a:p>
          <a:p>
            <a:pPr lvl="1"/>
            <a:r>
              <a:rPr lang="en-US" altLang="ko-KR" dirty="0" smtClean="0"/>
              <a:t>11-15/451r0</a:t>
            </a:r>
          </a:p>
          <a:p>
            <a:endParaRPr lang="en-US" altLang="ko-KR" dirty="0" smtClean="0"/>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3716066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solidFill>
                  <a:schemeClr val="bg2"/>
                </a:solidFill>
              </a:rPr>
              <a:t>April 14, 8PM </a:t>
            </a:r>
            <a:r>
              <a:rPr lang="en-US" altLang="ko-KR" dirty="0">
                <a:solidFill>
                  <a:schemeClr val="bg2"/>
                </a:solidFill>
              </a:rPr>
              <a:t>ET for 2 </a:t>
            </a:r>
            <a:r>
              <a:rPr lang="en-US" altLang="ko-KR" dirty="0" smtClean="0">
                <a:solidFill>
                  <a:schemeClr val="bg2"/>
                </a:solidFill>
              </a:rPr>
              <a:t>hour</a:t>
            </a:r>
          </a:p>
          <a:p>
            <a:pPr marL="1009650" lvl="1" indent="-609600"/>
            <a:r>
              <a:rPr lang="en-US" altLang="ko-KR" dirty="0" smtClean="0">
                <a:solidFill>
                  <a:schemeClr val="bg2"/>
                </a:solidFill>
              </a:rPr>
              <a:t>Scheduled </a:t>
            </a:r>
            <a:r>
              <a:rPr lang="en-US" altLang="ko-KR" dirty="0">
                <a:solidFill>
                  <a:schemeClr val="bg2"/>
                </a:solidFill>
              </a:rPr>
              <a:t>for discussion with Alliance for UHF </a:t>
            </a:r>
            <a:r>
              <a:rPr lang="en-US" altLang="ko-KR" dirty="0" smtClean="0">
                <a:solidFill>
                  <a:schemeClr val="bg2"/>
                </a:solidFill>
              </a:rPr>
              <a:t>RFID</a:t>
            </a:r>
          </a:p>
          <a:p>
            <a:pPr marL="609600" indent="-609600"/>
            <a:r>
              <a:rPr lang="en-US" altLang="ko-KR" dirty="0">
                <a:solidFill>
                  <a:schemeClr val="bg2"/>
                </a:solidFill>
              </a:rPr>
              <a:t>April </a:t>
            </a:r>
            <a:r>
              <a:rPr lang="en-US" altLang="ko-KR" dirty="0" smtClean="0">
                <a:solidFill>
                  <a:schemeClr val="bg2"/>
                </a:solidFill>
              </a:rPr>
              <a:t>21, </a:t>
            </a:r>
            <a:r>
              <a:rPr lang="en-US" altLang="ko-KR" dirty="0">
                <a:solidFill>
                  <a:schemeClr val="bg2"/>
                </a:solidFill>
              </a:rPr>
              <a:t>8PM ET for 2 </a:t>
            </a:r>
            <a:r>
              <a:rPr lang="en-US" altLang="ko-KR" dirty="0" smtClean="0">
                <a:solidFill>
                  <a:schemeClr val="bg2"/>
                </a:solidFill>
              </a:rPr>
              <a:t>hour </a:t>
            </a:r>
          </a:p>
          <a:p>
            <a:pPr marL="609600" indent="-609600"/>
            <a:r>
              <a:rPr lang="en-US" altLang="ko-KR" dirty="0" smtClean="0">
                <a:solidFill>
                  <a:schemeClr val="bg2"/>
                </a:solidFill>
              </a:rPr>
              <a:t>April 28, </a:t>
            </a:r>
            <a:r>
              <a:rPr lang="en-US" altLang="ko-KR" dirty="0">
                <a:solidFill>
                  <a:schemeClr val="bg2"/>
                </a:solidFill>
              </a:rPr>
              <a:t>8PM ET for 2 </a:t>
            </a:r>
            <a:r>
              <a:rPr lang="en-US" altLang="ko-KR" dirty="0" smtClean="0">
                <a:solidFill>
                  <a:schemeClr val="bg2"/>
                </a:solidFill>
              </a:rPr>
              <a:t>hour</a:t>
            </a:r>
          </a:p>
          <a:p>
            <a:pPr marL="609600" indent="-609600"/>
            <a:r>
              <a:rPr lang="en-US" altLang="ko-KR" dirty="0" smtClean="0">
                <a:solidFill>
                  <a:schemeClr val="bg2"/>
                </a:solidFill>
              </a:rPr>
              <a:t>May 5, </a:t>
            </a:r>
            <a:r>
              <a:rPr lang="en-US" altLang="ko-KR" dirty="0">
                <a:solidFill>
                  <a:schemeClr val="bg2"/>
                </a:solidFill>
              </a:rPr>
              <a:t>8PM ET for 2 </a:t>
            </a:r>
            <a:r>
              <a:rPr lang="en-US" altLang="ko-KR" dirty="0" smtClean="0">
                <a:solidFill>
                  <a:schemeClr val="bg2"/>
                </a:solidFill>
              </a:rPr>
              <a:t>hour</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solidFill>
                  <a:schemeClr val="bg2"/>
                </a:solidFill>
              </a:rPr>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solidFill>
                  <a:schemeClr val="bg2"/>
                </a:solidFill>
              </a:rPr>
              <a:t>Approve meeting minutes</a:t>
            </a:r>
          </a:p>
          <a:p>
            <a:pPr marL="1009650" lvl="1" indent="-609600"/>
            <a:r>
              <a:rPr lang="en-US" dirty="0" smtClean="0">
                <a:solidFill>
                  <a:schemeClr val="bg2"/>
                </a:solidFill>
              </a:rPr>
              <a:t>January meeting minutes (11-15/0158r1)</a:t>
            </a:r>
          </a:p>
          <a:p>
            <a:pPr marL="1009650" lvl="1" indent="-609600"/>
            <a:r>
              <a:rPr lang="en-US" dirty="0" smtClean="0">
                <a:solidFill>
                  <a:schemeClr val="bg2"/>
                </a:solidFill>
              </a:rPr>
              <a:t>Conference call </a:t>
            </a:r>
            <a:r>
              <a:rPr lang="en-US" dirty="0">
                <a:solidFill>
                  <a:schemeClr val="bg2"/>
                </a:solidFill>
              </a:rPr>
              <a:t>minutes (</a:t>
            </a:r>
            <a:r>
              <a:rPr lang="en-US" dirty="0" smtClean="0">
                <a:solidFill>
                  <a:schemeClr val="bg2"/>
                </a:solidFill>
              </a:rPr>
              <a:t>11-15/0263r0, </a:t>
            </a:r>
            <a:r>
              <a:rPr lang="en-US" altLang="ko-KR" dirty="0" smtClean="0">
                <a:solidFill>
                  <a:schemeClr val="bg2"/>
                </a:solidFill>
              </a:rPr>
              <a:t>11-15/</a:t>
            </a:r>
            <a:r>
              <a:rPr lang="en-US" dirty="0" smtClean="0">
                <a:solidFill>
                  <a:schemeClr val="bg2"/>
                </a:solidFill>
              </a:rPr>
              <a:t>0274r0, </a:t>
            </a:r>
            <a:r>
              <a:rPr lang="en-US" altLang="ko-KR" dirty="0">
                <a:solidFill>
                  <a:schemeClr val="bg2"/>
                </a:solidFill>
              </a:rPr>
              <a:t>11-15/</a:t>
            </a:r>
            <a:r>
              <a:rPr lang="en-US" dirty="0" smtClean="0">
                <a:solidFill>
                  <a:schemeClr val="bg2"/>
                </a:solidFill>
              </a:rPr>
              <a:t>0302r1)</a:t>
            </a:r>
          </a:p>
          <a:p>
            <a:pPr marL="609600" indent="-609600"/>
            <a:r>
              <a:rPr lang="en-US" altLang="ko-KR" dirty="0"/>
              <a:t>Address Letter Ballot </a:t>
            </a:r>
            <a:r>
              <a:rPr lang="en-US" altLang="ko-KR" dirty="0" smtClean="0"/>
              <a:t>comments for Draft 4.0 </a:t>
            </a:r>
          </a:p>
          <a:p>
            <a:pPr marL="1009650" lvl="1" indent="-609600"/>
            <a:r>
              <a:rPr lang="en-US" altLang="ko-KR" dirty="0" smtClean="0"/>
              <a:t>Comment Spreadsheet (11-15/0261r4)</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solidFill>
                  <a:schemeClr val="bg2"/>
                </a:solidFill>
              </a:rPr>
              <a:t>Move </a:t>
            </a:r>
            <a:r>
              <a:rPr lang="en-US" altLang="ko-KR" dirty="0">
                <a:solidFill>
                  <a:schemeClr val="bg2"/>
                </a:solidFill>
              </a:rPr>
              <a:t>to </a:t>
            </a:r>
            <a:r>
              <a:rPr lang="en-GB" altLang="ko-KR" dirty="0" smtClean="0">
                <a:solidFill>
                  <a:schemeClr val="bg2"/>
                </a:solidFill>
              </a:rPr>
              <a:t>approve </a:t>
            </a:r>
            <a:r>
              <a:rPr lang="en-GB" altLang="ko-KR" dirty="0">
                <a:solidFill>
                  <a:schemeClr val="bg2"/>
                </a:solidFill>
              </a:rPr>
              <a:t>minutes of F2F </a:t>
            </a:r>
            <a:r>
              <a:rPr lang="en-GB" altLang="ko-KR" dirty="0" smtClean="0">
                <a:solidFill>
                  <a:schemeClr val="bg2"/>
                </a:solidFill>
              </a:rPr>
              <a:t>January meeting (11-15/0158r1) </a:t>
            </a:r>
            <a:r>
              <a:rPr lang="en-GB" altLang="ko-KR" dirty="0">
                <a:solidFill>
                  <a:schemeClr val="bg2"/>
                </a:solidFill>
              </a:rPr>
              <a:t>and conf call minutes </a:t>
            </a:r>
            <a:r>
              <a:rPr lang="en-GB" altLang="ko-KR" dirty="0" smtClean="0">
                <a:solidFill>
                  <a:schemeClr val="bg2"/>
                </a:solidFill>
              </a:rPr>
              <a:t>(</a:t>
            </a:r>
            <a:r>
              <a:rPr lang="en-US" altLang="ko-KR" dirty="0">
                <a:solidFill>
                  <a:schemeClr val="bg2"/>
                </a:solidFill>
              </a:rPr>
              <a:t>11-15/0263r0, 11-15/0274r0, 11-15/0302r1</a:t>
            </a:r>
            <a:r>
              <a:rPr lang="en-GB" altLang="ko-KR" dirty="0" smtClean="0">
                <a:solidFill>
                  <a:schemeClr val="bg2"/>
                </a:solidFill>
              </a:rPr>
              <a:t>)</a:t>
            </a:r>
            <a:endParaRPr lang="ko-KR" altLang="ko-KR" dirty="0">
              <a:solidFill>
                <a:schemeClr val="bg2"/>
              </a:solidFill>
            </a:endParaRPr>
          </a:p>
          <a:p>
            <a:pPr lvl="1"/>
            <a:r>
              <a:rPr lang="en-US" altLang="ko-KR" dirty="0" smtClean="0">
                <a:solidFill>
                  <a:schemeClr val="bg2"/>
                </a:solidFill>
              </a:rPr>
              <a:t>Move: </a:t>
            </a:r>
            <a:r>
              <a:rPr lang="en-US" altLang="ko-KR" dirty="0">
                <a:solidFill>
                  <a:schemeClr val="bg2"/>
                </a:solidFill>
              </a:rPr>
              <a:t>Alfred </a:t>
            </a:r>
            <a:r>
              <a:rPr lang="en-US" altLang="ko-KR" dirty="0" err="1" smtClean="0">
                <a:solidFill>
                  <a:schemeClr val="bg2"/>
                </a:solidFill>
              </a:rPr>
              <a:t>Asterjadhi</a:t>
            </a:r>
            <a:r>
              <a:rPr lang="en-US" altLang="ko-KR" dirty="0" smtClean="0">
                <a:solidFill>
                  <a:schemeClr val="bg2"/>
                </a:solidFill>
              </a:rPr>
              <a:t>	Second: </a:t>
            </a:r>
            <a:r>
              <a:rPr lang="en-US" altLang="ko-KR" dirty="0" err="1" smtClean="0">
                <a:solidFill>
                  <a:schemeClr val="bg2"/>
                </a:solidFill>
              </a:rPr>
              <a:t>Menzo</a:t>
            </a:r>
            <a:r>
              <a:rPr lang="en-US" altLang="ko-KR" dirty="0" smtClean="0">
                <a:solidFill>
                  <a:schemeClr val="bg2"/>
                </a:solidFill>
              </a:rPr>
              <a:t> </a:t>
            </a:r>
            <a:r>
              <a:rPr lang="en-US" altLang="ko-KR" dirty="0" err="1" smtClean="0">
                <a:solidFill>
                  <a:schemeClr val="bg2"/>
                </a:solidFill>
              </a:rPr>
              <a:t>Wentink</a:t>
            </a:r>
            <a:endParaRPr lang="en-US" altLang="ko-KR" dirty="0" smtClean="0">
              <a:solidFill>
                <a:schemeClr val="bg2"/>
              </a:solidFill>
            </a:endParaRPr>
          </a:p>
          <a:p>
            <a:pPr lvl="1"/>
            <a:r>
              <a:rPr lang="en-US" altLang="ko-KR" dirty="0" smtClean="0">
                <a:solidFill>
                  <a:schemeClr val="bg2"/>
                </a:solidFill>
              </a:rPr>
              <a:t>Discussions: None</a:t>
            </a:r>
            <a:endParaRPr lang="ko-KR" altLang="ko-KR" dirty="0">
              <a:solidFill>
                <a:schemeClr val="bg2"/>
              </a:solidFill>
            </a:endParaRPr>
          </a:p>
          <a:p>
            <a:pPr lvl="1"/>
            <a:r>
              <a:rPr lang="en-US" altLang="ko-KR" dirty="0" smtClean="0">
                <a:solidFill>
                  <a:schemeClr val="bg2"/>
                </a:solidFill>
              </a:rPr>
              <a:t>Motion : </a:t>
            </a:r>
            <a:r>
              <a:rPr lang="en-GB" altLang="ko-KR" dirty="0" smtClean="0">
                <a:solidFill>
                  <a:schemeClr val="bg2"/>
                </a:solidFill>
              </a:rPr>
              <a:t>Unanimously </a:t>
            </a:r>
            <a:r>
              <a:rPr lang="en-GB" altLang="ko-KR" dirty="0">
                <a:solidFill>
                  <a:schemeClr val="bg2"/>
                </a:solidFill>
              </a:rPr>
              <a:t>passed</a:t>
            </a:r>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solidFill>
                  <a:schemeClr val="bg2"/>
                </a:solidFill>
              </a:rPr>
              <a:t>Move </a:t>
            </a:r>
            <a:r>
              <a:rPr lang="en-US" altLang="ko-KR" dirty="0">
                <a:solidFill>
                  <a:schemeClr val="bg2"/>
                </a:solidFill>
              </a:rPr>
              <a:t>to </a:t>
            </a:r>
            <a:r>
              <a:rPr lang="en-US" altLang="ko-KR" dirty="0" smtClean="0">
                <a:solidFill>
                  <a:schemeClr val="bg2"/>
                </a:solidFill>
              </a:rPr>
              <a:t>resolve </a:t>
            </a:r>
            <a:r>
              <a:rPr lang="en-US" altLang="ko-KR" dirty="0">
                <a:solidFill>
                  <a:schemeClr val="bg2"/>
                </a:solidFill>
              </a:rPr>
              <a:t>Comment CID 6099 as </a:t>
            </a:r>
            <a:r>
              <a:rPr lang="en-US" altLang="ko-KR" dirty="0" smtClean="0">
                <a:solidFill>
                  <a:schemeClr val="bg2"/>
                </a:solidFill>
              </a:rPr>
              <a:t>follows</a:t>
            </a:r>
            <a:endParaRPr lang="en-GB" altLang="ko-KR" dirty="0" smtClean="0">
              <a:solidFill>
                <a:schemeClr val="bg2"/>
              </a:solidFill>
            </a:endParaRPr>
          </a:p>
          <a:p>
            <a:pPr lvl="1"/>
            <a:r>
              <a:rPr lang="en-GB" altLang="ko-KR" sz="1600" dirty="0" smtClean="0">
                <a:solidFill>
                  <a:schemeClr val="bg2"/>
                </a:solidFill>
              </a:rPr>
              <a:t>Revised</a:t>
            </a:r>
            <a:br>
              <a:rPr lang="en-GB" altLang="ko-KR" sz="1600" dirty="0" smtClean="0">
                <a:solidFill>
                  <a:schemeClr val="bg2"/>
                </a:solidFill>
              </a:rPr>
            </a:br>
            <a:r>
              <a:rPr lang="en-GB" altLang="ko-KR" sz="1600" dirty="0" smtClean="0">
                <a:solidFill>
                  <a:schemeClr val="bg2"/>
                </a:solidFill>
              </a:rPr>
              <a:t>The </a:t>
            </a:r>
            <a:r>
              <a:rPr lang="en-GB" altLang="ko-KR" sz="1600" dirty="0">
                <a:solidFill>
                  <a:schemeClr val="bg2"/>
                </a:solidFill>
              </a:rPr>
              <a:t>IEEE is not responsible: 1) For identifying Essential Patent Claims for which a license may be required, 2) For conducting inquiries into the legal validity or scope of Patent </a:t>
            </a:r>
            <a:r>
              <a:rPr lang="en-GB" altLang="ko-KR" sz="1600" dirty="0" smtClean="0">
                <a:solidFill>
                  <a:schemeClr val="bg2"/>
                </a:solidFill>
              </a:rPr>
              <a:t>Claims. </a:t>
            </a:r>
            <a:br>
              <a:rPr lang="en-GB" altLang="ko-KR" sz="1600" dirty="0" smtClean="0">
                <a:solidFill>
                  <a:schemeClr val="bg2"/>
                </a:solidFill>
              </a:rPr>
            </a:br>
            <a:r>
              <a:rPr lang="en-GB" altLang="ko-KR" sz="1600" dirty="0" smtClean="0">
                <a:solidFill>
                  <a:schemeClr val="bg2"/>
                </a:solidFill>
              </a:rPr>
              <a:t>The </a:t>
            </a:r>
            <a:r>
              <a:rPr lang="en-GB" altLang="ko-KR" sz="1600" dirty="0">
                <a:solidFill>
                  <a:schemeClr val="bg2"/>
                </a:solidFill>
              </a:rPr>
              <a:t>TG chair is requested to request the WG chair to send the following to IEEE-SA </a:t>
            </a:r>
            <a:r>
              <a:rPr lang="en-GB" altLang="ko-KR" sz="1600" dirty="0" err="1">
                <a:solidFill>
                  <a:schemeClr val="bg2"/>
                </a:solidFill>
              </a:rPr>
              <a:t>PatCom</a:t>
            </a:r>
            <a:r>
              <a:rPr lang="en-GB" altLang="ko-KR" sz="1600" dirty="0" smtClean="0">
                <a:solidFill>
                  <a:schemeClr val="bg2"/>
                </a:solidFill>
              </a:rPr>
              <a:t>:</a:t>
            </a:r>
            <a:br>
              <a:rPr lang="en-GB" altLang="ko-KR" sz="1600" dirty="0" smtClean="0">
                <a:solidFill>
                  <a:schemeClr val="bg2"/>
                </a:solidFill>
              </a:rPr>
            </a:br>
            <a:r>
              <a:rPr lang="en-GB" altLang="ko-KR" sz="1600" dirty="0" smtClean="0">
                <a:solidFill>
                  <a:schemeClr val="bg2"/>
                </a:solidFill>
              </a:rPr>
              <a:t>"In </a:t>
            </a:r>
            <a:r>
              <a:rPr lang="en-GB" altLang="ko-KR" sz="1600" dirty="0">
                <a:solidFill>
                  <a:schemeClr val="bg2"/>
                </a:solidFill>
              </a:rPr>
              <a:t>the light of the email sent by the </a:t>
            </a:r>
            <a:r>
              <a:rPr lang="en-GB" altLang="ko-KR" sz="1600" dirty="0" err="1">
                <a:solidFill>
                  <a:schemeClr val="bg2"/>
                </a:solidFill>
              </a:rPr>
              <a:t>PatCom</a:t>
            </a:r>
            <a:r>
              <a:rPr lang="en-GB" altLang="ko-KR" sz="1600" dirty="0">
                <a:solidFill>
                  <a:schemeClr val="bg2"/>
                </a:solidFill>
              </a:rPr>
              <a:t> administrator to the IEEE 802.11 WG chair on 2015-02-12, the IEEE 802.11 WG requests that </a:t>
            </a:r>
            <a:r>
              <a:rPr lang="en-GB" altLang="ko-KR" sz="1600" dirty="0" err="1">
                <a:solidFill>
                  <a:schemeClr val="bg2"/>
                </a:solidFill>
              </a:rPr>
              <a:t>PatCom</a:t>
            </a:r>
            <a:r>
              <a:rPr lang="en-GB" altLang="ko-KR" sz="1600" dirty="0">
                <a:solidFill>
                  <a:schemeClr val="bg2"/>
                </a:solidFill>
              </a:rPr>
              <a:t> indicate any specific action(s) arising that is or are necessary by the WG. </a:t>
            </a:r>
            <a:r>
              <a:rPr lang="en-GB" altLang="ko-KR" sz="1600" dirty="0" smtClean="0">
                <a:solidFill>
                  <a:schemeClr val="bg2"/>
                </a:solidFill>
              </a:rPr>
              <a:t>“</a:t>
            </a:r>
          </a:p>
          <a:p>
            <a:pPr lvl="1"/>
            <a:endParaRPr lang="ko-KR" altLang="ko-KR" dirty="0">
              <a:solidFill>
                <a:schemeClr val="bg2"/>
              </a:solidFill>
            </a:endParaRPr>
          </a:p>
          <a:p>
            <a:pPr lvl="1"/>
            <a:r>
              <a:rPr lang="en-US" altLang="ko-KR" dirty="0" smtClean="0">
                <a:solidFill>
                  <a:schemeClr val="bg2"/>
                </a:solidFill>
              </a:rPr>
              <a:t>Move:</a:t>
            </a:r>
            <a:r>
              <a:rPr lang="en-GB" altLang="ko-KR" dirty="0">
                <a:solidFill>
                  <a:schemeClr val="bg2"/>
                </a:solidFill>
              </a:rPr>
              <a:t>Adrian </a:t>
            </a:r>
            <a:r>
              <a:rPr lang="en-GB" altLang="ko-KR" dirty="0" smtClean="0">
                <a:solidFill>
                  <a:schemeClr val="bg2"/>
                </a:solidFill>
              </a:rPr>
              <a:t>Stephens</a:t>
            </a:r>
            <a:r>
              <a:rPr lang="en-US" altLang="ko-KR" dirty="0" smtClean="0">
                <a:solidFill>
                  <a:schemeClr val="bg2"/>
                </a:solidFill>
              </a:rPr>
              <a:t>	Second: </a:t>
            </a:r>
            <a:r>
              <a:rPr lang="en-GB" altLang="ko-KR" dirty="0">
                <a:solidFill>
                  <a:schemeClr val="bg2"/>
                </a:solidFill>
              </a:rPr>
              <a:t>Lei </a:t>
            </a:r>
            <a:r>
              <a:rPr lang="en-GB" altLang="ko-KR" dirty="0" smtClean="0">
                <a:solidFill>
                  <a:schemeClr val="bg2"/>
                </a:solidFill>
              </a:rPr>
              <a:t>Wang</a:t>
            </a:r>
            <a:endParaRPr lang="en-US" altLang="ko-KR" dirty="0" smtClean="0">
              <a:solidFill>
                <a:schemeClr val="bg2"/>
              </a:solidFill>
            </a:endParaRPr>
          </a:p>
          <a:p>
            <a:pPr lvl="1"/>
            <a:r>
              <a:rPr lang="en-US" altLang="ko-KR" dirty="0" smtClean="0">
                <a:solidFill>
                  <a:schemeClr val="bg2"/>
                </a:solidFill>
              </a:rPr>
              <a:t>Discussions: None</a:t>
            </a:r>
            <a:endParaRPr lang="ko-KR" altLang="ko-KR" dirty="0">
              <a:solidFill>
                <a:schemeClr val="bg2"/>
              </a:solidFill>
            </a:endParaRPr>
          </a:p>
          <a:p>
            <a:pPr lvl="1"/>
            <a:r>
              <a:rPr lang="en-US" altLang="ko-KR" dirty="0" smtClean="0">
                <a:solidFill>
                  <a:schemeClr val="bg2"/>
                </a:solidFill>
              </a:rPr>
              <a:t>Motion : Passed (</a:t>
            </a:r>
            <a:r>
              <a:rPr lang="en-GB" altLang="ko-KR" dirty="0" smtClean="0">
                <a:solidFill>
                  <a:schemeClr val="bg2"/>
                </a:solidFill>
              </a:rPr>
              <a:t>17 Yes, </a:t>
            </a:r>
            <a:r>
              <a:rPr lang="en-GB" altLang="ko-KR" dirty="0">
                <a:solidFill>
                  <a:schemeClr val="bg2"/>
                </a:solidFill>
              </a:rPr>
              <a:t>0 </a:t>
            </a:r>
            <a:r>
              <a:rPr lang="en-GB" altLang="ko-KR" dirty="0" smtClean="0">
                <a:solidFill>
                  <a:schemeClr val="bg2"/>
                </a:solidFill>
              </a:rPr>
              <a:t>No, 5 Abstain)</a:t>
            </a:r>
            <a:endParaRPr lang="en-GB" altLang="ko-KR" dirty="0">
              <a:solidFill>
                <a:schemeClr val="bg2"/>
              </a:solidFill>
            </a:endParaRPr>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4870459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11-15/0451r0 </a:t>
            </a:r>
            <a:r>
              <a:rPr lang="en-US" altLang="ko-KR" dirty="0"/>
              <a:t>with the following </a:t>
            </a:r>
            <a:r>
              <a:rPr lang="en-US" altLang="ko-KR" dirty="0" smtClean="0"/>
              <a:t>tabs:</a:t>
            </a:r>
            <a:endParaRPr lang="ko-KR" altLang="ko-KR" dirty="0"/>
          </a:p>
          <a:p>
            <a:pPr lvl="1"/>
            <a:r>
              <a:rPr lang="en-US" altLang="ko-KR" dirty="0" smtClean="0"/>
              <a:t>“PHY” and “MAC”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D4.2 </a:t>
            </a:r>
            <a:r>
              <a:rPr lang="en-US" altLang="ko-KR" dirty="0"/>
              <a:t>of the draft based on P802.11ah MDR </a:t>
            </a:r>
            <a:r>
              <a:rPr lang="en-US" altLang="ko-KR" dirty="0" smtClean="0"/>
              <a:t>Report (</a:t>
            </a:r>
            <a:r>
              <a:rPr lang="en-US" altLang="ko-KR" dirty="0" smtClean="0"/>
              <a:t>11-15/0247r3)</a:t>
            </a:r>
            <a:endParaRPr lang="en-US" altLang="ko-KR" dirty="0" smtClean="0"/>
          </a:p>
          <a:p>
            <a:endParaRPr lang="en-US" altLang="ko-KR" dirty="0" smtClean="0"/>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182055"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March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27</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LB207 on P802.11ah D4.0 </a:t>
            </a:r>
          </a:p>
          <a:p>
            <a:r>
              <a:rPr lang="en-US" altLang="en-US" dirty="0" smtClean="0"/>
              <a:t>Instruct the </a:t>
            </a:r>
            <a:r>
              <a:rPr lang="en-US" altLang="en-US" dirty="0" err="1" smtClean="0"/>
              <a:t>TGah</a:t>
            </a:r>
            <a:r>
              <a:rPr lang="en-US" altLang="en-US" dirty="0" smtClean="0"/>
              <a:t> editor to prepare P802.11ah D5.0 </a:t>
            </a:r>
            <a:r>
              <a:rPr lang="en-US" altLang="en-US" dirty="0"/>
              <a:t>from </a:t>
            </a:r>
            <a:r>
              <a:rPr lang="en-US" altLang="en-US" dirty="0" smtClean="0"/>
              <a:t>incorporating these resolutions and changes approved by </a:t>
            </a:r>
            <a:r>
              <a:rPr lang="en-US" altLang="en-US" dirty="0" err="1" smtClean="0"/>
              <a:t>TGah</a:t>
            </a:r>
            <a:r>
              <a:rPr lang="en-US" altLang="en-US" dirty="0" smtClean="0"/>
              <a:t> at this session and</a:t>
            </a:r>
          </a:p>
          <a:p>
            <a:r>
              <a:rPr lang="en-US" altLang="en-US" dirty="0" smtClean="0"/>
              <a:t>Approve a 15 day Working Group </a:t>
            </a:r>
            <a:r>
              <a:rPr lang="en-US" altLang="en-US" dirty="0"/>
              <a:t>Recirculation </a:t>
            </a:r>
            <a:r>
              <a:rPr lang="en-US" altLang="en-US" dirty="0" smtClean="0"/>
              <a:t>Ballot asking the question “Should P802.11ah D5.0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US" altLang="ko-KR" dirty="0">
                <a:solidFill>
                  <a:schemeClr val="bg2"/>
                </a:solidFill>
              </a:rPr>
              <a:t>6222, 6224, 6225, 6227 </a:t>
            </a:r>
            <a:r>
              <a:rPr lang="en-GB" altLang="ko-KR" dirty="0" smtClean="0">
                <a:solidFill>
                  <a:schemeClr val="bg2"/>
                </a:solidFill>
              </a:rPr>
              <a:t>as shown in 11-15/0325r2? </a:t>
            </a:r>
          </a:p>
          <a:p>
            <a:pPr lvl="1"/>
            <a:r>
              <a:rPr lang="en-US" altLang="ko-KR" dirty="0" smtClean="0">
                <a:solidFill>
                  <a:schemeClr val="bg2"/>
                </a:solidFill>
              </a:rPr>
              <a:t>Unanimously Passed</a:t>
            </a:r>
            <a:endParaRPr lang="en-GB" altLang="ko-KR" dirty="0">
              <a:solidFill>
                <a:schemeClr val="bg2"/>
              </a:solidFill>
            </a:endParaRPr>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6011, 6075, 6076, 6078, 6126, 6134, 6135, 6136, 6137, 6145, 6208, 6223, 6074, 6077, 6133, 6212 as </a:t>
            </a:r>
            <a:r>
              <a:rPr lang="en-GB" altLang="ko-KR" dirty="0" smtClean="0">
                <a:solidFill>
                  <a:schemeClr val="bg2"/>
                </a:solidFill>
              </a:rPr>
              <a:t>shown in 11-15/0393r3?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49073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solidFill>
                  <a:schemeClr val="bg2"/>
                </a:solidFill>
              </a:rPr>
              <a:t>TGah</a:t>
            </a:r>
            <a:r>
              <a:rPr lang="en-US" dirty="0" smtClean="0">
                <a:solidFill>
                  <a:schemeClr val="bg2"/>
                </a:solidFill>
              </a:rPr>
              <a:t> Status Reports</a:t>
            </a:r>
          </a:p>
          <a:p>
            <a:pPr lvl="1"/>
            <a:r>
              <a:rPr lang="en-US" altLang="ko-KR" dirty="0" err="1" smtClean="0">
                <a:solidFill>
                  <a:schemeClr val="bg2"/>
                </a:solidFill>
              </a:rPr>
              <a:t>TGah</a:t>
            </a:r>
            <a:r>
              <a:rPr lang="en-US" altLang="ko-KR" dirty="0" smtClean="0">
                <a:solidFill>
                  <a:schemeClr val="bg2"/>
                </a:solidFill>
              </a:rPr>
              <a:t> Letter Ballots Status</a:t>
            </a: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r>
              <a:rPr lang="en-US" altLang="ko-KR" dirty="0" err="1" smtClean="0">
                <a:solidFill>
                  <a:schemeClr val="bg2"/>
                </a:solidFill>
              </a:rPr>
              <a:t>TGah</a:t>
            </a:r>
            <a:r>
              <a:rPr lang="en-US" altLang="ko-KR" dirty="0" smtClean="0">
                <a:solidFill>
                  <a:schemeClr val="bg2"/>
                </a:solidFill>
              </a:rPr>
              <a:t> Draft Status </a:t>
            </a:r>
          </a:p>
          <a:p>
            <a:pPr lvl="2"/>
            <a:r>
              <a:rPr lang="en-US" altLang="ko-KR" sz="1800" dirty="0" err="1" smtClean="0">
                <a:solidFill>
                  <a:schemeClr val="bg2"/>
                </a:solidFill>
              </a:rPr>
              <a:t>TGah</a:t>
            </a:r>
            <a:r>
              <a:rPr lang="en-US" altLang="ko-KR" sz="1800" dirty="0" smtClean="0">
                <a:solidFill>
                  <a:schemeClr val="bg2"/>
                </a:solidFill>
              </a:rPr>
              <a:t> Draft 2.0, 3.0 and 4.0  passed the WG motion</a:t>
            </a:r>
          </a:p>
          <a:p>
            <a:pPr lvl="2"/>
            <a:r>
              <a:rPr lang="en-US" altLang="ko-KR" sz="1800" dirty="0" smtClean="0">
                <a:solidFill>
                  <a:schemeClr val="bg2"/>
                </a:solidFill>
              </a:rPr>
              <a:t>Can access </a:t>
            </a:r>
            <a:r>
              <a:rPr lang="en-US" altLang="ko-KR" sz="1800" dirty="0" err="1" smtClean="0">
                <a:solidFill>
                  <a:schemeClr val="bg2"/>
                </a:solidFill>
              </a:rPr>
              <a:t>TGah</a:t>
            </a:r>
            <a:r>
              <a:rPr lang="en-US" altLang="ko-KR" sz="1800" dirty="0" smtClean="0">
                <a:solidFill>
                  <a:schemeClr val="bg2"/>
                </a:solidFill>
              </a:rPr>
              <a:t> </a:t>
            </a:r>
            <a:r>
              <a:rPr lang="en-US" altLang="ko-KR" sz="1800" dirty="0">
                <a:solidFill>
                  <a:schemeClr val="bg2"/>
                </a:solidFill>
              </a:rPr>
              <a:t>Draft </a:t>
            </a:r>
            <a:r>
              <a:rPr lang="en-US" altLang="ko-KR" sz="1800" dirty="0" smtClean="0">
                <a:solidFill>
                  <a:schemeClr val="bg2"/>
                </a:solidFill>
              </a:rPr>
              <a:t>4.0 from IEEE store</a:t>
            </a:r>
            <a:endParaRPr lang="en-US" altLang="ko-KR" sz="1800" dirty="0">
              <a:solidFill>
                <a:schemeClr val="bg2"/>
              </a:solidFill>
            </a:endParaRP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448589588"/>
              </p:ext>
            </p:extLst>
          </p:nvPr>
        </p:nvGraphicFramePr>
        <p:xfrm>
          <a:off x="457202" y="2514600"/>
          <a:ext cx="8305798" cy="3295650"/>
        </p:xfrm>
        <a:graphic>
          <a:graphicData uri="http://schemas.openxmlformats.org/drawingml/2006/table">
            <a:tbl>
              <a:tblPr/>
              <a:tblGrid>
                <a:gridCol w="533400"/>
                <a:gridCol w="533400"/>
                <a:gridCol w="533398"/>
                <a:gridCol w="762000"/>
                <a:gridCol w="762000"/>
                <a:gridCol w="47584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1.0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2.0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 First 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FF0000"/>
                          </a:solidFill>
                          <a:effectLst/>
                          <a:latin typeface="Arial"/>
                        </a:rPr>
                        <a:t>TGah</a:t>
                      </a:r>
                      <a:endParaRPr 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207</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FF0000"/>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FF0000"/>
                          </a:solidFill>
                          <a:effectLst/>
                          <a:latin typeface="Arial"/>
                        </a:rPr>
                        <a:t>IEEE 802.11ah Draft </a:t>
                      </a:r>
                      <a:r>
                        <a:rPr lang="en-US" sz="1000" dirty="0" smtClean="0">
                          <a:solidFill>
                            <a:srgbClr val="FF0000"/>
                          </a:solidFill>
                          <a:effectLst/>
                          <a:latin typeface="Arial"/>
                        </a:rPr>
                        <a:t>4.0 First Recirculation</a:t>
                      </a:r>
                      <a:endParaRPr 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FF0000"/>
                          </a:solidFill>
                          <a:effectLst/>
                          <a:latin typeface="Arial"/>
                        </a:rPr>
                        <a:t>Recirculation</a:t>
                      </a:r>
                      <a:endParaRPr 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FF0000"/>
                          </a:solidFill>
                          <a:effectLst/>
                          <a:latin typeface="Arial"/>
                        </a:rPr>
                        <a:t>330</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245</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19</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18</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284</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86.06</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6.34</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92.8</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6178 </a:t>
            </a:r>
            <a:r>
              <a:rPr lang="en-US" altLang="ko-KR" dirty="0" smtClean="0">
                <a:solidFill>
                  <a:schemeClr val="bg2"/>
                </a:solidFill>
              </a:rPr>
              <a:t>and 6235 </a:t>
            </a:r>
            <a:r>
              <a:rPr lang="en-GB" altLang="ko-KR" dirty="0" smtClean="0">
                <a:solidFill>
                  <a:schemeClr val="bg2"/>
                </a:solidFill>
              </a:rPr>
              <a:t>as shown in 11-15/0391r1? </a:t>
            </a:r>
            <a:endParaRPr lang="en-GB" altLang="ko-KR" dirty="0">
              <a:solidFill>
                <a:schemeClr val="bg2"/>
              </a:solidFill>
            </a:endParaRPr>
          </a:p>
          <a:p>
            <a:pPr lvl="1"/>
            <a:r>
              <a:rPr lang="en-US" altLang="ko-KR" dirty="0">
                <a:solidFill>
                  <a:schemeClr val="bg2"/>
                </a:solidFill>
              </a:rPr>
              <a:t>Unanimously Passed</a:t>
            </a:r>
            <a:endParaRPr lang="en-GB" altLang="ko-KR" dirty="0">
              <a:solidFill>
                <a:schemeClr val="bg2"/>
              </a:solidFill>
            </a:endParaRPr>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7431339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6120, 6161, 6166 as </a:t>
            </a:r>
            <a:r>
              <a:rPr lang="en-GB" altLang="ko-KR" dirty="0" smtClean="0">
                <a:solidFill>
                  <a:schemeClr val="bg2"/>
                </a:solidFill>
              </a:rPr>
              <a:t>shown in 11-15/0397r3? </a:t>
            </a:r>
            <a:endParaRPr lang="en-GB" altLang="ko-KR" dirty="0">
              <a:solidFill>
                <a:schemeClr val="bg2"/>
              </a:solidFill>
            </a:endParaRPr>
          </a:p>
          <a:p>
            <a:pPr lvl="1"/>
            <a:r>
              <a:rPr lang="en-US" altLang="ko-KR" dirty="0">
                <a:solidFill>
                  <a:schemeClr val="bg2"/>
                </a:solidFill>
              </a:rPr>
              <a:t>Unanimously Passed</a:t>
            </a:r>
            <a:endParaRPr lang="en-GB" altLang="ko-KR" dirty="0">
              <a:solidFill>
                <a:schemeClr val="bg2"/>
              </a:solidFill>
            </a:endParaRPr>
          </a:p>
          <a:p>
            <a:pPr lvl="1"/>
            <a:endParaRPr lang="ko-KR" altLang="en-US" dirty="0">
              <a:solidFill>
                <a:schemeClr val="bg2"/>
              </a:solidFill>
            </a:endParaRP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9236683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US" altLang="ko-KR" dirty="0">
                <a:solidFill>
                  <a:schemeClr val="bg2"/>
                </a:solidFill>
              </a:rPr>
              <a:t>6009, 6010, 6016, 6068, 6125, 6127, 6018, 6209, 6210 </a:t>
            </a:r>
            <a:r>
              <a:rPr lang="en-GB" altLang="ko-KR" dirty="0" smtClean="0">
                <a:solidFill>
                  <a:schemeClr val="bg2"/>
                </a:solidFill>
              </a:rPr>
              <a:t>as shown in 11-15/0400r2?</a:t>
            </a:r>
          </a:p>
          <a:p>
            <a:pPr lvl="1"/>
            <a:r>
              <a:rPr lang="en-US" altLang="ko-KR" dirty="0">
                <a:solidFill>
                  <a:schemeClr val="bg2"/>
                </a:solidFill>
              </a:rPr>
              <a:t>Unanimously </a:t>
            </a:r>
            <a:r>
              <a:rPr lang="en-US" altLang="ko-KR" dirty="0" smtClean="0">
                <a:solidFill>
                  <a:schemeClr val="bg2"/>
                </a:solidFill>
              </a:rPr>
              <a:t>Passed</a:t>
            </a:r>
            <a:endParaRPr lang="en-GB" altLang="ko-KR" dirty="0">
              <a:solidFill>
                <a:schemeClr val="bg2"/>
              </a:solidFill>
            </a:endParaRPr>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7607217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US" altLang="ko-KR" dirty="0">
                <a:solidFill>
                  <a:schemeClr val="bg2"/>
                </a:solidFill>
              </a:rPr>
              <a:t>6226, 6057, 6058, 6101, 6130, 6201, 6202, 6203, 6204, 6141, 6200, 6214, 6215, 6094, 6096, 6131, 6097, 6132, 6211</a:t>
            </a:r>
            <a:r>
              <a:rPr lang="en-GB" altLang="ko-KR" dirty="0" smtClean="0">
                <a:solidFill>
                  <a:schemeClr val="bg2"/>
                </a:solidFill>
              </a:rPr>
              <a:t> </a:t>
            </a:r>
            <a:r>
              <a:rPr lang="en-GB" altLang="ko-KR" dirty="0">
                <a:solidFill>
                  <a:schemeClr val="bg2"/>
                </a:solidFill>
              </a:rPr>
              <a:t>as </a:t>
            </a:r>
            <a:r>
              <a:rPr lang="en-GB" altLang="ko-KR" dirty="0" smtClean="0">
                <a:solidFill>
                  <a:schemeClr val="bg2"/>
                </a:solidFill>
              </a:rPr>
              <a:t>shown in 11-15/0266r1? </a:t>
            </a:r>
            <a:endParaRPr lang="en-GB" altLang="ko-KR" dirty="0">
              <a:solidFill>
                <a:schemeClr val="bg2"/>
              </a:solidFill>
            </a:endParaRPr>
          </a:p>
          <a:p>
            <a:pPr lvl="1"/>
            <a:r>
              <a:rPr lang="en-US" altLang="ko-KR" dirty="0">
                <a:solidFill>
                  <a:schemeClr val="bg2"/>
                </a:solidFill>
              </a:rPr>
              <a:t>Unanimously Passed</a:t>
            </a:r>
            <a:endParaRPr lang="en-GB" altLang="ko-KR" dirty="0">
              <a:solidFill>
                <a:schemeClr val="bg2"/>
              </a:solidFill>
            </a:endParaRPr>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0251844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7</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pt-BR" altLang="ko-KR" dirty="0">
                <a:solidFill>
                  <a:schemeClr val="bg2"/>
                </a:solidFill>
              </a:rPr>
              <a:t>6012, 6013, 6014, 6015, 6017 </a:t>
            </a:r>
            <a:r>
              <a:rPr lang="en-GB" altLang="ko-KR" dirty="0" smtClean="0">
                <a:solidFill>
                  <a:schemeClr val="bg2"/>
                </a:solidFill>
              </a:rPr>
              <a:t>as shown in 11-15/0311r1?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6903037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8</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pt-BR" altLang="ko-KR" dirty="0">
                <a:solidFill>
                  <a:schemeClr val="bg2"/>
                </a:solidFill>
              </a:rPr>
              <a:t>6040, 6041,6042, 6098, 6089, 6090, 6043, 6044, 6045, 6046, 6205 </a:t>
            </a:r>
            <a:r>
              <a:rPr lang="en-GB" altLang="ko-KR" dirty="0" smtClean="0">
                <a:solidFill>
                  <a:schemeClr val="bg2"/>
                </a:solidFill>
              </a:rPr>
              <a:t>as shown in 11-15/0310r1?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7651967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9</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6083, 6084, 6085, 6086, 6087, 6088, 6095, </a:t>
            </a:r>
            <a:r>
              <a:rPr lang="en-GB" altLang="ko-KR" dirty="0" smtClean="0">
                <a:solidFill>
                  <a:schemeClr val="bg2"/>
                </a:solidFill>
              </a:rPr>
              <a:t>6142 as shown in 11-15/0389r1?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8053388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10</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GB" altLang="ko-KR" dirty="0">
                <a:solidFill>
                  <a:schemeClr val="bg2"/>
                </a:solidFill>
              </a:rPr>
              <a:t>6091,6122, 6123, 6124, </a:t>
            </a:r>
            <a:r>
              <a:rPr lang="en-GB" altLang="ko-KR" dirty="0" smtClean="0">
                <a:solidFill>
                  <a:schemeClr val="bg2"/>
                </a:solidFill>
              </a:rPr>
              <a:t>6129</a:t>
            </a:r>
            <a:r>
              <a:rPr lang="en-US" altLang="ko-KR" dirty="0">
                <a:solidFill>
                  <a:schemeClr val="bg2"/>
                </a:solidFill>
              </a:rPr>
              <a:t> </a:t>
            </a:r>
            <a:r>
              <a:rPr lang="en-GB" altLang="ko-KR" dirty="0" smtClean="0">
                <a:solidFill>
                  <a:schemeClr val="bg2"/>
                </a:solidFill>
              </a:rPr>
              <a:t>as shown in 11-15/0433r1?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163735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11</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US" altLang="ko-KR" dirty="0">
                <a:solidFill>
                  <a:schemeClr val="bg2"/>
                </a:solidFill>
              </a:rPr>
              <a:t>6069, 6070, 6071, 6072 </a:t>
            </a:r>
            <a:r>
              <a:rPr lang="en-GB" altLang="ko-KR" dirty="0" smtClean="0">
                <a:solidFill>
                  <a:schemeClr val="bg2"/>
                </a:solidFill>
              </a:rPr>
              <a:t>as shown in 11-15/0252r2?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93329386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12</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US" altLang="ko-KR" dirty="0" smtClean="0">
                <a:solidFill>
                  <a:schemeClr val="bg2"/>
                </a:solidFill>
              </a:rPr>
              <a:t>6162 </a:t>
            </a:r>
            <a:r>
              <a:rPr lang="en-GB" altLang="ko-KR" dirty="0" smtClean="0">
                <a:solidFill>
                  <a:schemeClr val="bg2"/>
                </a:solidFill>
              </a:rPr>
              <a:t>as shown in 11-15/0259r2?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357193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solidFill>
                  <a:schemeClr val="bg2"/>
                </a:solidFill>
              </a:rPr>
              <a:t>TGah</a:t>
            </a:r>
            <a:r>
              <a:rPr lang="en-US" dirty="0" smtClean="0">
                <a:solidFill>
                  <a:schemeClr val="bg2"/>
                </a:solidFill>
              </a:rPr>
              <a:t> Status Reports</a:t>
            </a:r>
          </a:p>
          <a:p>
            <a:pPr lvl="1"/>
            <a:r>
              <a:rPr lang="en-US" altLang="ko-KR" dirty="0" err="1" smtClean="0">
                <a:solidFill>
                  <a:schemeClr val="bg2"/>
                </a:solidFill>
              </a:rPr>
              <a:t>TGah</a:t>
            </a:r>
            <a:r>
              <a:rPr lang="en-US" altLang="ko-KR" dirty="0" smtClean="0">
                <a:solidFill>
                  <a:schemeClr val="bg2"/>
                </a:solidFill>
              </a:rPr>
              <a:t> Mandatory Draft Review (MDR) </a:t>
            </a:r>
            <a:r>
              <a:rPr lang="en-US" altLang="ko-KR" dirty="0">
                <a:solidFill>
                  <a:schemeClr val="bg2"/>
                </a:solidFill>
              </a:rPr>
              <a:t>Report </a:t>
            </a:r>
            <a:br>
              <a:rPr lang="en-US" altLang="ko-KR" dirty="0">
                <a:solidFill>
                  <a:schemeClr val="bg2"/>
                </a:solidFill>
              </a:rPr>
            </a:br>
            <a:r>
              <a:rPr lang="en-US" altLang="ko-KR" dirty="0">
                <a:solidFill>
                  <a:schemeClr val="bg2"/>
                </a:solidFill>
                <a:hlinkClick r:id="rId2"/>
              </a:rPr>
              <a:t>https://</a:t>
            </a:r>
            <a:r>
              <a:rPr lang="en-US" altLang="ko-KR" dirty="0" smtClean="0">
                <a:solidFill>
                  <a:schemeClr val="bg2"/>
                </a:solidFill>
                <a:hlinkClick r:id="rId2"/>
              </a:rPr>
              <a:t>mentor.ieee.org/802.11/dcn/15/11-15-0247-00-0000-p802-11ah-mdr-report.doc</a:t>
            </a:r>
            <a:endParaRPr lang="en-US" altLang="ko-KR" dirty="0" smtClean="0">
              <a:solidFill>
                <a:schemeClr val="bg2"/>
              </a:solidFill>
            </a:endParaRPr>
          </a:p>
          <a:p>
            <a:pPr lvl="1"/>
            <a:r>
              <a:rPr lang="en-US" altLang="ko-KR" dirty="0" err="1" smtClean="0">
                <a:solidFill>
                  <a:schemeClr val="bg2"/>
                </a:solidFill>
              </a:rPr>
              <a:t>TGah</a:t>
            </a:r>
            <a:r>
              <a:rPr lang="en-US" altLang="ko-KR" dirty="0" smtClean="0">
                <a:solidFill>
                  <a:schemeClr val="bg2"/>
                </a:solidFill>
              </a:rPr>
              <a:t> Editor is implementing the MDR comments</a:t>
            </a:r>
            <a:endParaRPr lang="en-US" altLang="ko-KR" dirty="0">
              <a:solidFill>
                <a:schemeClr val="bg2"/>
              </a:solidFill>
            </a:endParaRPr>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26911593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13</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US" altLang="ko-KR" dirty="0">
                <a:solidFill>
                  <a:schemeClr val="bg2"/>
                </a:solidFill>
              </a:rPr>
              <a:t>6157, 6154, 6158, 6165, 6175, 6232 </a:t>
            </a:r>
            <a:r>
              <a:rPr lang="en-GB" altLang="ko-KR" dirty="0" smtClean="0">
                <a:solidFill>
                  <a:schemeClr val="bg2"/>
                </a:solidFill>
              </a:rPr>
              <a:t>as shown in 11-15/0416r3?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86598339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14</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US" altLang="ko-KR" dirty="0" smtClean="0">
                <a:solidFill>
                  <a:schemeClr val="bg2"/>
                </a:solidFill>
              </a:rPr>
              <a:t>6155 </a:t>
            </a:r>
            <a:r>
              <a:rPr lang="en-GB" altLang="ko-KR" dirty="0" smtClean="0">
                <a:solidFill>
                  <a:schemeClr val="bg2"/>
                </a:solidFill>
              </a:rPr>
              <a:t>as shown in 11-15/0257r0 with removing  the PS Defer Queuing from Relay STA? </a:t>
            </a:r>
          </a:p>
          <a:p>
            <a:pPr lvl="1"/>
            <a:r>
              <a:rPr lang="en-US" altLang="ko-KR" dirty="0">
                <a:solidFill>
                  <a:schemeClr val="bg2"/>
                </a:solidFill>
              </a:rPr>
              <a:t>Unanimously Passed</a:t>
            </a:r>
            <a:endParaRPr lang="en-GB" altLang="ko-KR" dirty="0">
              <a:solidFill>
                <a:schemeClr val="bg2"/>
              </a:solidFill>
            </a:endParaRPr>
          </a:p>
          <a:p>
            <a:pPr lvl="1"/>
            <a:endParaRPr lang="en-GB" altLang="ko-KR" dirty="0" smtClean="0"/>
          </a:p>
          <a:p>
            <a:pPr lvl="1"/>
            <a:endParaRPr lang="en-GB" altLang="ko-KR" dirty="0"/>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2437599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15</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US" altLang="ko-KR" dirty="0">
                <a:solidFill>
                  <a:schemeClr val="bg2"/>
                </a:solidFill>
              </a:rPr>
              <a:t>6159, 6156 </a:t>
            </a:r>
            <a:r>
              <a:rPr lang="en-GB" altLang="ko-KR" dirty="0" smtClean="0">
                <a:solidFill>
                  <a:schemeClr val="bg2"/>
                </a:solidFill>
              </a:rPr>
              <a:t>as shown in 11-15/0258r2 </a:t>
            </a:r>
            <a:r>
              <a:rPr lang="en-US" altLang="ko-KR" dirty="0">
                <a:solidFill>
                  <a:schemeClr val="bg2"/>
                </a:solidFill>
              </a:rPr>
              <a:t>with changes from uplink BSS to upper BSS and </a:t>
            </a:r>
            <a:r>
              <a:rPr lang="en-US" altLang="ko-KR" dirty="0" smtClean="0">
                <a:solidFill>
                  <a:schemeClr val="bg2"/>
                </a:solidFill>
              </a:rPr>
              <a:t>from </a:t>
            </a:r>
            <a:r>
              <a:rPr lang="en-US" altLang="ko-KR" dirty="0">
                <a:solidFill>
                  <a:schemeClr val="bg2"/>
                </a:solidFill>
              </a:rPr>
              <a:t>downlink BSS to </a:t>
            </a:r>
            <a:r>
              <a:rPr lang="en-US" altLang="ko-KR" dirty="0" smtClean="0">
                <a:solidFill>
                  <a:schemeClr val="bg2"/>
                </a:solidFill>
              </a:rPr>
              <a:t>lower </a:t>
            </a:r>
            <a:r>
              <a:rPr lang="en-US" altLang="ko-KR" dirty="0">
                <a:solidFill>
                  <a:schemeClr val="bg2"/>
                </a:solidFill>
              </a:rPr>
              <a:t>BSS in Figure 9-102 </a:t>
            </a:r>
            <a:r>
              <a:rPr lang="en-US" altLang="ko-KR" dirty="0" smtClean="0">
                <a:solidFill>
                  <a:schemeClr val="bg2"/>
                </a:solidFill>
              </a:rPr>
              <a:t>and not accepting the proposed changes in 9.51.3</a:t>
            </a:r>
            <a:r>
              <a:rPr lang="en-GB" altLang="ko-KR" dirty="0" smtClean="0">
                <a:solidFill>
                  <a:schemeClr val="bg2"/>
                </a:solidFill>
              </a:rPr>
              <a:t>? </a:t>
            </a:r>
          </a:p>
          <a:p>
            <a:pPr lvl="1"/>
            <a:r>
              <a:rPr lang="en-US" altLang="ko-KR" dirty="0">
                <a:solidFill>
                  <a:schemeClr val="bg2"/>
                </a:solidFill>
              </a:rPr>
              <a:t>Unanimously Passed</a:t>
            </a:r>
            <a:endParaRPr lang="en-GB" altLang="ko-KR" dirty="0">
              <a:solidFill>
                <a:schemeClr val="bg2"/>
              </a:solidFill>
            </a:endParaRPr>
          </a:p>
          <a:p>
            <a:pPr lvl="1"/>
            <a:endParaRPr lang="en-GB" altLang="ko-KR" dirty="0" smtClean="0"/>
          </a:p>
          <a:p>
            <a:pPr lvl="1"/>
            <a:endParaRPr lang="en-GB" altLang="ko-KR" dirty="0"/>
          </a:p>
          <a:p>
            <a:pPr lvl="1"/>
            <a:endParaRPr lang="en-GB" altLang="ko-KR" dirty="0"/>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96882489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16</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US" altLang="ko-KR" dirty="0">
                <a:solidFill>
                  <a:schemeClr val="bg2"/>
                </a:solidFill>
              </a:rPr>
              <a:t>6100, 6053, 6147, 6148 </a:t>
            </a:r>
            <a:r>
              <a:rPr lang="en-GB" altLang="ko-KR" dirty="0" smtClean="0">
                <a:solidFill>
                  <a:schemeClr val="bg2"/>
                </a:solidFill>
              </a:rPr>
              <a:t>as shown in 11-15/394r2? </a:t>
            </a:r>
          </a:p>
          <a:p>
            <a:pPr lvl="1"/>
            <a:r>
              <a:rPr lang="en-US" altLang="ko-KR" dirty="0">
                <a:solidFill>
                  <a:schemeClr val="bg2"/>
                </a:solidFill>
              </a:rPr>
              <a:t>Unanimously Passed</a:t>
            </a:r>
            <a:endParaRPr lang="en-GB" altLang="ko-KR" dirty="0">
              <a:solidFill>
                <a:schemeClr val="bg2"/>
              </a:solidFill>
            </a:endParaRPr>
          </a:p>
          <a:p>
            <a:pPr lvl="1"/>
            <a:endParaRPr lang="en-GB" altLang="ko-KR" dirty="0" smtClean="0"/>
          </a:p>
          <a:p>
            <a:pPr lvl="1"/>
            <a:endParaRPr lang="en-GB" altLang="ko-KR" dirty="0" smtClean="0"/>
          </a:p>
          <a:p>
            <a:pPr lvl="1"/>
            <a:endParaRPr lang="en-GB" altLang="ko-KR" dirty="0"/>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36118653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17</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US" altLang="ko-KR" dirty="0" smtClean="0">
                <a:solidFill>
                  <a:schemeClr val="bg2"/>
                </a:solidFill>
              </a:rPr>
              <a:t>6064 </a:t>
            </a:r>
            <a:r>
              <a:rPr lang="en-GB" altLang="ko-KR" dirty="0" smtClean="0">
                <a:solidFill>
                  <a:schemeClr val="bg2"/>
                </a:solidFill>
              </a:rPr>
              <a:t>as shown in 11-15/0275r2? </a:t>
            </a:r>
          </a:p>
          <a:p>
            <a:pPr lvl="1"/>
            <a:r>
              <a:rPr lang="en-US" altLang="ko-KR" dirty="0">
                <a:solidFill>
                  <a:schemeClr val="bg2"/>
                </a:solidFill>
              </a:rPr>
              <a:t>Unanimously Passed</a:t>
            </a:r>
            <a:endParaRPr lang="en-GB" altLang="ko-KR" dirty="0">
              <a:solidFill>
                <a:schemeClr val="bg2"/>
              </a:solidFill>
            </a:endParaRPr>
          </a:p>
          <a:p>
            <a:pPr lvl="1"/>
            <a:endParaRPr lang="en-GB" altLang="ko-KR" dirty="0" smtClean="0"/>
          </a:p>
          <a:p>
            <a:pPr marL="457200" lvl="1" indent="0">
              <a:buNone/>
            </a:pPr>
            <a:endParaRPr lang="en-GB" altLang="ko-KR" dirty="0" smtClean="0"/>
          </a:p>
          <a:p>
            <a:pPr lvl="1"/>
            <a:endParaRPr lang="en-GB" altLang="ko-KR" dirty="0" smtClean="0"/>
          </a:p>
          <a:p>
            <a:pPr lvl="1"/>
            <a:endParaRPr lang="en-GB" altLang="ko-KR" dirty="0"/>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07340592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smtClean="0"/>
              <a:t>Strawpoll</a:t>
            </a:r>
            <a:endParaRPr lang="ko-KR" altLang="en-US" dirty="0"/>
          </a:p>
        </p:txBody>
      </p:sp>
      <p:sp>
        <p:nvSpPr>
          <p:cNvPr id="3" name="내용 개체 틀 2"/>
          <p:cNvSpPr>
            <a:spLocks noGrp="1"/>
          </p:cNvSpPr>
          <p:nvPr>
            <p:ph idx="1"/>
          </p:nvPr>
        </p:nvSpPr>
        <p:spPr/>
        <p:txBody>
          <a:bodyPr/>
          <a:lstStyle/>
          <a:p>
            <a:pPr lvl="1"/>
            <a:endParaRPr lang="en-GB" altLang="ko-KR" dirty="0" smtClean="0"/>
          </a:p>
          <a:p>
            <a:pPr marL="457200" lvl="1" indent="0">
              <a:buNone/>
            </a:pPr>
            <a:endParaRPr lang="en-GB" altLang="ko-KR" dirty="0" smtClean="0"/>
          </a:p>
          <a:p>
            <a:pPr lvl="1"/>
            <a:endParaRPr lang="en-GB" altLang="ko-KR" dirty="0" smtClean="0"/>
          </a:p>
          <a:p>
            <a:pPr lvl="1"/>
            <a:endParaRPr lang="en-GB" altLang="ko-KR" dirty="0"/>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115785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solidFill>
                  <a:schemeClr val="bg2"/>
                </a:solidFill>
              </a:rPr>
              <a:t>PHY and MAC</a:t>
            </a:r>
          </a:p>
          <a:p>
            <a:pPr lvl="1"/>
            <a:r>
              <a:rPr lang="en-US" altLang="ko-KR" sz="1800" dirty="0">
                <a:solidFill>
                  <a:schemeClr val="bg2"/>
                </a:solidFill>
              </a:rPr>
              <a:t>lb207-mac-miscellaneous-comment-resolution </a:t>
            </a:r>
            <a:r>
              <a:rPr lang="en-US" altLang="ko-KR" sz="1800" dirty="0" smtClean="0">
                <a:solidFill>
                  <a:schemeClr val="bg2"/>
                </a:solidFill>
              </a:rPr>
              <a:t>(11-15/275r1, Yongho) </a:t>
            </a:r>
          </a:p>
          <a:p>
            <a:pPr lvl="2"/>
            <a:r>
              <a:rPr lang="pt-BR" altLang="ko-KR" sz="1800" dirty="0" smtClean="0">
                <a:solidFill>
                  <a:schemeClr val="bg2"/>
                </a:solidFill>
              </a:rPr>
              <a:t>6064 (1 CID)</a:t>
            </a:r>
            <a:endParaRPr lang="en-US" altLang="ko-KR" sz="1800" dirty="0" smtClean="0">
              <a:solidFill>
                <a:schemeClr val="bg2"/>
              </a:solidFill>
            </a:endParaRPr>
          </a:p>
          <a:p>
            <a:pPr lvl="1"/>
            <a:r>
              <a:rPr lang="en-US" altLang="ko-KR" sz="1800" dirty="0" smtClean="0">
                <a:solidFill>
                  <a:schemeClr val="bg2"/>
                </a:solidFill>
              </a:rPr>
              <a:t>LB </a:t>
            </a:r>
            <a:r>
              <a:rPr lang="en-US" altLang="ko-KR" sz="1800" dirty="0">
                <a:solidFill>
                  <a:schemeClr val="bg2"/>
                </a:solidFill>
              </a:rPr>
              <a:t>207 Comment Resolution for </a:t>
            </a:r>
            <a:r>
              <a:rPr lang="en-US" altLang="ko-KR" sz="1800" dirty="0" smtClean="0">
                <a:solidFill>
                  <a:schemeClr val="bg2"/>
                </a:solidFill>
              </a:rPr>
              <a:t>9.46.1 (11-15/0325r0</a:t>
            </a:r>
            <a:r>
              <a:rPr lang="en-US" altLang="ko-KR" sz="1800" dirty="0">
                <a:solidFill>
                  <a:schemeClr val="bg2"/>
                </a:solidFill>
              </a:rPr>
              <a:t>, Po-Kai </a:t>
            </a:r>
            <a:r>
              <a:rPr lang="en-US" altLang="ko-KR" sz="1800" dirty="0" smtClean="0">
                <a:solidFill>
                  <a:schemeClr val="bg2"/>
                </a:solidFill>
              </a:rPr>
              <a:t>Huang)</a:t>
            </a:r>
          </a:p>
          <a:p>
            <a:pPr lvl="2"/>
            <a:r>
              <a:rPr lang="en-US" altLang="ko-KR" sz="1800" dirty="0">
                <a:solidFill>
                  <a:schemeClr val="bg2"/>
                </a:solidFill>
              </a:rPr>
              <a:t>6222, 6224, 6225, </a:t>
            </a:r>
            <a:r>
              <a:rPr lang="en-US" altLang="ko-KR" sz="1800" dirty="0" smtClean="0">
                <a:solidFill>
                  <a:schemeClr val="bg2"/>
                </a:solidFill>
              </a:rPr>
              <a:t>6227 (4 CIDs)</a:t>
            </a:r>
          </a:p>
          <a:p>
            <a:pPr lvl="1"/>
            <a:r>
              <a:rPr lang="en-US" altLang="ko-KR" sz="1800" dirty="0" smtClean="0">
                <a:solidFill>
                  <a:schemeClr val="bg2"/>
                </a:solidFill>
              </a:rPr>
              <a:t>lb207-TWT-CIDs (11-15/0393r1, Matthew)</a:t>
            </a:r>
          </a:p>
          <a:p>
            <a:pPr lvl="2"/>
            <a:r>
              <a:rPr lang="en-US" altLang="ko-KR" sz="1800" dirty="0">
                <a:solidFill>
                  <a:schemeClr val="bg2"/>
                </a:solidFill>
              </a:rPr>
              <a:t>6011, 6075, 6076, 6078, 6126, 6134, 6135, 6136, 6137, 6145, 6208, 6223, 6074, 6077, 6133, 6212 </a:t>
            </a:r>
            <a:r>
              <a:rPr lang="en-US" altLang="ko-KR" sz="1800" dirty="0" smtClean="0">
                <a:solidFill>
                  <a:schemeClr val="bg2"/>
                </a:solidFill>
              </a:rPr>
              <a:t>(16 CIDs)</a:t>
            </a:r>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solidFill>
                  <a:schemeClr val="bg2"/>
                </a:solidFill>
              </a:rPr>
              <a:t>PHY and MAC</a:t>
            </a:r>
          </a:p>
          <a:p>
            <a:pPr lvl="1"/>
            <a:r>
              <a:rPr lang="en-US" altLang="ko-KR" sz="1800" dirty="0" smtClean="0">
                <a:solidFill>
                  <a:schemeClr val="bg2"/>
                </a:solidFill>
              </a:rPr>
              <a:t>lb207-TWT-CIDs (11-15/0393r1, Matthew)</a:t>
            </a:r>
          </a:p>
          <a:p>
            <a:pPr lvl="2"/>
            <a:r>
              <a:rPr lang="en-US" altLang="ko-KR" sz="1800" dirty="0">
                <a:solidFill>
                  <a:schemeClr val="bg2"/>
                </a:solidFill>
              </a:rPr>
              <a:t>6011, 6075, 6076, 6078, 6126, 6134, 6135, 6136, 6137, 6145, 6208, 6223, 6074, 6077, 6133, 6212 </a:t>
            </a:r>
            <a:r>
              <a:rPr lang="en-US" altLang="ko-KR" sz="1800" dirty="0" smtClean="0">
                <a:solidFill>
                  <a:schemeClr val="bg2"/>
                </a:solidFill>
              </a:rPr>
              <a:t>(16 CIDs)</a:t>
            </a:r>
            <a:endParaRPr lang="en-US" altLang="ko-KR" sz="1800" dirty="0"/>
          </a:p>
          <a:p>
            <a:pPr lvl="1"/>
            <a:r>
              <a:rPr lang="en-US" altLang="ko-KR" sz="1800" dirty="0">
                <a:solidFill>
                  <a:schemeClr val="bg2"/>
                </a:solidFill>
              </a:rPr>
              <a:t>lb207-comment-resolution-9-50-4-sectorization (11-15/0391r0, James)</a:t>
            </a:r>
          </a:p>
          <a:p>
            <a:pPr lvl="2"/>
            <a:r>
              <a:rPr lang="en-US" altLang="ko-KR" sz="1800" dirty="0">
                <a:solidFill>
                  <a:schemeClr val="bg2"/>
                </a:solidFill>
              </a:rPr>
              <a:t>6178, 6235 (2 CIDs)</a:t>
            </a:r>
            <a:endParaRPr lang="en-US" altLang="ko-KR" dirty="0">
              <a:solidFill>
                <a:schemeClr val="bg2"/>
              </a:solidFill>
            </a:endParaRPr>
          </a:p>
          <a:p>
            <a:pPr lvl="1"/>
            <a:r>
              <a:rPr lang="en-US" altLang="ko-KR" sz="1800" dirty="0" smtClean="0">
                <a:solidFill>
                  <a:schemeClr val="bg2"/>
                </a:solidFill>
              </a:rPr>
              <a:t>Comment </a:t>
            </a:r>
            <a:r>
              <a:rPr lang="en-US" altLang="ko-KR" sz="1800" dirty="0">
                <a:solidFill>
                  <a:schemeClr val="bg2"/>
                </a:solidFill>
              </a:rPr>
              <a:t>Resolutions on Clause 8.4.2.187 for LB207 (</a:t>
            </a:r>
            <a:r>
              <a:rPr lang="en-US" altLang="ko-KR" sz="1800" dirty="0" smtClean="0">
                <a:solidFill>
                  <a:schemeClr val="bg2"/>
                </a:solidFill>
              </a:rPr>
              <a:t>15/0397r1, </a:t>
            </a:r>
            <a:r>
              <a:rPr lang="en-US" altLang="ko-KR" sz="1800" dirty="0" err="1">
                <a:solidFill>
                  <a:schemeClr val="bg2"/>
                </a:solidFill>
              </a:rPr>
              <a:t>Jianhan</a:t>
            </a:r>
            <a:r>
              <a:rPr lang="en-US" altLang="ko-KR" sz="1800" dirty="0">
                <a:solidFill>
                  <a:schemeClr val="bg2"/>
                </a:solidFill>
              </a:rPr>
              <a:t>)</a:t>
            </a:r>
          </a:p>
          <a:p>
            <a:pPr lvl="2"/>
            <a:r>
              <a:rPr lang="en-GB" altLang="ko-KR" sz="1800" dirty="0">
                <a:solidFill>
                  <a:schemeClr val="bg2"/>
                </a:solidFill>
              </a:rPr>
              <a:t>6120, 6161, 6166 (3 CIDs</a:t>
            </a:r>
            <a:r>
              <a:rPr lang="en-GB" altLang="ko-KR" sz="1800" dirty="0" smtClean="0">
                <a:solidFill>
                  <a:schemeClr val="bg2"/>
                </a:solidFill>
              </a:rPr>
              <a:t>)</a:t>
            </a:r>
          </a:p>
          <a:p>
            <a:pPr lvl="1"/>
            <a:r>
              <a:rPr lang="en-US" altLang="ko-KR" sz="1800" dirty="0">
                <a:solidFill>
                  <a:schemeClr val="bg2"/>
                </a:solidFill>
              </a:rPr>
              <a:t>lb207-mac-miscellaneous-comment-resolution-part2 (11-15/0400r0, Yongho)</a:t>
            </a:r>
          </a:p>
          <a:p>
            <a:pPr lvl="2"/>
            <a:r>
              <a:rPr lang="en-US" altLang="ko-KR" sz="1800" dirty="0">
                <a:solidFill>
                  <a:schemeClr val="bg2"/>
                </a:solidFill>
              </a:rPr>
              <a:t>6009, 6010, 6016, 6068, 6125, 6127, 6018, 6209, </a:t>
            </a:r>
            <a:r>
              <a:rPr lang="en-US" altLang="ko-KR" sz="1800" dirty="0" smtClean="0">
                <a:solidFill>
                  <a:schemeClr val="bg2"/>
                </a:solidFill>
              </a:rPr>
              <a:t>6210 (9 CIDs)</a:t>
            </a:r>
          </a:p>
          <a:p>
            <a:pPr marL="457200" lvl="1" indent="0">
              <a:buNone/>
            </a:pPr>
            <a:endParaRPr lang="en-GB" altLang="ko-KR" sz="1000"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solidFill>
                  <a:schemeClr val="bg2"/>
                </a:solidFill>
              </a:rPr>
              <a:t>PHY and MAC</a:t>
            </a:r>
          </a:p>
          <a:p>
            <a:pPr lvl="1"/>
            <a:r>
              <a:rPr lang="en-US" altLang="ko-KR" sz="1800" dirty="0" smtClean="0">
                <a:solidFill>
                  <a:schemeClr val="bg2"/>
                </a:solidFill>
              </a:rPr>
              <a:t>LB </a:t>
            </a:r>
            <a:r>
              <a:rPr lang="en-US" altLang="ko-KR" sz="1800" dirty="0">
                <a:solidFill>
                  <a:schemeClr val="bg2"/>
                </a:solidFill>
              </a:rPr>
              <a:t>207 Comment Resolution for Miscellaneous part 2 (11-15/0266r0, Alfred)</a:t>
            </a:r>
          </a:p>
          <a:p>
            <a:pPr lvl="2"/>
            <a:r>
              <a:rPr lang="en-US" altLang="ko-KR" sz="1800" dirty="0">
                <a:solidFill>
                  <a:schemeClr val="bg2"/>
                </a:solidFill>
              </a:rPr>
              <a:t>6226, 6057, 6058, 6101, 6130, 6201, 6202, 6203, 6204, 6141, 6200, 6214, 6215, 6094, 6096, 6131, 6097, 6132, 6211 (19 CIDs)</a:t>
            </a:r>
            <a:endParaRPr lang="en-US" altLang="ko-KR" dirty="0">
              <a:solidFill>
                <a:schemeClr val="bg2"/>
              </a:solidFill>
            </a:endParaRPr>
          </a:p>
          <a:p>
            <a:pPr lvl="1"/>
            <a:endParaRPr lang="en-GB" altLang="ko-KR" sz="1000"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097660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solidFill>
                  <a:schemeClr val="bg2"/>
                </a:solidFill>
              </a:rPr>
              <a:t>PHY and </a:t>
            </a:r>
            <a:r>
              <a:rPr lang="en-US" altLang="ko-KR" dirty="0" smtClean="0">
                <a:solidFill>
                  <a:schemeClr val="bg2"/>
                </a:solidFill>
              </a:rPr>
              <a:t>MAC</a:t>
            </a:r>
            <a:endParaRPr lang="en-US" altLang="ko-KR" sz="1800" dirty="0" smtClean="0">
              <a:solidFill>
                <a:schemeClr val="bg2"/>
              </a:solidFill>
            </a:endParaRPr>
          </a:p>
          <a:p>
            <a:pPr lvl="1"/>
            <a:r>
              <a:rPr lang="en-US" altLang="ko-KR" sz="1800" dirty="0" smtClean="0">
                <a:solidFill>
                  <a:schemeClr val="bg2"/>
                </a:solidFill>
              </a:rPr>
              <a:t>lb207-mac-comment-resolution-for-clauses-8.8.5.3-and-10.1.3.10.2 </a:t>
            </a:r>
            <a:r>
              <a:rPr lang="en-US" altLang="ko-KR" sz="1800" dirty="0">
                <a:solidFill>
                  <a:schemeClr val="bg2"/>
                </a:solidFill>
              </a:rPr>
              <a:t>(11-15/0311r0, Jason)</a:t>
            </a:r>
          </a:p>
          <a:p>
            <a:pPr lvl="2"/>
            <a:r>
              <a:rPr lang="pt-BR" altLang="ko-KR" sz="1800" dirty="0">
                <a:solidFill>
                  <a:schemeClr val="bg2"/>
                </a:solidFill>
              </a:rPr>
              <a:t>6012, 6013, 6014, 6015, 6017 (5 CIDs</a:t>
            </a:r>
            <a:r>
              <a:rPr lang="pt-BR" altLang="ko-KR" sz="1800" dirty="0" smtClean="0">
                <a:solidFill>
                  <a:schemeClr val="bg2"/>
                </a:solidFill>
              </a:rPr>
              <a:t>)</a:t>
            </a:r>
          </a:p>
          <a:p>
            <a:pPr lvl="1"/>
            <a:r>
              <a:rPr lang="en-US" altLang="ko-KR" sz="1800" dirty="0">
                <a:solidFill>
                  <a:schemeClr val="bg2"/>
                </a:solidFill>
              </a:rPr>
              <a:t>lb207-mac-comment-resolution-for-clauses-8.4.2.190-8.4.2.191-8.9.1.1.1 (11-15/0310r0, Jason) </a:t>
            </a:r>
          </a:p>
          <a:p>
            <a:pPr lvl="2"/>
            <a:r>
              <a:rPr lang="pt-BR" altLang="ko-KR" sz="1800" dirty="0">
                <a:solidFill>
                  <a:schemeClr val="bg2"/>
                </a:solidFill>
              </a:rPr>
              <a:t>6040, 6041,6042, 6098, 6089, 6090, 6043, 6044, 6045, 6046, 6205 (11 CIDs</a:t>
            </a:r>
            <a:r>
              <a:rPr lang="pt-BR" altLang="ko-KR" sz="1800" dirty="0" smtClean="0">
                <a:solidFill>
                  <a:schemeClr val="bg2"/>
                </a:solidFill>
              </a:rPr>
              <a:t>)</a:t>
            </a:r>
          </a:p>
          <a:p>
            <a:pPr lvl="1"/>
            <a:r>
              <a:rPr lang="en-US" altLang="ko-KR" sz="1800" dirty="0" smtClean="0">
                <a:solidFill>
                  <a:schemeClr val="bg2"/>
                </a:solidFill>
              </a:rPr>
              <a:t>LB207 </a:t>
            </a:r>
            <a:r>
              <a:rPr lang="en-US" altLang="ko-KR" sz="1800" dirty="0">
                <a:solidFill>
                  <a:schemeClr val="bg2"/>
                </a:solidFill>
              </a:rPr>
              <a:t>MAC comment resolutions (11-15/0389r0, </a:t>
            </a:r>
            <a:r>
              <a:rPr lang="en-US" altLang="ko-KR" sz="1800" dirty="0" err="1">
                <a:solidFill>
                  <a:schemeClr val="bg2"/>
                </a:solidFill>
              </a:rPr>
              <a:t>Liwen</a:t>
            </a:r>
            <a:r>
              <a:rPr lang="en-US" altLang="ko-KR" sz="1800" dirty="0">
                <a:solidFill>
                  <a:schemeClr val="bg2"/>
                </a:solidFill>
              </a:rPr>
              <a:t>)</a:t>
            </a:r>
          </a:p>
          <a:p>
            <a:pPr lvl="2"/>
            <a:r>
              <a:rPr lang="en-US" altLang="ko-KR" sz="1800" dirty="0">
                <a:solidFill>
                  <a:schemeClr val="bg2"/>
                </a:solidFill>
              </a:rPr>
              <a:t>6083, 6084, 6085, 6086, 6087, 6088, 6095, 6142 (8 CIDs)</a:t>
            </a:r>
            <a:endParaRPr lang="en-US" altLang="ko-KR" sz="1400" dirty="0">
              <a:solidFill>
                <a:schemeClr val="bg2"/>
              </a:solidFill>
            </a:endParaRPr>
          </a:p>
          <a:p>
            <a:pPr lvl="1"/>
            <a:r>
              <a:rPr lang="en-GB" altLang="ko-KR" sz="1800" dirty="0">
                <a:solidFill>
                  <a:schemeClr val="bg2"/>
                </a:solidFill>
              </a:rPr>
              <a:t>Comment Resolution Relay Operation (11-15/0416r0, </a:t>
            </a:r>
            <a:r>
              <a:rPr lang="en-GB" altLang="ko-KR" sz="1800" dirty="0" err="1">
                <a:solidFill>
                  <a:schemeClr val="bg2"/>
                </a:solidFill>
              </a:rPr>
              <a:t>Menzo</a:t>
            </a:r>
            <a:r>
              <a:rPr lang="en-GB" altLang="ko-KR" sz="1800" dirty="0">
                <a:solidFill>
                  <a:schemeClr val="bg2"/>
                </a:solidFill>
              </a:rPr>
              <a:t>) </a:t>
            </a:r>
          </a:p>
          <a:p>
            <a:pPr lvl="2"/>
            <a:r>
              <a:rPr lang="en-US" altLang="ko-KR" sz="1800" dirty="0">
                <a:solidFill>
                  <a:schemeClr val="bg2"/>
                </a:solidFill>
              </a:rPr>
              <a:t>6001, 6024, 6139, 6140, 6151, 6152, 6153, </a:t>
            </a:r>
            <a:r>
              <a:rPr lang="en-US" altLang="ko-KR" sz="1800" dirty="0" smtClean="0">
                <a:solidFill>
                  <a:schemeClr val="bg2"/>
                </a:solidFill>
              </a:rPr>
              <a:t>6163</a:t>
            </a:r>
            <a:r>
              <a:rPr lang="en-US" altLang="ko-KR" sz="1800" dirty="0">
                <a:solidFill>
                  <a:schemeClr val="bg2"/>
                </a:solidFill>
              </a:rPr>
              <a:t>, 6164, </a:t>
            </a:r>
            <a:r>
              <a:rPr lang="en-US" altLang="ko-KR" sz="1800" dirty="0" smtClean="0">
                <a:solidFill>
                  <a:schemeClr val="bg2"/>
                </a:solidFill>
              </a:rPr>
              <a:t>6169</a:t>
            </a:r>
            <a:r>
              <a:rPr lang="en-US" altLang="ko-KR" sz="1800" dirty="0">
                <a:solidFill>
                  <a:schemeClr val="bg2"/>
                </a:solidFill>
              </a:rPr>
              <a:t>, 6170, 6171, </a:t>
            </a:r>
            <a:r>
              <a:rPr lang="en-US" altLang="ko-KR" sz="1800" dirty="0" smtClean="0">
                <a:solidFill>
                  <a:schemeClr val="bg2"/>
                </a:solidFill>
              </a:rPr>
              <a:t>6228 (</a:t>
            </a:r>
            <a:r>
              <a:rPr lang="en-US" altLang="ko-KR" sz="1800" dirty="0">
                <a:solidFill>
                  <a:schemeClr val="bg2"/>
                </a:solidFill>
              </a:rPr>
              <a:t>17 CIDs</a:t>
            </a:r>
            <a:r>
              <a:rPr lang="en-US" altLang="ko-KR" sz="1800" dirty="0" smtClean="0">
                <a:solidFill>
                  <a:schemeClr val="bg2"/>
                </a:solidFill>
              </a:rPr>
              <a:t>)</a:t>
            </a:r>
            <a:endParaRPr lang="en-GB" altLang="ko-KR" sz="1400" dirty="0" smtClean="0"/>
          </a:p>
          <a:p>
            <a:r>
              <a:rPr lang="en-US" altLang="ko-KR" dirty="0" err="1">
                <a:solidFill>
                  <a:schemeClr val="bg2"/>
                </a:solidFill>
              </a:rPr>
              <a:t>TGah</a:t>
            </a:r>
            <a:r>
              <a:rPr lang="en-US" altLang="ko-KR" dirty="0">
                <a:solidFill>
                  <a:schemeClr val="bg2"/>
                </a:solidFill>
              </a:rPr>
              <a:t> Speculative Draft </a:t>
            </a:r>
            <a:r>
              <a:rPr lang="en-US" altLang="ko-KR" dirty="0" smtClean="0">
                <a:solidFill>
                  <a:schemeClr val="bg2"/>
                </a:solidFill>
              </a:rPr>
              <a:t>4.1 (implementing MDR comments) Review</a:t>
            </a:r>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PM1)</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solidFill>
                  <a:schemeClr val="bg2"/>
                </a:solidFill>
              </a:rPr>
              <a:t>PHY and </a:t>
            </a:r>
            <a:r>
              <a:rPr lang="en-US" altLang="ko-KR" dirty="0" smtClean="0">
                <a:solidFill>
                  <a:schemeClr val="bg2"/>
                </a:solidFill>
              </a:rPr>
              <a:t>MAC</a:t>
            </a:r>
            <a:endParaRPr lang="en-US" altLang="ko-KR" dirty="0">
              <a:solidFill>
                <a:schemeClr val="bg2"/>
              </a:solidFill>
            </a:endParaRPr>
          </a:p>
          <a:p>
            <a:pPr lvl="1"/>
            <a:r>
              <a:rPr lang="en-US" altLang="ko-KR" sz="1800" dirty="0" smtClean="0">
                <a:solidFill>
                  <a:schemeClr val="bg2"/>
                </a:solidFill>
              </a:rPr>
              <a:t>lb207-comment-resolutions-sectorization </a:t>
            </a:r>
            <a:r>
              <a:rPr lang="en-US" altLang="ko-KR" sz="1800" dirty="0">
                <a:solidFill>
                  <a:schemeClr val="bg2"/>
                </a:solidFill>
              </a:rPr>
              <a:t>(</a:t>
            </a:r>
            <a:r>
              <a:rPr lang="en-US" altLang="ko-KR" sz="1800" dirty="0" smtClean="0">
                <a:solidFill>
                  <a:schemeClr val="bg2"/>
                </a:solidFill>
              </a:rPr>
              <a:t>11-15/0433r0</a:t>
            </a:r>
            <a:r>
              <a:rPr lang="en-US" altLang="ko-KR" sz="1800" dirty="0">
                <a:solidFill>
                  <a:schemeClr val="bg2"/>
                </a:solidFill>
              </a:rPr>
              <a:t>, George)</a:t>
            </a:r>
          </a:p>
          <a:p>
            <a:pPr lvl="2"/>
            <a:r>
              <a:rPr lang="en-US" altLang="ko-KR" sz="1800" dirty="0">
                <a:solidFill>
                  <a:schemeClr val="bg2"/>
                </a:solidFill>
              </a:rPr>
              <a:t>6091, 6122, 6123, 6124, </a:t>
            </a:r>
            <a:r>
              <a:rPr lang="en-US" altLang="ko-KR" sz="1800" dirty="0" smtClean="0">
                <a:solidFill>
                  <a:schemeClr val="bg2"/>
                </a:solidFill>
              </a:rPr>
              <a:t>6129 (5 CIDs)</a:t>
            </a:r>
          </a:p>
          <a:p>
            <a:pPr lvl="1"/>
            <a:r>
              <a:rPr lang="en-US" altLang="ko-KR" sz="1800" dirty="0">
                <a:solidFill>
                  <a:schemeClr val="bg2"/>
                </a:solidFill>
              </a:rPr>
              <a:t>Proposed changes to P802.11ah D4.0 regarding the S1G Operation element (11-15/0252r1, Mitsuru)</a:t>
            </a:r>
          </a:p>
          <a:p>
            <a:pPr lvl="2"/>
            <a:r>
              <a:rPr lang="en-US" altLang="ko-KR" sz="1800" dirty="0">
                <a:solidFill>
                  <a:schemeClr val="bg2"/>
                </a:solidFill>
              </a:rPr>
              <a:t>6069, 6070, 6071, 6072 (4 CIDs</a:t>
            </a:r>
            <a:r>
              <a:rPr lang="en-US" altLang="ko-KR" sz="1800" dirty="0" smtClean="0">
                <a:solidFill>
                  <a:schemeClr val="bg2"/>
                </a:solidFill>
              </a:rPr>
              <a:t>)</a:t>
            </a:r>
          </a:p>
          <a:p>
            <a:pPr lvl="1"/>
            <a:r>
              <a:rPr lang="en-US" altLang="ko-KR" sz="1800" dirty="0">
                <a:solidFill>
                  <a:schemeClr val="bg2"/>
                </a:solidFill>
              </a:rPr>
              <a:t>LB 207 Comment Resolution for Miscellaneous part 2 (11-15/0266r0, Alfred)</a:t>
            </a:r>
          </a:p>
          <a:p>
            <a:pPr lvl="2"/>
            <a:r>
              <a:rPr lang="en-US" altLang="ko-KR" sz="1800" dirty="0">
                <a:solidFill>
                  <a:schemeClr val="bg2"/>
                </a:solidFill>
              </a:rPr>
              <a:t>6226, 6057, 6058, 6101, 6130, 6201, 6202, 6203, 6204, 6141, 6200, 6214, 6215, 6094, 6096, 6131, 6097, 6132, 6211 (19 CIDs</a:t>
            </a:r>
            <a:r>
              <a:rPr lang="en-US" altLang="ko-KR" sz="1800" dirty="0" smtClean="0">
                <a:solidFill>
                  <a:schemeClr val="bg2"/>
                </a:solidFill>
              </a:rPr>
              <a:t>)</a:t>
            </a:r>
          </a:p>
          <a:p>
            <a:pPr lvl="1"/>
            <a:r>
              <a:rPr lang="en-US" altLang="ko-KR" sz="1800" dirty="0">
                <a:solidFill>
                  <a:schemeClr val="bg2"/>
                </a:solidFill>
              </a:rPr>
              <a:t>MIB attribute proposal for </a:t>
            </a:r>
            <a:r>
              <a:rPr lang="en-US" altLang="ko-KR" sz="1800" dirty="0" err="1">
                <a:solidFill>
                  <a:schemeClr val="bg2"/>
                </a:solidFill>
              </a:rPr>
              <a:t>TGah</a:t>
            </a:r>
            <a:r>
              <a:rPr lang="en-US" altLang="ko-KR" sz="1800" dirty="0">
                <a:solidFill>
                  <a:schemeClr val="bg2"/>
                </a:solidFill>
              </a:rPr>
              <a:t> (11-15/0259r1, </a:t>
            </a:r>
            <a:r>
              <a:rPr lang="en-US" altLang="ko-KR" sz="1800" dirty="0" err="1">
                <a:solidFill>
                  <a:schemeClr val="bg2"/>
                </a:solidFill>
              </a:rPr>
              <a:t>Menzo</a:t>
            </a:r>
            <a:r>
              <a:rPr lang="en-US" altLang="ko-KR" sz="1800" dirty="0">
                <a:solidFill>
                  <a:schemeClr val="bg2"/>
                </a:solidFill>
              </a:rPr>
              <a:t>)</a:t>
            </a:r>
          </a:p>
          <a:p>
            <a:pPr lvl="2"/>
            <a:r>
              <a:rPr lang="en-US" altLang="ko-KR" sz="1800" dirty="0">
                <a:solidFill>
                  <a:schemeClr val="bg2"/>
                </a:solidFill>
              </a:rPr>
              <a:t>6162 (1 CIDs</a:t>
            </a:r>
            <a:r>
              <a:rPr lang="en-US" altLang="ko-KR" sz="1800" dirty="0" smtClean="0">
                <a:solidFill>
                  <a:schemeClr val="bg2"/>
                </a:solidFill>
              </a:rPr>
              <a:t>)</a:t>
            </a:r>
            <a:endParaRPr lang="en-US" altLang="ko-KR" sz="1400" dirty="0" smtClean="0">
              <a:solidFill>
                <a:schemeClr val="bg2"/>
              </a:solidFill>
            </a:endParaRPr>
          </a:p>
          <a:p>
            <a:pPr lvl="1"/>
            <a:r>
              <a:rPr lang="en-GB" altLang="ko-KR" sz="1800" dirty="0">
                <a:solidFill>
                  <a:schemeClr val="bg2"/>
                </a:solidFill>
              </a:rPr>
              <a:t>Comment Resolution Relay Operation (11-15/0416r3, </a:t>
            </a:r>
            <a:r>
              <a:rPr lang="en-GB" altLang="ko-KR" sz="1800" dirty="0" err="1">
                <a:solidFill>
                  <a:schemeClr val="bg2"/>
                </a:solidFill>
              </a:rPr>
              <a:t>Menzo</a:t>
            </a:r>
            <a:r>
              <a:rPr lang="en-GB" altLang="ko-KR" sz="1800" dirty="0">
                <a:solidFill>
                  <a:schemeClr val="bg2"/>
                </a:solidFill>
              </a:rPr>
              <a:t>) </a:t>
            </a:r>
          </a:p>
          <a:p>
            <a:pPr lvl="2"/>
            <a:r>
              <a:rPr lang="en-US" altLang="ko-KR" sz="1800" dirty="0">
                <a:solidFill>
                  <a:schemeClr val="bg2"/>
                </a:solidFill>
              </a:rPr>
              <a:t>6157, 6154, 6158, 6165, 6175, 6232 (7 CIDs)</a:t>
            </a:r>
            <a:endParaRPr lang="en-US" altLang="ko-KR" sz="1800" dirty="0"/>
          </a:p>
          <a:p>
            <a:pPr lvl="1"/>
            <a:endParaRPr lang="en-US" altLang="ko-KR" sz="1400" dirty="0">
              <a:solidFill>
                <a:schemeClr val="bg2"/>
              </a:solidFill>
            </a:endParaRPr>
          </a:p>
          <a:p>
            <a:pPr lvl="1"/>
            <a:endParaRPr lang="en-US" altLang="ko-KR" sz="600"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12261</TotalTime>
  <Words>2489</Words>
  <Application>Microsoft Office PowerPoint</Application>
  <PresentationFormat>화면 슬라이드 쇼(4:3)</PresentationFormat>
  <Paragraphs>545</Paragraphs>
  <Slides>45</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45</vt:i4>
      </vt:variant>
    </vt:vector>
  </HeadingPairs>
  <TitlesOfParts>
    <vt:vector size="47" baseType="lpstr">
      <vt:lpstr>802-11-PathProtection</vt:lpstr>
      <vt:lpstr>Document</vt:lpstr>
      <vt:lpstr>IEEE 802.11ah Sub 1 GHz license-exempt operation Agenda for March 2015</vt:lpstr>
      <vt:lpstr>IEEE 802.11ah Agenda</vt:lpstr>
      <vt:lpstr>Submissions (Monday PM2)</vt:lpstr>
      <vt:lpstr>Submissions (Monday PM2)</vt:lpstr>
      <vt:lpstr>Submissions (Monday PM2)</vt:lpstr>
      <vt:lpstr>Submissions (Tuesday PM1)</vt:lpstr>
      <vt:lpstr>Submissions (Tuesday PM1)</vt:lpstr>
      <vt:lpstr>Submissions (Tuesday PM2)</vt:lpstr>
      <vt:lpstr>Submissions (Wednesday PM1)</vt:lpstr>
      <vt:lpstr>Submissions (Wednesday PM1)</vt:lpstr>
      <vt:lpstr>Submissions (Wednesday PM2)</vt:lpstr>
      <vt:lpstr>Submissions (Thursday AM2)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16</vt:lpstr>
      <vt:lpstr>Pre-motion 17</vt:lpstr>
      <vt:lpstr>Strawpoll</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1123</cp:revision>
  <cp:lastPrinted>1998-02-10T13:28:06Z</cp:lastPrinted>
  <dcterms:created xsi:type="dcterms:W3CDTF">2009-11-09T00:32:22Z</dcterms:created>
  <dcterms:modified xsi:type="dcterms:W3CDTF">2015-03-12T14:52:58Z</dcterms:modified>
</cp:coreProperties>
</file>