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269" r:id="rId2"/>
    <p:sldId id="429" r:id="rId3"/>
    <p:sldId id="455" r:id="rId4"/>
    <p:sldId id="464" r:id="rId5"/>
    <p:sldId id="465" r:id="rId6"/>
    <p:sldId id="469" r:id="rId7"/>
    <p:sldId id="474" r:id="rId8"/>
    <p:sldId id="431" r:id="rId9"/>
    <p:sldId id="434" r:id="rId10"/>
    <p:sldId id="437" r:id="rId11"/>
    <p:sldId id="479" r:id="rId12"/>
    <p:sldId id="466" r:id="rId13"/>
    <p:sldId id="438" r:id="rId14"/>
    <p:sldId id="439" r:id="rId15"/>
    <p:sldId id="440" r:id="rId16"/>
    <p:sldId id="441" r:id="rId17"/>
    <p:sldId id="442" r:id="rId18"/>
    <p:sldId id="443" r:id="rId19"/>
    <p:sldId id="444" r:id="rId20"/>
    <p:sldId id="445" r:id="rId21"/>
    <p:sldId id="446" r:id="rId22"/>
    <p:sldId id="447" r:id="rId23"/>
    <p:sldId id="448" r:id="rId24"/>
    <p:sldId id="462" r:id="rId25"/>
    <p:sldId id="452" r:id="rId26"/>
    <p:sldId id="463" r:id="rId27"/>
    <p:sldId id="451" r:id="rId28"/>
    <p:sldId id="468" r:id="rId29"/>
    <p:sldId id="470" r:id="rId30"/>
    <p:sldId id="471" r:id="rId31"/>
    <p:sldId id="472" r:id="rId32"/>
    <p:sldId id="473" r:id="rId33"/>
    <p:sldId id="475" r:id="rId34"/>
    <p:sldId id="476" r:id="rId35"/>
    <p:sldId id="477" r:id="rId36"/>
    <p:sldId id="478" r:id="rId3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97" autoAdjust="0"/>
    <p:restoredTop sz="94671" autoAdjust="0"/>
  </p:normalViewPr>
  <p:slideViewPr>
    <p:cSldViewPr>
      <p:cViewPr varScale="1">
        <p:scale>
          <a:sx n="116" d="100"/>
          <a:sy n="116" d="100"/>
        </p:scale>
        <p:origin x="-1224" y="-6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17</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18</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21</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26</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802.11-15/0236r3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5/11-15-0247-00-0000-p802-11ah-mdr-report.doc"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182055" cy="276999"/>
          </a:xfrm>
          <a:noFill/>
        </p:spPr>
        <p:txBody>
          <a:bodyPr/>
          <a:lstStyle/>
          <a:p>
            <a:r>
              <a:rPr lang="en-US" altLang="ko-KR" dirty="0" smtClean="0"/>
              <a:t>March </a:t>
            </a:r>
            <a:r>
              <a:rPr lang="en-US" dirty="0" smtClean="0"/>
              <a:t>2015</a:t>
            </a:r>
          </a:p>
        </p:txBody>
      </p:sp>
      <p:sp>
        <p:nvSpPr>
          <p:cNvPr id="1028" name="Footer Placeholder 4"/>
          <p:cNvSpPr>
            <a:spLocks noGrp="1"/>
          </p:cNvSpPr>
          <p:nvPr>
            <p:ph type="ftr" sz="quarter" idx="11"/>
          </p:nvPr>
        </p:nvSpPr>
        <p:spPr>
          <a:xfrm>
            <a:off x="6662962" y="6475413"/>
            <a:ext cx="1880963" cy="184666"/>
          </a:xfrm>
          <a:noFill/>
        </p:spPr>
        <p:txBody>
          <a:bodyPr/>
          <a:lstStyle/>
          <a:p>
            <a:r>
              <a:rPr lang="en-US" dirty="0" smtClean="0"/>
              <a:t>Yongho </a:t>
            </a:r>
            <a:r>
              <a:rPr lang="en-US" dirty="0" err="1" smtClean="0"/>
              <a:t>Seok</a:t>
            </a:r>
            <a:r>
              <a:rPr lang="en-US" dirty="0" smtClean="0"/>
              <a:t> (NEWRACOM)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March 2015</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a:t>
            </a:r>
            <a:r>
              <a:rPr lang="en-US" sz="2000" b="0" dirty="0" smtClean="0"/>
              <a:t>2015-03-11</a:t>
            </a:r>
            <a:endParaRPr lang="en-US" sz="2000" b="0" dirty="0" smtClean="0"/>
          </a:p>
        </p:txBody>
      </p:sp>
      <p:graphicFrame>
        <p:nvGraphicFramePr>
          <p:cNvPr id="1026" name="Object 11"/>
          <p:cNvGraphicFramePr>
            <a:graphicFrameLocks noChangeAspect="1"/>
          </p:cNvGraphicFramePr>
          <p:nvPr>
            <p:extLst>
              <p:ext uri="{D42A27DB-BD31-4B8C-83A1-F6EECF244321}">
                <p14:modId xmlns:p14="http://schemas.microsoft.com/office/powerpoint/2010/main" val="3331179454"/>
              </p:ext>
            </p:extLst>
          </p:nvPr>
        </p:nvGraphicFramePr>
        <p:xfrm>
          <a:off x="536575" y="2655888"/>
          <a:ext cx="8074025" cy="3570287"/>
        </p:xfrm>
        <a:graphic>
          <a:graphicData uri="http://schemas.openxmlformats.org/presentationml/2006/ole">
            <mc:AlternateContent xmlns:mc="http://schemas.openxmlformats.org/markup-compatibility/2006">
              <mc:Choice xmlns:v="urn:schemas-microsoft-com:vml" Requires="v">
                <p:oleObj spid="_x0000_s2181" name="Document" r:id="rId4" imgW="8702097" imgH="4144020" progId="Word.Document.8">
                  <p:embed/>
                </p:oleObj>
              </mc:Choice>
              <mc:Fallback>
                <p:oleObj name="Document" r:id="rId4" imgW="8702097" imgH="4144020" progId="Word.Document.8">
                  <p:embed/>
                  <p:pic>
                    <p:nvPicPr>
                      <p:cNvPr id="0" name="Picture 889"/>
                      <p:cNvPicPr>
                        <a:picLocks noChangeAspect="1" noChangeArrowheads="1"/>
                      </p:cNvPicPr>
                      <p:nvPr/>
                    </p:nvPicPr>
                    <p:blipFill>
                      <a:blip r:embed="rId5"/>
                      <a:srcRect/>
                      <a:stretch>
                        <a:fillRect/>
                      </a:stretch>
                    </p:blipFill>
                    <p:spPr bwMode="auto">
                      <a:xfrm>
                        <a:off x="536575" y="2655888"/>
                        <a:ext cx="8074025" cy="3570287"/>
                      </a:xfrm>
                      <a:prstGeom prst="rect">
                        <a:avLst/>
                      </a:prstGeom>
                      <a:noFill/>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(Wednesday PM2)</a:t>
            </a:r>
            <a:endParaRPr lang="en-US" dirty="0"/>
          </a:p>
        </p:txBody>
      </p:sp>
      <p:sp>
        <p:nvSpPr>
          <p:cNvPr id="3" name="Content Placeholder 2"/>
          <p:cNvSpPr>
            <a:spLocks noGrp="1"/>
          </p:cNvSpPr>
          <p:nvPr>
            <p:ph idx="1"/>
          </p:nvPr>
        </p:nvSpPr>
        <p:spPr/>
        <p:txBody>
          <a:bodyPr/>
          <a:lstStyle/>
          <a:p>
            <a:r>
              <a:rPr lang="en-US" altLang="ko-KR" dirty="0"/>
              <a:t>PHY and </a:t>
            </a:r>
            <a:r>
              <a:rPr lang="en-US" altLang="ko-KR" dirty="0" smtClean="0"/>
              <a:t>MAC</a:t>
            </a:r>
            <a:endParaRPr lang="en-US" altLang="ko-KR" dirty="0"/>
          </a:p>
          <a:p>
            <a:pPr lvl="1"/>
            <a:r>
              <a:rPr lang="en-US" altLang="ko-KR" sz="1800" dirty="0"/>
              <a:t>Clause 5.1.5 proposal for </a:t>
            </a:r>
            <a:r>
              <a:rPr lang="en-US" altLang="ko-KR" sz="1800" dirty="0" smtClean="0"/>
              <a:t>11ah </a:t>
            </a:r>
            <a:r>
              <a:rPr lang="en-US" altLang="ko-KR" sz="1800" dirty="0"/>
              <a:t>(</a:t>
            </a:r>
            <a:r>
              <a:rPr lang="en-US" altLang="ko-KR" sz="1800" dirty="0" smtClean="0"/>
              <a:t>11-15/0257r0</a:t>
            </a:r>
            <a:r>
              <a:rPr lang="en-US" altLang="ko-KR" sz="1800" dirty="0"/>
              <a:t>, Mark)</a:t>
            </a:r>
          </a:p>
          <a:p>
            <a:pPr lvl="2"/>
            <a:r>
              <a:rPr lang="en-US" altLang="ko-KR" sz="1800" dirty="0" smtClean="0"/>
              <a:t>6155 (1 </a:t>
            </a:r>
            <a:r>
              <a:rPr lang="en-US" altLang="ko-KR" sz="1800" dirty="0"/>
              <a:t>CIDs)</a:t>
            </a:r>
          </a:p>
          <a:p>
            <a:pPr lvl="1"/>
            <a:r>
              <a:rPr lang="en-US" altLang="ko-KR" sz="1800" dirty="0"/>
              <a:t>Figure 9-102 proposal for </a:t>
            </a:r>
            <a:r>
              <a:rPr lang="en-US" altLang="ko-KR" sz="1800" dirty="0" err="1" smtClean="0"/>
              <a:t>TGah</a:t>
            </a:r>
            <a:r>
              <a:rPr lang="en-US" altLang="ko-KR" sz="1800" dirty="0" smtClean="0"/>
              <a:t> </a:t>
            </a:r>
            <a:r>
              <a:rPr lang="en-US" altLang="ko-KR" sz="1800" dirty="0"/>
              <a:t>(</a:t>
            </a:r>
            <a:r>
              <a:rPr lang="en-US" altLang="ko-KR" sz="1800" dirty="0" smtClean="0"/>
              <a:t>11-15/0258r1, </a:t>
            </a:r>
            <a:r>
              <a:rPr lang="en-US" altLang="ko-KR" sz="1800" dirty="0"/>
              <a:t>Mark)</a:t>
            </a:r>
          </a:p>
          <a:p>
            <a:pPr lvl="2"/>
            <a:r>
              <a:rPr lang="en-US" altLang="ko-KR" sz="1800" dirty="0" smtClean="0"/>
              <a:t>6159, 6156 (2 </a:t>
            </a:r>
            <a:r>
              <a:rPr lang="en-US" altLang="ko-KR" sz="1800" dirty="0"/>
              <a:t>CIDs)</a:t>
            </a:r>
          </a:p>
          <a:p>
            <a:pPr lvl="1"/>
            <a:r>
              <a:rPr lang="en-US" altLang="ko-KR" sz="1800" dirty="0"/>
              <a:t>MIB attribute proposal for </a:t>
            </a:r>
            <a:r>
              <a:rPr lang="en-US" altLang="ko-KR" sz="1800" dirty="0" err="1" smtClean="0"/>
              <a:t>TGah</a:t>
            </a:r>
            <a:r>
              <a:rPr lang="en-US" altLang="ko-KR" sz="1800" dirty="0" smtClean="0"/>
              <a:t> </a:t>
            </a:r>
            <a:r>
              <a:rPr lang="en-US" altLang="ko-KR" sz="1800" dirty="0"/>
              <a:t>(</a:t>
            </a:r>
            <a:r>
              <a:rPr lang="en-US" altLang="ko-KR" sz="1800" dirty="0" smtClean="0"/>
              <a:t>11-15/0259r0</a:t>
            </a:r>
            <a:r>
              <a:rPr lang="en-US" altLang="ko-KR" sz="1800" dirty="0"/>
              <a:t>, Mark)</a:t>
            </a:r>
          </a:p>
          <a:p>
            <a:pPr lvl="2"/>
            <a:r>
              <a:rPr lang="en-US" altLang="ko-KR" sz="1800" dirty="0" smtClean="0"/>
              <a:t>6162 </a:t>
            </a:r>
            <a:r>
              <a:rPr lang="en-US" altLang="ko-KR" sz="1800" dirty="0"/>
              <a:t>(1 CIDs)</a:t>
            </a:r>
          </a:p>
          <a:p>
            <a:pPr lvl="1"/>
            <a:r>
              <a:rPr lang="en-US" altLang="ko-KR" sz="1800" dirty="0"/>
              <a:t>LB207_phy_and_CA_comment_resolutions (11-15/0394r0, </a:t>
            </a:r>
            <a:r>
              <a:rPr lang="en-US" altLang="ko-KR" sz="1800" dirty="0" err="1"/>
              <a:t>Mingguang</a:t>
            </a:r>
            <a:r>
              <a:rPr lang="en-US" altLang="ko-KR" sz="1800" dirty="0"/>
              <a:t>) :</a:t>
            </a:r>
          </a:p>
          <a:p>
            <a:pPr lvl="2"/>
            <a:r>
              <a:rPr lang="en-US" altLang="ko-KR" sz="1800" dirty="0"/>
              <a:t>6100, 6053, 6147, 6148 (4 CIDs)</a:t>
            </a:r>
          </a:p>
          <a:p>
            <a:pPr lvl="1"/>
            <a:r>
              <a:rPr lang="en-US" altLang="ko-KR" sz="1800" dirty="0"/>
              <a:t>lb207-comment-resolutions-sectorization (11-15/xxxxr0, George)</a:t>
            </a:r>
          </a:p>
          <a:p>
            <a:pPr lvl="2"/>
            <a:r>
              <a:rPr lang="en-US" altLang="ko-KR" sz="1800" dirty="0"/>
              <a:t>6091, 6122, 6123, 6124, </a:t>
            </a:r>
            <a:r>
              <a:rPr lang="en-US" altLang="ko-KR" sz="1800" dirty="0" smtClean="0"/>
              <a:t>6129 (5 CIDs)</a:t>
            </a:r>
            <a:endParaRPr lang="en-US" altLang="ko-KR" sz="1800" dirty="0" smtClean="0"/>
          </a:p>
          <a:p>
            <a:pPr lvl="1"/>
            <a:r>
              <a:rPr lang="en-US" altLang="ko-KR" sz="1800" dirty="0">
                <a:solidFill>
                  <a:srgbClr val="FF0000"/>
                </a:solidFill>
              </a:rPr>
              <a:t>TBD (11-15/xxxxr0, Alfred) : Not ready yet</a:t>
            </a:r>
          </a:p>
          <a:p>
            <a:pPr lvl="2"/>
            <a:r>
              <a:rPr lang="en-US" altLang="ko-KR" sz="1800" dirty="0" smtClean="0">
                <a:solidFill>
                  <a:srgbClr val="FF0000"/>
                </a:solidFill>
              </a:rPr>
              <a:t>6157</a:t>
            </a:r>
            <a:r>
              <a:rPr lang="en-US" altLang="ko-KR" sz="1800" dirty="0">
                <a:solidFill>
                  <a:srgbClr val="FF0000"/>
                </a:solidFill>
              </a:rPr>
              <a:t>, </a:t>
            </a:r>
            <a:r>
              <a:rPr lang="en-US" altLang="ko-KR" sz="1800" dirty="0" smtClean="0">
                <a:solidFill>
                  <a:srgbClr val="FF0000"/>
                </a:solidFill>
              </a:rPr>
              <a:t>6154</a:t>
            </a:r>
            <a:r>
              <a:rPr lang="en-US" altLang="ko-KR" sz="1800" dirty="0">
                <a:solidFill>
                  <a:srgbClr val="FF0000"/>
                </a:solidFill>
              </a:rPr>
              <a:t>, </a:t>
            </a:r>
            <a:r>
              <a:rPr lang="en-US" altLang="ko-KR" sz="1800" dirty="0" smtClean="0">
                <a:solidFill>
                  <a:srgbClr val="FF0000"/>
                </a:solidFill>
              </a:rPr>
              <a:t>6158</a:t>
            </a:r>
            <a:r>
              <a:rPr lang="en-US" altLang="ko-KR" sz="1800" dirty="0">
                <a:solidFill>
                  <a:srgbClr val="FF0000"/>
                </a:solidFill>
              </a:rPr>
              <a:t>, 6165, 6175, 6232</a:t>
            </a:r>
            <a:r>
              <a:rPr lang="en-US" altLang="ko-KR" sz="1800" dirty="0" smtClean="0"/>
              <a:t> </a:t>
            </a:r>
            <a:r>
              <a:rPr lang="en-US" altLang="ko-KR" sz="1800" dirty="0" smtClean="0">
                <a:solidFill>
                  <a:srgbClr val="FF0000"/>
                </a:solidFill>
              </a:rPr>
              <a:t>(7 </a:t>
            </a:r>
            <a:r>
              <a:rPr lang="en-US" altLang="ko-KR" sz="1800" dirty="0">
                <a:solidFill>
                  <a:srgbClr val="FF0000"/>
                </a:solidFill>
              </a:rPr>
              <a:t>CIDs)</a:t>
            </a:r>
            <a:endParaRPr lang="en-US" altLang="ko-KR" sz="1400"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41680349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(Wednesday PM2)</a:t>
            </a:r>
            <a:endParaRPr lang="en-US" dirty="0"/>
          </a:p>
        </p:txBody>
      </p:sp>
      <p:sp>
        <p:nvSpPr>
          <p:cNvPr id="3" name="Content Placeholder 2"/>
          <p:cNvSpPr>
            <a:spLocks noGrp="1"/>
          </p:cNvSpPr>
          <p:nvPr>
            <p:ph idx="1"/>
          </p:nvPr>
        </p:nvSpPr>
        <p:spPr/>
        <p:txBody>
          <a:bodyPr/>
          <a:lstStyle/>
          <a:p>
            <a:r>
              <a:rPr lang="en-US" altLang="ko-KR" dirty="0"/>
              <a:t>PHY and </a:t>
            </a:r>
            <a:r>
              <a:rPr lang="en-US" altLang="ko-KR" dirty="0" smtClean="0"/>
              <a:t>MAC</a:t>
            </a:r>
            <a:endParaRPr lang="en-US" altLang="ko-KR" dirty="0"/>
          </a:p>
          <a:p>
            <a:pPr lvl="1"/>
            <a:r>
              <a:rPr lang="en-US" altLang="ko-KR" sz="1800" dirty="0"/>
              <a:t>Proposed changes to P802.11ah D4.0 regarding the S1G Operation element (11-15/0252r0, Mitsuru)</a:t>
            </a:r>
          </a:p>
          <a:p>
            <a:pPr lvl="2"/>
            <a:r>
              <a:rPr lang="en-US" altLang="ko-KR" sz="1800" dirty="0"/>
              <a:t>6069, 6070, 6071, </a:t>
            </a:r>
            <a:r>
              <a:rPr lang="en-US" altLang="ko-KR" sz="1800" dirty="0" smtClean="0"/>
              <a:t>6072 </a:t>
            </a:r>
            <a:r>
              <a:rPr lang="en-US" altLang="ko-KR" sz="1800" dirty="0"/>
              <a:t>(4 CIDs)</a:t>
            </a:r>
            <a:endParaRPr lang="en-US" altLang="ko-KR" sz="1000" dirty="0"/>
          </a:p>
          <a:p>
            <a:pPr lvl="1"/>
            <a:r>
              <a:rPr lang="en-US" altLang="ko-KR" sz="1800" dirty="0" smtClean="0"/>
              <a:t>lb207-TWT-CIDs </a:t>
            </a:r>
            <a:r>
              <a:rPr lang="en-US" altLang="ko-KR" sz="1800" dirty="0"/>
              <a:t>(</a:t>
            </a:r>
            <a:r>
              <a:rPr lang="en-US" altLang="ko-KR" sz="1800" dirty="0" smtClean="0"/>
              <a:t>11-15/0393r2, </a:t>
            </a:r>
            <a:r>
              <a:rPr lang="en-US" altLang="ko-KR" sz="1800" dirty="0"/>
              <a:t>Matthew)</a:t>
            </a:r>
          </a:p>
          <a:p>
            <a:pPr lvl="2"/>
            <a:r>
              <a:rPr lang="en-US" altLang="ko-KR" sz="1800" dirty="0"/>
              <a:t>6011, 6075, 6076, 6078, 6126, 6134, 6135, 6136, 6137, 6145, 6208, 6223, 6074, 6077, 6133, 6212 (16 CIDs)</a:t>
            </a:r>
          </a:p>
          <a:p>
            <a:pPr lvl="1"/>
            <a:r>
              <a:rPr lang="en-US" altLang="ko-KR" sz="1800" dirty="0"/>
              <a:t>LB 207 Comment Resolution for Miscellaneous part 2 (11-15/0266r0, Alfred)</a:t>
            </a:r>
          </a:p>
          <a:p>
            <a:pPr lvl="2"/>
            <a:r>
              <a:rPr lang="en-US" altLang="ko-KR" sz="1800" dirty="0"/>
              <a:t>6226, 6057, 6058, 6101, 6130, 6201, 6202, 6203, 6204, 6141, 6200, 6214, 6215, 6094, 6096, 6131, 6097, 6132, 6211 (19 CIDs)</a:t>
            </a:r>
          </a:p>
          <a:p>
            <a:pPr lvl="1"/>
            <a:endParaRPr lang="en-US" altLang="ko-KR" sz="1400"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19944067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(Thursday AM2)</a:t>
            </a:r>
            <a:endParaRPr lang="en-US" dirty="0"/>
          </a:p>
        </p:txBody>
      </p:sp>
      <p:sp>
        <p:nvSpPr>
          <p:cNvPr id="3" name="Content Placeholder 2"/>
          <p:cNvSpPr>
            <a:spLocks noGrp="1"/>
          </p:cNvSpPr>
          <p:nvPr>
            <p:ph idx="1"/>
          </p:nvPr>
        </p:nvSpPr>
        <p:spPr/>
        <p:txBody>
          <a:bodyPr/>
          <a:lstStyle/>
          <a:p>
            <a:r>
              <a:rPr lang="en-US" altLang="ko-KR" dirty="0"/>
              <a:t>PHY and </a:t>
            </a:r>
            <a:r>
              <a:rPr lang="en-US" altLang="ko-KR" dirty="0" smtClean="0"/>
              <a:t>MAC</a:t>
            </a:r>
            <a:endParaRPr lang="en-US" altLang="ko-KR" dirty="0"/>
          </a:p>
          <a:p>
            <a:pPr lvl="1"/>
            <a:r>
              <a:rPr lang="en-US" altLang="ko-KR" dirty="0" smtClean="0"/>
              <a:t>CID 6099</a:t>
            </a:r>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graphicFrame>
        <p:nvGraphicFramePr>
          <p:cNvPr id="4" name="표 3"/>
          <p:cNvGraphicFramePr>
            <a:graphicFrameLocks noGrp="1"/>
          </p:cNvGraphicFramePr>
          <p:nvPr>
            <p:extLst>
              <p:ext uri="{D42A27DB-BD31-4B8C-83A1-F6EECF244321}">
                <p14:modId xmlns:p14="http://schemas.microsoft.com/office/powerpoint/2010/main" val="1958458150"/>
              </p:ext>
            </p:extLst>
          </p:nvPr>
        </p:nvGraphicFramePr>
        <p:xfrm>
          <a:off x="762000" y="2895600"/>
          <a:ext cx="7772400" cy="3048000"/>
        </p:xfrm>
        <a:graphic>
          <a:graphicData uri="http://schemas.openxmlformats.org/drawingml/2006/table">
            <a:tbl>
              <a:tblPr>
                <a:tableStyleId>{5C22544A-7EE6-4342-B048-85BDC9FD1C3A}</a:tableStyleId>
              </a:tblPr>
              <a:tblGrid>
                <a:gridCol w="450363"/>
                <a:gridCol w="1073637"/>
                <a:gridCol w="2514600"/>
                <a:gridCol w="1685373"/>
                <a:gridCol w="2048427"/>
              </a:tblGrid>
              <a:tr h="266700">
                <a:tc>
                  <a:txBody>
                    <a:bodyPr/>
                    <a:lstStyle/>
                    <a:p>
                      <a:pPr algn="l" fontAlgn="t"/>
                      <a:r>
                        <a:rPr lang="en-US" sz="1100" b="1" u="none" strike="noStrike" dirty="0">
                          <a:effectLst/>
                        </a:rPr>
                        <a:t>CID</a:t>
                      </a:r>
                      <a:endParaRPr lang="en-US" sz="1100" b="1" i="0" u="none" strike="noStrike" dirty="0">
                        <a:effectLst/>
                        <a:latin typeface="Arial"/>
                      </a:endParaRP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100" b="1" u="none" strike="noStrike">
                          <a:effectLst/>
                        </a:rPr>
                        <a:t>Commenter</a:t>
                      </a:r>
                      <a:endParaRPr lang="en-US" sz="1100" b="1" i="0" u="none" strike="noStrike">
                        <a:effectLst/>
                        <a:latin typeface="Arial"/>
                      </a:endParaRP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100" b="1" u="none" strike="noStrike" dirty="0">
                          <a:effectLst/>
                        </a:rPr>
                        <a:t>Comment</a:t>
                      </a:r>
                      <a:endParaRPr lang="en-US" sz="1100" b="1" i="0" u="none" strike="noStrike" dirty="0">
                        <a:effectLst/>
                        <a:latin typeface="Arial"/>
                      </a:endParaRP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100" b="1" u="none" strike="noStrike" dirty="0">
                          <a:effectLst/>
                        </a:rPr>
                        <a:t>Proposed Change</a:t>
                      </a:r>
                      <a:endParaRPr lang="en-US" sz="1100" b="1" i="0" u="none" strike="noStrike" dirty="0">
                        <a:effectLst/>
                        <a:latin typeface="Arial"/>
                      </a:endParaRP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100" b="1" u="none" strike="noStrike">
                          <a:effectLst/>
                        </a:rPr>
                        <a:t>Resolution</a:t>
                      </a:r>
                      <a:endParaRPr lang="en-US" sz="1100" b="1" i="0" u="none" strike="noStrike">
                        <a:effectLst/>
                        <a:latin typeface="Arial"/>
                      </a:endParaRP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81300">
                <a:tc>
                  <a:txBody>
                    <a:bodyPr/>
                    <a:lstStyle/>
                    <a:p>
                      <a:pPr algn="r" fontAlgn="t"/>
                      <a:r>
                        <a:rPr lang="en-US" altLang="ko-KR" sz="1100" b="1" u="none" strike="noStrike">
                          <a:effectLst/>
                        </a:rPr>
                        <a:t>6099</a:t>
                      </a:r>
                      <a:endParaRPr lang="en-US" altLang="ko-KR" sz="1100" b="1" i="0" u="none" strike="noStrike">
                        <a:effectLst/>
                        <a:latin typeface="Arial"/>
                      </a:endParaRP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100" b="1" u="none" strike="noStrike">
                          <a:effectLst/>
                        </a:rPr>
                        <a:t>Adrian Stephens</a:t>
                      </a:r>
                      <a:endParaRPr lang="en-US" sz="1100" b="1" i="0" u="none" strike="noStrike">
                        <a:effectLst/>
                        <a:latin typeface="Arial"/>
                      </a:endParaRP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100" b="1" u="none" strike="noStrike" dirty="0">
                          <a:effectLst/>
                        </a:rPr>
                        <a:t>The 802.11 WG chair has been informed by the IEEE-SA patent committee (</a:t>
                      </a:r>
                      <a:r>
                        <a:rPr lang="en-US" sz="1100" b="1" u="none" strike="noStrike" dirty="0" err="1">
                          <a:effectLst/>
                        </a:rPr>
                        <a:t>PatCom</a:t>
                      </a:r>
                      <a:r>
                        <a:rPr lang="en-US" sz="1100" b="1" u="none" strike="noStrike" dirty="0">
                          <a:effectLst/>
                        </a:rPr>
                        <a:t>) administrator of a statement sent to </a:t>
                      </a:r>
                      <a:r>
                        <a:rPr lang="en-US" sz="1100" b="1" u="none" strike="noStrike" dirty="0" err="1">
                          <a:effectLst/>
                        </a:rPr>
                        <a:t>PatCom</a:t>
                      </a:r>
                      <a:r>
                        <a:rPr lang="en-US" sz="1100" b="1" u="none" strike="noStrike" dirty="0">
                          <a:effectLst/>
                        </a:rPr>
                        <a:t> by Qualcomm,  indicating a number of patents that might result in "Essential Patent Claims" with respect to 802.11ah.</a:t>
                      </a:r>
                      <a:br>
                        <a:rPr lang="en-US" sz="1100" b="1" u="none" strike="noStrike" dirty="0">
                          <a:effectLst/>
                        </a:rPr>
                      </a:br>
                      <a:r>
                        <a:rPr lang="en-US" sz="1100" b="1" u="none" strike="noStrike" dirty="0">
                          <a:effectLst/>
                        </a:rPr>
                        <a:t/>
                      </a:r>
                      <a:br>
                        <a:rPr lang="en-US" sz="1100" b="1" u="none" strike="noStrike" dirty="0">
                          <a:effectLst/>
                        </a:rPr>
                      </a:br>
                      <a:r>
                        <a:rPr lang="en-US" sz="1100" b="1" u="none" strike="noStrike" dirty="0">
                          <a:effectLst/>
                        </a:rPr>
                        <a:t>The </a:t>
                      </a:r>
                      <a:r>
                        <a:rPr lang="en-US" sz="1100" b="1" u="none" strike="noStrike" dirty="0" err="1">
                          <a:effectLst/>
                        </a:rPr>
                        <a:t>PatCom</a:t>
                      </a:r>
                      <a:r>
                        <a:rPr lang="en-US" sz="1100" b="1" u="none" strike="noStrike" dirty="0">
                          <a:effectLst/>
                        </a:rPr>
                        <a:t> administrator indicated that no </a:t>
                      </a:r>
                      <a:r>
                        <a:rPr lang="en-US" sz="1100" b="1" u="none" strike="noStrike" dirty="0" err="1">
                          <a:effectLst/>
                        </a:rPr>
                        <a:t>LoA</a:t>
                      </a:r>
                      <a:r>
                        <a:rPr lang="en-US" sz="1100" b="1" u="none" strike="noStrike" dirty="0">
                          <a:effectLst/>
                        </a:rPr>
                        <a:t> has been filed by Qualcomm related to 802.11ah.</a:t>
                      </a:r>
                      <a:br>
                        <a:rPr lang="en-US" sz="1100" b="1" u="none" strike="noStrike" dirty="0">
                          <a:effectLst/>
                        </a:rPr>
                      </a:br>
                      <a:r>
                        <a:rPr lang="en-US" sz="1100" b="1" u="none" strike="noStrike" dirty="0">
                          <a:effectLst/>
                        </a:rPr>
                        <a:t/>
                      </a:r>
                      <a:br>
                        <a:rPr lang="en-US" sz="1100" b="1" u="none" strike="noStrike" dirty="0">
                          <a:effectLst/>
                        </a:rPr>
                      </a:br>
                      <a:r>
                        <a:rPr lang="en-US" sz="1100" b="1" u="none" strike="noStrike" dirty="0">
                          <a:effectLst/>
                        </a:rPr>
                        <a:t>The 802.11 WG chair has confirms that multiple requests for an </a:t>
                      </a:r>
                      <a:r>
                        <a:rPr lang="en-US" sz="1100" b="1" u="none" strike="noStrike" dirty="0" err="1">
                          <a:effectLst/>
                        </a:rPr>
                        <a:t>LoA</a:t>
                      </a:r>
                      <a:r>
                        <a:rPr lang="en-US" sz="1100" b="1" u="none" strike="noStrike" dirty="0">
                          <a:effectLst/>
                        </a:rPr>
                        <a:t> have been sent to Qualcomm (on 2014-01-10, 2014-8-12 and 2014-11-13),  without response.</a:t>
                      </a:r>
                      <a:endParaRPr lang="en-US" sz="1100" b="1" i="0" u="none" strike="noStrike" dirty="0">
                        <a:effectLst/>
                        <a:latin typeface="Arial"/>
                      </a:endParaRP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100" b="1" u="none" strike="noStrike" dirty="0">
                          <a:effectLst/>
                        </a:rPr>
                        <a:t>I believe that the WG should ask </a:t>
                      </a:r>
                      <a:r>
                        <a:rPr lang="en-US" sz="1100" b="1" u="none" strike="noStrike" dirty="0" err="1">
                          <a:effectLst/>
                        </a:rPr>
                        <a:t>PatCom</a:t>
                      </a:r>
                      <a:r>
                        <a:rPr lang="en-US" sz="1100" b="1" u="none" strike="noStrike" dirty="0">
                          <a:effectLst/>
                        </a:rPr>
                        <a:t> whether any action by the WG is necessary in the light of events described in the comment.</a:t>
                      </a:r>
                      <a:endParaRPr lang="en-US" sz="1100" b="1" i="0" u="none" strike="noStrike" dirty="0">
                        <a:effectLst/>
                        <a:latin typeface="Arial"/>
                      </a:endParaRP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endParaRPr lang="ko-KR" altLang="en-US" sz="1100" b="1" i="0" u="none" strike="noStrike" dirty="0">
                        <a:effectLst/>
                        <a:latin typeface="Arial"/>
                      </a:endParaRP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4064976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March F2F meeting </a:t>
            </a:r>
            <a:r>
              <a:rPr lang="en-US" altLang="ko-KR" dirty="0"/>
              <a:t>and ready for motion on </a:t>
            </a:r>
            <a:r>
              <a:rPr lang="en-US" altLang="ko-KR" dirty="0" smtClean="0"/>
              <a:t>Thursday PM2</a:t>
            </a:r>
          </a:p>
          <a:p>
            <a:pPr lvl="1"/>
            <a:r>
              <a:rPr lang="en-US" altLang="ko-KR" dirty="0"/>
              <a:t>TBD</a:t>
            </a:r>
            <a:endParaRPr lang="en-US" altLang="ko-KR" dirty="0">
              <a:solidFill>
                <a:schemeClr val="bg2"/>
              </a:solidFill>
            </a:endParaRPr>
          </a:p>
          <a:p>
            <a:pPr lvl="1"/>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altLang="ko-KR" dirty="0" smtClean="0"/>
              <a:t>April 14, 8PM </a:t>
            </a:r>
            <a:r>
              <a:rPr lang="en-US" altLang="ko-KR" dirty="0"/>
              <a:t>ET for 2 </a:t>
            </a:r>
            <a:r>
              <a:rPr lang="en-US" altLang="ko-KR" dirty="0" smtClean="0"/>
              <a:t>hour</a:t>
            </a:r>
          </a:p>
          <a:p>
            <a:pPr marL="609600" indent="-609600"/>
            <a:r>
              <a:rPr lang="en-US" altLang="ko-KR" dirty="0"/>
              <a:t>April </a:t>
            </a:r>
            <a:r>
              <a:rPr lang="en-US" altLang="ko-KR" dirty="0" smtClean="0"/>
              <a:t>21, </a:t>
            </a:r>
            <a:r>
              <a:rPr lang="en-US" altLang="ko-KR" dirty="0"/>
              <a:t>8PM ET for 2 </a:t>
            </a:r>
            <a:r>
              <a:rPr lang="en-US" altLang="ko-KR" dirty="0" smtClean="0"/>
              <a:t>hour</a:t>
            </a:r>
          </a:p>
          <a:p>
            <a:pPr marL="609600" indent="-609600"/>
            <a:r>
              <a:rPr lang="en-US" altLang="ko-KR" dirty="0"/>
              <a:t>April </a:t>
            </a:r>
            <a:r>
              <a:rPr lang="en-US" altLang="ko-KR" dirty="0" smtClean="0"/>
              <a:t>28, </a:t>
            </a:r>
            <a:r>
              <a:rPr lang="en-US" altLang="ko-KR" dirty="0"/>
              <a:t>8PM ET for 2 </a:t>
            </a:r>
            <a:r>
              <a:rPr lang="en-US" altLang="ko-KR" dirty="0" smtClean="0"/>
              <a:t>hour</a:t>
            </a:r>
          </a:p>
          <a:p>
            <a:pPr marL="609600" indent="-609600"/>
            <a:r>
              <a:rPr lang="en-US" altLang="ko-KR" dirty="0" smtClean="0"/>
              <a:t>May 5, </a:t>
            </a:r>
            <a:r>
              <a:rPr lang="en-US" altLang="ko-KR" dirty="0"/>
              <a:t>8PM ET for 2 </a:t>
            </a:r>
            <a:r>
              <a:rPr lang="en-US" altLang="ko-KR" dirty="0" smtClean="0"/>
              <a:t>hour</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January meeting minutes (11-15/0158r1)</a:t>
            </a:r>
          </a:p>
          <a:p>
            <a:pPr marL="1009650" lvl="1" indent="-609600"/>
            <a:r>
              <a:rPr lang="en-US" dirty="0" smtClean="0"/>
              <a:t>Conference call </a:t>
            </a:r>
            <a:r>
              <a:rPr lang="en-US" dirty="0"/>
              <a:t>minutes (</a:t>
            </a:r>
            <a:r>
              <a:rPr lang="en-US" dirty="0" smtClean="0"/>
              <a:t>11-15/0263r0, </a:t>
            </a:r>
            <a:r>
              <a:rPr lang="en-US" altLang="ko-KR" dirty="0" smtClean="0"/>
              <a:t>11-15/</a:t>
            </a:r>
            <a:r>
              <a:rPr lang="en-US" dirty="0" smtClean="0"/>
              <a:t>0274r0, </a:t>
            </a:r>
            <a:r>
              <a:rPr lang="en-US" altLang="ko-KR" dirty="0"/>
              <a:t>11-15/</a:t>
            </a:r>
            <a:r>
              <a:rPr lang="en-US" dirty="0" smtClean="0"/>
              <a:t>0302r1)</a:t>
            </a:r>
          </a:p>
          <a:p>
            <a:pPr marL="609600" indent="-609600"/>
            <a:r>
              <a:rPr lang="en-US" altLang="ko-KR" dirty="0"/>
              <a:t>Address Letter Ballot </a:t>
            </a:r>
            <a:r>
              <a:rPr lang="en-US" altLang="ko-KR" dirty="0" smtClean="0"/>
              <a:t>comments for Draft 4.0 </a:t>
            </a:r>
          </a:p>
          <a:p>
            <a:pPr marL="1009650" lvl="1" indent="-609600"/>
            <a:r>
              <a:rPr lang="en-US" altLang="ko-KR" dirty="0" smtClean="0"/>
              <a:t>Comment Spreadsheet (11-15/0261r4)</a:t>
            </a:r>
            <a:endParaRPr lang="en-US" altLang="ko-KR" dirty="0"/>
          </a:p>
          <a:p>
            <a:pPr marL="609600" indent="-609600"/>
            <a:r>
              <a:rPr lang="en-US" altLang="ko-KR" dirty="0"/>
              <a:t>Motion 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7"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0"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January meeting (11-15/0158r1) </a:t>
            </a:r>
            <a:r>
              <a:rPr lang="en-GB" altLang="ko-KR" dirty="0"/>
              <a:t>and conf call minutes </a:t>
            </a:r>
            <a:r>
              <a:rPr lang="en-GB" altLang="ko-KR" dirty="0" smtClean="0"/>
              <a:t>(</a:t>
            </a:r>
            <a:r>
              <a:rPr lang="en-US" altLang="ko-KR" dirty="0"/>
              <a:t>11-15/0263r0, 11-15/0274r0, 11-15/0302r1</a:t>
            </a:r>
            <a:r>
              <a:rPr lang="en-GB" altLang="ko-KR" dirty="0" smtClean="0"/>
              <a:t>)</a:t>
            </a:r>
            <a:endParaRPr lang="ko-KR" altLang="ko-KR" dirty="0"/>
          </a:p>
          <a:p>
            <a:pPr lvl="1"/>
            <a:r>
              <a:rPr lang="en-US" altLang="ko-KR" dirty="0" smtClean="0"/>
              <a:t>Move:	Second:</a:t>
            </a:r>
          </a:p>
          <a:p>
            <a:pPr lvl="1"/>
            <a:r>
              <a:rPr lang="en-US" altLang="ko-KR" dirty="0" smtClean="0"/>
              <a:t>Discussions:</a:t>
            </a:r>
            <a:endParaRPr lang="ko-KR" altLang="ko-KR" dirty="0"/>
          </a:p>
          <a:p>
            <a:pPr lvl="1"/>
            <a:r>
              <a:rPr lang="en-US" altLang="ko-KR" dirty="0" smtClean="0"/>
              <a:t>Motion</a:t>
            </a:r>
            <a:endParaRPr lang="en-GB"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11-15/xxxxr0 </a:t>
            </a:r>
            <a:r>
              <a:rPr lang="en-US" altLang="ko-KR" dirty="0"/>
              <a:t>with the following </a:t>
            </a:r>
            <a:r>
              <a:rPr lang="en-US" altLang="ko-KR" dirty="0" smtClean="0"/>
              <a:t>tabs:</a:t>
            </a:r>
            <a:endParaRPr lang="ko-KR" altLang="ko-KR" dirty="0"/>
          </a:p>
          <a:p>
            <a:pPr lvl="1"/>
            <a:r>
              <a:rPr lang="en-US" altLang="ko-KR" dirty="0" smtClean="0"/>
              <a:t>“MAC Ad-hoc” and “PHY Ad-hoc”</a:t>
            </a:r>
          </a:p>
          <a:p>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3073460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resolutions of </a:t>
            </a:r>
            <a:r>
              <a:rPr lang="pt-BR" altLang="ko-KR" dirty="0" smtClean="0"/>
              <a:t>CID xxxx</a:t>
            </a:r>
            <a:endParaRPr lang="en-US" altLang="ko-KR" dirty="0" smtClean="0"/>
          </a:p>
          <a:p>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3652386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D4.x </a:t>
            </a:r>
            <a:r>
              <a:rPr lang="en-US" altLang="ko-KR" dirty="0"/>
              <a:t>of the draft based on motions passed in </a:t>
            </a:r>
            <a:r>
              <a:rPr lang="en-US" altLang="ko-KR" dirty="0" err="1"/>
              <a:t>TGah</a:t>
            </a:r>
            <a:r>
              <a:rPr lang="en-US" altLang="ko-KR" dirty="0"/>
              <a:t> at the </a:t>
            </a:r>
            <a:r>
              <a:rPr lang="en-US" altLang="ko-KR" dirty="0" smtClean="0"/>
              <a:t>March face-to-face </a:t>
            </a:r>
            <a:r>
              <a:rPr lang="en-US" altLang="ko-KR" dirty="0"/>
              <a:t>meeting</a:t>
            </a:r>
            <a:r>
              <a:rPr lang="en-US" altLang="ko-KR" dirty="0" smtClean="0"/>
              <a:t>.</a:t>
            </a:r>
          </a:p>
          <a:p>
            <a:pPr lvl="1"/>
            <a:r>
              <a:rPr lang="en-US" altLang="ko-KR" dirty="0" smtClean="0"/>
              <a:t>Move:	Second:</a:t>
            </a:r>
          </a:p>
          <a:p>
            <a:pPr lvl="1"/>
            <a:r>
              <a:rPr lang="en-US" altLang="ko-KR" dirty="0" smtClean="0"/>
              <a:t>Discussions:</a:t>
            </a:r>
          </a:p>
          <a:p>
            <a:pPr lvl="1"/>
            <a:r>
              <a:rPr lang="en-US" altLang="ko-KR" dirty="0" smtClean="0"/>
              <a:t>Yes:	No:	Abstain: </a:t>
            </a:r>
            <a:r>
              <a:rPr lang="en-US" altLang="ko-KR" dirty="0"/>
              <a:t>	</a:t>
            </a:r>
            <a:endParaRPr lang="ko-KR" altLang="ko-KR" dirty="0"/>
          </a:p>
          <a:p>
            <a:pPr lvl="1"/>
            <a:r>
              <a:rPr lang="en-US" altLang="ko-KR" dirty="0" smtClean="0"/>
              <a:t>Motion</a:t>
            </a:r>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2015</a:t>
            </a:r>
          </a:p>
        </p:txBody>
      </p:sp>
    </p:spTree>
    <p:extLst>
      <p:ext uri="{BB962C8B-B14F-4D97-AF65-F5344CB8AC3E}">
        <p14:creationId xmlns:p14="http://schemas.microsoft.com/office/powerpoint/2010/main" val="103297583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1182055"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March 2015</a:t>
            </a:r>
          </a:p>
        </p:txBody>
      </p:sp>
      <p:sp>
        <p:nvSpPr>
          <p:cNvPr id="14339" name="Footer Placeholder 4"/>
          <p:cNvSpPr>
            <a:spLocks noGrp="1"/>
          </p:cNvSpPr>
          <p:nvPr>
            <p:ph type="ftr" sz="quarter" idx="11"/>
          </p:nvPr>
        </p:nvSpPr>
        <p:spPr>
          <a:xfrm>
            <a:off x="6662961" y="6475413"/>
            <a:ext cx="1880964"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Yongho </a:t>
            </a:r>
            <a:r>
              <a:rPr lang="en-US" altLang="ko-KR" dirty="0" err="1"/>
              <a:t>Seok</a:t>
            </a:r>
            <a:r>
              <a:rPr lang="en-US" altLang="ko-KR" dirty="0"/>
              <a:t> (NEWRACOM)</a:t>
            </a:r>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26</a:t>
            </a:fld>
            <a:endParaRPr lang="en-US" altLang="ko-KR"/>
          </a:p>
        </p:txBody>
      </p:sp>
      <p:sp>
        <p:nvSpPr>
          <p:cNvPr id="23557" name="Rectangle 2"/>
          <p:cNvSpPr>
            <a:spLocks noGrp="1" noChangeArrowheads="1"/>
          </p:cNvSpPr>
          <p:nvPr>
            <p:ph type="title"/>
          </p:nvPr>
        </p:nvSpPr>
        <p:spPr/>
        <p:txBody>
          <a:bodyPr/>
          <a:lstStyle/>
          <a:p>
            <a:r>
              <a:rPr lang="en-US" altLang="en-US" dirty="0" smtClean="0"/>
              <a:t>Motion 5</a:t>
            </a:r>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dirty="0" smtClean="0"/>
              <a:t>Having approved comment resolutions for all of the comments received from </a:t>
            </a:r>
            <a:r>
              <a:rPr lang="en-US" altLang="en-US" dirty="0" err="1" smtClean="0"/>
              <a:t>LBxxx</a:t>
            </a:r>
            <a:r>
              <a:rPr lang="en-US" altLang="en-US" dirty="0" smtClean="0"/>
              <a:t> on P802.11ah D4.0 </a:t>
            </a:r>
          </a:p>
          <a:p>
            <a:r>
              <a:rPr lang="en-US" altLang="en-US" dirty="0" smtClean="0"/>
              <a:t>Instruct the </a:t>
            </a:r>
            <a:r>
              <a:rPr lang="en-US" altLang="en-US" dirty="0" err="1" smtClean="0"/>
              <a:t>TGah</a:t>
            </a:r>
            <a:r>
              <a:rPr lang="en-US" altLang="en-US" dirty="0" smtClean="0"/>
              <a:t> editor to prepare P802.11ah D5.0 </a:t>
            </a:r>
            <a:r>
              <a:rPr lang="en-US" altLang="en-US" dirty="0"/>
              <a:t>from </a:t>
            </a:r>
            <a:r>
              <a:rPr lang="en-US" altLang="en-US" dirty="0" smtClean="0"/>
              <a:t>incorporating these resolutions and changes approved by </a:t>
            </a:r>
            <a:r>
              <a:rPr lang="en-US" altLang="en-US" dirty="0" err="1" smtClean="0"/>
              <a:t>TGah</a:t>
            </a:r>
            <a:r>
              <a:rPr lang="en-US" altLang="en-US" dirty="0" smtClean="0"/>
              <a:t> at this session and</a:t>
            </a:r>
          </a:p>
          <a:p>
            <a:r>
              <a:rPr lang="en-US" altLang="en-US" dirty="0" smtClean="0"/>
              <a:t>Approve a 15 day Working Group </a:t>
            </a:r>
            <a:r>
              <a:rPr lang="en-US" altLang="en-US" dirty="0"/>
              <a:t>Recirculation </a:t>
            </a:r>
            <a:r>
              <a:rPr lang="en-US" altLang="en-US" dirty="0" smtClean="0"/>
              <a:t>Ballot asking the question “Should P802.11ah D5.0 be forwarded to Sponsor Ballot?”  </a:t>
            </a:r>
          </a:p>
          <a:p>
            <a:r>
              <a:rPr lang="en-US" altLang="en-US" dirty="0" smtClean="0"/>
              <a:t>Moved:</a:t>
            </a:r>
          </a:p>
          <a:p>
            <a:r>
              <a:rPr lang="en-US" altLang="en-US" dirty="0" smtClean="0"/>
              <a:t>Seconded:</a:t>
            </a:r>
            <a:endParaRPr lang="en-US" altLang="ko-KR" dirty="0" smtClean="0"/>
          </a:p>
          <a:p>
            <a:r>
              <a:rPr lang="en-US" altLang="en-US" dirty="0" smtClean="0"/>
              <a:t>Result: (Yes	No	Abstain)</a:t>
            </a:r>
          </a:p>
        </p:txBody>
      </p:sp>
    </p:spTree>
    <p:extLst>
      <p:ext uri="{BB962C8B-B14F-4D97-AF65-F5344CB8AC3E}">
        <p14:creationId xmlns:p14="http://schemas.microsoft.com/office/powerpoint/2010/main" val="186221588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US" altLang="ko-KR" dirty="0"/>
              <a:t>6222, 6224, 6225, 6227 </a:t>
            </a:r>
            <a:r>
              <a:rPr lang="en-GB" altLang="ko-KR" dirty="0" smtClean="0"/>
              <a:t>as shown in 11-15/0325r1? </a:t>
            </a:r>
          </a:p>
          <a:p>
            <a:pPr lvl="1"/>
            <a:r>
              <a:rPr lang="en-US" altLang="ko-KR" dirty="0" smtClean="0"/>
              <a:t>Unanimously Passed</a:t>
            </a: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159682342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6011, 6075, 6076, 6078, 6126, 6134, 6135, 6136, 6137, 6145, 6208, 6223, 6074, 6077, 6133, 6212 as </a:t>
            </a:r>
            <a:r>
              <a:rPr lang="en-GB" altLang="ko-KR" dirty="0" smtClean="0"/>
              <a:t>shown in 11-15/0393r2? </a:t>
            </a: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34907355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6178 </a:t>
            </a:r>
            <a:r>
              <a:rPr lang="en-US" altLang="ko-KR" dirty="0" smtClean="0"/>
              <a:t>and 6235 </a:t>
            </a:r>
            <a:r>
              <a:rPr lang="en-GB" altLang="ko-KR" dirty="0" smtClean="0"/>
              <a:t>as shown in 11-15/0391r1? </a:t>
            </a:r>
            <a:endParaRPr lang="en-GB" altLang="ko-KR" dirty="0"/>
          </a:p>
          <a:p>
            <a:pPr lvl="1"/>
            <a:r>
              <a:rPr lang="en-US" altLang="ko-KR" dirty="0"/>
              <a:t>Unanimously Passed</a:t>
            </a:r>
            <a:endParaRPr lang="en-GB"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17431339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Ballots Status</a:t>
            </a:r>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smtClean="0"/>
          </a:p>
          <a:p>
            <a:pPr lvl="1"/>
            <a:endParaRPr lang="en-US" altLang="ko-KR" dirty="0"/>
          </a:p>
          <a:p>
            <a:pPr lvl="1"/>
            <a:endParaRPr lang="en-US" altLang="ko-KR" dirty="0" smtClean="0"/>
          </a:p>
          <a:p>
            <a:pPr lvl="1"/>
            <a:r>
              <a:rPr lang="en-US" altLang="ko-KR" dirty="0" err="1" smtClean="0"/>
              <a:t>TGah</a:t>
            </a:r>
            <a:r>
              <a:rPr lang="en-US" altLang="ko-KR" dirty="0" smtClean="0"/>
              <a:t> Draft Status </a:t>
            </a:r>
          </a:p>
          <a:p>
            <a:pPr lvl="2"/>
            <a:r>
              <a:rPr lang="en-US" altLang="ko-KR" sz="1800" dirty="0" err="1" smtClean="0"/>
              <a:t>TGah</a:t>
            </a:r>
            <a:r>
              <a:rPr lang="en-US" altLang="ko-KR" sz="1800" dirty="0" smtClean="0"/>
              <a:t> Draft 2.0, 3.0 and 4.0  passed the WG motion</a:t>
            </a:r>
          </a:p>
          <a:p>
            <a:pPr lvl="2"/>
            <a:r>
              <a:rPr lang="en-US" altLang="ko-KR" sz="1800" dirty="0" smtClean="0"/>
              <a:t>Can access </a:t>
            </a:r>
            <a:r>
              <a:rPr lang="en-US" altLang="ko-KR" sz="1800" dirty="0" err="1" smtClean="0"/>
              <a:t>TGah</a:t>
            </a:r>
            <a:r>
              <a:rPr lang="en-US" altLang="ko-KR" sz="1800" dirty="0" smtClean="0"/>
              <a:t> </a:t>
            </a:r>
            <a:r>
              <a:rPr lang="en-US" altLang="ko-KR" sz="1800" dirty="0"/>
              <a:t>Draft </a:t>
            </a:r>
            <a:r>
              <a:rPr lang="en-US" altLang="ko-KR" sz="1800" dirty="0" smtClean="0"/>
              <a:t>4.0 from IEEE store</a:t>
            </a:r>
            <a:endParaRPr lang="en-US" altLang="ko-KR" sz="1800" dirty="0"/>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a:t>
            </a:r>
            <a:r>
              <a:rPr lang="en-US" altLang="ko-KR" dirty="0" smtClean="0"/>
              <a:t>PM2)</a:t>
            </a:r>
            <a:endParaRPr lang="ko-KR" altLang="en-US" dirty="0"/>
          </a:p>
        </p:txBody>
      </p:sp>
      <p:sp>
        <p:nvSpPr>
          <p:cNvPr id="4" name="날짜 개체 틀 3"/>
          <p:cNvSpPr>
            <a:spLocks noGrp="1"/>
          </p:cNvSpPr>
          <p:nvPr>
            <p:ph type="dt" sz="half" idx="10"/>
          </p:nvPr>
        </p:nvSpPr>
        <p:spPr>
          <a:xfrm>
            <a:off x="696913" y="332601"/>
            <a:ext cx="1182055" cy="276999"/>
          </a:xfrm>
        </p:spPr>
        <p:txBody>
          <a:bodyPr/>
          <a:lstStyle/>
          <a:p>
            <a:r>
              <a:rPr lang="en-US" altLang="ko-KR" dirty="0"/>
              <a:t>March 2015</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graphicFrame>
        <p:nvGraphicFramePr>
          <p:cNvPr id="11" name="표 10"/>
          <p:cNvGraphicFramePr>
            <a:graphicFrameLocks noGrp="1"/>
          </p:cNvGraphicFramePr>
          <p:nvPr>
            <p:extLst>
              <p:ext uri="{D42A27DB-BD31-4B8C-83A1-F6EECF244321}">
                <p14:modId xmlns:p14="http://schemas.microsoft.com/office/powerpoint/2010/main" val="2448589588"/>
              </p:ext>
            </p:extLst>
          </p:nvPr>
        </p:nvGraphicFramePr>
        <p:xfrm>
          <a:off x="457202" y="2514600"/>
          <a:ext cx="8305798" cy="3295650"/>
        </p:xfrm>
        <a:graphic>
          <a:graphicData uri="http://schemas.openxmlformats.org/drawingml/2006/table">
            <a:tbl>
              <a:tblPr/>
              <a:tblGrid>
                <a:gridCol w="533400"/>
                <a:gridCol w="533400"/>
                <a:gridCol w="533398"/>
                <a:gridCol w="762000"/>
                <a:gridCol w="762000"/>
                <a:gridCol w="475840"/>
                <a:gridCol w="588220"/>
                <a:gridCol w="588220"/>
                <a:gridCol w="588220"/>
                <a:gridCol w="588220"/>
                <a:gridCol w="588220"/>
                <a:gridCol w="588220"/>
                <a:gridCol w="588220"/>
                <a:gridCol w="58822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Invalid</a:t>
                      </a:r>
                      <a:endParaRPr lang="en-US">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a:solidFill>
                            <a:srgbClr val="000000"/>
                          </a:solidFill>
                          <a:effectLst/>
                          <a:latin typeface="Arial"/>
                        </a:rPr>
                        <a:t>TGah</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200</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a:solidFill>
                            <a:srgbClr val="000000"/>
                          </a:solidFill>
                          <a:effectLst/>
                          <a:latin typeface="Arial"/>
                        </a:rPr>
                        <a:t>04 November 2013</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1.0 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a:solidFill>
                            <a:srgbClr val="000000"/>
                          </a:solidFill>
                          <a:effectLst/>
                          <a:latin typeface="Arial"/>
                        </a:rPr>
                        <a:t>Technical</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323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144</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54</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18</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218</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67.49</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8.26</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72.73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July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2.0 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25 October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3.0 First 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000000"/>
                          </a:solidFill>
                          <a:effectLst/>
                          <a:latin typeface="Arial"/>
                        </a:rPr>
                        <a:t>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234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280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6.07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89.66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FF0000"/>
                          </a:solidFill>
                          <a:effectLst/>
                          <a:latin typeface="Arial"/>
                        </a:rPr>
                        <a:t>TGah</a:t>
                      </a:r>
                      <a:endParaRPr 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FF0000"/>
                          </a:solidFill>
                          <a:effectLst/>
                          <a:latin typeface="Arial"/>
                        </a:rPr>
                        <a:t>207</a:t>
                      </a:r>
                      <a:endParaRPr lang="ko-KR" alt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FF0000"/>
                          </a:solidFill>
                          <a:effectLst/>
                          <a:latin typeface="Arial"/>
                        </a:rPr>
                        <a:t>14 February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FF0000"/>
                          </a:solidFill>
                          <a:effectLst/>
                          <a:latin typeface="Arial"/>
                        </a:rPr>
                        <a:t>IEEE 802.11ah Draft </a:t>
                      </a:r>
                      <a:r>
                        <a:rPr lang="en-US" sz="1000" dirty="0" smtClean="0">
                          <a:solidFill>
                            <a:srgbClr val="FF0000"/>
                          </a:solidFill>
                          <a:effectLst/>
                          <a:latin typeface="Arial"/>
                        </a:rPr>
                        <a:t>4.0 First Recirculation</a:t>
                      </a:r>
                      <a:endParaRPr 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FF0000"/>
                          </a:solidFill>
                          <a:effectLst/>
                          <a:latin typeface="Arial"/>
                        </a:rPr>
                        <a:t>Recirculation</a:t>
                      </a:r>
                      <a:endParaRPr 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FF0000"/>
                          </a:solidFill>
                          <a:effectLst/>
                          <a:latin typeface="Arial"/>
                        </a:rPr>
                        <a:t>330</a:t>
                      </a:r>
                      <a:endParaRPr lang="ko-KR" alt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FF0000"/>
                          </a:solidFill>
                          <a:effectLst/>
                          <a:latin typeface="Arial"/>
                        </a:rPr>
                        <a:t>245</a:t>
                      </a:r>
                      <a:endParaRPr lang="ko-KR" alt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FF0000"/>
                          </a:solidFill>
                          <a:effectLst/>
                          <a:latin typeface="Arial"/>
                        </a:rPr>
                        <a:t>19</a:t>
                      </a:r>
                      <a:endParaRPr lang="ko-KR" alt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FF0000"/>
                          </a:solidFill>
                          <a:effectLst/>
                          <a:latin typeface="Arial"/>
                        </a:rPr>
                        <a:t>18</a:t>
                      </a:r>
                      <a:endParaRPr lang="ko-KR" alt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FF0000"/>
                          </a:solidFill>
                          <a:effectLst/>
                          <a:latin typeface="Arial"/>
                        </a:rPr>
                        <a:t>284</a:t>
                      </a:r>
                      <a:endParaRPr lang="ko-KR" alt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FF0000"/>
                          </a:solidFill>
                          <a:effectLst/>
                          <a:latin typeface="Arial"/>
                        </a:rPr>
                        <a:t>86.06</a:t>
                      </a:r>
                      <a:endParaRPr lang="ko-KR" alt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FF0000"/>
                          </a:solidFill>
                          <a:effectLst/>
                          <a:latin typeface="Arial"/>
                        </a:rPr>
                        <a:t>6.34</a:t>
                      </a:r>
                      <a:endParaRPr lang="ko-KR" alt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FF0000"/>
                          </a:solidFill>
                          <a:effectLst/>
                          <a:latin typeface="Arial"/>
                        </a:rPr>
                        <a:t>92.8</a:t>
                      </a:r>
                      <a:endParaRPr lang="ko-KR" alt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FF0000"/>
                          </a:solidFill>
                          <a:effectLst/>
                          <a:latin typeface="Arial"/>
                        </a:rPr>
                        <a:t>2</a:t>
                      </a:r>
                      <a:endParaRPr lang="ko-KR" altLang="en-US" dirty="0">
                        <a:solidFill>
                          <a:srgbClr val="FF0000"/>
                        </a:solidFill>
                        <a:effectLst/>
                        <a:latin typeface="arial"/>
                      </a:endParaRPr>
                    </a:p>
                  </a:txBody>
                  <a:tcPr marL="9525" marR="9525" marT="9525" marB="9525">
                    <a:lnL>
                      <a:noFill/>
                    </a:lnL>
                    <a:lnR>
                      <a:noFill/>
                    </a:lnR>
                    <a:lnT>
                      <a:noFill/>
                    </a:lnT>
                    <a:lnB>
                      <a:noFill/>
                    </a:lnB>
                    <a:solidFill>
                      <a:srgbClr val="FFFFFF"/>
                    </a:solidFill>
                  </a:tcPr>
                </a:tc>
              </a:tr>
            </a:tbl>
          </a:graphicData>
        </a:graphic>
      </p:graphicFrame>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15173688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4</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6120, 6161, 6166 as </a:t>
            </a:r>
            <a:r>
              <a:rPr lang="en-GB" altLang="ko-KR" dirty="0" smtClean="0"/>
              <a:t>shown in 11-15/0397r0? </a:t>
            </a: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392366836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5</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US" altLang="ko-KR" dirty="0"/>
              <a:t>6009, 6010, 6016, 6068, 6125, 6127, 6018, 6209, 6210 </a:t>
            </a:r>
            <a:r>
              <a:rPr lang="en-GB" altLang="ko-KR" dirty="0" smtClean="0"/>
              <a:t>as shown in 11-15/0400r1? </a:t>
            </a: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376072177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6</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US" altLang="ko-KR" dirty="0"/>
              <a:t>6226, 6057, 6058, 6101, 6130, 6201, 6202, 6203, 6204, 6141, 6200, 6214, 6215, 6094, 6096, 6131, 6097, 6132, 6211</a:t>
            </a:r>
            <a:r>
              <a:rPr lang="en-GB" altLang="ko-KR" dirty="0" smtClean="0"/>
              <a:t> </a:t>
            </a:r>
            <a:r>
              <a:rPr lang="en-GB" altLang="ko-KR" dirty="0"/>
              <a:t>as </a:t>
            </a:r>
            <a:r>
              <a:rPr lang="en-GB" altLang="ko-KR" dirty="0" smtClean="0"/>
              <a:t>shown in 11-15/0266r0? </a:t>
            </a: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32</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402518443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7</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pt-BR" altLang="ko-KR" dirty="0"/>
              <a:t>6012, 6013, 6014, 6015, 6017 </a:t>
            </a:r>
            <a:r>
              <a:rPr lang="en-GB" altLang="ko-KR" dirty="0" smtClean="0"/>
              <a:t>as shown in 11-15/0311r1? </a:t>
            </a:r>
          </a:p>
          <a:p>
            <a:pPr lvl="1"/>
            <a:r>
              <a:rPr lang="en-US" altLang="ko-KR" dirty="0"/>
              <a:t>Unanimously Passed</a:t>
            </a:r>
            <a:endParaRPr lang="en-GB" altLang="ko-KR" dirty="0"/>
          </a:p>
          <a:p>
            <a:pPr lvl="1"/>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33</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6903037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8</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pt-BR" altLang="ko-KR" dirty="0"/>
              <a:t>6040, 6041,6042, 6098, 6089, 6090, 6043, 6044, 6045, 6046, 6205 </a:t>
            </a:r>
            <a:r>
              <a:rPr lang="en-GB" altLang="ko-KR" dirty="0" smtClean="0"/>
              <a:t>as shown in 11-15/0310r1? </a:t>
            </a:r>
          </a:p>
          <a:p>
            <a:pPr lvl="1"/>
            <a:r>
              <a:rPr lang="en-US" altLang="ko-KR" dirty="0"/>
              <a:t>Unanimously Passed</a:t>
            </a:r>
            <a:endParaRPr lang="en-GB" altLang="ko-KR" dirty="0"/>
          </a:p>
          <a:p>
            <a:pPr lvl="1"/>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34</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376519679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9</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6083, 6084, 6085, 6086, 6087, 6088, 6095, </a:t>
            </a:r>
            <a:r>
              <a:rPr lang="en-GB" altLang="ko-KR" dirty="0" smtClean="0"/>
              <a:t>6142 as shown in 11-15/0389r1? </a:t>
            </a:r>
          </a:p>
          <a:p>
            <a:pPr lvl="1"/>
            <a:r>
              <a:rPr lang="en-US" altLang="ko-KR" dirty="0"/>
              <a:t>Unanimously Passed</a:t>
            </a:r>
            <a:endParaRPr lang="en-GB" altLang="ko-KR" dirty="0"/>
          </a:p>
          <a:p>
            <a:pPr lvl="1"/>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35</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48053388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9</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US" altLang="ko-KR" dirty="0"/>
              <a:t>6001, 6024, 6139, 6140, 6151, 6152, 6153, </a:t>
            </a:r>
            <a:r>
              <a:rPr lang="en-US" altLang="ko-KR" dirty="0" smtClean="0"/>
              <a:t>6163</a:t>
            </a:r>
            <a:r>
              <a:rPr lang="en-US" altLang="ko-KR" dirty="0"/>
              <a:t>, 6164, </a:t>
            </a:r>
            <a:r>
              <a:rPr lang="en-US" altLang="ko-KR" dirty="0" smtClean="0"/>
              <a:t>6169</a:t>
            </a:r>
            <a:r>
              <a:rPr lang="en-US" altLang="ko-KR" dirty="0"/>
              <a:t>, 6170, 6171, </a:t>
            </a:r>
            <a:r>
              <a:rPr lang="en-US" altLang="ko-KR" dirty="0" smtClean="0"/>
              <a:t>6228 </a:t>
            </a:r>
            <a:r>
              <a:rPr lang="en-GB" altLang="ko-KR" dirty="0" smtClean="0"/>
              <a:t>as shown in 11-15/0416r1? </a:t>
            </a:r>
          </a:p>
          <a:p>
            <a:pPr lvl="1"/>
            <a:r>
              <a:rPr lang="en-US" altLang="ko-KR" dirty="0"/>
              <a:t>Unanimously Passed</a:t>
            </a:r>
            <a:endParaRPr lang="en-GB" altLang="ko-KR" dirty="0"/>
          </a:p>
          <a:p>
            <a:pPr lvl="1"/>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36</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15163735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7526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Mandatory Draft Review (MDR) </a:t>
            </a:r>
            <a:r>
              <a:rPr lang="en-US" altLang="ko-KR" dirty="0"/>
              <a:t>Report </a:t>
            </a:r>
            <a:br>
              <a:rPr lang="en-US" altLang="ko-KR" dirty="0"/>
            </a:br>
            <a:r>
              <a:rPr lang="en-US" altLang="ko-KR" dirty="0">
                <a:hlinkClick r:id="rId2"/>
              </a:rPr>
              <a:t>https://</a:t>
            </a:r>
            <a:r>
              <a:rPr lang="en-US" altLang="ko-KR" dirty="0" smtClean="0">
                <a:hlinkClick r:id="rId2"/>
              </a:rPr>
              <a:t>mentor.ieee.org/802.11/dcn/15/11-15-0247-00-0000-p802-11ah-mdr-report.doc</a:t>
            </a:r>
            <a:endParaRPr lang="en-US" altLang="ko-KR" dirty="0" smtClean="0"/>
          </a:p>
          <a:p>
            <a:pPr lvl="1"/>
            <a:r>
              <a:rPr lang="en-US" altLang="ko-KR" dirty="0" err="1" smtClean="0"/>
              <a:t>TGah</a:t>
            </a:r>
            <a:r>
              <a:rPr lang="en-US" altLang="ko-KR" dirty="0" smtClean="0"/>
              <a:t> Editor is implementing the MDR comments</a:t>
            </a:r>
            <a:endParaRPr lang="en-US" altLang="ko-KR" dirty="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a:t>
            </a:r>
            <a:r>
              <a:rPr lang="en-US" altLang="ko-KR" dirty="0" smtClean="0"/>
              <a:t>PM2)</a:t>
            </a:r>
            <a:endParaRPr lang="ko-KR" altLang="en-US" dirty="0"/>
          </a:p>
        </p:txBody>
      </p:sp>
      <p:sp>
        <p:nvSpPr>
          <p:cNvPr id="4" name="날짜 개체 틀 3"/>
          <p:cNvSpPr>
            <a:spLocks noGrp="1"/>
          </p:cNvSpPr>
          <p:nvPr>
            <p:ph type="dt" sz="half" idx="10"/>
          </p:nvPr>
        </p:nvSpPr>
        <p:spPr>
          <a:xfrm>
            <a:off x="696913" y="332601"/>
            <a:ext cx="1182055" cy="276999"/>
          </a:xfrm>
        </p:spPr>
        <p:txBody>
          <a:bodyPr/>
          <a:lstStyle/>
          <a:p>
            <a:r>
              <a:rPr lang="en-US" altLang="ko-KR" dirty="0"/>
              <a:t>March 2015</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26911593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PM2)</a:t>
            </a:r>
            <a:endParaRPr lang="en-US" dirty="0"/>
          </a:p>
        </p:txBody>
      </p:sp>
      <p:sp>
        <p:nvSpPr>
          <p:cNvPr id="3" name="Content Placeholder 2"/>
          <p:cNvSpPr>
            <a:spLocks noGrp="1"/>
          </p:cNvSpPr>
          <p:nvPr>
            <p:ph idx="1"/>
          </p:nvPr>
        </p:nvSpPr>
        <p:spPr>
          <a:xfrm>
            <a:off x="685800" y="1600200"/>
            <a:ext cx="7772400" cy="4114800"/>
          </a:xfrm>
        </p:spPr>
        <p:txBody>
          <a:bodyPr/>
          <a:lstStyle/>
          <a:p>
            <a:r>
              <a:rPr lang="en-US" altLang="ko-KR" dirty="0"/>
              <a:t>PHY and MAC</a:t>
            </a:r>
          </a:p>
          <a:p>
            <a:pPr lvl="1"/>
            <a:r>
              <a:rPr lang="en-US" altLang="ko-KR" sz="1800" dirty="0">
                <a:solidFill>
                  <a:schemeClr val="bg2"/>
                </a:solidFill>
              </a:rPr>
              <a:t>lb207-mac-miscellaneous-comment-resolution </a:t>
            </a:r>
            <a:r>
              <a:rPr lang="en-US" altLang="ko-KR" sz="1800" dirty="0" smtClean="0">
                <a:solidFill>
                  <a:schemeClr val="bg2"/>
                </a:solidFill>
              </a:rPr>
              <a:t>(11-15/275r1, Yongho) </a:t>
            </a:r>
          </a:p>
          <a:p>
            <a:pPr lvl="2"/>
            <a:r>
              <a:rPr lang="pt-BR" altLang="ko-KR" sz="1800" dirty="0" smtClean="0">
                <a:solidFill>
                  <a:schemeClr val="bg2"/>
                </a:solidFill>
              </a:rPr>
              <a:t>6064 (1 CID)</a:t>
            </a:r>
            <a:endParaRPr lang="en-US" altLang="ko-KR" sz="1800" dirty="0" smtClean="0">
              <a:solidFill>
                <a:schemeClr val="bg2"/>
              </a:solidFill>
            </a:endParaRPr>
          </a:p>
          <a:p>
            <a:pPr lvl="1"/>
            <a:r>
              <a:rPr lang="en-US" altLang="ko-KR" sz="1800" dirty="0" smtClean="0">
                <a:solidFill>
                  <a:schemeClr val="bg2"/>
                </a:solidFill>
              </a:rPr>
              <a:t>LB </a:t>
            </a:r>
            <a:r>
              <a:rPr lang="en-US" altLang="ko-KR" sz="1800" dirty="0">
                <a:solidFill>
                  <a:schemeClr val="bg2"/>
                </a:solidFill>
              </a:rPr>
              <a:t>207 Comment Resolution for </a:t>
            </a:r>
            <a:r>
              <a:rPr lang="en-US" altLang="ko-KR" sz="1800" dirty="0" smtClean="0">
                <a:solidFill>
                  <a:schemeClr val="bg2"/>
                </a:solidFill>
              </a:rPr>
              <a:t>9.46.1 (11-15/0325r0</a:t>
            </a:r>
            <a:r>
              <a:rPr lang="en-US" altLang="ko-KR" sz="1800" dirty="0">
                <a:solidFill>
                  <a:schemeClr val="bg2"/>
                </a:solidFill>
              </a:rPr>
              <a:t>, Po-Kai </a:t>
            </a:r>
            <a:r>
              <a:rPr lang="en-US" altLang="ko-KR" sz="1800" dirty="0" smtClean="0">
                <a:solidFill>
                  <a:schemeClr val="bg2"/>
                </a:solidFill>
              </a:rPr>
              <a:t>Huang)</a:t>
            </a:r>
          </a:p>
          <a:p>
            <a:pPr lvl="2"/>
            <a:r>
              <a:rPr lang="en-US" altLang="ko-KR" sz="1800" dirty="0">
                <a:solidFill>
                  <a:schemeClr val="bg2"/>
                </a:solidFill>
              </a:rPr>
              <a:t>6222, 6224, 6225, </a:t>
            </a:r>
            <a:r>
              <a:rPr lang="en-US" altLang="ko-KR" sz="1800" dirty="0" smtClean="0">
                <a:solidFill>
                  <a:schemeClr val="bg2"/>
                </a:solidFill>
              </a:rPr>
              <a:t>6227 (4 CIDs)</a:t>
            </a:r>
          </a:p>
          <a:p>
            <a:pPr lvl="1"/>
            <a:r>
              <a:rPr lang="en-US" altLang="ko-KR" sz="1800" dirty="0" smtClean="0">
                <a:solidFill>
                  <a:schemeClr val="bg2"/>
                </a:solidFill>
              </a:rPr>
              <a:t>lb207-TWT-CIDs (11-15/0393r1, Matthew)</a:t>
            </a:r>
          </a:p>
          <a:p>
            <a:pPr lvl="2"/>
            <a:r>
              <a:rPr lang="en-US" altLang="ko-KR" sz="1800" dirty="0">
                <a:solidFill>
                  <a:schemeClr val="bg2"/>
                </a:solidFill>
              </a:rPr>
              <a:t>6011, 6075, 6076, 6078, 6126, 6134, 6135, 6136, 6137, 6145, 6208, 6223, 6074, 6077, 6133, 6212 </a:t>
            </a:r>
            <a:r>
              <a:rPr lang="en-US" altLang="ko-KR" sz="1800" dirty="0" smtClean="0">
                <a:solidFill>
                  <a:schemeClr val="bg2"/>
                </a:solidFill>
              </a:rPr>
              <a:t>(16 CIDs)</a:t>
            </a:r>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6129918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PM1)</a:t>
            </a:r>
            <a:endParaRPr lang="en-US" dirty="0"/>
          </a:p>
        </p:txBody>
      </p:sp>
      <p:sp>
        <p:nvSpPr>
          <p:cNvPr id="3" name="Content Placeholder 2"/>
          <p:cNvSpPr>
            <a:spLocks noGrp="1"/>
          </p:cNvSpPr>
          <p:nvPr>
            <p:ph idx="1"/>
          </p:nvPr>
        </p:nvSpPr>
        <p:spPr>
          <a:xfrm>
            <a:off x="685800" y="1600200"/>
            <a:ext cx="7772400" cy="4114800"/>
          </a:xfrm>
        </p:spPr>
        <p:txBody>
          <a:bodyPr/>
          <a:lstStyle/>
          <a:p>
            <a:r>
              <a:rPr lang="en-US" altLang="ko-KR" dirty="0"/>
              <a:t>PHY and MAC</a:t>
            </a:r>
          </a:p>
          <a:p>
            <a:pPr lvl="1"/>
            <a:r>
              <a:rPr lang="en-US" altLang="ko-KR" sz="1800" dirty="0" smtClean="0">
                <a:solidFill>
                  <a:schemeClr val="bg2"/>
                </a:solidFill>
              </a:rPr>
              <a:t>lb207-TWT-CIDs (11-15/0393r1, Matthew)</a:t>
            </a:r>
          </a:p>
          <a:p>
            <a:pPr lvl="2"/>
            <a:r>
              <a:rPr lang="en-US" altLang="ko-KR" sz="1800" dirty="0">
                <a:solidFill>
                  <a:schemeClr val="bg2"/>
                </a:solidFill>
              </a:rPr>
              <a:t>6011, 6075, 6076, 6078, 6126, 6134, 6135, 6136, 6137, 6145, 6208, 6223, 6074, 6077, 6133, 6212 </a:t>
            </a:r>
            <a:r>
              <a:rPr lang="en-US" altLang="ko-KR" sz="1800" dirty="0" smtClean="0">
                <a:solidFill>
                  <a:schemeClr val="bg2"/>
                </a:solidFill>
              </a:rPr>
              <a:t>(16 CIDs)</a:t>
            </a:r>
            <a:endParaRPr lang="en-US" altLang="ko-KR" sz="1800" dirty="0"/>
          </a:p>
          <a:p>
            <a:pPr lvl="1"/>
            <a:r>
              <a:rPr lang="en-US" altLang="ko-KR" sz="1800" dirty="0">
                <a:solidFill>
                  <a:schemeClr val="bg2"/>
                </a:solidFill>
              </a:rPr>
              <a:t>lb207-comment-resolution-9-50-4-sectorization (11-15/0391r0, James)</a:t>
            </a:r>
          </a:p>
          <a:p>
            <a:pPr lvl="2"/>
            <a:r>
              <a:rPr lang="en-US" altLang="ko-KR" sz="1800" dirty="0">
                <a:solidFill>
                  <a:schemeClr val="bg2"/>
                </a:solidFill>
              </a:rPr>
              <a:t>6178, 6235 (2 CIDs)</a:t>
            </a:r>
            <a:endParaRPr lang="en-US" altLang="ko-KR" dirty="0">
              <a:solidFill>
                <a:schemeClr val="bg2"/>
              </a:solidFill>
            </a:endParaRPr>
          </a:p>
          <a:p>
            <a:pPr lvl="1"/>
            <a:r>
              <a:rPr lang="en-US" altLang="ko-KR" sz="1800" dirty="0" smtClean="0">
                <a:solidFill>
                  <a:schemeClr val="bg2"/>
                </a:solidFill>
              </a:rPr>
              <a:t>Comment </a:t>
            </a:r>
            <a:r>
              <a:rPr lang="en-US" altLang="ko-KR" sz="1800" dirty="0">
                <a:solidFill>
                  <a:schemeClr val="bg2"/>
                </a:solidFill>
              </a:rPr>
              <a:t>Resolutions on Clause 8.4.2.187 for LB207 (15/0397r0, </a:t>
            </a:r>
            <a:r>
              <a:rPr lang="en-US" altLang="ko-KR" sz="1800" dirty="0" err="1">
                <a:solidFill>
                  <a:schemeClr val="bg2"/>
                </a:solidFill>
              </a:rPr>
              <a:t>Jianhan</a:t>
            </a:r>
            <a:r>
              <a:rPr lang="en-US" altLang="ko-KR" sz="1800" dirty="0">
                <a:solidFill>
                  <a:schemeClr val="bg2"/>
                </a:solidFill>
              </a:rPr>
              <a:t>)</a:t>
            </a:r>
          </a:p>
          <a:p>
            <a:pPr lvl="2"/>
            <a:r>
              <a:rPr lang="en-GB" altLang="ko-KR" sz="1800" dirty="0">
                <a:solidFill>
                  <a:schemeClr val="bg2"/>
                </a:solidFill>
              </a:rPr>
              <a:t>6120, 6161, 6166 (3 CIDs</a:t>
            </a:r>
            <a:r>
              <a:rPr lang="en-GB" altLang="ko-KR" sz="1800" dirty="0" smtClean="0">
                <a:solidFill>
                  <a:schemeClr val="bg2"/>
                </a:solidFill>
              </a:rPr>
              <a:t>)</a:t>
            </a:r>
          </a:p>
          <a:p>
            <a:pPr lvl="1"/>
            <a:r>
              <a:rPr lang="en-US" altLang="ko-KR" sz="1800" dirty="0">
                <a:solidFill>
                  <a:schemeClr val="bg2"/>
                </a:solidFill>
              </a:rPr>
              <a:t>lb207-mac-miscellaneous-comment-resolution-part2 (11-15/0400r0, Yongho)</a:t>
            </a:r>
          </a:p>
          <a:p>
            <a:pPr lvl="2"/>
            <a:r>
              <a:rPr lang="en-US" altLang="ko-KR" sz="1800" dirty="0">
                <a:solidFill>
                  <a:schemeClr val="bg2"/>
                </a:solidFill>
              </a:rPr>
              <a:t>6009, 6010, 6016, 6068, 6125, 6127, 6018, 6209, </a:t>
            </a:r>
            <a:r>
              <a:rPr lang="en-US" altLang="ko-KR" sz="1800" dirty="0" smtClean="0">
                <a:solidFill>
                  <a:schemeClr val="bg2"/>
                </a:solidFill>
              </a:rPr>
              <a:t>6210 (9 </a:t>
            </a:r>
            <a:r>
              <a:rPr lang="en-US" altLang="ko-KR" sz="1800" dirty="0" smtClean="0">
                <a:solidFill>
                  <a:schemeClr val="bg2"/>
                </a:solidFill>
              </a:rPr>
              <a:t>CIDs)</a:t>
            </a:r>
            <a:endParaRPr lang="en-US" altLang="ko-KR" sz="1800" dirty="0" smtClean="0">
              <a:solidFill>
                <a:schemeClr val="bg2"/>
              </a:solidFill>
            </a:endParaRPr>
          </a:p>
          <a:p>
            <a:pPr marL="457200" lvl="1" indent="0">
              <a:buNone/>
            </a:pPr>
            <a:endParaRPr lang="en-GB" altLang="ko-KR" sz="1000" dirty="0">
              <a:solidFill>
                <a:schemeClr val="bg2"/>
              </a:solidFill>
            </a:endParaRPr>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8672169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PM1)</a:t>
            </a:r>
            <a:endParaRPr lang="en-US" dirty="0"/>
          </a:p>
        </p:txBody>
      </p:sp>
      <p:sp>
        <p:nvSpPr>
          <p:cNvPr id="3" name="Content Placeholder 2"/>
          <p:cNvSpPr>
            <a:spLocks noGrp="1"/>
          </p:cNvSpPr>
          <p:nvPr>
            <p:ph idx="1"/>
          </p:nvPr>
        </p:nvSpPr>
        <p:spPr>
          <a:xfrm>
            <a:off x="685800" y="1600200"/>
            <a:ext cx="7772400" cy="4114800"/>
          </a:xfrm>
        </p:spPr>
        <p:txBody>
          <a:bodyPr/>
          <a:lstStyle/>
          <a:p>
            <a:r>
              <a:rPr lang="en-US" altLang="ko-KR" dirty="0"/>
              <a:t>PHY and MAC</a:t>
            </a:r>
          </a:p>
          <a:p>
            <a:pPr lvl="1"/>
            <a:r>
              <a:rPr lang="en-US" altLang="ko-KR" sz="1800" dirty="0" smtClean="0">
                <a:solidFill>
                  <a:schemeClr val="bg2"/>
                </a:solidFill>
              </a:rPr>
              <a:t>LB </a:t>
            </a:r>
            <a:r>
              <a:rPr lang="en-US" altLang="ko-KR" sz="1800" dirty="0">
                <a:solidFill>
                  <a:schemeClr val="bg2"/>
                </a:solidFill>
              </a:rPr>
              <a:t>207 Comment Resolution for Miscellaneous part 2 (11-15/0266r0, Alfred)</a:t>
            </a:r>
          </a:p>
          <a:p>
            <a:pPr lvl="2"/>
            <a:r>
              <a:rPr lang="en-US" altLang="ko-KR" sz="1800" dirty="0">
                <a:solidFill>
                  <a:schemeClr val="bg2"/>
                </a:solidFill>
              </a:rPr>
              <a:t>6226, 6057, 6058, 6101, 6130, 6201, 6202, 6203, 6204, 6141, 6200, 6214, 6215, 6094, 6096, 6131, 6097, 6132, 6211 (19 CIDs)</a:t>
            </a:r>
            <a:endParaRPr lang="en-US" altLang="ko-KR" dirty="0">
              <a:solidFill>
                <a:schemeClr val="bg2"/>
              </a:solidFill>
            </a:endParaRPr>
          </a:p>
          <a:p>
            <a:pPr lvl="1"/>
            <a:endParaRPr lang="en-GB" altLang="ko-KR" sz="1000" dirty="0">
              <a:solidFill>
                <a:schemeClr val="bg2"/>
              </a:solidFill>
            </a:endParaRPr>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0976604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t>
            </a:r>
            <a:r>
              <a:rPr lang="en-US" altLang="ko-KR" dirty="0" smtClean="0"/>
              <a:t>PM2)</a:t>
            </a:r>
            <a:endParaRPr lang="en-US" dirty="0"/>
          </a:p>
        </p:txBody>
      </p:sp>
      <p:sp>
        <p:nvSpPr>
          <p:cNvPr id="3" name="Content Placeholder 2"/>
          <p:cNvSpPr>
            <a:spLocks noGrp="1"/>
          </p:cNvSpPr>
          <p:nvPr>
            <p:ph idx="1"/>
          </p:nvPr>
        </p:nvSpPr>
        <p:spPr>
          <a:xfrm>
            <a:off x="685800" y="1600200"/>
            <a:ext cx="7772400" cy="4114800"/>
          </a:xfrm>
        </p:spPr>
        <p:txBody>
          <a:bodyPr/>
          <a:lstStyle/>
          <a:p>
            <a:r>
              <a:rPr lang="en-US" altLang="ko-KR" dirty="0"/>
              <a:t>PHY and </a:t>
            </a:r>
            <a:r>
              <a:rPr lang="en-US" altLang="ko-KR" dirty="0" smtClean="0"/>
              <a:t>MAC</a:t>
            </a:r>
            <a:endParaRPr lang="en-US" altLang="ko-KR" sz="1800" dirty="0" smtClean="0"/>
          </a:p>
          <a:p>
            <a:pPr lvl="1"/>
            <a:r>
              <a:rPr lang="en-US" altLang="ko-KR" sz="1800" dirty="0" smtClean="0">
                <a:solidFill>
                  <a:schemeClr val="bg2"/>
                </a:solidFill>
              </a:rPr>
              <a:t>lb207-mac-comment-resolution-for-clauses-8.8.5.3-and-10.1.3.10.2 </a:t>
            </a:r>
            <a:r>
              <a:rPr lang="en-US" altLang="ko-KR" sz="1800" dirty="0">
                <a:solidFill>
                  <a:schemeClr val="bg2"/>
                </a:solidFill>
              </a:rPr>
              <a:t>(11-15/0311r0, Jason)</a:t>
            </a:r>
          </a:p>
          <a:p>
            <a:pPr lvl="2"/>
            <a:r>
              <a:rPr lang="pt-BR" altLang="ko-KR" sz="1800" dirty="0">
                <a:solidFill>
                  <a:schemeClr val="bg2"/>
                </a:solidFill>
              </a:rPr>
              <a:t>6012, 6013, 6014, 6015, 6017 (5 CIDs</a:t>
            </a:r>
            <a:r>
              <a:rPr lang="pt-BR" altLang="ko-KR" sz="1800" dirty="0" smtClean="0">
                <a:solidFill>
                  <a:schemeClr val="bg2"/>
                </a:solidFill>
              </a:rPr>
              <a:t>)</a:t>
            </a:r>
          </a:p>
          <a:p>
            <a:pPr lvl="1"/>
            <a:r>
              <a:rPr lang="en-US" altLang="ko-KR" sz="1800" dirty="0">
                <a:solidFill>
                  <a:schemeClr val="bg2"/>
                </a:solidFill>
              </a:rPr>
              <a:t>lb207-mac-comment-resolution-for-clauses-8.4.2.190-8.4.2.191-8.9.1.1.1 (11-15/0310r0, Jason) </a:t>
            </a:r>
          </a:p>
          <a:p>
            <a:pPr lvl="2"/>
            <a:r>
              <a:rPr lang="pt-BR" altLang="ko-KR" sz="1800" dirty="0">
                <a:solidFill>
                  <a:schemeClr val="bg2"/>
                </a:solidFill>
              </a:rPr>
              <a:t>6040, 6041,6042, 6098, 6089, 6090, 6043, 6044, 6045, 6046, 6205 (11 CIDs</a:t>
            </a:r>
            <a:r>
              <a:rPr lang="pt-BR" altLang="ko-KR" sz="1800" dirty="0" smtClean="0">
                <a:solidFill>
                  <a:schemeClr val="bg2"/>
                </a:solidFill>
              </a:rPr>
              <a:t>)</a:t>
            </a:r>
          </a:p>
          <a:p>
            <a:pPr lvl="1"/>
            <a:r>
              <a:rPr lang="en-US" altLang="ko-KR" sz="1800" dirty="0" smtClean="0">
                <a:solidFill>
                  <a:schemeClr val="bg2"/>
                </a:solidFill>
              </a:rPr>
              <a:t>LB207 </a:t>
            </a:r>
            <a:r>
              <a:rPr lang="en-US" altLang="ko-KR" sz="1800" dirty="0">
                <a:solidFill>
                  <a:schemeClr val="bg2"/>
                </a:solidFill>
              </a:rPr>
              <a:t>MAC comment resolutions (11-15/0389r0, </a:t>
            </a:r>
            <a:r>
              <a:rPr lang="en-US" altLang="ko-KR" sz="1800" dirty="0" err="1">
                <a:solidFill>
                  <a:schemeClr val="bg2"/>
                </a:solidFill>
              </a:rPr>
              <a:t>Liwen</a:t>
            </a:r>
            <a:r>
              <a:rPr lang="en-US" altLang="ko-KR" sz="1800" dirty="0">
                <a:solidFill>
                  <a:schemeClr val="bg2"/>
                </a:solidFill>
              </a:rPr>
              <a:t>)</a:t>
            </a:r>
          </a:p>
          <a:p>
            <a:pPr lvl="2"/>
            <a:r>
              <a:rPr lang="en-US" altLang="ko-KR" sz="1800" dirty="0">
                <a:solidFill>
                  <a:schemeClr val="bg2"/>
                </a:solidFill>
              </a:rPr>
              <a:t>6083, 6084, 6085, 6086, 6087, 6088, 6095, 6142 (8 CIDs)</a:t>
            </a:r>
            <a:endParaRPr lang="en-US" altLang="ko-KR" sz="1400" dirty="0">
              <a:solidFill>
                <a:schemeClr val="bg2"/>
              </a:solidFill>
            </a:endParaRPr>
          </a:p>
          <a:p>
            <a:pPr lvl="1"/>
            <a:r>
              <a:rPr lang="en-GB" altLang="ko-KR" sz="1800" dirty="0">
                <a:solidFill>
                  <a:schemeClr val="bg2"/>
                </a:solidFill>
              </a:rPr>
              <a:t>Comment Resolution Relay Operation (11-15/0416r0, </a:t>
            </a:r>
            <a:r>
              <a:rPr lang="en-GB" altLang="ko-KR" sz="1800" dirty="0" err="1">
                <a:solidFill>
                  <a:schemeClr val="bg2"/>
                </a:solidFill>
              </a:rPr>
              <a:t>Menzo</a:t>
            </a:r>
            <a:r>
              <a:rPr lang="en-GB" altLang="ko-KR" sz="1800" dirty="0">
                <a:solidFill>
                  <a:schemeClr val="bg2"/>
                </a:solidFill>
              </a:rPr>
              <a:t>) </a:t>
            </a:r>
          </a:p>
          <a:p>
            <a:pPr lvl="2"/>
            <a:r>
              <a:rPr lang="en-US" altLang="ko-KR" sz="1800" dirty="0">
                <a:solidFill>
                  <a:schemeClr val="bg2"/>
                </a:solidFill>
              </a:rPr>
              <a:t>6001, 6024, 6139, 6140, 6151, 6152, 6153, </a:t>
            </a:r>
            <a:r>
              <a:rPr lang="en-US" altLang="ko-KR" sz="1800" dirty="0" smtClean="0">
                <a:solidFill>
                  <a:schemeClr val="bg2"/>
                </a:solidFill>
              </a:rPr>
              <a:t>6163</a:t>
            </a:r>
            <a:r>
              <a:rPr lang="en-US" altLang="ko-KR" sz="1800" dirty="0">
                <a:solidFill>
                  <a:schemeClr val="bg2"/>
                </a:solidFill>
              </a:rPr>
              <a:t>, 6164, </a:t>
            </a:r>
            <a:r>
              <a:rPr lang="en-US" altLang="ko-KR" sz="1800" dirty="0" smtClean="0">
                <a:solidFill>
                  <a:schemeClr val="bg2"/>
                </a:solidFill>
              </a:rPr>
              <a:t>6169</a:t>
            </a:r>
            <a:r>
              <a:rPr lang="en-US" altLang="ko-KR" sz="1800" dirty="0">
                <a:solidFill>
                  <a:schemeClr val="bg2"/>
                </a:solidFill>
              </a:rPr>
              <a:t>, 6170, 6171, </a:t>
            </a:r>
            <a:r>
              <a:rPr lang="en-US" altLang="ko-KR" sz="1800" dirty="0" smtClean="0">
                <a:solidFill>
                  <a:schemeClr val="bg2"/>
                </a:solidFill>
              </a:rPr>
              <a:t>6228 (</a:t>
            </a:r>
            <a:r>
              <a:rPr lang="en-US" altLang="ko-KR" sz="1800" dirty="0">
                <a:solidFill>
                  <a:schemeClr val="bg2"/>
                </a:solidFill>
              </a:rPr>
              <a:t>17 CIDs</a:t>
            </a:r>
            <a:r>
              <a:rPr lang="en-US" altLang="ko-KR" sz="1800" dirty="0" smtClean="0">
                <a:solidFill>
                  <a:schemeClr val="bg2"/>
                </a:solidFill>
              </a:rPr>
              <a:t>)</a:t>
            </a:r>
            <a:endParaRPr lang="en-GB" altLang="ko-KR" sz="1400"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32800556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PM2)</a:t>
            </a:r>
            <a:endParaRPr lang="en-US" dirty="0"/>
          </a:p>
        </p:txBody>
      </p:sp>
      <p:sp>
        <p:nvSpPr>
          <p:cNvPr id="3" name="Content Placeholder 2"/>
          <p:cNvSpPr>
            <a:spLocks noGrp="1"/>
          </p:cNvSpPr>
          <p:nvPr>
            <p:ph idx="1"/>
          </p:nvPr>
        </p:nvSpPr>
        <p:spPr/>
        <p:txBody>
          <a:bodyPr/>
          <a:lstStyle/>
          <a:p>
            <a:r>
              <a:rPr lang="en-US" altLang="ko-KR" dirty="0"/>
              <a:t>Submissions made during conference calls and ready for motion on Wednesday </a:t>
            </a:r>
            <a:r>
              <a:rPr lang="en-US" altLang="ko-KR" dirty="0" smtClean="0"/>
              <a:t>PM2</a:t>
            </a:r>
            <a:endParaRPr lang="en-US" altLang="ko-KR" dirty="0"/>
          </a:p>
          <a:p>
            <a:pPr lvl="1"/>
            <a:r>
              <a:rPr lang="en-US" altLang="ko-KR" dirty="0"/>
              <a:t>TBD</a:t>
            </a:r>
            <a:r>
              <a:rPr lang="en-US" altLang="ko-KR" dirty="0">
                <a:solidFill>
                  <a:schemeClr val="bg2"/>
                </a:solidFill>
              </a:rPr>
              <a:t/>
            </a:r>
            <a:br>
              <a:rPr lang="en-US" altLang="ko-KR" dirty="0">
                <a:solidFill>
                  <a:schemeClr val="bg2"/>
                </a:solidFill>
              </a:rPr>
            </a:br>
            <a:endParaRPr lang="ko-KR" alt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11245</TotalTime>
  <Words>2164</Words>
  <Application>Microsoft Office PowerPoint</Application>
  <PresentationFormat>화면 슬라이드 쇼(4:3)</PresentationFormat>
  <Paragraphs>434</Paragraphs>
  <Slides>36</Slides>
  <Notes>6</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36</vt:i4>
      </vt:variant>
    </vt:vector>
  </HeadingPairs>
  <TitlesOfParts>
    <vt:vector size="38" baseType="lpstr">
      <vt:lpstr>802-11-PathProtection</vt:lpstr>
      <vt:lpstr>Document</vt:lpstr>
      <vt:lpstr>IEEE 802.11ah Sub 1 GHz license-exempt operation Agenda for March 2015</vt:lpstr>
      <vt:lpstr>IEEE 802.11ah Agenda</vt:lpstr>
      <vt:lpstr>Submissions (Monday PM2)</vt:lpstr>
      <vt:lpstr>Submissions (Monday PM2)</vt:lpstr>
      <vt:lpstr>Submissions (Monday PM2)</vt:lpstr>
      <vt:lpstr>Submissions (Tuesday PM1)</vt:lpstr>
      <vt:lpstr>Submissions (Tuesday PM1)</vt:lpstr>
      <vt:lpstr>Submissions (Tuesday PM2)</vt:lpstr>
      <vt:lpstr>Submissions (Wednesday PM2)</vt:lpstr>
      <vt:lpstr>Submissions (Wednesday PM2)</vt:lpstr>
      <vt:lpstr>Submissions (Wednesday PM2)</vt:lpstr>
      <vt:lpstr>Submissions (Thursday AM2)</vt:lpstr>
      <vt:lpstr>Submissions (Thursday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Motion 5</vt:lpstr>
      <vt:lpstr>Pre-motion 1</vt:lpstr>
      <vt:lpstr>Pre-motion 2</vt:lpstr>
      <vt:lpstr>Pre-motion 3</vt:lpstr>
      <vt:lpstr>Pre-motion 4</vt:lpstr>
      <vt:lpstr>Pre-motion 5</vt:lpstr>
      <vt:lpstr>Pre-motion 6</vt:lpstr>
      <vt:lpstr>Pre-motion 7</vt:lpstr>
      <vt:lpstr>Pre-motion 8</vt:lpstr>
      <vt:lpstr>Pre-motion 9</vt:lpstr>
      <vt:lpstr>Pre-motion 9</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1050</cp:revision>
  <cp:lastPrinted>1998-02-10T13:28:06Z</cp:lastPrinted>
  <dcterms:created xsi:type="dcterms:W3CDTF">2009-11-09T00:32:22Z</dcterms:created>
  <dcterms:modified xsi:type="dcterms:W3CDTF">2015-03-10T23:26:04Z</dcterms:modified>
</cp:coreProperties>
</file>