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2" r:id="rId1"/>
  </p:sldMasterIdLst>
  <p:notesMasterIdLst>
    <p:notesMasterId r:id="rId39"/>
  </p:notesMasterIdLst>
  <p:handoutMasterIdLst>
    <p:handoutMasterId r:id="rId40"/>
  </p:handoutMasterIdLst>
  <p:sldIdLst>
    <p:sldId id="256" r:id="rId2"/>
    <p:sldId id="257" r:id="rId3"/>
    <p:sldId id="274" r:id="rId4"/>
    <p:sldId id="275" r:id="rId5"/>
    <p:sldId id="284" r:id="rId6"/>
    <p:sldId id="285" r:id="rId7"/>
    <p:sldId id="276" r:id="rId8"/>
    <p:sldId id="277" r:id="rId9"/>
    <p:sldId id="278" r:id="rId10"/>
    <p:sldId id="279" r:id="rId11"/>
    <p:sldId id="280" r:id="rId12"/>
    <p:sldId id="281" r:id="rId13"/>
    <p:sldId id="286" r:id="rId14"/>
    <p:sldId id="282" r:id="rId15"/>
    <p:sldId id="283" r:id="rId16"/>
    <p:sldId id="287" r:id="rId17"/>
    <p:sldId id="288" r:id="rId18"/>
    <p:sldId id="289" r:id="rId19"/>
    <p:sldId id="290" r:id="rId20"/>
    <p:sldId id="292" r:id="rId21"/>
    <p:sldId id="294" r:id="rId22"/>
    <p:sldId id="295" r:id="rId23"/>
    <p:sldId id="293" r:id="rId24"/>
    <p:sldId id="296" r:id="rId25"/>
    <p:sldId id="297" r:id="rId26"/>
    <p:sldId id="298" r:id="rId27"/>
    <p:sldId id="299" r:id="rId28"/>
    <p:sldId id="300" r:id="rId29"/>
    <p:sldId id="301" r:id="rId30"/>
    <p:sldId id="302" r:id="rId31"/>
    <p:sldId id="303" r:id="rId32"/>
    <p:sldId id="304" r:id="rId33"/>
    <p:sldId id="305" r:id="rId34"/>
    <p:sldId id="306" r:id="rId35"/>
    <p:sldId id="307" r:id="rId36"/>
    <p:sldId id="308" r:id="rId37"/>
    <p:sldId id="309"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2" autoAdjust="0"/>
    <p:restoredTop sz="91107" autoAdjust="0"/>
  </p:normalViewPr>
  <p:slideViewPr>
    <p:cSldViewPr>
      <p:cViewPr>
        <p:scale>
          <a:sx n="60" d="100"/>
          <a:sy n="60" d="100"/>
        </p:scale>
        <p:origin x="-342" y="-84"/>
      </p:cViewPr>
      <p:guideLst>
        <p:guide orient="horz" pos="2160"/>
        <p:guide pos="2880"/>
      </p:guideLst>
    </p:cSldViewPr>
  </p:slideViewPr>
  <p:outlineViewPr>
    <p:cViewPr varScale="1">
      <p:scale>
        <a:sx n="33" d="100"/>
        <a:sy n="33"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802-11-15/0229r2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802-11-15/0229r2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802-11-15/0229r2</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802-11-15/0229r2</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802-11-15/0229r2</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802-11-15/0229r2</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3767847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March 2015</a:t>
            </a:r>
            <a:endParaRPr lang="en-GB"/>
          </a:p>
        </p:txBody>
      </p:sp>
      <p:sp>
        <p:nvSpPr>
          <p:cNvPr id="5" name="Footer Placeholder 4"/>
          <p:cNvSpPr>
            <a:spLocks noGrp="1"/>
          </p:cNvSpPr>
          <p:nvPr>
            <p:ph type="ftr" sz="quarter" idx="11"/>
          </p:nvPr>
        </p:nvSpPr>
        <p:spPr/>
        <p:txBody>
          <a:bodyPr/>
          <a:lstStyle/>
          <a:p>
            <a:r>
              <a:rPr lang="en-GB" smtClean="0"/>
              <a:t>Jon Rosdahl, CSR</a:t>
            </a:r>
            <a:endParaRPr lang="en-GB"/>
          </a:p>
        </p:txBody>
      </p:sp>
      <p:sp>
        <p:nvSpPr>
          <p:cNvPr id="6" name="Slide Number Placeholder 5"/>
          <p:cNvSpPr>
            <a:spLocks noGrp="1"/>
          </p:cNvSpPr>
          <p:nvPr>
            <p:ph type="sldNum" sz="quarter" idx="12"/>
          </p:nvPr>
        </p:nvSpPr>
        <p:spPr/>
        <p:txBody>
          <a:bodyPr/>
          <a:lstStyle/>
          <a:p>
            <a:r>
              <a:rPr lang="en-GB" smtClean="0"/>
              <a:t>Slide </a:t>
            </a:r>
            <a:fld id="{DE40C9FC-4879-4F20-9ECA-A574A90476B7}" type="slidenum">
              <a:rPr lang="en-GB" smtClean="0"/>
              <a:pPr/>
              <a:t>‹#›</a:t>
            </a:fld>
            <a:endParaRPr lang="en-GB"/>
          </a:p>
        </p:txBody>
      </p:sp>
    </p:spTree>
    <p:extLst>
      <p:ext uri="{BB962C8B-B14F-4D97-AF65-F5344CB8AC3E}">
        <p14:creationId xmlns:p14="http://schemas.microsoft.com/office/powerpoint/2010/main" val="1745492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2015</a:t>
            </a:r>
            <a:endParaRPr lang="en-GB"/>
          </a:p>
        </p:txBody>
      </p:sp>
      <p:sp>
        <p:nvSpPr>
          <p:cNvPr id="5" name="Footer Placeholder 4"/>
          <p:cNvSpPr>
            <a:spLocks noGrp="1"/>
          </p:cNvSpPr>
          <p:nvPr>
            <p:ph type="ftr" sz="quarter" idx="11"/>
          </p:nvPr>
        </p:nvSpPr>
        <p:spPr/>
        <p:txBody>
          <a:bodyPr/>
          <a:lstStyle/>
          <a:p>
            <a:r>
              <a:rPr lang="en-GB" smtClean="0"/>
              <a:t>Jon Rosdahl, CSR</a:t>
            </a:r>
            <a:endParaRPr lang="en-GB"/>
          </a:p>
        </p:txBody>
      </p:sp>
      <p:sp>
        <p:nvSpPr>
          <p:cNvPr id="6" name="Slide Number Placeholder 5"/>
          <p:cNvSpPr>
            <a:spLocks noGrp="1"/>
          </p:cNvSpPr>
          <p:nvPr>
            <p:ph type="sldNum" sz="quarter" idx="12"/>
          </p:nvPr>
        </p:nvSpPr>
        <p:spPr/>
        <p:txBody>
          <a:bodyPr/>
          <a:lstStyle/>
          <a:p>
            <a:r>
              <a:rPr lang="en-GB" smtClean="0"/>
              <a:t>Slide </a:t>
            </a:r>
            <a:fld id="{6B5E41C2-EF12-4EF2-8280-F2B4208277C2}" type="slidenum">
              <a:rPr lang="en-GB" smtClean="0"/>
              <a:pPr/>
              <a:t>‹#›</a:t>
            </a:fld>
            <a:endParaRPr lang="en-GB"/>
          </a:p>
        </p:txBody>
      </p:sp>
    </p:spTree>
    <p:extLst>
      <p:ext uri="{BB962C8B-B14F-4D97-AF65-F5344CB8AC3E}">
        <p14:creationId xmlns:p14="http://schemas.microsoft.com/office/powerpoint/2010/main" val="3501712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2015</a:t>
            </a:r>
            <a:endParaRPr lang="en-GB"/>
          </a:p>
        </p:txBody>
      </p:sp>
      <p:sp>
        <p:nvSpPr>
          <p:cNvPr id="5" name="Footer Placeholder 4"/>
          <p:cNvSpPr>
            <a:spLocks noGrp="1"/>
          </p:cNvSpPr>
          <p:nvPr>
            <p:ph type="ftr" sz="quarter" idx="11"/>
          </p:nvPr>
        </p:nvSpPr>
        <p:spPr/>
        <p:txBody>
          <a:bodyPr/>
          <a:lstStyle/>
          <a:p>
            <a:r>
              <a:rPr lang="en-GB" smtClean="0"/>
              <a:t>Jon Rosdahl, CSR</a:t>
            </a:r>
            <a:endParaRPr lang="en-GB"/>
          </a:p>
        </p:txBody>
      </p:sp>
      <p:sp>
        <p:nvSpPr>
          <p:cNvPr id="6" name="Slide Number Placeholder 5"/>
          <p:cNvSpPr>
            <a:spLocks noGrp="1"/>
          </p:cNvSpPr>
          <p:nvPr>
            <p:ph type="sldNum" sz="quarter" idx="12"/>
          </p:nvPr>
        </p:nvSpPr>
        <p:spPr/>
        <p:txBody>
          <a:bodyPr/>
          <a:lstStyle/>
          <a:p>
            <a:r>
              <a:rPr lang="en-GB" smtClean="0"/>
              <a:t>Slide </a:t>
            </a:r>
            <a:fld id="{9B0D65C8-A0CA-4DDA-83BB-897866218593}" type="slidenum">
              <a:rPr lang="en-GB" smtClean="0"/>
              <a:pPr/>
              <a:t>‹#›</a:t>
            </a:fld>
            <a:endParaRPr lang="en-GB"/>
          </a:p>
        </p:txBody>
      </p:sp>
    </p:spTree>
    <p:extLst>
      <p:ext uri="{BB962C8B-B14F-4D97-AF65-F5344CB8AC3E}">
        <p14:creationId xmlns:p14="http://schemas.microsoft.com/office/powerpoint/2010/main" val="38336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6" name="Slide Number Placeholder 5"/>
          <p:cNvSpPr>
            <a:spLocks noGrp="1"/>
          </p:cNvSpPr>
          <p:nvPr>
            <p:ph type="sldNum" sz="quarter" idx="12"/>
          </p:nvPr>
        </p:nvSpPr>
        <p:spPr/>
        <p:txBody>
          <a:bodyPr/>
          <a:lstStyle/>
          <a:p>
            <a:r>
              <a:rPr lang="en-GB" smtClean="0"/>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1251626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March 2015</a:t>
            </a:r>
            <a:endParaRPr lang="en-GB"/>
          </a:p>
        </p:txBody>
      </p:sp>
      <p:sp>
        <p:nvSpPr>
          <p:cNvPr id="5" name="Footer Placeholder 4"/>
          <p:cNvSpPr>
            <a:spLocks noGrp="1"/>
          </p:cNvSpPr>
          <p:nvPr>
            <p:ph type="ftr" sz="quarter" idx="11"/>
          </p:nvPr>
        </p:nvSpPr>
        <p:spPr/>
        <p:txBody>
          <a:bodyPr/>
          <a:lstStyle/>
          <a:p>
            <a:r>
              <a:rPr lang="en-GB" smtClean="0"/>
              <a:t>Jon Rosdahl, CSR</a:t>
            </a:r>
            <a:endParaRPr lang="en-GB"/>
          </a:p>
        </p:txBody>
      </p:sp>
      <p:sp>
        <p:nvSpPr>
          <p:cNvPr id="6" name="Slide Number Placeholder 5"/>
          <p:cNvSpPr>
            <a:spLocks noGrp="1"/>
          </p:cNvSpPr>
          <p:nvPr>
            <p:ph type="sldNum" sz="quarter" idx="12"/>
          </p:nvPr>
        </p:nvSpPr>
        <p:spPr/>
        <p:txBody>
          <a:bodyPr/>
          <a:lstStyle/>
          <a:p>
            <a:r>
              <a:rPr lang="en-GB" smtClean="0"/>
              <a:t>Slide </a:t>
            </a:r>
            <a:fld id="{3ABCC52B-A3F7-440B-BBF2-55191E6E7773}" type="slidenum">
              <a:rPr lang="en-GB" smtClean="0"/>
              <a:pPr/>
              <a:t>‹#›</a:t>
            </a:fld>
            <a:endParaRPr lang="en-GB"/>
          </a:p>
        </p:txBody>
      </p:sp>
    </p:spTree>
    <p:extLst>
      <p:ext uri="{BB962C8B-B14F-4D97-AF65-F5344CB8AC3E}">
        <p14:creationId xmlns:p14="http://schemas.microsoft.com/office/powerpoint/2010/main" val="3771133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March 2015</a:t>
            </a:r>
            <a:endParaRPr lang="en-GB"/>
          </a:p>
        </p:txBody>
      </p:sp>
      <p:sp>
        <p:nvSpPr>
          <p:cNvPr id="6" name="Footer Placeholder 5"/>
          <p:cNvSpPr>
            <a:spLocks noGrp="1"/>
          </p:cNvSpPr>
          <p:nvPr>
            <p:ph type="ftr" sz="quarter" idx="11"/>
          </p:nvPr>
        </p:nvSpPr>
        <p:spPr/>
        <p:txBody>
          <a:bodyPr/>
          <a:lstStyle/>
          <a:p>
            <a:r>
              <a:rPr lang="en-GB" smtClean="0"/>
              <a:t>Jon Rosdahl, CSR</a:t>
            </a:r>
            <a:endParaRPr lang="en-GB"/>
          </a:p>
        </p:txBody>
      </p:sp>
      <p:sp>
        <p:nvSpPr>
          <p:cNvPr id="7" name="Slide Number Placeholder 6"/>
          <p:cNvSpPr>
            <a:spLocks noGrp="1"/>
          </p:cNvSpPr>
          <p:nvPr>
            <p:ph type="sldNum" sz="quarter" idx="12"/>
          </p:nvPr>
        </p:nvSpPr>
        <p:spPr/>
        <p:txBody>
          <a:bodyPr/>
          <a:lstStyle/>
          <a:p>
            <a:r>
              <a:rPr lang="en-GB" smtClean="0"/>
              <a:t>Slide </a:t>
            </a:r>
            <a:fld id="{1CD163DD-D5E7-41DA-95F2-71530C24F8C3}" type="slidenum">
              <a:rPr lang="en-GB" smtClean="0"/>
              <a:pPr/>
              <a:t>‹#›</a:t>
            </a:fld>
            <a:endParaRPr lang="en-GB"/>
          </a:p>
        </p:txBody>
      </p:sp>
    </p:spTree>
    <p:extLst>
      <p:ext uri="{BB962C8B-B14F-4D97-AF65-F5344CB8AC3E}">
        <p14:creationId xmlns:p14="http://schemas.microsoft.com/office/powerpoint/2010/main" val="1801010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March 2015</a:t>
            </a:r>
            <a:endParaRPr lang="en-GB"/>
          </a:p>
        </p:txBody>
      </p:sp>
      <p:sp>
        <p:nvSpPr>
          <p:cNvPr id="8" name="Footer Placeholder 7"/>
          <p:cNvSpPr>
            <a:spLocks noGrp="1"/>
          </p:cNvSpPr>
          <p:nvPr>
            <p:ph type="ftr" sz="quarter" idx="11"/>
          </p:nvPr>
        </p:nvSpPr>
        <p:spPr/>
        <p:txBody>
          <a:bodyPr/>
          <a:lstStyle/>
          <a:p>
            <a:r>
              <a:rPr lang="en-GB" smtClean="0"/>
              <a:t>Jon Rosdahl, CSR</a:t>
            </a:r>
            <a:endParaRPr lang="en-GB" dirty="0"/>
          </a:p>
        </p:txBody>
      </p:sp>
      <p:sp>
        <p:nvSpPr>
          <p:cNvPr id="9" name="Slide Number Placeholder 8"/>
          <p:cNvSpPr>
            <a:spLocks noGrp="1"/>
          </p:cNvSpPr>
          <p:nvPr>
            <p:ph type="sldNum" sz="quarter" idx="12"/>
          </p:nvPr>
        </p:nvSpPr>
        <p:spPr/>
        <p:txBody>
          <a:bodyPr/>
          <a:lstStyle/>
          <a:p>
            <a:r>
              <a:rPr lang="en-GB" smtClean="0"/>
              <a:t>Slide </a:t>
            </a:r>
            <a:fld id="{69B99EC4-A1FB-4C79-B9A5-C1FFD5A90380}" type="slidenum">
              <a:rPr lang="en-GB" smtClean="0"/>
              <a:pPr/>
              <a:t>‹#›</a:t>
            </a:fld>
            <a:endParaRPr lang="en-GB"/>
          </a:p>
        </p:txBody>
      </p:sp>
    </p:spTree>
    <p:extLst>
      <p:ext uri="{BB962C8B-B14F-4D97-AF65-F5344CB8AC3E}">
        <p14:creationId xmlns:p14="http://schemas.microsoft.com/office/powerpoint/2010/main" val="2602192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March 2015</a:t>
            </a:r>
            <a:endParaRPr lang="en-GB"/>
          </a:p>
        </p:txBody>
      </p:sp>
      <p:sp>
        <p:nvSpPr>
          <p:cNvPr id="4" name="Footer Placeholder 3"/>
          <p:cNvSpPr>
            <a:spLocks noGrp="1"/>
          </p:cNvSpPr>
          <p:nvPr>
            <p:ph type="ftr" sz="quarter" idx="11"/>
          </p:nvPr>
        </p:nvSpPr>
        <p:spPr/>
        <p:txBody>
          <a:bodyPr/>
          <a:lstStyle/>
          <a:p>
            <a:r>
              <a:rPr lang="en-GB" smtClean="0"/>
              <a:t>Jon Rosdahl, CSR</a:t>
            </a:r>
            <a:endParaRPr lang="en-GB"/>
          </a:p>
        </p:txBody>
      </p:sp>
      <p:sp>
        <p:nvSpPr>
          <p:cNvPr id="5" name="Slide Number Placeholder 4"/>
          <p:cNvSpPr>
            <a:spLocks noGrp="1"/>
          </p:cNvSpPr>
          <p:nvPr>
            <p:ph type="sldNum" sz="quarter" idx="12"/>
          </p:nvPr>
        </p:nvSpPr>
        <p:spPr/>
        <p:txBody>
          <a:bodyPr/>
          <a:lstStyle/>
          <a:p>
            <a:r>
              <a:rPr lang="en-GB" smtClean="0"/>
              <a:t>Slide </a:t>
            </a:r>
            <a:fld id="{06B781AF-4CCF-49B0-A572-DE54FBE5D942}" type="slidenum">
              <a:rPr lang="en-GB" smtClean="0"/>
              <a:pPr/>
              <a:t>‹#›</a:t>
            </a:fld>
            <a:endParaRPr lang="en-GB"/>
          </a:p>
        </p:txBody>
      </p:sp>
    </p:spTree>
    <p:extLst>
      <p:ext uri="{BB962C8B-B14F-4D97-AF65-F5344CB8AC3E}">
        <p14:creationId xmlns:p14="http://schemas.microsoft.com/office/powerpoint/2010/main" val="17071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March 2015</a:t>
            </a:r>
            <a:endParaRPr lang="en-GB"/>
          </a:p>
        </p:txBody>
      </p:sp>
      <p:sp>
        <p:nvSpPr>
          <p:cNvPr id="3" name="Footer Placeholder 2"/>
          <p:cNvSpPr>
            <a:spLocks noGrp="1"/>
          </p:cNvSpPr>
          <p:nvPr>
            <p:ph type="ftr" sz="quarter" idx="11"/>
          </p:nvPr>
        </p:nvSpPr>
        <p:spPr/>
        <p:txBody>
          <a:bodyPr/>
          <a:lstStyle/>
          <a:p>
            <a:r>
              <a:rPr lang="en-GB" smtClean="0"/>
              <a:t>Jon Rosdahl, CSR</a:t>
            </a:r>
            <a:endParaRPr lang="en-GB"/>
          </a:p>
        </p:txBody>
      </p:sp>
      <p:sp>
        <p:nvSpPr>
          <p:cNvPr id="4" name="Slide Number Placeholder 3"/>
          <p:cNvSpPr>
            <a:spLocks noGrp="1"/>
          </p:cNvSpPr>
          <p:nvPr>
            <p:ph type="sldNum" sz="quarter" idx="12"/>
          </p:nvPr>
        </p:nvSpPr>
        <p:spPr/>
        <p:txBody>
          <a:bodyPr/>
          <a:lstStyle/>
          <a:p>
            <a:r>
              <a:rPr lang="en-GB" smtClean="0"/>
              <a:t>Slide </a:t>
            </a:r>
            <a:fld id="{F5D8E26B-7BCF-4D25-9C89-0168A6618F18}" type="slidenum">
              <a:rPr lang="en-GB" smtClean="0"/>
              <a:pPr/>
              <a:t>‹#›</a:t>
            </a:fld>
            <a:endParaRPr lang="en-GB"/>
          </a:p>
        </p:txBody>
      </p:sp>
    </p:spTree>
    <p:extLst>
      <p:ext uri="{BB962C8B-B14F-4D97-AF65-F5344CB8AC3E}">
        <p14:creationId xmlns:p14="http://schemas.microsoft.com/office/powerpoint/2010/main" val="1752681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March 2015</a:t>
            </a:r>
            <a:endParaRPr lang="en-GB" dirty="0"/>
          </a:p>
        </p:txBody>
      </p:sp>
      <p:sp>
        <p:nvSpPr>
          <p:cNvPr id="6" name="Footer Placeholder 5"/>
          <p:cNvSpPr>
            <a:spLocks noGrp="1"/>
          </p:cNvSpPr>
          <p:nvPr>
            <p:ph type="ftr" sz="quarter" idx="11"/>
          </p:nvPr>
        </p:nvSpPr>
        <p:spPr/>
        <p:txBody>
          <a:bodyPr/>
          <a:lstStyle/>
          <a:p>
            <a:r>
              <a:rPr lang="en-GB" smtClean="0"/>
              <a:t>Jon Rosdahl, CSR</a:t>
            </a:r>
            <a:endParaRPr lang="en-GB" dirty="0"/>
          </a:p>
        </p:txBody>
      </p:sp>
      <p:sp>
        <p:nvSpPr>
          <p:cNvPr id="7" name="Slide Number Placeholder 6"/>
          <p:cNvSpPr>
            <a:spLocks noGrp="1"/>
          </p:cNvSpPr>
          <p:nvPr>
            <p:ph type="sldNum" sz="quarter" idx="12"/>
          </p:nvPr>
        </p:nvSpPr>
        <p:spPr/>
        <p:txBody>
          <a:bodyPr/>
          <a:lstStyle/>
          <a:p>
            <a:r>
              <a:rPr lang="en-GB" smtClean="0"/>
              <a:t>Slide </a:t>
            </a:r>
            <a:fld id="{D09C756B-EB39-4236-ADBB-73052B179AE4}" type="slidenum">
              <a:rPr lang="en-GB" smtClean="0"/>
              <a:pPr/>
              <a:t>‹#›</a:t>
            </a:fld>
            <a:endParaRPr lang="en-GB"/>
          </a:p>
        </p:txBody>
      </p:sp>
    </p:spTree>
    <p:extLst>
      <p:ext uri="{BB962C8B-B14F-4D97-AF65-F5344CB8AC3E}">
        <p14:creationId xmlns:p14="http://schemas.microsoft.com/office/powerpoint/2010/main" val="1452384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March 2015</a:t>
            </a:r>
            <a:endParaRPr lang="en-GB" dirty="0"/>
          </a:p>
        </p:txBody>
      </p:sp>
      <p:sp>
        <p:nvSpPr>
          <p:cNvPr id="6" name="Footer Placeholder 5"/>
          <p:cNvSpPr>
            <a:spLocks noGrp="1"/>
          </p:cNvSpPr>
          <p:nvPr>
            <p:ph type="ftr" sz="quarter" idx="11"/>
          </p:nvPr>
        </p:nvSpPr>
        <p:spPr/>
        <p:txBody>
          <a:bodyPr/>
          <a:lstStyle/>
          <a:p>
            <a:r>
              <a:rPr lang="en-GB" smtClean="0"/>
              <a:t>Jon Rosdahl, CSR</a:t>
            </a:r>
            <a:endParaRPr lang="en-GB" dirty="0"/>
          </a:p>
        </p:txBody>
      </p:sp>
      <p:sp>
        <p:nvSpPr>
          <p:cNvPr id="7" name="Slide Number Placeholder 6"/>
          <p:cNvSpPr>
            <a:spLocks noGrp="1"/>
          </p:cNvSpPr>
          <p:nvPr>
            <p:ph type="sldNum" sz="quarter" idx="12"/>
          </p:nvPr>
        </p:nvSpPr>
        <p:spPr/>
        <p:txBody>
          <a:bodyPr/>
          <a:lstStyle/>
          <a:p>
            <a:r>
              <a:rPr lang="en-GB" smtClean="0"/>
              <a:t>Slide </a:t>
            </a:r>
            <a:fld id="{D09C756B-EB39-4236-ADBB-73052B179AE4}" type="slidenum">
              <a:rPr lang="en-GB" smtClean="0"/>
              <a:pPr/>
              <a:t>‹#›</a:t>
            </a:fld>
            <a:endParaRPr lang="en-GB"/>
          </a:p>
        </p:txBody>
      </p:sp>
    </p:spTree>
    <p:extLst>
      <p:ext uri="{BB962C8B-B14F-4D97-AF65-F5344CB8AC3E}">
        <p14:creationId xmlns:p14="http://schemas.microsoft.com/office/powerpoint/2010/main" val="117152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64704"/>
            <a:ext cx="8229600" cy="652934"/>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23528" y="174603"/>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March 2015</a:t>
            </a:r>
            <a:endParaRPr lang="en-GB" dirty="0"/>
          </a:p>
        </p:txBody>
      </p:sp>
      <p:sp>
        <p:nvSpPr>
          <p:cNvPr id="5" name="Footer Placeholder 4"/>
          <p:cNvSpPr>
            <a:spLocks noGrp="1"/>
          </p:cNvSpPr>
          <p:nvPr>
            <p:ph type="ftr" sz="quarter" idx="3"/>
          </p:nvPr>
        </p:nvSpPr>
        <p:spPr>
          <a:xfrm>
            <a:off x="5940152" y="630932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Jon Rosdahl, CSR</a:t>
            </a:r>
            <a:endParaRPr lang="en-GB" dirty="0"/>
          </a:p>
        </p:txBody>
      </p:sp>
      <p:sp>
        <p:nvSpPr>
          <p:cNvPr id="6" name="Slide Number Placeholder 5"/>
          <p:cNvSpPr>
            <a:spLocks noGrp="1"/>
          </p:cNvSpPr>
          <p:nvPr>
            <p:ph type="sldNum" sz="quarter" idx="4"/>
          </p:nvPr>
        </p:nvSpPr>
        <p:spPr>
          <a:xfrm>
            <a:off x="3563888" y="623731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GB" smtClean="0"/>
              <a:t>Slide </a:t>
            </a:r>
            <a:fld id="{D09C756B-EB39-4236-ADBB-73052B179AE4}" type="slidenum">
              <a:rPr lang="en-GB" smtClean="0"/>
              <a:pPr/>
              <a:t>‹#›</a:t>
            </a:fld>
            <a:endParaRPr lang="en-GB"/>
          </a:p>
        </p:txBody>
      </p:sp>
      <p:sp>
        <p:nvSpPr>
          <p:cNvPr id="7"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802-11-15/0229r2</a:t>
            </a:r>
          </a:p>
        </p:txBody>
      </p:sp>
    </p:spTree>
    <p:extLst>
      <p:ext uri="{BB962C8B-B14F-4D97-AF65-F5344CB8AC3E}">
        <p14:creationId xmlns:p14="http://schemas.microsoft.com/office/powerpoint/2010/main" val="1648464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www.ieee802.org/3/NGEBASET/802d3_NGEABT_CSD_SG_approved.pdf" TargetMode="External"/><Relationship Id="rId2" Type="http://schemas.openxmlformats.org/officeDocument/2006/relationships/hyperlink" Target="http://www.ieee802.org/3/NGEBASET/NGEABT_PAR_DRAFTa_15-Jan-15.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4/11-14-1152-06-ng60-ng60-proposed-csd.docx" TargetMode="External"/><Relationship Id="rId2" Type="http://schemas.openxmlformats.org/officeDocument/2006/relationships/hyperlink" Target="https://mentor.ieee.org/802.11/dcn/14/11-14-1151-05-ng60-ng60-proposed-par.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grouper.ieee.org/groups/802/PARs/2015_03/15-14-0716-05-003e-sg3e-draft-csd.docx" TargetMode="External"/><Relationship Id="rId2" Type="http://schemas.openxmlformats.org/officeDocument/2006/relationships/hyperlink" Target="http://grouper.ieee.org/groups/802/PARs/2015_03/15-14-0715-05-003e-sg3e-draft-par.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PARs/2015_03/15-14-0716-05-003e-sg3e-draft-csd.docx" TargetMode="External"/><Relationship Id="rId2" Type="http://schemas.openxmlformats.org/officeDocument/2006/relationships/hyperlink" Target="http://grouper.ieee.org/groups/802/PARs/2015_03/15-14-0715-05-003e-sg3e-draft-par.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privecsg/dcn/15/privecsg-15-0004-02-0000-privacy-recommendation-par-csd-proposal.pptx" TargetMode="External"/><Relationship Id="rId2" Type="http://schemas.openxmlformats.org/officeDocument/2006/relationships/hyperlink" Target="https://mentor.ieee.org/privecsg/dcn/15/privecsg-15-0006-00-ecsg-privacy-recommendation-par-proposal.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15/24-15-0003-00-0000-iot-scope-form.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PrivRecsg/" TargetMode="External"/><Relationship Id="rId2" Type="http://schemas.openxmlformats.org/officeDocument/2006/relationships/hyperlink" Target="https://mentor.ieee.org/privecsg/dcn/15/privecsg-15-0010-01-ecsg-par-csd-comments-received.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1/files/public/docs2015/new-autoattach-romascanu-csd-0115-v00.pptx" TargetMode="External"/><Relationship Id="rId13" Type="http://schemas.openxmlformats.org/officeDocument/2006/relationships/hyperlink" Target="https://mentor.ieee.org/802.11/dcn/14/11-14-1151-05-ng60-ng60-proposed-par.docx" TargetMode="External"/><Relationship Id="rId18" Type="http://schemas.openxmlformats.org/officeDocument/2006/relationships/hyperlink" Target="https://mentor.ieee.org/privecsg/dcn/15/privecsg-15-0004-02-0000-privacy-recommendation-par-csd-proposal.pptx" TargetMode="External"/><Relationship Id="rId3" Type="http://schemas.openxmlformats.org/officeDocument/2006/relationships/hyperlink" Target="http://www.ieee802.org/1/files/public/docs2015/new-addresses-thaler-local-address-usage-par-0115-v1.pdf" TargetMode="External"/><Relationship Id="rId7" Type="http://schemas.openxmlformats.org/officeDocument/2006/relationships/hyperlink" Target="http://www.ieee802.org/1/files/public/docs2015/new-autoattach-romascanu-par-0115-v00.pdf" TargetMode="External"/><Relationship Id="rId12" Type="http://schemas.openxmlformats.org/officeDocument/2006/relationships/hyperlink" Target="http://www.ieee802.org/3/NGEBASET/802d3_NGEABT_CSD_SG_approved.pdf" TargetMode="External"/><Relationship Id="rId17" Type="http://schemas.openxmlformats.org/officeDocument/2006/relationships/hyperlink" Target="https://mentor.ieee.org/privecsg/dcn/15/privecsg-15-0006-00-ecsg-privacy-recommendation-par-proposal.pdf" TargetMode="External"/><Relationship Id="rId2" Type="http://schemas.openxmlformats.org/officeDocument/2006/relationships/notesSlide" Target="../notesSlides/notesSlide2.xml"/><Relationship Id="rId16" Type="http://schemas.openxmlformats.org/officeDocument/2006/relationships/hyperlink" Target="http://grouper.ieee.org/groups/802/PARs/2015_03/15-14-0716-05-003e-sg3e-draft-csd.docx"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5/new-nfinn-input-gates-csd-0115-v02.pdf" TargetMode="External"/><Relationship Id="rId11" Type="http://schemas.openxmlformats.org/officeDocument/2006/relationships/hyperlink" Target="http://www.ieee802.org/3/NGEBASET/NGEABT_PAR_DRAFTa_15-Jan-15.pdf" TargetMode="External"/><Relationship Id="rId5" Type="http://schemas.openxmlformats.org/officeDocument/2006/relationships/hyperlink" Target="http://www.ieee802.org/1/files/public/docs2015/new-nfinn-stream-gates-par-0115-v04.pdf" TargetMode="External"/><Relationship Id="rId15" Type="http://schemas.openxmlformats.org/officeDocument/2006/relationships/hyperlink" Target="http://grouper.ieee.org/groups/802/PARs/2015_03/15-14-0715-05-003e-sg3e-draft-par.pdf" TargetMode="External"/><Relationship Id="rId10" Type="http://schemas.openxmlformats.org/officeDocument/2006/relationships/hyperlink" Target="http://www.ieee802.org/3/25GBASET/draft_P802.3bq_modified_CSD.pdf" TargetMode="External"/><Relationship Id="rId4" Type="http://schemas.openxmlformats.org/officeDocument/2006/relationships/hyperlink" Target="http://ieee802.org/1/files/public/docs2015/lasg-mjt-802c-CSD-0115-v02.pdf" TargetMode="External"/><Relationship Id="rId9" Type="http://schemas.openxmlformats.org/officeDocument/2006/relationships/hyperlink" Target="http://www.ieee802.org/3/25GBASET/draft_P802.3bq_PAR_modification_300115.pdf" TargetMode="External"/><Relationship Id="rId14" Type="http://schemas.openxmlformats.org/officeDocument/2006/relationships/hyperlink" Target="https://mentor.ieee.org/802.11/dcn/14/11-14-1152-06-ng60-ng60-proposed-csd.docx"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omniran/dcn/15/omniran-15-0015-00-CF00-privacy-engineered-access-network.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24/dcn/15/24-15-0003-01-0000-iot-scope-form.docx" TargetMode="External"/><Relationship Id="rId2" Type="http://schemas.openxmlformats.org/officeDocument/2006/relationships/hyperlink" Target="https://mentor.ieee.org/802.24/dcn/15/24-15-0010-00-IoTg-response-to-scope-comments.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14/15-14-0716-07-003e-sg3e-draft-csd.docx" TargetMode="External"/><Relationship Id="rId2" Type="http://schemas.openxmlformats.org/officeDocument/2006/relationships/hyperlink" Target="https://mentor.ieee.org/802.15/dcn/15/15-15-0229-03-003e-par-csd-comments-resolutions.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ieee802.org/1/files/public/docs2015/new-nfinn-input-gates-csd-0115-v03.pdf" TargetMode="External"/><Relationship Id="rId2" Type="http://schemas.openxmlformats.org/officeDocument/2006/relationships/hyperlink" Target="http://www.ieee802.org/1/files/public/docs2015/new-nfinn-input-gates-par-0115-v05.pdf"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ieee802.org/1/files/public/docs2015/lasg-mjt-802c-CSD-0315-v02.pdf" TargetMode="External"/><Relationship Id="rId2" Type="http://schemas.openxmlformats.org/officeDocument/2006/relationships/hyperlink" Target="http://ieee802.org/1/files/public/docs2015/new-addresses-thaler-local-address-par-v02.pdf" TargetMode="External"/><Relationship Id="rId1" Type="http://schemas.openxmlformats.org/officeDocument/2006/relationships/slideLayout" Target="../slideLayouts/slideLayout2.xml"/><Relationship Id="rId4" Type="http://schemas.openxmlformats.org/officeDocument/2006/relationships/hyperlink" Target="http://ieee802.org/1/files/public/docs2015/lasg-haddock-consolidated-par-csd-comments-0315-v1.pdf"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ieee802.org/1/files/public/docs2015/lasg-mjt-802c-CSD-0115-v02.pdf" TargetMode="External"/><Relationship Id="rId2" Type="http://schemas.openxmlformats.org/officeDocument/2006/relationships/hyperlink" Target="http://www.ieee802.org/1/files/public/docs2015/new-addresses-thaler-local-address-usage-par-0115-v1.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eee802.org/1/files/public/docs2015/new-addresses-thaler-local-address-usage-par-0115-v1.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ieee802.org/1/files/public/docs2015/lasg-mjt-802c-CSD-0115-v02.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ieee802.org/1/files/public/docs2015/new-nfinn-input-gates-csd-0115-v02.pdf" TargetMode="External"/><Relationship Id="rId2" Type="http://schemas.openxmlformats.org/officeDocument/2006/relationships/hyperlink" Target="http://www.ieee802.org/1/files/public/docs2015/new-nfinn-stream-gates-par-0115-v04.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1/files/public/docs2015/new-autoattach-romascanu-csd-0115-v00.pptx" TargetMode="External"/><Relationship Id="rId2" Type="http://schemas.openxmlformats.org/officeDocument/2006/relationships/hyperlink" Target="http://www.ieee802.org/1/files/public/docs2015/new-autoattach-romascanu-par-0115-v00.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3/25GBASET/draft_P802.3bq_modified_CSD.pdf" TargetMode="External"/><Relationship Id="rId2" Type="http://schemas.openxmlformats.org/officeDocument/2006/relationships/hyperlink" Target="http://www.ieee802.org/3/25GBASET/draft_P802.3bq_PAR_modification_300115.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PAR Review </a:t>
            </a:r>
            <a:r>
              <a:rPr lang="en-US" dirty="0" smtClean="0"/>
              <a:t>March 2015</a:t>
            </a:r>
            <a:endParaRPr lang="en-GB" dirty="0"/>
          </a:p>
        </p:txBody>
      </p:sp>
      <p:sp>
        <p:nvSpPr>
          <p:cNvPr id="3074" name="Rectangle 2"/>
          <p:cNvSpPr>
            <a:spLocks noGrp="1" noChangeArrowheads="1"/>
          </p:cNvSpPr>
          <p:nvPr>
            <p:ph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2015-03-08</a:t>
            </a:r>
            <a:endParaRPr lang="en-GB" sz="2000" b="0" dirty="0"/>
          </a:p>
        </p:txBody>
      </p:sp>
      <p:sp>
        <p:nvSpPr>
          <p:cNvPr id="6" name="Date Placeholder 3"/>
          <p:cNvSpPr>
            <a:spLocks noGrp="1"/>
          </p:cNvSpPr>
          <p:nvPr>
            <p:ph type="dt" sz="half" idx="10"/>
          </p:nvPr>
        </p:nvSpPr>
        <p:spPr>
          <a:xfrm>
            <a:off x="696912" y="333375"/>
            <a:ext cx="2303451" cy="273050"/>
          </a:xfrm>
        </p:spPr>
        <p:txBody>
          <a:bodyPr/>
          <a:lstStyle/>
          <a:p>
            <a:r>
              <a:rPr lang="en-US" smtClean="0"/>
              <a:t>March 2015</a:t>
            </a:r>
            <a:endParaRPr lang="en-GB" dirty="0"/>
          </a:p>
        </p:txBody>
      </p:sp>
      <p:sp>
        <p:nvSpPr>
          <p:cNvPr id="7" name="Footer Placeholder 4"/>
          <p:cNvSpPr>
            <a:spLocks noGrp="1"/>
          </p:cNvSpPr>
          <p:nvPr>
            <p:ph type="ftr" sz="quarter" idx="11"/>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sz="quarter" idx="12"/>
          </p:nvPr>
        </p:nvSpPr>
        <p:spPr/>
        <p:txBody>
          <a:bodyPr>
            <a:normAutofit/>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72650532"/>
              </p:ext>
            </p:extLst>
          </p:nvPr>
        </p:nvGraphicFramePr>
        <p:xfrm>
          <a:off x="518516" y="2320925"/>
          <a:ext cx="8050212" cy="2465388"/>
        </p:xfrm>
        <a:graphic>
          <a:graphicData uri="http://schemas.openxmlformats.org/presentationml/2006/ole">
            <mc:AlternateContent xmlns:mc="http://schemas.openxmlformats.org/markup-compatibility/2006">
              <mc:Choice xmlns:v="urn:schemas-microsoft-com:vml" Requires="v">
                <p:oleObj spid="_x0000_s3117"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18516" y="2320925"/>
                        <a:ext cx="8050212" cy="24653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802.3bz- Amendment, 2.5 Gb/s and 5 Gb/s, </a:t>
            </a:r>
            <a:r>
              <a:rPr lang="en-US" sz="2400" dirty="0" smtClean="0">
                <a:hlinkClick r:id="rId2"/>
              </a:rPr>
              <a:t>PAR </a:t>
            </a:r>
            <a:r>
              <a:rPr lang="en-US" sz="2400" dirty="0" smtClean="0"/>
              <a:t>and </a:t>
            </a:r>
            <a:r>
              <a:rPr lang="en-US" sz="2400" dirty="0" smtClean="0">
                <a:hlinkClick r:id="rId3"/>
              </a:rPr>
              <a:t>CSD</a:t>
            </a:r>
            <a:endParaRPr lang="en-US" sz="4000"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6" name="Date Placeholder 5"/>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4" name="Slide Number Placeholder 3"/>
          <p:cNvSpPr>
            <a:spLocks noGrp="1"/>
          </p:cNvSpPr>
          <p:nvPr>
            <p:ph type="sldNum" sz="quarter" idx="12"/>
          </p:nvPr>
        </p:nvSpPr>
        <p:spPr/>
        <p:txBody>
          <a:bodyPr>
            <a:normAutofit/>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1627686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802.11ay- Amendment: Enhancements for Ultra High Throughput in and around the 60 GHz Band, </a:t>
            </a:r>
            <a:r>
              <a:rPr lang="en-US" sz="2400" dirty="0" smtClean="0">
                <a:hlinkClick r:id="rId2"/>
              </a:rPr>
              <a:t>PAR</a:t>
            </a:r>
            <a:r>
              <a:rPr lang="en-US" sz="2400" dirty="0" smtClean="0"/>
              <a:t> and </a:t>
            </a:r>
            <a:r>
              <a:rPr lang="en-US" sz="2400" dirty="0" smtClean="0">
                <a:hlinkClick r:id="rId3"/>
              </a:rPr>
              <a:t>CSD</a:t>
            </a:r>
            <a:endParaRPr lang="en-US" sz="4000" dirty="0"/>
          </a:p>
        </p:txBody>
      </p:sp>
      <p:sp>
        <p:nvSpPr>
          <p:cNvPr id="3" name="Content Placeholder 2"/>
          <p:cNvSpPr>
            <a:spLocks noGrp="1"/>
          </p:cNvSpPr>
          <p:nvPr>
            <p:ph idx="1"/>
          </p:nvPr>
        </p:nvSpPr>
        <p:spPr/>
        <p:txBody>
          <a:bodyPr/>
          <a:lstStyle/>
          <a:p>
            <a:r>
              <a:rPr lang="en-US" dirty="0" smtClean="0"/>
              <a:t>Other 802 WGs will Provide feedback to 802.11ay for response.</a:t>
            </a:r>
            <a:endParaRPr lang="en-US" dirty="0"/>
          </a:p>
        </p:txBody>
      </p:sp>
      <p:sp>
        <p:nvSpPr>
          <p:cNvPr id="6" name="Date Placeholder 5"/>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4" name="Slide Number Placeholder 3"/>
          <p:cNvSpPr>
            <a:spLocks noGrp="1"/>
          </p:cNvSpPr>
          <p:nvPr>
            <p:ph type="sldNum" sz="quarter" idx="12"/>
          </p:nvPr>
        </p:nvSpPr>
        <p:spPr/>
        <p:txBody>
          <a:bodyPr>
            <a:normAutofit/>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6500136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802.15.3e- Amendment for High-rate close proximity point-to-point communications ,  </a:t>
            </a:r>
            <a:r>
              <a:rPr lang="en-US" sz="2400" dirty="0" smtClean="0">
                <a:hlinkClick r:id="rId2" action="ppaction://hlinkfile"/>
              </a:rPr>
              <a:t>PAR</a:t>
            </a:r>
            <a:r>
              <a:rPr lang="en-US" sz="2400" dirty="0" smtClean="0"/>
              <a:t> and </a:t>
            </a:r>
            <a:r>
              <a:rPr lang="en-US" sz="2400" dirty="0" smtClean="0">
                <a:hlinkClick r:id="rId3" action="ppaction://hlinkfile"/>
              </a:rPr>
              <a:t>CSD</a:t>
            </a:r>
            <a:r>
              <a:rPr lang="en-US" sz="2400" dirty="0" smtClean="0"/>
              <a:t> </a:t>
            </a:r>
            <a:endParaRPr lang="en-US" sz="4000" dirty="0"/>
          </a:p>
        </p:txBody>
      </p:sp>
      <p:sp>
        <p:nvSpPr>
          <p:cNvPr id="3" name="Content Placeholder 2"/>
          <p:cNvSpPr>
            <a:spLocks noGrp="1"/>
          </p:cNvSpPr>
          <p:nvPr>
            <p:ph idx="1"/>
          </p:nvPr>
        </p:nvSpPr>
        <p:spPr>
          <a:xfrm>
            <a:off x="683568" y="1844824"/>
            <a:ext cx="7774632" cy="4536504"/>
          </a:xfrm>
        </p:spPr>
        <p:txBody>
          <a:bodyPr>
            <a:normAutofit fontScale="77500" lnSpcReduction="20000"/>
          </a:bodyPr>
          <a:lstStyle/>
          <a:p>
            <a:r>
              <a:rPr lang="en-US" dirty="0" smtClean="0"/>
              <a:t>5.2a</a:t>
            </a:r>
            <a:r>
              <a:rPr lang="en-US" b="0" dirty="0" smtClean="0"/>
              <a:t> – “high rate” – What is high rate? –consider changing to </a:t>
            </a:r>
            <a:r>
              <a:rPr lang="en-US" dirty="0" smtClean="0"/>
              <a:t>“</a:t>
            </a:r>
            <a:r>
              <a:rPr lang="en-US" b="0" dirty="0" smtClean="0"/>
              <a:t>high </a:t>
            </a:r>
            <a:r>
              <a:rPr lang="en-US" b="0" dirty="0"/>
              <a:t>rate (up to 100Gbps</a:t>
            </a:r>
            <a:r>
              <a:rPr lang="en-US" b="0" dirty="0" smtClean="0"/>
              <a:t>)”</a:t>
            </a:r>
          </a:p>
          <a:p>
            <a:r>
              <a:rPr lang="en-US" b="0" dirty="0" smtClean="0"/>
              <a:t>“</a:t>
            </a:r>
            <a:r>
              <a:rPr lang="en-US" b="0" dirty="0"/>
              <a:t>Data rates are high </a:t>
            </a:r>
            <a:r>
              <a:rPr lang="en-US" b="0" dirty="0" smtClean="0"/>
              <a:t>enough” Not defined enough for a scope statement.</a:t>
            </a:r>
          </a:p>
          <a:p>
            <a:r>
              <a:rPr lang="en-US" dirty="0" smtClean="0"/>
              <a:t>5.4</a:t>
            </a:r>
            <a:r>
              <a:rPr lang="en-US" b="0" dirty="0" smtClean="0"/>
              <a:t> – “High” and “Low” are relative terms that should be defined as what is “High” or “Low” reword without “high” or “low”</a:t>
            </a:r>
          </a:p>
          <a:p>
            <a:r>
              <a:rPr lang="en-US" b="0" dirty="0" smtClean="0"/>
              <a:t>	“Wireless switched point-to-point” – what is this? Does “switched” relate to a packet or connection type switch?</a:t>
            </a:r>
          </a:p>
          <a:p>
            <a:r>
              <a:rPr lang="en-US" b="0" dirty="0" smtClean="0"/>
              <a:t>	Should </a:t>
            </a:r>
            <a:r>
              <a:rPr lang="en-US" b="0" dirty="0"/>
              <a:t>intra-device really be inter-device?</a:t>
            </a:r>
          </a:p>
          <a:p>
            <a:r>
              <a:rPr lang="en-US" b="0" dirty="0" smtClean="0"/>
              <a:t>	Wireless </a:t>
            </a:r>
            <a:r>
              <a:rPr lang="en-US" b="0" dirty="0"/>
              <a:t>backhaul/</a:t>
            </a:r>
            <a:r>
              <a:rPr lang="en-US" b="0" dirty="0" err="1"/>
              <a:t>fronthaul</a:t>
            </a:r>
            <a:r>
              <a:rPr lang="en-US" b="0" dirty="0"/>
              <a:t>? – what is meant by this?</a:t>
            </a:r>
          </a:p>
        </p:txBody>
      </p:sp>
      <p:sp>
        <p:nvSpPr>
          <p:cNvPr id="6" name="Date Placeholder 5"/>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4" name="Slide Number Placeholder 3"/>
          <p:cNvSpPr>
            <a:spLocks noGrp="1"/>
          </p:cNvSpPr>
          <p:nvPr>
            <p:ph type="sldNum" sz="quarter" idx="12"/>
          </p:nvPr>
        </p:nvSpPr>
        <p:spPr/>
        <p:txBody>
          <a:bodyPr>
            <a:normAutofit/>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292884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a:t>802.15.3e- Amendment for High-rate close proximity point-to-point communications ,  </a:t>
            </a:r>
            <a:r>
              <a:rPr lang="en-US" sz="2400" dirty="0">
                <a:hlinkClick r:id="rId2" action="ppaction://hlinkfile"/>
              </a:rPr>
              <a:t>PAR</a:t>
            </a:r>
            <a:r>
              <a:rPr lang="en-US" sz="2400" dirty="0"/>
              <a:t> and </a:t>
            </a:r>
            <a:r>
              <a:rPr lang="en-US" sz="2400" dirty="0">
                <a:hlinkClick r:id="rId3" action="ppaction://hlinkfile"/>
              </a:rPr>
              <a:t>CSD</a:t>
            </a:r>
            <a:r>
              <a:rPr lang="en-US" sz="2400" dirty="0"/>
              <a:t> </a:t>
            </a:r>
          </a:p>
        </p:txBody>
      </p:sp>
      <p:sp>
        <p:nvSpPr>
          <p:cNvPr id="3" name="Content Placeholder 2"/>
          <p:cNvSpPr>
            <a:spLocks noGrp="1"/>
          </p:cNvSpPr>
          <p:nvPr>
            <p:ph idx="1"/>
          </p:nvPr>
        </p:nvSpPr>
        <p:spPr>
          <a:xfrm>
            <a:off x="611560" y="1700808"/>
            <a:ext cx="7992888" cy="4680520"/>
          </a:xfrm>
        </p:spPr>
        <p:txBody>
          <a:bodyPr/>
          <a:lstStyle/>
          <a:p>
            <a:r>
              <a:rPr lang="en-US" sz="2000" dirty="0" smtClean="0"/>
              <a:t>7.1</a:t>
            </a:r>
            <a:r>
              <a:rPr lang="en-US" sz="2000" b="0" dirty="0" smtClean="0"/>
              <a:t> Similar Scope – 802.11ad and 802.11ay are similar. Please note similarities and differences.</a:t>
            </a:r>
          </a:p>
          <a:p>
            <a:endParaRPr lang="en-US" sz="2000" b="0" dirty="0" smtClean="0"/>
          </a:p>
          <a:p>
            <a:r>
              <a:rPr lang="en-US" sz="2000" dirty="0" smtClean="0"/>
              <a:t>CSD</a:t>
            </a:r>
            <a:r>
              <a:rPr lang="en-US" sz="2000" b="0" dirty="0" smtClean="0"/>
              <a:t>:</a:t>
            </a:r>
          </a:p>
          <a:p>
            <a:r>
              <a:rPr lang="en-US" sz="2000" b="0" dirty="0" smtClean="0"/>
              <a:t>Broad sets of applicability: “high rate” –nebulous – give range to define what is “high rate”</a:t>
            </a:r>
          </a:p>
          <a:p>
            <a:r>
              <a:rPr lang="en-US" sz="2000" b="0" dirty="0" smtClean="0"/>
              <a:t>Multiple vendors: Please answer the question about the market potential not the attendees affiliations.</a:t>
            </a:r>
          </a:p>
          <a:p>
            <a:r>
              <a:rPr lang="en-US" sz="2000" dirty="0" smtClean="0"/>
              <a:t>1.2.4</a:t>
            </a:r>
            <a:r>
              <a:rPr lang="en-US" sz="2000" b="0" dirty="0" smtClean="0"/>
              <a:t> don’t list the corporations in the CSD, but do cite reference to the evidence alluded to.</a:t>
            </a:r>
          </a:p>
          <a:p>
            <a:r>
              <a:rPr lang="en-US" sz="2000" dirty="0" smtClean="0"/>
              <a:t>1.2.5c) </a:t>
            </a:r>
            <a:r>
              <a:rPr lang="en-US" sz="2000" b="0" dirty="0" smtClean="0"/>
              <a:t>do not use “Wi-Fi” change to “WLAN” or delete</a:t>
            </a:r>
          </a:p>
          <a:p>
            <a:endParaRPr lang="en-US" sz="2000" b="0" dirty="0"/>
          </a:p>
        </p:txBody>
      </p:sp>
      <p:sp>
        <p:nvSpPr>
          <p:cNvPr id="6" name="Date Placeholder 5"/>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4" name="Slide Number Placeholder 3"/>
          <p:cNvSpPr>
            <a:spLocks noGrp="1"/>
          </p:cNvSpPr>
          <p:nvPr>
            <p:ph type="sldNum" sz="quarter" idx="12"/>
          </p:nvPr>
        </p:nvSpPr>
        <p:spPr/>
        <p:txBody>
          <a:bodyPr>
            <a:normAutofit/>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8437645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smtClean="0"/>
              <a:t>Privacy Recommendation EC Study Group - Privacy Considerations for IEEE 802 Technologies, </a:t>
            </a:r>
            <a:r>
              <a:rPr lang="en-US" sz="1800" dirty="0" smtClean="0">
                <a:hlinkClick r:id="rId2"/>
              </a:rPr>
              <a:t>PAR</a:t>
            </a:r>
            <a:r>
              <a:rPr lang="en-US" sz="1800" dirty="0" smtClean="0"/>
              <a:t> and </a:t>
            </a:r>
            <a:r>
              <a:rPr lang="en-US" sz="1800" dirty="0" smtClean="0">
                <a:hlinkClick r:id="rId3"/>
              </a:rPr>
              <a:t>CSD</a:t>
            </a:r>
            <a:r>
              <a:rPr lang="en-US" sz="1800" dirty="0" smtClean="0"/>
              <a:t> </a:t>
            </a:r>
            <a:endParaRPr lang="en-US" dirty="0"/>
          </a:p>
        </p:txBody>
      </p:sp>
      <p:sp>
        <p:nvSpPr>
          <p:cNvPr id="3" name="Content Placeholder 2"/>
          <p:cNvSpPr>
            <a:spLocks noGrp="1"/>
          </p:cNvSpPr>
          <p:nvPr>
            <p:ph idx="1"/>
          </p:nvPr>
        </p:nvSpPr>
        <p:spPr>
          <a:xfrm>
            <a:off x="685800" y="1556792"/>
            <a:ext cx="7990656" cy="4896544"/>
          </a:xfrm>
        </p:spPr>
        <p:txBody>
          <a:bodyPr/>
          <a:lstStyle/>
          <a:p>
            <a:r>
              <a:rPr lang="en-US" sz="2000" b="0" dirty="0" smtClean="0"/>
              <a:t>4.2 and 4.3 need to include target dates for completion. Should be at least 6 months apart.</a:t>
            </a:r>
          </a:p>
          <a:p>
            <a:r>
              <a:rPr lang="en-US" sz="2000" dirty="0" smtClean="0"/>
              <a:t>5.2 </a:t>
            </a:r>
            <a:r>
              <a:rPr lang="en-US" sz="2000" b="0" dirty="0" smtClean="0"/>
              <a:t>Change “document” to “recommended practice”</a:t>
            </a:r>
          </a:p>
          <a:p>
            <a:r>
              <a:rPr lang="en-US" sz="2000" dirty="0" smtClean="0"/>
              <a:t>5.4</a:t>
            </a:r>
            <a:r>
              <a:rPr lang="en-US" sz="2000" b="0" dirty="0" smtClean="0"/>
              <a:t> delete “document”  result “The recommended practice…”</a:t>
            </a:r>
          </a:p>
          <a:p>
            <a:r>
              <a:rPr lang="en-US" sz="2000" dirty="0" smtClean="0"/>
              <a:t>5.5</a:t>
            </a:r>
            <a:r>
              <a:rPr lang="en-US" sz="2000" b="0" dirty="0" smtClean="0"/>
              <a:t> change “and certain threats” to “and certain privacy threats”</a:t>
            </a:r>
          </a:p>
          <a:p>
            <a:r>
              <a:rPr lang="en-US" sz="2000" dirty="0" smtClean="0"/>
              <a:t>5.5</a:t>
            </a:r>
            <a:r>
              <a:rPr lang="en-US" sz="2000" b="0" dirty="0" smtClean="0"/>
              <a:t> change “with IETF in many” to “with IETF on many”</a:t>
            </a:r>
          </a:p>
          <a:p>
            <a:r>
              <a:rPr lang="en-US" sz="2000" dirty="0" smtClean="0"/>
              <a:t>5.5</a:t>
            </a:r>
            <a:r>
              <a:rPr lang="en-US" sz="2000" b="0" dirty="0" smtClean="0"/>
              <a:t> change “guidelines” to “recommendations”</a:t>
            </a:r>
          </a:p>
          <a:p>
            <a:r>
              <a:rPr lang="en-US" sz="2000" dirty="0" smtClean="0"/>
              <a:t>CSD:</a:t>
            </a:r>
            <a:endParaRPr lang="en-US" sz="2000" dirty="0"/>
          </a:p>
          <a:p>
            <a:r>
              <a:rPr lang="en-US" sz="2000" dirty="0" smtClean="0"/>
              <a:t>Distinct Identity: </a:t>
            </a:r>
            <a:r>
              <a:rPr lang="en-US" sz="2000" b="0" dirty="0" smtClean="0"/>
              <a:t>change  “defines privacy” to “defines a privacy” and “practice” to “practices”</a:t>
            </a:r>
          </a:p>
          <a:p>
            <a:r>
              <a:rPr lang="en-US" sz="2000" dirty="0" smtClean="0"/>
              <a:t>Economic Feasibility </a:t>
            </a:r>
            <a:r>
              <a:rPr lang="en-US" sz="2000" b="0" dirty="0" smtClean="0"/>
              <a:t>– Question was not answered need to provide evidence and address the requested specific areas “a) through e)”.</a:t>
            </a:r>
            <a:endParaRPr lang="en-US" sz="2000" b="0" dirty="0"/>
          </a:p>
        </p:txBody>
      </p:sp>
      <p:sp>
        <p:nvSpPr>
          <p:cNvPr id="6" name="Date Placeholder 5"/>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4" name="Slide Number Placeholder 3"/>
          <p:cNvSpPr>
            <a:spLocks noGrp="1"/>
          </p:cNvSpPr>
          <p:nvPr>
            <p:ph type="sldNum" sz="quarter" idx="12"/>
          </p:nvPr>
        </p:nvSpPr>
        <p:spPr/>
        <p:txBody>
          <a:bodyPr>
            <a:normAutofit/>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40821850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92696"/>
            <a:ext cx="8208912" cy="5760640"/>
          </a:xfrm>
        </p:spPr>
        <p:txBody>
          <a:bodyPr>
            <a:normAutofit lnSpcReduction="10000"/>
          </a:bodyPr>
          <a:lstStyle/>
          <a:p>
            <a:r>
              <a:rPr lang="en-US" sz="1800" dirty="0"/>
              <a:t>IEEE 802.24 approved a scope document for a new IEEE 802.24 TAG Task Group focused on Internet of things (</a:t>
            </a:r>
            <a:r>
              <a:rPr lang="en-US" sz="1800" dirty="0" err="1"/>
              <a:t>IoT</a:t>
            </a:r>
            <a:r>
              <a:rPr lang="en-US" sz="1800" dirty="0"/>
              <a:t>) vertical applications.</a:t>
            </a:r>
            <a:br>
              <a:rPr lang="en-US" sz="1800" dirty="0"/>
            </a:br>
            <a:r>
              <a:rPr lang="en-US" sz="1800" dirty="0"/>
              <a:t/>
            </a:r>
            <a:br>
              <a:rPr lang="en-US" sz="1800" dirty="0"/>
            </a:br>
            <a:r>
              <a:rPr lang="en-US" sz="1800" dirty="0"/>
              <a:t>The document was approved 7/0/0 by IEEE 802.24 and can be found at:</a:t>
            </a:r>
            <a:br>
              <a:rPr lang="en-US" sz="1800" dirty="0"/>
            </a:br>
            <a:r>
              <a:rPr lang="en-US" sz="1600" dirty="0">
                <a:hlinkClick r:id="rId2"/>
              </a:rPr>
              <a:t>https://mentor.ieee.org/802.24/dcn/15/24-15-0003-00-0000-iot-scope-form.docx</a:t>
            </a:r>
            <a:r>
              <a:rPr lang="en-US" sz="1800" dirty="0"/>
              <a:t/>
            </a:r>
            <a:br>
              <a:rPr lang="en-US" sz="1800" dirty="0"/>
            </a:br>
            <a:r>
              <a:rPr lang="en-US" sz="1800" dirty="0"/>
              <a:t/>
            </a:r>
            <a:br>
              <a:rPr lang="en-US" sz="1800" dirty="0"/>
            </a:br>
            <a:r>
              <a:rPr lang="en-US" sz="1800" dirty="0"/>
              <a:t>I expect to bring this for approval during the Friday closing meeting during the March plenary.</a:t>
            </a:r>
            <a:br>
              <a:rPr lang="en-US" sz="1800" dirty="0"/>
            </a:br>
            <a:r>
              <a:rPr lang="en-US" sz="1800" dirty="0"/>
              <a:t/>
            </a:r>
            <a:br>
              <a:rPr lang="en-US" sz="1800" dirty="0"/>
            </a:br>
            <a:r>
              <a:rPr lang="en-US" sz="1800" dirty="0"/>
              <a:t>According to the procedure adopted by the IEEE 802 EC, such documents need to be circulated 30 days in advance of the plenary meeting.</a:t>
            </a:r>
            <a:br>
              <a:rPr lang="en-US" sz="1800" dirty="0"/>
            </a:br>
            <a:r>
              <a:rPr lang="en-US" sz="1800" dirty="0"/>
              <a:t/>
            </a:r>
            <a:br>
              <a:rPr lang="en-US" sz="1800" dirty="0"/>
            </a:br>
            <a:r>
              <a:rPr lang="en-US" sz="1800" dirty="0"/>
              <a:t>Comments from WGs are due by 6:30 pm local time on Tuesday during the plenary meeting.</a:t>
            </a:r>
            <a:br>
              <a:rPr lang="en-US" sz="1800" dirty="0"/>
            </a:br>
            <a:r>
              <a:rPr lang="en-US" sz="1800" dirty="0"/>
              <a:t/>
            </a:r>
            <a:br>
              <a:rPr lang="en-US" sz="1800" dirty="0"/>
            </a:br>
            <a:r>
              <a:rPr lang="en-US" sz="1800" dirty="0"/>
              <a:t>Responses from IEEE 802.24 are due by 6:30 pm local time on Wednesday during the plenary meeting.</a:t>
            </a:r>
            <a:br>
              <a:rPr lang="en-US" sz="1800" dirty="0"/>
            </a:br>
            <a:r>
              <a:rPr lang="en-US" sz="1800" dirty="0"/>
              <a:t/>
            </a:r>
            <a:br>
              <a:rPr lang="en-US" sz="1800" dirty="0"/>
            </a:br>
            <a:r>
              <a:rPr lang="en-US" sz="1800" dirty="0"/>
              <a:t>Members of IEEE 802.24 will be seeking votes of support from IEEE 802 WGs during the week.  I will advise the appropriate WG Chairs when such a motion will be requested.</a:t>
            </a:r>
          </a:p>
        </p:txBody>
      </p:sp>
      <p:sp>
        <p:nvSpPr>
          <p:cNvPr id="6" name="Date Placeholder 5"/>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4" name="Slide Number Placeholder 3"/>
          <p:cNvSpPr>
            <a:spLocks noGrp="1"/>
          </p:cNvSpPr>
          <p:nvPr>
            <p:ph type="sldNum" sz="quarter" idx="12"/>
          </p:nvPr>
        </p:nvSpPr>
        <p:spPr/>
        <p:txBody>
          <a:bodyPr>
            <a:normAutofit/>
          </a:bodyPr>
          <a:lstStyle/>
          <a:p>
            <a:r>
              <a:rPr lang="en-GB" smtClean="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2848284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sz="2800" dirty="0"/>
              <a:t>802.24 </a:t>
            </a:r>
            <a:r>
              <a:rPr lang="en-US" sz="2800" dirty="0" err="1"/>
              <a:t>IoT</a:t>
            </a:r>
            <a:r>
              <a:rPr lang="en-US" sz="2800" dirty="0"/>
              <a:t> New TG </a:t>
            </a:r>
            <a:r>
              <a:rPr lang="en-US" sz="2800" dirty="0" smtClean="0"/>
              <a:t>request feedback</a:t>
            </a:r>
            <a:endParaRPr lang="en-US" sz="4000" dirty="0"/>
          </a:p>
        </p:txBody>
      </p:sp>
      <p:sp>
        <p:nvSpPr>
          <p:cNvPr id="3" name="Content Placeholder 2"/>
          <p:cNvSpPr>
            <a:spLocks noGrp="1"/>
          </p:cNvSpPr>
          <p:nvPr>
            <p:ph idx="1"/>
          </p:nvPr>
        </p:nvSpPr>
        <p:spPr>
          <a:xfrm>
            <a:off x="685800" y="1700808"/>
            <a:ext cx="7770813" cy="4393605"/>
          </a:xfrm>
        </p:spPr>
        <p:txBody>
          <a:bodyPr/>
          <a:lstStyle/>
          <a:p>
            <a:pPr marL="457200" indent="-457200">
              <a:buAutoNum type="arabicPeriod"/>
            </a:pPr>
            <a:r>
              <a:rPr lang="en-US" sz="2000" dirty="0" smtClean="0"/>
              <a:t>Scope – missing “.” at end of Scope.</a:t>
            </a:r>
          </a:p>
          <a:p>
            <a:pPr marL="457200" indent="-457200">
              <a:buAutoNum type="arabicPeriod"/>
            </a:pPr>
            <a:r>
              <a:rPr lang="en-US" sz="2000" dirty="0" smtClean="0"/>
              <a:t>Customer – ‘Customer’ is what is being asked to be  identified…please identify “who the customer” is to answer the question.</a:t>
            </a:r>
          </a:p>
          <a:p>
            <a:pPr marL="457200" indent="-457200">
              <a:buAutoNum type="arabicPeriod"/>
            </a:pPr>
            <a:r>
              <a:rPr lang="en-US" sz="2000" dirty="0" smtClean="0"/>
              <a:t>Similar Groups – What are the “in identified </a:t>
            </a:r>
            <a:r>
              <a:rPr lang="en-US" sz="2000" dirty="0" err="1" smtClean="0"/>
              <a:t>IoT</a:t>
            </a:r>
            <a:r>
              <a:rPr lang="en-US" sz="2000" dirty="0" smtClean="0"/>
              <a:t> vertical applications”? What are the liaison opportunities?  Would a liaison with “IEEE P2413” be one of those opportunities? What about any opportunities with those groups identified in #4?</a:t>
            </a:r>
          </a:p>
          <a:p>
            <a:pPr marL="457200" indent="-457200">
              <a:buAutoNum type="arabicPeriod"/>
            </a:pPr>
            <a:endParaRPr lang="en-US" sz="2000" dirty="0" smtClean="0"/>
          </a:p>
          <a:p>
            <a:pPr marL="457200" indent="-457200">
              <a:buAutoNum type="arabicPeriod"/>
            </a:pPr>
            <a:endParaRPr lang="en-US" sz="2000" dirty="0"/>
          </a:p>
        </p:txBody>
      </p:sp>
      <p:sp>
        <p:nvSpPr>
          <p:cNvPr id="6" name="Date Placeholder 5"/>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4" name="Slide Number Placeholder 3"/>
          <p:cNvSpPr>
            <a:spLocks noGrp="1"/>
          </p:cNvSpPr>
          <p:nvPr>
            <p:ph type="sldNum" sz="quarter" idx="12"/>
          </p:nvPr>
        </p:nvSpPr>
        <p:spPr/>
        <p:txBody>
          <a:bodyPr>
            <a:normAutofit/>
          </a:bodyPr>
          <a:lstStyle/>
          <a:p>
            <a:r>
              <a:rPr lang="en-GB" smtClean="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9753611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Motion to Send Feedback to 802 WGs</a:t>
            </a:r>
            <a:endParaRPr lang="en-US" dirty="0"/>
          </a:p>
        </p:txBody>
      </p:sp>
      <p:sp>
        <p:nvSpPr>
          <p:cNvPr id="3" name="Content Placeholder 2"/>
          <p:cNvSpPr>
            <a:spLocks noGrp="1"/>
          </p:cNvSpPr>
          <p:nvPr>
            <p:ph idx="1"/>
          </p:nvPr>
        </p:nvSpPr>
        <p:spPr/>
        <p:txBody>
          <a:bodyPr/>
          <a:lstStyle/>
          <a:p>
            <a:r>
              <a:rPr lang="en-US" dirty="0" smtClean="0"/>
              <a:t>Move to send feedback prepared by PAR Review SC to the respective IEEE 802 WGs as documented in 11-14/0229r1.</a:t>
            </a:r>
          </a:p>
          <a:p>
            <a:endParaRPr lang="en-US" dirty="0"/>
          </a:p>
          <a:p>
            <a:r>
              <a:rPr lang="en-US" dirty="0" smtClean="0"/>
              <a:t>Moved: Dan Harkins</a:t>
            </a:r>
          </a:p>
          <a:p>
            <a:r>
              <a:rPr lang="en-US" dirty="0" smtClean="0"/>
              <a:t>2</a:t>
            </a:r>
            <a:r>
              <a:rPr lang="en-US" baseline="30000" dirty="0" smtClean="0"/>
              <a:t>nd</a:t>
            </a:r>
            <a:r>
              <a:rPr lang="en-US" dirty="0" smtClean="0"/>
              <a:t>: Michelle Turner</a:t>
            </a:r>
          </a:p>
          <a:p>
            <a:r>
              <a:rPr lang="en-US" dirty="0" smtClean="0"/>
              <a:t>Results: 8-0-0 motion passes.</a:t>
            </a:r>
          </a:p>
          <a:p>
            <a:endParaRPr lang="en-US" dirty="0"/>
          </a:p>
          <a:p>
            <a:endParaRPr lang="en-US" dirty="0" smtClean="0"/>
          </a:p>
          <a:p>
            <a:endParaRPr lang="en-US" dirty="0"/>
          </a:p>
        </p:txBody>
      </p:sp>
      <p:sp>
        <p:nvSpPr>
          <p:cNvPr id="6" name="Date Placeholder 5"/>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4" name="Slide Number Placeholder 3"/>
          <p:cNvSpPr>
            <a:spLocks noGrp="1"/>
          </p:cNvSpPr>
          <p:nvPr>
            <p:ph type="sldNum" sz="quarter" idx="12"/>
          </p:nvPr>
        </p:nvSpPr>
        <p:spPr/>
        <p:txBody>
          <a:bodyPr>
            <a:normAutofit/>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4828616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idx="1"/>
          </p:nvPr>
        </p:nvSpPr>
        <p:spPr/>
        <p:txBody>
          <a:bodyPr>
            <a:normAutofit/>
          </a:bodyPr>
          <a:lstStyle/>
          <a:p>
            <a:r>
              <a:rPr lang="en-US" sz="4000" dirty="0" smtClean="0"/>
              <a:t>Responses from 802 WGs</a:t>
            </a:r>
            <a:endParaRPr lang="en-US" sz="4000" dirty="0"/>
          </a:p>
        </p:txBody>
      </p:sp>
      <p:sp>
        <p:nvSpPr>
          <p:cNvPr id="6" name="Date Placeholder 5"/>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4" name="Slide Number Placeholder 3"/>
          <p:cNvSpPr>
            <a:spLocks noGrp="1"/>
          </p:cNvSpPr>
          <p:nvPr>
            <p:ph type="sldNum" sz="quarter" idx="12"/>
          </p:nvPr>
        </p:nvSpPr>
        <p:spPr/>
        <p:txBody>
          <a:bodyPr>
            <a:normAutofit/>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812446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Privacy EC SG Comment Responses</a:t>
            </a:r>
            <a:endParaRPr lang="en-US" dirty="0"/>
          </a:p>
        </p:txBody>
      </p:sp>
      <p:sp>
        <p:nvSpPr>
          <p:cNvPr id="8" name="Content Placeholder 7"/>
          <p:cNvSpPr>
            <a:spLocks noGrp="1"/>
          </p:cNvSpPr>
          <p:nvPr>
            <p:ph idx="1"/>
          </p:nvPr>
        </p:nvSpPr>
        <p:spPr/>
        <p:txBody>
          <a:bodyPr>
            <a:noAutofit/>
          </a:bodyPr>
          <a:lstStyle/>
          <a:p>
            <a:r>
              <a:rPr lang="en-US" sz="2000" dirty="0" smtClean="0"/>
              <a:t>Dear 802 EC members,</a:t>
            </a:r>
          </a:p>
          <a:p>
            <a:r>
              <a:rPr lang="en-US" sz="2000" dirty="0" smtClean="0"/>
              <a:t>The Privacy EC SG has received several comments on the PAR/CSD. We appreciate the feedback received. Comments have been captured in the following file:</a:t>
            </a:r>
          </a:p>
          <a:p>
            <a:r>
              <a:rPr lang="en-US" sz="2000" dirty="0" smtClean="0">
                <a:hlinkClick r:id="rId2"/>
              </a:rPr>
              <a:t>https://mentor.ieee.org/privecsg/dcn/15/privecsg-15-0010-01-ecsg-par-csd-comments-received.pptx</a:t>
            </a:r>
            <a:endParaRPr lang="en-US" sz="2000" dirty="0" smtClean="0"/>
          </a:p>
          <a:p>
            <a:r>
              <a:rPr lang="en-US" sz="2000" dirty="0" smtClean="0"/>
              <a:t> The group believes that some comments require further and more detailed consideration. Therefore, I have been appointed by the group to request to the EC withdrawing the Privacy EC SG PAR proposal from the March 13</a:t>
            </a:r>
            <a:r>
              <a:rPr lang="en-US" sz="2000" baseline="30000" dirty="0" smtClean="0"/>
              <a:t>th</a:t>
            </a:r>
            <a:r>
              <a:rPr lang="en-US" sz="2000" dirty="0" smtClean="0"/>
              <a:t> Agenda. </a:t>
            </a:r>
          </a:p>
          <a:p>
            <a:r>
              <a:rPr lang="en-US" sz="2000" dirty="0" smtClean="0"/>
              <a:t>Comment responses will still be provided by March 12</a:t>
            </a:r>
            <a:r>
              <a:rPr lang="en-US" sz="2000" baseline="30000" dirty="0" smtClean="0"/>
              <a:t>th</a:t>
            </a:r>
            <a:r>
              <a:rPr lang="en-US" sz="2000" dirty="0" smtClean="0"/>
              <a:t>. </a:t>
            </a:r>
          </a:p>
          <a:p>
            <a:r>
              <a:rPr lang="en-US" sz="2000" dirty="0" smtClean="0"/>
              <a:t> Best regards,</a:t>
            </a:r>
          </a:p>
          <a:p>
            <a:r>
              <a:rPr lang="en-US" sz="2000" dirty="0" smtClean="0"/>
              <a:t>Juan Carlos (Privacy EC SG Chair - </a:t>
            </a:r>
            <a:r>
              <a:rPr lang="en-US" sz="2000" dirty="0" smtClean="0">
                <a:hlinkClick r:id="rId3"/>
              </a:rPr>
              <a:t>http://www.ieee802.org/PrivRecsg/</a:t>
            </a:r>
            <a:r>
              <a:rPr lang="en-US" sz="2000" dirty="0" smtClean="0"/>
              <a:t>)</a:t>
            </a:r>
          </a:p>
        </p:txBody>
      </p:sp>
      <p:sp>
        <p:nvSpPr>
          <p:cNvPr id="4" name="Date Placeholder 3"/>
          <p:cNvSpPr>
            <a:spLocks noGrp="1"/>
          </p:cNvSpPr>
          <p:nvPr>
            <p:ph type="dt" sz="half" idx="10"/>
          </p:nvPr>
        </p:nvSpPr>
        <p:spPr/>
        <p:txBody>
          <a:bodyPr/>
          <a:lstStyle/>
          <a:p>
            <a:r>
              <a:rPr lang="en-US" smtClean="0"/>
              <a:t>March 2015</a:t>
            </a:r>
            <a:endParaRPr lang="en-GB"/>
          </a:p>
        </p:txBody>
      </p:sp>
      <p:sp>
        <p:nvSpPr>
          <p:cNvPr id="5" name="Footer Placeholder 4"/>
          <p:cNvSpPr>
            <a:spLocks noGrp="1"/>
          </p:cNvSpPr>
          <p:nvPr>
            <p:ph type="ftr" sz="quarter" idx="11"/>
          </p:nvPr>
        </p:nvSpPr>
        <p:spPr/>
        <p:txBody>
          <a:bodyPr/>
          <a:lstStyle/>
          <a:p>
            <a:r>
              <a:rPr lang="en-GB" smtClean="0"/>
              <a:t>Jon Rosdahl, CSR</a:t>
            </a:r>
            <a:endParaRPr lang="en-GB"/>
          </a:p>
        </p:txBody>
      </p:sp>
      <p:sp>
        <p:nvSpPr>
          <p:cNvPr id="6" name="Slide Number Placeholder 5"/>
          <p:cNvSpPr>
            <a:spLocks noGrp="1"/>
          </p:cNvSpPr>
          <p:nvPr>
            <p:ph type="sldNum" sz="quarter" idx="12"/>
          </p:nvPr>
        </p:nvSpPr>
        <p:spPr/>
        <p:txBody>
          <a:bodyPr>
            <a:normAutofit/>
          </a:bodyPr>
          <a:lstStyle/>
          <a:p>
            <a:r>
              <a:rPr lang="en-GB" smtClean="0"/>
              <a:t>Slide </a:t>
            </a:r>
            <a:fld id="{3ABCC52B-A3F7-440B-BBF2-55191E6E7773}" type="slidenum">
              <a:rPr lang="en-GB" smtClean="0"/>
              <a:pPr/>
              <a:t>19</a:t>
            </a:fld>
            <a:endParaRPr lang="en-GB"/>
          </a:p>
        </p:txBody>
      </p:sp>
    </p:spTree>
    <p:extLst>
      <p:ext uri="{BB962C8B-B14F-4D97-AF65-F5344CB8AC3E}">
        <p14:creationId xmlns:p14="http://schemas.microsoft.com/office/powerpoint/2010/main" val="784106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510952"/>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Abstract-Snapshot</a:t>
            </a:r>
            <a:endParaRPr lang="en-GB" dirty="0"/>
          </a:p>
        </p:txBody>
      </p:sp>
      <p:sp>
        <p:nvSpPr>
          <p:cNvPr id="4098" name="Rectangle 2"/>
          <p:cNvSpPr>
            <a:spLocks noGrp="1" noChangeArrowheads="1"/>
          </p:cNvSpPr>
          <p:nvPr>
            <p:ph idx="1"/>
          </p:nvPr>
        </p:nvSpPr>
        <p:spPr>
          <a:xfrm>
            <a:off x="395536" y="1196752"/>
            <a:ext cx="8424936" cy="5184576"/>
          </a:xfrm>
          <a:ln/>
        </p:spPr>
        <p:txBody>
          <a:bodyPr>
            <a:normAutofit fontScale="92500" lnSpcReduction="10000"/>
          </a:bodyPr>
          <a:lstStyle/>
          <a:p>
            <a:pPr marL="285750" indent="-285750">
              <a:buFont typeface="Arial" panose="020B0604020202020204" pitchFamily="34" charset="0"/>
              <a:buChar char="•"/>
            </a:pPr>
            <a:r>
              <a:rPr lang="en-US" altLang="en-US" dirty="0"/>
              <a:t>Review of Proposed PAR </a:t>
            </a:r>
            <a:r>
              <a:rPr lang="en-US" altLang="en-US" dirty="0" smtClean="0"/>
              <a:t>documents</a:t>
            </a:r>
          </a:p>
          <a:p>
            <a:pPr lvl="1"/>
            <a:r>
              <a:rPr lang="en-US" sz="1800" dirty="0"/>
              <a:t>802c- Amendment: Local Media Access Control (MAC) Addressing, </a:t>
            </a:r>
            <a:r>
              <a:rPr lang="en-US" sz="1800" dirty="0">
                <a:hlinkClick r:id="rId3"/>
              </a:rPr>
              <a:t>PAR</a:t>
            </a:r>
            <a:r>
              <a:rPr lang="en-US" sz="1800" dirty="0"/>
              <a:t> and </a:t>
            </a:r>
            <a:r>
              <a:rPr lang="en-US" sz="1800" dirty="0">
                <a:hlinkClick r:id="rId4"/>
              </a:rPr>
              <a:t>CSD</a:t>
            </a:r>
            <a:r>
              <a:rPr lang="en-US" sz="1800" dirty="0"/>
              <a:t> </a:t>
            </a:r>
          </a:p>
          <a:p>
            <a:pPr lvl="1"/>
            <a:r>
              <a:rPr lang="en-US" sz="1800" dirty="0"/>
              <a:t>802.1Qci- Amendment, Per-Stream Filtering and Policing, </a:t>
            </a:r>
            <a:r>
              <a:rPr lang="en-US" sz="1800" dirty="0">
                <a:hlinkClick r:id="rId5"/>
              </a:rPr>
              <a:t>PAR</a:t>
            </a:r>
            <a:r>
              <a:rPr lang="en-US" sz="1800" dirty="0"/>
              <a:t> and </a:t>
            </a:r>
            <a:r>
              <a:rPr lang="en-US" sz="1800" dirty="0">
                <a:hlinkClick r:id="rId6"/>
              </a:rPr>
              <a:t>CSD</a:t>
            </a:r>
            <a:r>
              <a:rPr lang="en-US" sz="1800" dirty="0"/>
              <a:t> </a:t>
            </a:r>
          </a:p>
          <a:p>
            <a:pPr lvl="1"/>
            <a:r>
              <a:rPr lang="en-US" sz="1800" dirty="0"/>
              <a:t>802.1Qcj- Amendment, Automatic Attachment to Provider Backbone Bridging (PBB) services, </a:t>
            </a:r>
            <a:r>
              <a:rPr lang="en-US" sz="1800" dirty="0">
                <a:hlinkClick r:id="rId7"/>
              </a:rPr>
              <a:t>PAR</a:t>
            </a:r>
            <a:r>
              <a:rPr lang="en-US" sz="1800" dirty="0"/>
              <a:t> and </a:t>
            </a:r>
            <a:r>
              <a:rPr lang="en-US" sz="1800" dirty="0">
                <a:hlinkClick r:id="rId8"/>
              </a:rPr>
              <a:t>CSD</a:t>
            </a:r>
            <a:r>
              <a:rPr lang="en-US" sz="1800" dirty="0"/>
              <a:t> </a:t>
            </a:r>
          </a:p>
          <a:p>
            <a:pPr lvl="1"/>
            <a:r>
              <a:rPr lang="en-US" sz="1800" dirty="0"/>
              <a:t>802.3bq- Amendment,  </a:t>
            </a:r>
            <a:r>
              <a:rPr lang="en-US" sz="1800" dirty="0">
                <a:hlinkClick r:id="rId9"/>
              </a:rPr>
              <a:t>PAR Modification Request</a:t>
            </a:r>
            <a:r>
              <a:rPr lang="en-US" sz="1800" dirty="0"/>
              <a:t> and </a:t>
            </a:r>
            <a:r>
              <a:rPr lang="en-US" sz="1800" dirty="0">
                <a:hlinkClick r:id="rId10"/>
              </a:rPr>
              <a:t>CSD</a:t>
            </a:r>
            <a:r>
              <a:rPr lang="en-US" sz="1800" dirty="0"/>
              <a:t> </a:t>
            </a:r>
          </a:p>
          <a:p>
            <a:pPr lvl="1"/>
            <a:r>
              <a:rPr lang="en-US" sz="1800" dirty="0"/>
              <a:t>802.3bz- Amendment, 2.5 Gb/s and 5 Gb/s, </a:t>
            </a:r>
            <a:r>
              <a:rPr lang="en-US" sz="1800" dirty="0">
                <a:hlinkClick r:id="rId11"/>
              </a:rPr>
              <a:t>PAR</a:t>
            </a:r>
            <a:r>
              <a:rPr lang="en-US" sz="1800" dirty="0"/>
              <a:t> and </a:t>
            </a:r>
            <a:r>
              <a:rPr lang="en-US" sz="1800" dirty="0">
                <a:hlinkClick r:id="rId12"/>
              </a:rPr>
              <a:t>CSD</a:t>
            </a:r>
            <a:r>
              <a:rPr lang="en-US" sz="1800" dirty="0"/>
              <a:t> </a:t>
            </a:r>
          </a:p>
          <a:p>
            <a:pPr lvl="1"/>
            <a:r>
              <a:rPr lang="en-US" sz="1800" dirty="0"/>
              <a:t>802.11ay- Amendment: Enhancements for Ultra High Throughput in and around the 60 GHz Band, </a:t>
            </a:r>
            <a:r>
              <a:rPr lang="en-US" sz="1800" dirty="0">
                <a:hlinkClick r:id="rId13"/>
              </a:rPr>
              <a:t>PAR</a:t>
            </a:r>
            <a:r>
              <a:rPr lang="en-US" sz="1800" dirty="0"/>
              <a:t> and </a:t>
            </a:r>
            <a:r>
              <a:rPr lang="en-US" sz="1800" dirty="0">
                <a:hlinkClick r:id="rId14"/>
              </a:rPr>
              <a:t>CSD</a:t>
            </a:r>
            <a:r>
              <a:rPr lang="en-US" sz="1800" dirty="0"/>
              <a:t> </a:t>
            </a:r>
          </a:p>
          <a:p>
            <a:pPr lvl="1"/>
            <a:r>
              <a:rPr lang="en-US" sz="1800" dirty="0"/>
              <a:t>802.15.3e- Amendment for High-rate close proximity point-to-point communications ,  </a:t>
            </a:r>
            <a:r>
              <a:rPr lang="en-US" sz="1800" dirty="0">
                <a:hlinkClick r:id="rId15" action="ppaction://hlinkfile"/>
              </a:rPr>
              <a:t>PAR</a:t>
            </a:r>
            <a:r>
              <a:rPr lang="en-US" sz="1800" dirty="0"/>
              <a:t> and </a:t>
            </a:r>
            <a:r>
              <a:rPr lang="en-US" sz="1800" dirty="0">
                <a:hlinkClick r:id="rId16" action="ppaction://hlinkfile"/>
              </a:rPr>
              <a:t>CSD</a:t>
            </a:r>
            <a:r>
              <a:rPr lang="en-US" sz="1800" dirty="0"/>
              <a:t> </a:t>
            </a:r>
          </a:p>
          <a:p>
            <a:pPr lvl="1"/>
            <a:r>
              <a:rPr lang="en-US" sz="1800" dirty="0"/>
              <a:t>Privacy Recommendation EC Study Group - Privacy Considerations for IEEE 802 Technologies, </a:t>
            </a:r>
            <a:r>
              <a:rPr lang="en-US" sz="1800" dirty="0">
                <a:hlinkClick r:id="rId17"/>
              </a:rPr>
              <a:t>PAR</a:t>
            </a:r>
            <a:r>
              <a:rPr lang="en-US" sz="1800" dirty="0"/>
              <a:t> and </a:t>
            </a:r>
            <a:r>
              <a:rPr lang="en-US" sz="1800" dirty="0">
                <a:hlinkClick r:id="rId18"/>
              </a:rPr>
              <a:t>CSD</a:t>
            </a:r>
            <a:r>
              <a:rPr lang="en-US" sz="1800" dirty="0"/>
              <a:t> </a:t>
            </a:r>
            <a:endParaRPr lang="en-US" sz="1800" dirty="0" smtClean="0"/>
          </a:p>
          <a:p>
            <a:pPr lvl="1"/>
            <a:r>
              <a:rPr lang="en-US" sz="1800" dirty="0" smtClean="0"/>
              <a:t>802.24 </a:t>
            </a:r>
            <a:r>
              <a:rPr lang="en-US" sz="1800" dirty="0" err="1" smtClean="0"/>
              <a:t>IoT</a:t>
            </a:r>
            <a:r>
              <a:rPr lang="en-US" sz="1800" dirty="0" smtClean="0"/>
              <a:t> New TG request</a:t>
            </a:r>
            <a:endParaRPr lang="en-US" sz="2800" dirty="0"/>
          </a:p>
          <a:p>
            <a:pPr marL="285750" indent="-285750">
              <a:buFont typeface="Arial" panose="020B0604020202020204" pitchFamily="34" charset="0"/>
              <a:buChar char="•"/>
            </a:pPr>
            <a:r>
              <a:rPr lang="en-US" altLang="en-US" dirty="0" smtClean="0"/>
              <a:t>Meeting </a:t>
            </a:r>
            <a:r>
              <a:rPr lang="en-US" altLang="en-US" dirty="0"/>
              <a:t>times: Monday PM2, Tuesday AM2, Thursday </a:t>
            </a:r>
            <a:r>
              <a:rPr lang="en-US" altLang="en-US" dirty="0" smtClean="0"/>
              <a:t>AM2</a:t>
            </a:r>
          </a:p>
        </p:txBody>
      </p:sp>
      <p:sp>
        <p:nvSpPr>
          <p:cNvPr id="4" name="Date Placeholder 3"/>
          <p:cNvSpPr>
            <a:spLocks noGrp="1"/>
          </p:cNvSpPr>
          <p:nvPr>
            <p:ph type="dt" sz="half" idx="10"/>
          </p:nvPr>
        </p:nvSpPr>
        <p:spPr>
          <a:xfrm>
            <a:off x="696912" y="333375"/>
            <a:ext cx="2589203" cy="273050"/>
          </a:xfrm>
        </p:spPr>
        <p:txBody>
          <a:bodyPr/>
          <a:lstStyle/>
          <a:p>
            <a:r>
              <a:rPr lang="en-US" smtClean="0"/>
              <a:t>March 2015</a:t>
            </a:r>
            <a:endParaRPr lang="en-GB" dirty="0"/>
          </a:p>
        </p:txBody>
      </p:sp>
      <p:sp>
        <p:nvSpPr>
          <p:cNvPr id="5" name="Footer Placeholder 4"/>
          <p:cNvSpPr>
            <a:spLocks noGrp="1"/>
          </p:cNvSpPr>
          <p:nvPr>
            <p:ph type="ftr" sz="quarter" idx="11"/>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sz="quarter" idx="12"/>
          </p:nvPr>
        </p:nvSpPr>
        <p:spPr/>
        <p:txBody>
          <a:bodyPr>
            <a:normAutofit/>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Privacy EC SG: Response to Comments </a:t>
            </a:r>
            <a:r>
              <a:rPr lang="en-US" sz="2800" dirty="0" smtClean="0"/>
              <a:t>from 802.11</a:t>
            </a:r>
            <a:endParaRPr lang="en-US" sz="4400" dirty="0"/>
          </a:p>
        </p:txBody>
      </p:sp>
      <p:sp>
        <p:nvSpPr>
          <p:cNvPr id="3" name="Content Placeholder 2"/>
          <p:cNvSpPr>
            <a:spLocks noGrp="1"/>
          </p:cNvSpPr>
          <p:nvPr>
            <p:ph idx="1"/>
          </p:nvPr>
        </p:nvSpPr>
        <p:spPr>
          <a:xfrm>
            <a:off x="685800" y="1295400"/>
            <a:ext cx="8305800" cy="4896544"/>
          </a:xfrm>
        </p:spPr>
        <p:txBody>
          <a:bodyPr>
            <a:normAutofit fontScale="92500" lnSpcReduction="10000"/>
          </a:bodyPr>
          <a:lstStyle/>
          <a:p>
            <a:r>
              <a:rPr lang="en-US" sz="2000" b="0" dirty="0" smtClean="0"/>
              <a:t>4.2 and 4.3 need to include target dates for completion. Should be at least 6 months apart.</a:t>
            </a:r>
          </a:p>
          <a:p>
            <a:pPr lvl="1"/>
            <a:r>
              <a:rPr lang="en-US" sz="1600" i="1" dirty="0"/>
              <a:t>See previous response to Roger Mark’s </a:t>
            </a:r>
            <a:r>
              <a:rPr lang="en-US" sz="1600" i="1" dirty="0" smtClean="0"/>
              <a:t>comment</a:t>
            </a:r>
            <a:endParaRPr lang="en-US" sz="1600" b="0" dirty="0" smtClean="0"/>
          </a:p>
          <a:p>
            <a:r>
              <a:rPr lang="en-US" sz="2000" dirty="0" smtClean="0"/>
              <a:t>5.2 </a:t>
            </a:r>
            <a:r>
              <a:rPr lang="en-US" sz="2000" b="0" dirty="0" smtClean="0"/>
              <a:t>Change “document” to “recommended practice”</a:t>
            </a:r>
            <a:endParaRPr lang="en-US" sz="2000" b="0" i="1" dirty="0" smtClean="0"/>
          </a:p>
          <a:p>
            <a:r>
              <a:rPr lang="en-US" sz="2000" dirty="0" smtClean="0"/>
              <a:t>5.4</a:t>
            </a:r>
            <a:r>
              <a:rPr lang="en-US" sz="2000" b="0" dirty="0" smtClean="0"/>
              <a:t> delete “document”  result “The recommended practice…”</a:t>
            </a:r>
          </a:p>
          <a:p>
            <a:r>
              <a:rPr lang="en-US" sz="2000" dirty="0" smtClean="0"/>
              <a:t>5.5</a:t>
            </a:r>
            <a:r>
              <a:rPr lang="en-US" sz="2000" b="0" dirty="0" smtClean="0"/>
              <a:t> change “and certain threats” to “and certain privacy threats”</a:t>
            </a:r>
          </a:p>
          <a:p>
            <a:r>
              <a:rPr lang="en-US" sz="2000" dirty="0" smtClean="0"/>
              <a:t>5.5</a:t>
            </a:r>
            <a:r>
              <a:rPr lang="en-US" sz="2000" b="0" dirty="0" smtClean="0"/>
              <a:t> change “with IETF in many” to “with IETF on many”</a:t>
            </a:r>
          </a:p>
          <a:p>
            <a:r>
              <a:rPr lang="en-US" sz="2000" dirty="0" smtClean="0"/>
              <a:t>5.5</a:t>
            </a:r>
            <a:r>
              <a:rPr lang="en-US" sz="2000" b="0" dirty="0" smtClean="0"/>
              <a:t> change “guidelines” to “recommendations”</a:t>
            </a:r>
          </a:p>
          <a:p>
            <a:pPr lvl="1"/>
            <a:r>
              <a:rPr lang="en-US" sz="1600" i="1" dirty="0" smtClean="0"/>
              <a:t>Agree with the above</a:t>
            </a:r>
            <a:endParaRPr lang="en-US" sz="1600" b="0" dirty="0" smtClean="0"/>
          </a:p>
          <a:p>
            <a:r>
              <a:rPr lang="en-US" sz="2000" dirty="0" smtClean="0"/>
              <a:t>CSD:</a:t>
            </a:r>
            <a:endParaRPr lang="en-US" sz="2000" dirty="0"/>
          </a:p>
          <a:p>
            <a:r>
              <a:rPr lang="en-US" sz="2000" dirty="0" smtClean="0"/>
              <a:t>Distinct Identity: </a:t>
            </a:r>
            <a:r>
              <a:rPr lang="en-US" sz="2000" b="0" dirty="0" smtClean="0"/>
              <a:t>change  “defines privacy” to “defines a privacy” and “practice” to “practices”</a:t>
            </a:r>
          </a:p>
          <a:p>
            <a:r>
              <a:rPr lang="en-US" sz="2000" dirty="0" smtClean="0"/>
              <a:t>Economic Feasibility </a:t>
            </a:r>
            <a:r>
              <a:rPr lang="en-US" sz="2000" b="0" dirty="0" smtClean="0"/>
              <a:t>– Question was not answered need to provide evidence and address the requested specific areas “a) through e)”.</a:t>
            </a:r>
          </a:p>
          <a:p>
            <a:pPr lvl="1"/>
            <a:r>
              <a:rPr lang="en-US" sz="1600" i="1" dirty="0"/>
              <a:t>See previous response to Roger Mark’s </a:t>
            </a:r>
            <a:r>
              <a:rPr lang="en-US" sz="1600" i="1" dirty="0" smtClean="0"/>
              <a:t>comment. We will address this in a future version of the CSD</a:t>
            </a:r>
            <a:endParaRPr lang="en-US" sz="1600" dirty="0"/>
          </a:p>
          <a:p>
            <a:pPr lvl="1"/>
            <a:endParaRPr lang="en-US" sz="1600" b="0" dirty="0" smtClean="0"/>
          </a:p>
          <a:p>
            <a:endParaRPr lang="en-US" sz="2000" b="0" dirty="0"/>
          </a:p>
        </p:txBody>
      </p:sp>
      <p:sp>
        <p:nvSpPr>
          <p:cNvPr id="6" name="Date Placeholder 5"/>
          <p:cNvSpPr>
            <a:spLocks noGrp="1"/>
          </p:cNvSpPr>
          <p:nvPr>
            <p:ph type="dt" sz="half" idx="10"/>
          </p:nvPr>
        </p:nvSpPr>
        <p:spPr>
          <a:xfrm>
            <a:off x="696912" y="333375"/>
            <a:ext cx="1874823" cy="273050"/>
          </a:xfrm>
          <a:prstGeom prst="rect">
            <a:avLst/>
          </a:prstGeom>
        </p:spPr>
        <p:txBody>
          <a:bodyPr/>
          <a:lstStyle/>
          <a:p>
            <a:r>
              <a:rPr lang="en-US" smtClean="0"/>
              <a:t>March 2015</a:t>
            </a:r>
            <a:endParaRPr lang="en-GB" dirty="0"/>
          </a:p>
        </p:txBody>
      </p:sp>
      <p:sp>
        <p:nvSpPr>
          <p:cNvPr id="4" name="Footer Placeholder 3"/>
          <p:cNvSpPr>
            <a:spLocks noGrp="1"/>
          </p:cNvSpPr>
          <p:nvPr>
            <p:ph type="ftr" sz="quarter" idx="11"/>
          </p:nvPr>
        </p:nvSpPr>
        <p:spPr/>
        <p:txBody>
          <a:bodyPr/>
          <a:lstStyle/>
          <a:p>
            <a:r>
              <a:rPr lang="en-GB" smtClean="0"/>
              <a:t>Jon Rosdahl, CSR</a:t>
            </a:r>
            <a:endParaRPr lang="en-GB" dirty="0"/>
          </a:p>
        </p:txBody>
      </p:sp>
      <p:sp>
        <p:nvSpPr>
          <p:cNvPr id="5" name="Slide Number Placeholder 4"/>
          <p:cNvSpPr>
            <a:spLocks noGrp="1"/>
          </p:cNvSpPr>
          <p:nvPr>
            <p:ph type="sldNum" sz="quarter" idx="12"/>
          </p:nvPr>
        </p:nvSpPr>
        <p:spPr/>
        <p:txBody>
          <a:bodyPr/>
          <a:lstStyle/>
          <a:p>
            <a:r>
              <a:rPr lang="en-GB" smtClean="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7429344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229600" cy="562074"/>
          </a:xfrm>
        </p:spPr>
        <p:txBody>
          <a:bodyPr/>
          <a:lstStyle/>
          <a:p>
            <a:r>
              <a:rPr lang="en-US" sz="2800" dirty="0" smtClean="0"/>
              <a:t>Privacy EC SG: Comments </a:t>
            </a:r>
            <a:r>
              <a:rPr lang="en-US" sz="2800" dirty="0" smtClean="0"/>
              <a:t>from Roger Marks</a:t>
            </a:r>
            <a:endParaRPr lang="en-US" sz="4400" dirty="0"/>
          </a:p>
        </p:txBody>
      </p:sp>
      <p:sp>
        <p:nvSpPr>
          <p:cNvPr id="3" name="Content Placeholder 2"/>
          <p:cNvSpPr>
            <a:spLocks noGrp="1"/>
          </p:cNvSpPr>
          <p:nvPr>
            <p:ph idx="1"/>
          </p:nvPr>
        </p:nvSpPr>
        <p:spPr>
          <a:xfrm>
            <a:off x="685800" y="1295400"/>
            <a:ext cx="7990656" cy="4896544"/>
          </a:xfrm>
        </p:spPr>
        <p:txBody>
          <a:bodyPr/>
          <a:lstStyle/>
          <a:p>
            <a:r>
              <a:rPr lang="en-US" sz="2400" b="1" dirty="0" smtClean="0"/>
              <a:t>CSD Economical Feasibility</a:t>
            </a:r>
          </a:p>
          <a:p>
            <a:r>
              <a:rPr lang="en-US" sz="2400" dirty="0"/>
              <a:t>The response does not address economic feasibility.</a:t>
            </a:r>
          </a:p>
          <a:p>
            <a:r>
              <a:rPr lang="en-US" sz="2400" dirty="0" smtClean="0"/>
              <a:t>Increased </a:t>
            </a:r>
            <a:r>
              <a:rPr lang="en-US" sz="2400" dirty="0"/>
              <a:t>privacy has economic benefits to </a:t>
            </a:r>
            <a:r>
              <a:rPr lang="en-US" sz="2400" dirty="0" smtClean="0"/>
              <a:t>some parties </a:t>
            </a:r>
            <a:r>
              <a:rPr lang="en-US" sz="2400" dirty="0"/>
              <a:t>and is an economic threat to others. </a:t>
            </a:r>
            <a:r>
              <a:rPr lang="en-US" sz="2400" dirty="0" smtClean="0"/>
              <a:t>These issues </a:t>
            </a:r>
            <a:r>
              <a:rPr lang="en-US" sz="2400" dirty="0"/>
              <a:t>should be articulated. </a:t>
            </a:r>
            <a:endParaRPr lang="en-US" sz="2000" dirty="0"/>
          </a:p>
          <a:p>
            <a:pPr lvl="1"/>
            <a:r>
              <a:rPr lang="en-US" sz="2000" i="1" dirty="0"/>
              <a:t>Should </a:t>
            </a:r>
            <a:r>
              <a:rPr lang="en-US" sz="2000" i="1" dirty="0" smtClean="0"/>
              <a:t>probably state </a:t>
            </a:r>
            <a:r>
              <a:rPr lang="en-US" sz="2000" i="1" dirty="0"/>
              <a:t>that Privacy </a:t>
            </a:r>
            <a:r>
              <a:rPr lang="en-US" sz="2000" i="1" dirty="0" smtClean="0"/>
              <a:t>control should enhance, </a:t>
            </a:r>
            <a:r>
              <a:rPr lang="en-US" sz="2000" i="1" dirty="0"/>
              <a:t>not </a:t>
            </a:r>
            <a:r>
              <a:rPr lang="en-US" sz="2000" i="1" dirty="0" smtClean="0"/>
              <a:t> degrade, </a:t>
            </a:r>
            <a:r>
              <a:rPr lang="en-US" sz="2000" i="1" dirty="0"/>
              <a:t>security and </a:t>
            </a:r>
            <a:r>
              <a:rPr lang="en-US" sz="2000" i="1" dirty="0" smtClean="0"/>
              <a:t>functionality. Please </a:t>
            </a:r>
            <a:r>
              <a:rPr lang="en-US" sz="2000" i="1" dirty="0"/>
              <a:t>see: </a:t>
            </a:r>
            <a:r>
              <a:rPr lang="en-US" sz="2000" i="1" dirty="0">
                <a:hlinkClick r:id="rId2"/>
              </a:rPr>
              <a:t>https://</a:t>
            </a:r>
            <a:r>
              <a:rPr lang="en-US" sz="2000" i="1" dirty="0" smtClean="0">
                <a:hlinkClick r:id="rId2"/>
              </a:rPr>
              <a:t>mentor.ieee.org/omniran/dcn/15/omniran-15-0015-00-CF00-privacy-engineered-access-network.pptx</a:t>
            </a:r>
            <a:r>
              <a:rPr lang="en-US" sz="2000" i="1" dirty="0" smtClean="0"/>
              <a:t> </a:t>
            </a:r>
          </a:p>
          <a:p>
            <a:pPr lvl="1"/>
            <a:r>
              <a:rPr lang="en-US" sz="2000" i="1" dirty="0" smtClean="0"/>
              <a:t>(Consider adding a clear statement like the one used in IETF)</a:t>
            </a:r>
          </a:p>
          <a:p>
            <a:pPr lvl="1"/>
            <a:r>
              <a:rPr lang="en-US" sz="2000" i="1" dirty="0" smtClean="0"/>
              <a:t>There are examples of solutions that improve privacy without increasing significantly the cost (e.g. MAC address randomization)</a:t>
            </a:r>
          </a:p>
          <a:p>
            <a:pPr lvl="1"/>
            <a:endParaRPr lang="en-US" sz="2000" i="1" dirty="0"/>
          </a:p>
          <a:p>
            <a:pPr lvl="1"/>
            <a:endParaRPr lang="en-US" sz="2000" dirty="0" smtClean="0"/>
          </a:p>
          <a:p>
            <a:endParaRPr lang="en-US" sz="2400" b="0" dirty="0"/>
          </a:p>
        </p:txBody>
      </p:sp>
      <p:sp>
        <p:nvSpPr>
          <p:cNvPr id="6" name="Date Placeholder 5"/>
          <p:cNvSpPr>
            <a:spLocks noGrp="1"/>
          </p:cNvSpPr>
          <p:nvPr>
            <p:ph type="dt" sz="half" idx="10"/>
          </p:nvPr>
        </p:nvSpPr>
        <p:spPr>
          <a:xfrm>
            <a:off x="696912" y="333375"/>
            <a:ext cx="1874823" cy="273050"/>
          </a:xfrm>
          <a:prstGeom prst="rect">
            <a:avLst/>
          </a:prstGeom>
        </p:spPr>
        <p:txBody>
          <a:bodyPr/>
          <a:lstStyle/>
          <a:p>
            <a:r>
              <a:rPr lang="en-US" smtClean="0"/>
              <a:t>March 2015</a:t>
            </a:r>
            <a:endParaRPr lang="en-GB" dirty="0"/>
          </a:p>
        </p:txBody>
      </p:sp>
      <p:sp>
        <p:nvSpPr>
          <p:cNvPr id="4" name="Footer Placeholder 3"/>
          <p:cNvSpPr>
            <a:spLocks noGrp="1"/>
          </p:cNvSpPr>
          <p:nvPr>
            <p:ph type="ftr" sz="quarter" idx="11"/>
          </p:nvPr>
        </p:nvSpPr>
        <p:spPr/>
        <p:txBody>
          <a:bodyPr/>
          <a:lstStyle/>
          <a:p>
            <a:r>
              <a:rPr lang="en-GB" smtClean="0"/>
              <a:t>Jon Rosdahl, CSR</a:t>
            </a:r>
            <a:endParaRPr lang="en-GB" dirty="0"/>
          </a:p>
        </p:txBody>
      </p:sp>
      <p:sp>
        <p:nvSpPr>
          <p:cNvPr id="5" name="Slide Number Placeholder 4"/>
          <p:cNvSpPr>
            <a:spLocks noGrp="1"/>
          </p:cNvSpPr>
          <p:nvPr>
            <p:ph type="sldNum" sz="quarter" idx="12"/>
          </p:nvPr>
        </p:nvSpPr>
        <p:spPr/>
        <p:txBody>
          <a:bodyPr/>
          <a:lstStyle/>
          <a:p>
            <a:r>
              <a:rPr lang="en-GB" smtClean="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9182664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a:r>
              <a:rPr lang="en-US" sz="3200" dirty="0" smtClean="0">
                <a:latin typeface="+mj-lt"/>
              </a:rPr>
              <a:t>802.24 </a:t>
            </a:r>
            <a:r>
              <a:rPr lang="en-US" sz="3200" dirty="0" err="1" smtClean="0">
                <a:latin typeface="+mj-lt"/>
              </a:rPr>
              <a:t>IoT</a:t>
            </a:r>
            <a:r>
              <a:rPr lang="en-US" sz="3200" dirty="0" smtClean="0">
                <a:latin typeface="+mj-lt"/>
              </a:rPr>
              <a:t> New TG response to comments</a:t>
            </a:r>
            <a:endParaRPr lang="en-US" sz="3200" dirty="0">
              <a:latin typeface="+mj-lt"/>
            </a:endParaRPr>
          </a:p>
        </p:txBody>
      </p:sp>
      <p:sp>
        <p:nvSpPr>
          <p:cNvPr id="3" name="Content Placeholder 2"/>
          <p:cNvSpPr>
            <a:spLocks noGrp="1"/>
          </p:cNvSpPr>
          <p:nvPr>
            <p:ph idx="1"/>
          </p:nvPr>
        </p:nvSpPr>
        <p:spPr/>
        <p:txBody>
          <a:bodyPr>
            <a:normAutofit fontScale="62500" lnSpcReduction="20000"/>
          </a:bodyPr>
          <a:lstStyle/>
          <a:p>
            <a:r>
              <a:rPr lang="en-US" smtClean="0"/>
              <a:t>IEEE 802.24 TAG has created a response to the comments received regarding the scope document for the formation an IEEE 802.24 TAG Task Group on IoT.</a:t>
            </a:r>
            <a:br>
              <a:rPr lang="en-US" smtClean="0"/>
            </a:br>
            <a:r>
              <a:rPr lang="en-US" smtClean="0"/>
              <a:t/>
            </a:r>
            <a:br>
              <a:rPr lang="en-US" smtClean="0"/>
            </a:br>
            <a:r>
              <a:rPr lang="en-US" smtClean="0"/>
              <a:t>The responses can be found at:</a:t>
            </a:r>
            <a:br>
              <a:rPr lang="en-US" smtClean="0"/>
            </a:br>
            <a:r>
              <a:rPr lang="en-US" smtClean="0">
                <a:hlinkClick r:id="rId2"/>
              </a:rPr>
              <a:t>https://mentor.ieee.org/802.24/dcn/15/24-15-0010-00-IoTg-response-to-scope-comments.pdf</a:t>
            </a:r>
            <a:r>
              <a:rPr lang="en-US" smtClean="0"/>
              <a:t/>
            </a:r>
            <a:br>
              <a:rPr lang="en-US" smtClean="0"/>
            </a:br>
            <a:r>
              <a:rPr lang="en-US" smtClean="0"/>
              <a:t/>
            </a:r>
            <a:br>
              <a:rPr lang="en-US" smtClean="0"/>
            </a:br>
            <a:r>
              <a:rPr lang="en-US" smtClean="0"/>
              <a:t>Changes were made to the scope document in response to the comments and the updated document can be found at:</a:t>
            </a:r>
            <a:br>
              <a:rPr lang="en-US" smtClean="0"/>
            </a:br>
            <a:r>
              <a:rPr lang="en-US" smtClean="0">
                <a:hlinkClick r:id="rId3"/>
              </a:rPr>
              <a:t>https://mentor.ieee.org/802.24/dcn/15/24-15-0003-01-0000-iot-scope-form.docx</a:t>
            </a:r>
            <a:r>
              <a:rPr lang="en-US" smtClean="0"/>
              <a:t/>
            </a:r>
            <a:br>
              <a:rPr lang="en-US" smtClean="0"/>
            </a:br>
            <a:r>
              <a:rPr lang="en-US" smtClean="0"/>
              <a:t/>
            </a:r>
            <a:br>
              <a:rPr lang="en-US" smtClean="0"/>
            </a:br>
            <a:r>
              <a:rPr lang="en-US" smtClean="0"/>
              <a:t>Thanks</a:t>
            </a:r>
            <a:br>
              <a:rPr lang="en-US" smtClean="0"/>
            </a:br>
            <a:r>
              <a:rPr lang="en-US" smtClean="0"/>
              <a:t/>
            </a:r>
            <a:br>
              <a:rPr lang="en-US" smtClean="0"/>
            </a:br>
            <a:r>
              <a:rPr lang="en-US" smtClean="0"/>
              <a:t>James Gilb</a:t>
            </a:r>
            <a:br>
              <a:rPr lang="en-US" smtClean="0"/>
            </a:br>
            <a:r>
              <a:rPr lang="en-US" smtClean="0"/>
              <a:t>IEEE 802.24 TAG Chair</a:t>
            </a:r>
            <a:endParaRPr lang="en-US" dirty="0"/>
          </a:p>
        </p:txBody>
      </p:sp>
      <p:sp>
        <p:nvSpPr>
          <p:cNvPr id="4" name="Date Placeholder 3"/>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6" name="Slide Number Placeholder 5"/>
          <p:cNvSpPr>
            <a:spLocks noGrp="1"/>
          </p:cNvSpPr>
          <p:nvPr>
            <p:ph type="sldNum" sz="quarter" idx="12"/>
          </p:nvPr>
        </p:nvSpPr>
        <p:spPr/>
        <p:txBody>
          <a:bodyPr/>
          <a:lstStyle/>
          <a:p>
            <a:r>
              <a:rPr lang="en-GB" smtClean="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012020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802.15.3e Response to Comments</a:t>
            </a:r>
            <a:endParaRPr lang="en-US" dirty="0"/>
          </a:p>
        </p:txBody>
      </p:sp>
      <p:sp>
        <p:nvSpPr>
          <p:cNvPr id="3" name="Content Placeholder 2"/>
          <p:cNvSpPr>
            <a:spLocks noGrp="1"/>
          </p:cNvSpPr>
          <p:nvPr>
            <p:ph idx="1"/>
          </p:nvPr>
        </p:nvSpPr>
        <p:spPr/>
        <p:txBody>
          <a:bodyPr>
            <a:normAutofit fontScale="92500" lnSpcReduction="10000"/>
          </a:bodyPr>
          <a:lstStyle/>
          <a:p>
            <a:pPr lvl="1"/>
            <a:r>
              <a:rPr lang="en-US" sz="2000" dirty="0" smtClean="0"/>
              <a:t>a word doc containing responses to the comments received from 802.3 and 802.11 on the 15.3e PAR and CSD.  Also attached is a revised CSD including the proposed changes.  Final changes to the PAR must be done by the </a:t>
            </a:r>
            <a:r>
              <a:rPr lang="en-US" sz="2000" dirty="0" err="1" smtClean="0"/>
              <a:t>NesCom</a:t>
            </a:r>
            <a:r>
              <a:rPr lang="en-US" sz="2000" dirty="0" smtClean="0"/>
              <a:t> Admin so a revised PAR is not attached but the suggested changes are included in the comment responses.  Please let me know if you have any further comments or questions.</a:t>
            </a:r>
          </a:p>
          <a:p>
            <a:pPr lvl="1"/>
            <a:r>
              <a:rPr lang="en-US" sz="2000" dirty="0" smtClean="0">
                <a:hlinkClick r:id="rId2"/>
              </a:rPr>
              <a:t>https://mentor.ieee.org/802.15/dcn/15/15-15-0229-03-003e-par-csd-comments-resolutions.docx</a:t>
            </a:r>
            <a:endParaRPr lang="en-US" sz="2000" dirty="0" smtClean="0"/>
          </a:p>
          <a:p>
            <a:pPr lvl="1"/>
            <a:r>
              <a:rPr lang="en-US" sz="2000" dirty="0" smtClean="0">
                <a:hlinkClick r:id="rId3"/>
              </a:rPr>
              <a:t>https://mentor.ieee.org/802.15/dcn/14/15-14-0716-07-003e-sg3e-draft-csd.docx</a:t>
            </a:r>
            <a:endParaRPr lang="en-US" sz="2000" dirty="0" smtClean="0"/>
          </a:p>
          <a:p>
            <a:pPr marL="457200" lvl="1" indent="0">
              <a:buNone/>
            </a:pPr>
            <a:r>
              <a:rPr lang="en-US" sz="2000" dirty="0" smtClean="0"/>
              <a:t/>
            </a:r>
            <a:br>
              <a:rPr lang="en-US" sz="2000" dirty="0" smtClean="0"/>
            </a:br>
            <a:r>
              <a:rPr lang="en-US" sz="2000" dirty="0" smtClean="0"/>
              <a:t>Regards</a:t>
            </a:r>
            <a:br>
              <a:rPr lang="en-US" sz="2000" dirty="0" smtClean="0"/>
            </a:br>
            <a:r>
              <a:rPr lang="en-US" sz="2000" dirty="0" smtClean="0"/>
              <a:t>Bob</a:t>
            </a:r>
            <a:br>
              <a:rPr lang="en-US" sz="2000" dirty="0" smtClean="0"/>
            </a:br>
            <a:r>
              <a:rPr lang="en-US" sz="2000" dirty="0" err="1" smtClean="0"/>
              <a:t>Bob</a:t>
            </a:r>
            <a:r>
              <a:rPr lang="en-US" sz="2000" dirty="0" smtClean="0"/>
              <a:t> </a:t>
            </a:r>
            <a:r>
              <a:rPr lang="en-US" sz="2000" dirty="0" err="1" smtClean="0"/>
              <a:t>Heile</a:t>
            </a:r>
            <a:r>
              <a:rPr lang="en-US" sz="2000" dirty="0" smtClean="0"/>
              <a:t>, </a:t>
            </a:r>
            <a:r>
              <a:rPr lang="en-US" sz="2000" dirty="0" err="1" smtClean="0"/>
              <a:t>Ph.D</a:t>
            </a:r>
            <a:r>
              <a:rPr lang="en-US" sz="2000" dirty="0" smtClean="0"/>
              <a:t/>
            </a:r>
            <a:br>
              <a:rPr lang="en-US" sz="2000" dirty="0" smtClean="0"/>
            </a:br>
            <a:r>
              <a:rPr lang="en-US" sz="2000" dirty="0" smtClean="0"/>
              <a:t>Chair, IEEE 802.15 Working Group on Wireless Personal Area Networks</a:t>
            </a:r>
            <a:endParaRPr lang="en-US" sz="2000" dirty="0" smtClean="0">
              <a:hlinkClick r:id="rId2"/>
            </a:endParaRPr>
          </a:p>
          <a:p>
            <a:endParaRPr lang="en-US" dirty="0"/>
          </a:p>
        </p:txBody>
      </p:sp>
      <p:sp>
        <p:nvSpPr>
          <p:cNvPr id="4" name="Date Placeholder 3"/>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6" name="Slide Number Placeholder 5"/>
          <p:cNvSpPr>
            <a:spLocks noGrp="1"/>
          </p:cNvSpPr>
          <p:nvPr>
            <p:ph type="sldNum" sz="quarter" idx="12"/>
          </p:nvPr>
        </p:nvSpPr>
        <p:spPr/>
        <p:txBody>
          <a:bodyPr>
            <a:normAutofit/>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4660618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extLst>
              <p:ext uri="{D42A27DB-BD31-4B8C-83A1-F6EECF244321}">
                <p14:modId xmlns:p14="http://schemas.microsoft.com/office/powerpoint/2010/main" val="2883233196"/>
              </p:ext>
            </p:extLst>
          </p:nvPr>
        </p:nvGraphicFramePr>
        <p:xfrm>
          <a:off x="611560" y="836712"/>
          <a:ext cx="8136904" cy="5160117"/>
        </p:xfrm>
        <a:graphic>
          <a:graphicData uri="http://schemas.openxmlformats.org/drawingml/2006/table">
            <a:tbl>
              <a:tblPr firstRow="1" firstCol="1" bandRow="1">
                <a:tableStyleId>{5940675A-B579-460E-94D1-54222C63F5DA}</a:tableStyleId>
              </a:tblPr>
              <a:tblGrid>
                <a:gridCol w="3113281"/>
                <a:gridCol w="4231535"/>
                <a:gridCol w="792088"/>
              </a:tblGrid>
              <a:tr h="576064">
                <a:tc gridSpan="3">
                  <a:txBody>
                    <a:bodyPr/>
                    <a:lstStyle/>
                    <a:p>
                      <a:pPr marL="0" marR="0">
                        <a:lnSpc>
                          <a:spcPct val="115000"/>
                        </a:lnSpc>
                        <a:spcBef>
                          <a:spcPts val="600"/>
                        </a:spcBef>
                        <a:spcAft>
                          <a:spcPts val="600"/>
                        </a:spcAft>
                      </a:pPr>
                      <a:r>
                        <a:rPr lang="en-US" sz="2000" dirty="0">
                          <a:effectLst/>
                        </a:rPr>
                        <a:t>Responses to IEEE 802.11 comments on the 802.15.3e PAR and CSD</a:t>
                      </a:r>
                      <a:endParaRPr lang="en-US" sz="3200" dirty="0">
                        <a:effectLst/>
                        <a:latin typeface="+mn-lt"/>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r>
              <a:tr h="4584053">
                <a:tc>
                  <a:txBody>
                    <a:bodyPr/>
                    <a:lstStyle/>
                    <a:p>
                      <a:pPr marL="0" marR="0">
                        <a:spcBef>
                          <a:spcPts val="0"/>
                        </a:spcBef>
                        <a:spcAft>
                          <a:spcPts val="0"/>
                        </a:spcAft>
                      </a:pPr>
                      <a:r>
                        <a:rPr lang="en-US" sz="1600" dirty="0">
                          <a:effectLst/>
                        </a:rPr>
                        <a:t>5.2.a. Scope of the complete standard: This standard defines PHY and MAC specifications for high data rate wireless connectivity with fixed, portable and moving devices. Data rates are high enough to satisfy a set of consumer multimedia industry needs, as well as to support emerging wireless switched point-to-point and high rate close proximity applications.</a:t>
                      </a:r>
                      <a:endParaRPr lang="en-US" sz="2800" dirty="0">
                        <a:solidFill>
                          <a:srgbClr val="000000"/>
                        </a:solidFill>
                        <a:effectLst/>
                        <a:latin typeface="+mn-lt"/>
                        <a:ea typeface="Times New Roman"/>
                      </a:endParaRPr>
                    </a:p>
                  </a:txBody>
                  <a:tcPr marL="68580" marR="68580" marT="0" marB="0"/>
                </a:tc>
                <a:tc>
                  <a:txBody>
                    <a:bodyPr/>
                    <a:lstStyle/>
                    <a:p>
                      <a:pPr marL="0" marR="0">
                        <a:spcBef>
                          <a:spcPts val="600"/>
                        </a:spcBef>
                        <a:spcAft>
                          <a:spcPts val="600"/>
                        </a:spcAft>
                      </a:pPr>
                      <a:r>
                        <a:rPr lang="en-US" sz="1600" dirty="0">
                          <a:effectLst/>
                        </a:rPr>
                        <a:t>Action: Modify the scope of the 802.15.3 standard to the following. We did not elect to use the suggested resolution since 1 bps would qualify as high rate with that wording.</a:t>
                      </a:r>
                      <a:endParaRPr lang="en-US" sz="2800" dirty="0">
                        <a:effectLst/>
                      </a:endParaRPr>
                    </a:p>
                    <a:p>
                      <a:pPr marL="0" marR="0">
                        <a:spcBef>
                          <a:spcPts val="600"/>
                        </a:spcBef>
                        <a:spcAft>
                          <a:spcPts val="600"/>
                        </a:spcAft>
                      </a:pPr>
                      <a:r>
                        <a:rPr lang="en-US" sz="1600" dirty="0">
                          <a:effectLst/>
                        </a:rPr>
                        <a:t>Also a reminder that this is the revised scope for the base standard not this project hence the lower number.</a:t>
                      </a:r>
                      <a:endParaRPr lang="en-US" sz="2800" dirty="0">
                        <a:effectLst/>
                      </a:endParaRPr>
                    </a:p>
                    <a:p>
                      <a:pPr marL="0" marR="0">
                        <a:spcBef>
                          <a:spcPts val="600"/>
                        </a:spcBef>
                        <a:spcAft>
                          <a:spcPts val="600"/>
                        </a:spcAft>
                      </a:pPr>
                      <a:r>
                        <a:rPr lang="en-US" sz="1600" dirty="0">
                          <a:effectLst/>
                        </a:rPr>
                        <a:t>This standard defines PHY and MAC specifications for high data rate wireless connectivity (typically over 200 Mbps) with fixed, portable and moving devices. Data rates are high enough to satisfy a set of consumer multimedia industry needs such as streaming HD video, as well as to support emerging wireless switched point-to-point and high rate close proximity applications.</a:t>
                      </a:r>
                      <a:endParaRPr lang="en-US" sz="2800" dirty="0">
                        <a:effectLst/>
                      </a:endParaRPr>
                    </a:p>
                    <a:p>
                      <a:pPr marL="0" marR="0">
                        <a:spcBef>
                          <a:spcPts val="600"/>
                        </a:spcBef>
                        <a:spcAft>
                          <a:spcPts val="600"/>
                        </a:spcAft>
                      </a:pPr>
                      <a:r>
                        <a:rPr lang="en-US" sz="1600" dirty="0">
                          <a:effectLst/>
                        </a:rPr>
                        <a:t> </a:t>
                      </a:r>
                      <a:endParaRPr lang="en-US" sz="2800" dirty="0">
                        <a:solidFill>
                          <a:srgbClr val="000000"/>
                        </a:solidFill>
                        <a:effectLst/>
                        <a:latin typeface="+mn-lt"/>
                        <a:ea typeface="Times New Roman"/>
                      </a:endParaRPr>
                    </a:p>
                  </a:txBody>
                  <a:tcPr marL="68580" marR="68580" marT="0" marB="0"/>
                </a:tc>
                <a:tc>
                  <a:txBody>
                    <a:bodyPr/>
                    <a:lstStyle/>
                    <a:p>
                      <a:pPr marL="0" marR="0">
                        <a:lnSpc>
                          <a:spcPct val="115000"/>
                        </a:lnSpc>
                        <a:spcBef>
                          <a:spcPts val="600"/>
                        </a:spcBef>
                        <a:spcAft>
                          <a:spcPts val="600"/>
                        </a:spcAft>
                      </a:pPr>
                      <a:endParaRPr lang="en-US" sz="2400" dirty="0">
                        <a:effectLst/>
                        <a:latin typeface="+mn-lt"/>
                        <a:ea typeface="Calibri"/>
                        <a:cs typeface="Times New Roman"/>
                      </a:endParaRPr>
                    </a:p>
                  </a:txBody>
                  <a:tcPr marL="0" marR="0" marT="0" marB="0" anchor="ctr"/>
                </a:tc>
              </a:tr>
            </a:tbl>
          </a:graphicData>
        </a:graphic>
      </p:graphicFrame>
      <p:sp>
        <p:nvSpPr>
          <p:cNvPr id="4" name="Date Placeholder 3"/>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6" name="Slide Number Placeholder 5"/>
          <p:cNvSpPr>
            <a:spLocks noGrp="1"/>
          </p:cNvSpPr>
          <p:nvPr>
            <p:ph type="sldNum" sz="quarter"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463864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a:t>Responses to IEEE 802.11 comments on the 802.15.3e PAR and </a:t>
            </a:r>
            <a:r>
              <a:rPr lang="en-US" sz="2000" dirty="0" smtClean="0"/>
              <a:t>CSD</a:t>
            </a:r>
            <a:endParaRPr lang="en-US" sz="36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47831905"/>
              </p:ext>
            </p:extLst>
          </p:nvPr>
        </p:nvGraphicFramePr>
        <p:xfrm>
          <a:off x="755576" y="1484784"/>
          <a:ext cx="7848872" cy="4891469"/>
        </p:xfrm>
        <a:graphic>
          <a:graphicData uri="http://schemas.openxmlformats.org/drawingml/2006/table">
            <a:tbl>
              <a:tblPr firstRow="1" firstCol="1" bandRow="1">
                <a:tableStyleId>{5940675A-B579-460E-94D1-54222C63F5DA}</a:tableStyleId>
              </a:tblPr>
              <a:tblGrid>
                <a:gridCol w="2337332"/>
                <a:gridCol w="2830595"/>
                <a:gridCol w="2680945"/>
              </a:tblGrid>
              <a:tr h="4824536">
                <a:tc>
                  <a:txBody>
                    <a:bodyPr/>
                    <a:lstStyle/>
                    <a:p>
                      <a:pPr marL="0" marR="0">
                        <a:lnSpc>
                          <a:spcPct val="115000"/>
                        </a:lnSpc>
                        <a:spcBef>
                          <a:spcPts val="0"/>
                        </a:spcBef>
                        <a:spcAft>
                          <a:spcPts val="0"/>
                        </a:spcAft>
                      </a:pPr>
                      <a:r>
                        <a:rPr lang="en-US" sz="1400" dirty="0">
                          <a:effectLst/>
                        </a:rPr>
                        <a:t>5.4 – “High” and “Low” are relative terms that should be defined as what is “High” or “Low” reword without “high” or “low”</a:t>
                      </a:r>
                      <a:endParaRPr lang="en-US" sz="2000" dirty="0">
                        <a:effectLst/>
                      </a:endParaRPr>
                    </a:p>
                    <a:p>
                      <a:pPr marL="0" marR="0">
                        <a:lnSpc>
                          <a:spcPct val="115000"/>
                        </a:lnSpc>
                        <a:spcBef>
                          <a:spcPts val="0"/>
                        </a:spcBef>
                        <a:spcAft>
                          <a:spcPts val="0"/>
                        </a:spcAft>
                      </a:pPr>
                      <a:r>
                        <a:rPr lang="en-US" sz="1400" dirty="0">
                          <a:effectLst/>
                        </a:rPr>
                        <a:t>	“Wireless switched point-to-point” – what is this? Does “switched” relate to a packet or connection type switch?</a:t>
                      </a:r>
                      <a:endParaRPr lang="en-US" sz="2000" dirty="0">
                        <a:effectLst/>
                      </a:endParaRPr>
                    </a:p>
                    <a:p>
                      <a:pPr marL="0" marR="0">
                        <a:lnSpc>
                          <a:spcPct val="115000"/>
                        </a:lnSpc>
                        <a:spcBef>
                          <a:spcPts val="0"/>
                        </a:spcBef>
                        <a:spcAft>
                          <a:spcPts val="0"/>
                        </a:spcAft>
                      </a:pPr>
                      <a:r>
                        <a:rPr lang="en-US" sz="1400" dirty="0">
                          <a:effectLst/>
                        </a:rPr>
                        <a:t>	Should intra-device really be inter-device?</a:t>
                      </a:r>
                      <a:endParaRPr lang="en-US" sz="2000" dirty="0">
                        <a:effectLst/>
                      </a:endParaRPr>
                    </a:p>
                    <a:p>
                      <a:pPr marL="0" marR="0">
                        <a:lnSpc>
                          <a:spcPct val="115000"/>
                        </a:lnSpc>
                        <a:spcBef>
                          <a:spcPts val="0"/>
                        </a:spcBef>
                        <a:spcAft>
                          <a:spcPts val="0"/>
                        </a:spcAft>
                      </a:pPr>
                      <a:r>
                        <a:rPr lang="en-US" sz="1400" dirty="0">
                          <a:effectLst/>
                        </a:rPr>
                        <a:t>	Wireless backhaul/</a:t>
                      </a:r>
                      <a:r>
                        <a:rPr lang="en-US" sz="1400" dirty="0" err="1">
                          <a:effectLst/>
                        </a:rPr>
                        <a:t>fronthaul</a:t>
                      </a:r>
                      <a:r>
                        <a:rPr lang="en-US" sz="1400" dirty="0">
                          <a:effectLst/>
                        </a:rPr>
                        <a:t>? – what is meant by this?</a:t>
                      </a:r>
                      <a:endParaRPr lang="en-US" sz="2000" dirty="0">
                        <a:effectLst/>
                        <a:latin typeface="Arial"/>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rPr>
                        <a:t>5.4 Purpose: The purpose of this standard is to provide for low complexity, low cost, low power consumption, high data rate wireless connectivity among devices supporting a variety of applications including things like a set of consumer multimedia industry needs, wireless switched point-to-point applications in data centers, wireless backhaul/</a:t>
                      </a:r>
                      <a:r>
                        <a:rPr lang="en-US" sz="1400" dirty="0" err="1">
                          <a:effectLst/>
                        </a:rPr>
                        <a:t>fronthaul</a:t>
                      </a:r>
                      <a:r>
                        <a:rPr lang="en-US" sz="1400" dirty="0">
                          <a:effectLst/>
                        </a:rPr>
                        <a:t> intra-device communications and a wide variety of additional use cases such as rapid large multimedia data downloads and file exchanges between two devices in close proximity, including between mobile devices and stationary devices (kiosks, ticket gates, etc.), and/or wireless data storage devices.</a:t>
                      </a:r>
                      <a:endParaRPr lang="en-US" sz="2000" dirty="0">
                        <a:effectLst/>
                        <a:latin typeface="Arial"/>
                        <a:ea typeface="Calibri"/>
                        <a:cs typeface="Times New Roman"/>
                      </a:endParaRPr>
                    </a:p>
                  </a:txBody>
                  <a:tcPr marL="68580" marR="68580" marT="0" marB="0"/>
                </a:tc>
                <a:tc>
                  <a:txBody>
                    <a:bodyPr/>
                    <a:lstStyle/>
                    <a:p>
                      <a:pPr marL="0" marR="0">
                        <a:spcBef>
                          <a:spcPts val="600"/>
                        </a:spcBef>
                        <a:spcAft>
                          <a:spcPts val="600"/>
                        </a:spcAft>
                      </a:pPr>
                      <a:r>
                        <a:rPr lang="en-US" sz="1400" dirty="0">
                          <a:effectLst/>
                        </a:rPr>
                        <a:t>Action: Disagree. This language has already been approved by </a:t>
                      </a:r>
                      <a:r>
                        <a:rPr lang="en-US" sz="1400" dirty="0" err="1">
                          <a:effectLst/>
                        </a:rPr>
                        <a:t>NesCom</a:t>
                      </a:r>
                      <a:r>
                        <a:rPr lang="en-US" sz="1400" dirty="0">
                          <a:effectLst/>
                        </a:rPr>
                        <a:t> as part of 802.15.3 base standard revised purpose included in the 802.15.3d PAR.</a:t>
                      </a:r>
                      <a:endParaRPr lang="en-US" sz="2400" dirty="0">
                        <a:effectLst/>
                      </a:endParaRPr>
                    </a:p>
                    <a:p>
                      <a:pPr marL="0" marR="0">
                        <a:spcBef>
                          <a:spcPts val="600"/>
                        </a:spcBef>
                        <a:spcAft>
                          <a:spcPts val="600"/>
                        </a:spcAft>
                      </a:pPr>
                      <a:r>
                        <a:rPr lang="en-US" sz="1400" dirty="0">
                          <a:effectLst/>
                        </a:rPr>
                        <a:t> </a:t>
                      </a:r>
                      <a:endParaRPr lang="en-US" sz="2400" dirty="0">
                        <a:effectLst/>
                      </a:endParaRPr>
                    </a:p>
                    <a:p>
                      <a:pPr marL="0" marR="0">
                        <a:spcBef>
                          <a:spcPts val="600"/>
                        </a:spcBef>
                        <a:spcAft>
                          <a:spcPts val="600"/>
                        </a:spcAft>
                      </a:pPr>
                      <a:r>
                        <a:rPr lang="en-US" sz="1400" dirty="0">
                          <a:effectLst/>
                        </a:rPr>
                        <a:t>Note: The use of the term “intra-device” is correct. </a:t>
                      </a:r>
                      <a:endParaRPr lang="en-US" sz="2400" dirty="0">
                        <a:solidFill>
                          <a:srgbClr val="000000"/>
                        </a:solidFill>
                        <a:effectLst/>
                        <a:latin typeface="Times New Roman"/>
                        <a:ea typeface="Times New Roman"/>
                      </a:endParaRPr>
                    </a:p>
                  </a:txBody>
                  <a:tcPr marL="68580" marR="68580" marT="0" marB="0"/>
                </a:tc>
              </a:tr>
            </a:tbl>
          </a:graphicData>
        </a:graphic>
      </p:graphicFrame>
      <p:sp>
        <p:nvSpPr>
          <p:cNvPr id="4" name="Date Placeholder 3"/>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6" name="Slide Number Placeholder 5"/>
          <p:cNvSpPr>
            <a:spLocks noGrp="1"/>
          </p:cNvSpPr>
          <p:nvPr>
            <p:ph type="sldNum" sz="quarter" idx="12"/>
          </p:nvPr>
        </p:nvSpPr>
        <p:spPr/>
        <p:txBody>
          <a:bodyPr/>
          <a:lstStyle/>
          <a:p>
            <a:r>
              <a:rPr lang="en-GB" smtClean="0"/>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1305706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smtClean="0"/>
              <a:t>Responses to IEEE 802.11 comments on the 802.15.3e PAR and CSD</a:t>
            </a:r>
            <a:endParaRPr lang="en-US" sz="20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58085416"/>
              </p:ext>
            </p:extLst>
          </p:nvPr>
        </p:nvGraphicFramePr>
        <p:xfrm>
          <a:off x="683568" y="1628800"/>
          <a:ext cx="8064896" cy="4320480"/>
        </p:xfrm>
        <a:graphic>
          <a:graphicData uri="http://schemas.openxmlformats.org/drawingml/2006/table">
            <a:tbl>
              <a:tblPr firstRow="1" firstCol="1" bandRow="1">
                <a:tableStyleId>{5940675A-B579-460E-94D1-54222C63F5DA}</a:tableStyleId>
              </a:tblPr>
              <a:tblGrid>
                <a:gridCol w="2052693"/>
                <a:gridCol w="3087723"/>
                <a:gridCol w="2924480"/>
              </a:tblGrid>
              <a:tr h="4320480">
                <a:tc>
                  <a:txBody>
                    <a:bodyPr/>
                    <a:lstStyle/>
                    <a:p>
                      <a:pPr marL="0" marR="0">
                        <a:lnSpc>
                          <a:spcPct val="115000"/>
                        </a:lnSpc>
                        <a:spcBef>
                          <a:spcPts val="600"/>
                        </a:spcBef>
                        <a:spcAft>
                          <a:spcPts val="600"/>
                        </a:spcAft>
                      </a:pPr>
                      <a:r>
                        <a:rPr lang="en-US" sz="2000" dirty="0">
                          <a:effectLst/>
                        </a:rPr>
                        <a:t>7.1 Similar Scope – 802.11ad and 802.11ay are similar. Please note similarities and differences.</a:t>
                      </a:r>
                      <a:endParaRPr lang="en-US" sz="3200" dirty="0">
                        <a:effectLst/>
                      </a:endParaRPr>
                    </a:p>
                    <a:p>
                      <a:pPr marL="0" marR="0">
                        <a:lnSpc>
                          <a:spcPct val="115000"/>
                        </a:lnSpc>
                        <a:spcBef>
                          <a:spcPts val="600"/>
                        </a:spcBef>
                        <a:spcAft>
                          <a:spcPts val="600"/>
                        </a:spcAft>
                      </a:pPr>
                      <a:r>
                        <a:rPr lang="en-US" sz="2000" dirty="0">
                          <a:effectLst/>
                        </a:rPr>
                        <a:t> </a:t>
                      </a:r>
                      <a:endParaRPr lang="en-US" sz="3200" dirty="0">
                        <a:effectLst/>
                        <a:latin typeface="Arial"/>
                        <a:ea typeface="Calibri"/>
                        <a:cs typeface="Times New Roman"/>
                      </a:endParaRPr>
                    </a:p>
                  </a:txBody>
                  <a:tcPr marL="68580" marR="68580" marT="0" marB="0"/>
                </a:tc>
                <a:tc>
                  <a:txBody>
                    <a:bodyPr/>
                    <a:lstStyle/>
                    <a:p>
                      <a:pPr marL="0" marR="0">
                        <a:spcBef>
                          <a:spcPts val="600"/>
                        </a:spcBef>
                        <a:spcAft>
                          <a:spcPts val="600"/>
                        </a:spcAft>
                      </a:pPr>
                      <a:r>
                        <a:rPr lang="en-US" sz="2000" dirty="0">
                          <a:effectLst/>
                        </a:rPr>
                        <a:t>7.1 Are there other standards or projects with a similar scope?: No</a:t>
                      </a:r>
                      <a:endParaRPr lang="en-US" sz="3600" dirty="0">
                        <a:solidFill>
                          <a:srgbClr val="000000"/>
                        </a:solidFill>
                        <a:effectLst/>
                        <a:latin typeface="Times New Roman"/>
                        <a:ea typeface="Times New Roman"/>
                      </a:endParaRPr>
                    </a:p>
                  </a:txBody>
                  <a:tcPr marL="68580" marR="68580" marT="0" marB="0"/>
                </a:tc>
                <a:tc>
                  <a:txBody>
                    <a:bodyPr/>
                    <a:lstStyle/>
                    <a:p>
                      <a:pPr marL="0" marR="0">
                        <a:spcBef>
                          <a:spcPts val="600"/>
                        </a:spcBef>
                        <a:spcAft>
                          <a:spcPts val="600"/>
                        </a:spcAft>
                      </a:pPr>
                      <a:r>
                        <a:rPr lang="en-US" sz="2000" dirty="0">
                          <a:effectLst/>
                        </a:rPr>
                        <a:t>802.15.3 and 802.15.3c preceded 802.11ad and 802.11ay. 802.15.3e merely builds on 802.15.3 and 802.15.3c to support new applications in the 802.15.3 family. 802.11ay was not available while this PAR was being drafted.</a:t>
                      </a:r>
                      <a:endParaRPr lang="en-US" sz="3600" dirty="0">
                        <a:solidFill>
                          <a:srgbClr val="000000"/>
                        </a:solidFill>
                        <a:effectLst/>
                        <a:latin typeface="Times New Roman"/>
                        <a:ea typeface="Times New Roman"/>
                      </a:endParaRPr>
                    </a:p>
                  </a:txBody>
                  <a:tcPr marL="68580" marR="68580" marT="0" marB="0"/>
                </a:tc>
              </a:tr>
            </a:tbl>
          </a:graphicData>
        </a:graphic>
      </p:graphicFrame>
      <p:sp>
        <p:nvSpPr>
          <p:cNvPr id="4" name="Date Placeholder 3"/>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6" name="Slide Number Placeholder 5"/>
          <p:cNvSpPr>
            <a:spLocks noGrp="1"/>
          </p:cNvSpPr>
          <p:nvPr>
            <p:ph type="sldNum" sz="quarter" idx="12"/>
          </p:nvPr>
        </p:nvSpPr>
        <p:spPr/>
        <p:txBody>
          <a:bodyPr/>
          <a:lstStyle/>
          <a:p>
            <a:r>
              <a:rPr lang="en-GB" smtClean="0"/>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196444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92696"/>
            <a:ext cx="8229600" cy="652934"/>
          </a:xfrm>
        </p:spPr>
        <p:txBody>
          <a:bodyPr>
            <a:noAutofit/>
          </a:bodyPr>
          <a:lstStyle/>
          <a:p>
            <a:r>
              <a:rPr lang="en-US" sz="2400" dirty="0" smtClean="0"/>
              <a:t>Responses to IEEE 802.11 comments on the 802.15.3e PAR and CSD</a:t>
            </a:r>
            <a:endParaRPr lang="en-US" sz="24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12573894"/>
              </p:ext>
            </p:extLst>
          </p:nvPr>
        </p:nvGraphicFramePr>
        <p:xfrm>
          <a:off x="251520" y="1340768"/>
          <a:ext cx="8712967" cy="4922520"/>
        </p:xfrm>
        <a:graphic>
          <a:graphicData uri="http://schemas.openxmlformats.org/drawingml/2006/table">
            <a:tbl>
              <a:tblPr firstRow="1" firstCol="1" bandRow="1">
                <a:tableStyleId>{5940675A-B579-460E-94D1-54222C63F5DA}</a:tableStyleId>
              </a:tblPr>
              <a:tblGrid>
                <a:gridCol w="2217643"/>
                <a:gridCol w="3335842"/>
                <a:gridCol w="3159482"/>
              </a:tblGrid>
              <a:tr h="4896544">
                <a:tc>
                  <a:txBody>
                    <a:bodyPr/>
                    <a:lstStyle/>
                    <a:p>
                      <a:pPr marL="0" marR="0">
                        <a:lnSpc>
                          <a:spcPct val="115000"/>
                        </a:lnSpc>
                        <a:spcBef>
                          <a:spcPts val="600"/>
                        </a:spcBef>
                        <a:spcAft>
                          <a:spcPts val="600"/>
                        </a:spcAft>
                      </a:pPr>
                      <a:r>
                        <a:rPr lang="en-US" sz="1600" dirty="0">
                          <a:effectLst/>
                        </a:rPr>
                        <a:t>CSD:</a:t>
                      </a:r>
                      <a:endParaRPr lang="en-US" sz="2400" dirty="0">
                        <a:effectLst/>
                      </a:endParaRPr>
                    </a:p>
                    <a:p>
                      <a:pPr marL="0" marR="0">
                        <a:lnSpc>
                          <a:spcPct val="115000"/>
                        </a:lnSpc>
                        <a:spcBef>
                          <a:spcPts val="600"/>
                        </a:spcBef>
                        <a:spcAft>
                          <a:spcPts val="600"/>
                        </a:spcAft>
                      </a:pPr>
                      <a:r>
                        <a:rPr lang="en-US" sz="1600" dirty="0">
                          <a:effectLst/>
                        </a:rPr>
                        <a:t>Broad sets of applicability: “high rate” –nebulous – give range to define what is “high rate”</a:t>
                      </a:r>
                      <a:endParaRPr lang="en-US" sz="2400" dirty="0">
                        <a:effectLst/>
                      </a:endParaRPr>
                    </a:p>
                    <a:p>
                      <a:pPr marL="0" marR="0">
                        <a:lnSpc>
                          <a:spcPct val="115000"/>
                        </a:lnSpc>
                        <a:spcBef>
                          <a:spcPts val="600"/>
                        </a:spcBef>
                        <a:spcAft>
                          <a:spcPts val="600"/>
                        </a:spcAft>
                      </a:pPr>
                      <a:r>
                        <a:rPr lang="en-US" sz="1400" dirty="0">
                          <a:effectLst/>
                        </a:rPr>
                        <a:t> </a:t>
                      </a:r>
                      <a:endParaRPr lang="en-US" sz="2000" dirty="0">
                        <a:effectLst/>
                        <a:latin typeface="Arial"/>
                        <a:ea typeface="Calibri"/>
                        <a:cs typeface="Times New Roman"/>
                      </a:endParaRPr>
                    </a:p>
                  </a:txBody>
                  <a:tcPr marL="68580" marR="68580" marT="0" marB="0"/>
                </a:tc>
                <a:tc>
                  <a:txBody>
                    <a:bodyPr/>
                    <a:lstStyle/>
                    <a:p>
                      <a:pPr marL="342900" marR="0" lvl="0" indent="-342900">
                        <a:spcBef>
                          <a:spcPts val="0"/>
                        </a:spcBef>
                        <a:spcAft>
                          <a:spcPts val="0"/>
                        </a:spcAft>
                        <a:buFont typeface="+mj-lt"/>
                        <a:buAutoNum type="alphaLcParenR"/>
                        <a:tabLst>
                          <a:tab pos="0" algn="l"/>
                          <a:tab pos="457200" algn="l"/>
                          <a:tab pos="0" algn="l"/>
                        </a:tabLst>
                      </a:pPr>
                      <a:r>
                        <a:rPr lang="en-US" sz="1400" dirty="0">
                          <a:effectLst/>
                        </a:rPr>
                        <a:t>Broad sets of applicability.</a:t>
                      </a:r>
                      <a:endParaRPr lang="en-US" sz="2400" dirty="0">
                        <a:effectLst/>
                      </a:endParaRPr>
                    </a:p>
                    <a:p>
                      <a:pPr marL="213360" marR="0" indent="0">
                        <a:spcBef>
                          <a:spcPts val="0"/>
                        </a:spcBef>
                        <a:spcAft>
                          <a:spcPts val="0"/>
                        </a:spcAft>
                        <a:tabLst>
                          <a:tab pos="0" algn="l"/>
                          <a:tab pos="457200" algn="l"/>
                          <a:tab pos="0" algn="l"/>
                        </a:tabLst>
                      </a:pPr>
                      <a:r>
                        <a:rPr lang="en-US" sz="1400" dirty="0">
                          <a:effectLst/>
                        </a:rPr>
                        <a:t> </a:t>
                      </a:r>
                      <a:endParaRPr lang="en-US" sz="2400" dirty="0">
                        <a:effectLst/>
                      </a:endParaRPr>
                    </a:p>
                    <a:p>
                      <a:pPr marL="156210" marR="0" indent="0">
                        <a:spcBef>
                          <a:spcPts val="0"/>
                        </a:spcBef>
                        <a:spcAft>
                          <a:spcPts val="0"/>
                        </a:spcAft>
                        <a:tabLst>
                          <a:tab pos="0" algn="l"/>
                          <a:tab pos="457200" algn="l"/>
                          <a:tab pos="0" algn="l"/>
                        </a:tabLst>
                      </a:pPr>
                      <a:r>
                        <a:rPr lang="en-US" sz="1400" dirty="0">
                          <a:effectLst/>
                        </a:rPr>
                        <a:t>There is a need for close proximity high rate communications to service the transmission and rapid exchange of large data files based on close proximity, point-to-point connections, potentially to large numbers of mobile devices in the same space. This amendment consists of IEEE 802.15.3 MAC additions and an unlicensed 60GHz Physical layer, delivering date rates up to 100Gbps, for use in a wide variety of use cases such as rapid large multimedia data downloads and file exchanges between two close proximity devices, i.e. mobile devices, stationary devices (kiosks, ticket gates, etc.), and other wirelessly enabled data storage devices.</a:t>
                      </a:r>
                      <a:endParaRPr lang="en-US" sz="2400" dirty="0">
                        <a:effectLst/>
                      </a:endParaRPr>
                    </a:p>
                    <a:p>
                      <a:pPr marL="0" marR="0">
                        <a:spcBef>
                          <a:spcPts val="600"/>
                        </a:spcBef>
                        <a:spcAft>
                          <a:spcPts val="600"/>
                        </a:spcAft>
                      </a:pPr>
                      <a:r>
                        <a:rPr lang="en-US" sz="1400" dirty="0">
                          <a:effectLst/>
                        </a:rPr>
                        <a:t> </a:t>
                      </a:r>
                      <a:endParaRPr lang="en-US" sz="2400" dirty="0">
                        <a:solidFill>
                          <a:srgbClr val="000000"/>
                        </a:solidFill>
                        <a:effectLst/>
                        <a:latin typeface="Times New Roman"/>
                        <a:ea typeface="Times New Roman"/>
                      </a:endParaRPr>
                    </a:p>
                  </a:txBody>
                  <a:tcPr marL="68580" marR="68580" marT="0" marB="0"/>
                </a:tc>
                <a:tc>
                  <a:txBody>
                    <a:bodyPr/>
                    <a:lstStyle/>
                    <a:p>
                      <a:pPr marL="457200" marR="0" indent="-457200">
                        <a:spcBef>
                          <a:spcPts val="0"/>
                        </a:spcBef>
                        <a:spcAft>
                          <a:spcPts val="0"/>
                        </a:spcAft>
                        <a:tabLst>
                          <a:tab pos="0" algn="l"/>
                          <a:tab pos="457200" algn="l"/>
                        </a:tabLst>
                      </a:pPr>
                      <a:r>
                        <a:rPr lang="en-US" sz="1400" dirty="0">
                          <a:effectLst/>
                        </a:rPr>
                        <a:t>Action: Revise CSD 1.2.1a to read as follows:</a:t>
                      </a:r>
                      <a:endParaRPr lang="en-US" sz="2400" dirty="0">
                        <a:effectLst/>
                      </a:endParaRPr>
                    </a:p>
                    <a:p>
                      <a:pPr marL="457200" marR="0" indent="-457200">
                        <a:spcBef>
                          <a:spcPts val="0"/>
                        </a:spcBef>
                        <a:spcAft>
                          <a:spcPts val="0"/>
                        </a:spcAft>
                        <a:tabLst>
                          <a:tab pos="0" algn="l"/>
                          <a:tab pos="457200" algn="l"/>
                        </a:tabLst>
                      </a:pPr>
                      <a:r>
                        <a:rPr lang="en-US" sz="1400" dirty="0">
                          <a:effectLst/>
                        </a:rPr>
                        <a:t> </a:t>
                      </a:r>
                      <a:endParaRPr lang="en-US" sz="2400" dirty="0">
                        <a:effectLst/>
                      </a:endParaRPr>
                    </a:p>
                    <a:p>
                      <a:pPr marL="69850" marR="0" indent="0">
                        <a:spcBef>
                          <a:spcPts val="0"/>
                        </a:spcBef>
                        <a:spcAft>
                          <a:spcPts val="0"/>
                        </a:spcAft>
                        <a:tabLst>
                          <a:tab pos="0" algn="l"/>
                          <a:tab pos="457200" algn="l"/>
                          <a:tab pos="0" algn="l"/>
                        </a:tabLst>
                      </a:pPr>
                      <a:r>
                        <a:rPr lang="en-US" sz="1400" dirty="0">
                          <a:effectLst/>
                        </a:rPr>
                        <a:t>There is a need for close proximity high rate communications to service the transmission and rapid exchange (</a:t>
                      </a:r>
                      <a:r>
                        <a:rPr lang="en-US" sz="1400" dirty="0" err="1">
                          <a:effectLst/>
                        </a:rPr>
                        <a:t>subseconds</a:t>
                      </a:r>
                      <a:r>
                        <a:rPr lang="en-US" sz="1400" dirty="0">
                          <a:effectLst/>
                        </a:rPr>
                        <a:t>) of large data files (on the order of 25 </a:t>
                      </a:r>
                      <a:r>
                        <a:rPr lang="en-US" sz="1400" dirty="0" err="1">
                          <a:effectLst/>
                        </a:rPr>
                        <a:t>Gbits</a:t>
                      </a:r>
                      <a:r>
                        <a:rPr lang="en-US" sz="1400" dirty="0">
                          <a:effectLst/>
                        </a:rPr>
                        <a:t>) based on close proximity, point-to-point connections, potentially to large numbers of mobile devices in the same space. This amendment consists of IEEE 802.15.3 MAC additions and an unlicensed 60GHz Physical layer, delivering date rates up to 100Gbps, for use in a wide variety of use cases such as rapid large multimedia data downloads and file exchanges between two close proximity devices, i.e. mobile devices, stationary devices (kiosks, ticket gates, etc.), and other wirelessly enabled data storage devices.</a:t>
                      </a:r>
                      <a:endParaRPr lang="en-US" sz="2400" dirty="0">
                        <a:effectLst/>
                      </a:endParaRPr>
                    </a:p>
                    <a:p>
                      <a:pPr marL="0" marR="0">
                        <a:spcBef>
                          <a:spcPts val="600"/>
                        </a:spcBef>
                        <a:spcAft>
                          <a:spcPts val="600"/>
                        </a:spcAft>
                      </a:pPr>
                      <a:endParaRPr lang="en-US" sz="2400" dirty="0">
                        <a:solidFill>
                          <a:srgbClr val="000000"/>
                        </a:solidFill>
                        <a:effectLst/>
                        <a:latin typeface="Times New Roman"/>
                        <a:ea typeface="Times New Roman"/>
                      </a:endParaRPr>
                    </a:p>
                  </a:txBody>
                  <a:tcPr marL="68580" marR="68580" marT="0" marB="0"/>
                </a:tc>
              </a:tr>
            </a:tbl>
          </a:graphicData>
        </a:graphic>
      </p:graphicFrame>
      <p:sp>
        <p:nvSpPr>
          <p:cNvPr id="4" name="Date Placeholder 3"/>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6" name="Slide Number Placeholder 5"/>
          <p:cNvSpPr>
            <a:spLocks noGrp="1"/>
          </p:cNvSpPr>
          <p:nvPr>
            <p:ph type="sldNum" sz="quarter" idx="12"/>
          </p:nvPr>
        </p:nvSpPr>
        <p:spPr/>
        <p:txBody>
          <a:bodyPr/>
          <a:lstStyle/>
          <a:p>
            <a:r>
              <a:rPr lang="en-GB" smtClean="0"/>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3887011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Responses to IEEE 802.11 comments on the 802.15.3e PAR and CSD</a:t>
            </a:r>
            <a:endParaRPr lang="en-US" sz="24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79687427"/>
              </p:ext>
            </p:extLst>
          </p:nvPr>
        </p:nvGraphicFramePr>
        <p:xfrm>
          <a:off x="539552" y="1484784"/>
          <a:ext cx="8208911" cy="4608512"/>
        </p:xfrm>
        <a:graphic>
          <a:graphicData uri="http://schemas.openxmlformats.org/drawingml/2006/table">
            <a:tbl>
              <a:tblPr firstRow="1" firstCol="1" bandRow="1">
                <a:tableStyleId>{5940675A-B579-460E-94D1-54222C63F5DA}</a:tableStyleId>
              </a:tblPr>
              <a:tblGrid>
                <a:gridCol w="2089348"/>
                <a:gridCol w="3142860"/>
                <a:gridCol w="2976703"/>
              </a:tblGrid>
              <a:tr h="4608512">
                <a:tc>
                  <a:txBody>
                    <a:bodyPr/>
                    <a:lstStyle/>
                    <a:p>
                      <a:pPr marL="0" marR="0">
                        <a:lnSpc>
                          <a:spcPct val="115000"/>
                        </a:lnSpc>
                        <a:spcBef>
                          <a:spcPts val="600"/>
                        </a:spcBef>
                        <a:spcAft>
                          <a:spcPts val="600"/>
                        </a:spcAft>
                      </a:pPr>
                      <a:r>
                        <a:rPr lang="en-US" sz="1400" dirty="0">
                          <a:effectLst/>
                        </a:rPr>
                        <a:t>CSD:</a:t>
                      </a:r>
                      <a:endParaRPr lang="en-US" sz="2000" dirty="0">
                        <a:effectLst/>
                      </a:endParaRPr>
                    </a:p>
                    <a:p>
                      <a:pPr marL="0" marR="0">
                        <a:lnSpc>
                          <a:spcPct val="115000"/>
                        </a:lnSpc>
                        <a:spcBef>
                          <a:spcPts val="600"/>
                        </a:spcBef>
                        <a:spcAft>
                          <a:spcPts val="600"/>
                        </a:spcAft>
                      </a:pPr>
                      <a:r>
                        <a:rPr lang="en-US" sz="1400" dirty="0">
                          <a:effectLst/>
                        </a:rPr>
                        <a:t>Multiple vendors: Please answer the question about the market potential not the attendees affiliations.</a:t>
                      </a:r>
                      <a:endParaRPr lang="en-US" sz="2000" dirty="0">
                        <a:effectLst/>
                      </a:endParaRPr>
                    </a:p>
                    <a:p>
                      <a:pPr marL="0" marR="0">
                        <a:lnSpc>
                          <a:spcPct val="115000"/>
                        </a:lnSpc>
                        <a:spcBef>
                          <a:spcPts val="600"/>
                        </a:spcBef>
                        <a:spcAft>
                          <a:spcPts val="600"/>
                        </a:spcAft>
                      </a:pPr>
                      <a:r>
                        <a:rPr lang="en-US" sz="1400" dirty="0">
                          <a:effectLst/>
                        </a:rPr>
                        <a:t> </a:t>
                      </a:r>
                      <a:endParaRPr lang="en-US" sz="2000" dirty="0">
                        <a:effectLst/>
                        <a:latin typeface="Arial"/>
                        <a:ea typeface="Calibri"/>
                        <a:cs typeface="Times New Roman"/>
                      </a:endParaRPr>
                    </a:p>
                  </a:txBody>
                  <a:tcPr marL="68580" marR="68580" marT="0" marB="0"/>
                </a:tc>
                <a:tc>
                  <a:txBody>
                    <a:bodyPr/>
                    <a:lstStyle/>
                    <a:p>
                      <a:pPr marL="0" marR="0">
                        <a:spcBef>
                          <a:spcPts val="0"/>
                        </a:spcBef>
                        <a:spcAft>
                          <a:spcPts val="0"/>
                        </a:spcAft>
                      </a:pPr>
                      <a:r>
                        <a:rPr lang="en-US" sz="1400">
                          <a:effectLst/>
                        </a:rPr>
                        <a:t>b)	Multiple vendors and numerous users.</a:t>
                      </a:r>
                      <a:endParaRPr lang="en-US" sz="2400">
                        <a:effectLst/>
                      </a:endParaRPr>
                    </a:p>
                    <a:p>
                      <a:pPr marL="0" marR="0">
                        <a:spcBef>
                          <a:spcPts val="600"/>
                        </a:spcBef>
                        <a:spcAft>
                          <a:spcPts val="600"/>
                        </a:spcAft>
                      </a:pPr>
                      <a:r>
                        <a:rPr lang="en-US" sz="1400">
                          <a:effectLst/>
                        </a:rPr>
                        <a:t>There have been 20-30 people, affiliated with 10 or so companies, participating in the development of this project and actively showing interest. Participants include international wireless carriers/service providers, academic researchers, government research laboratories, semiconductor manufacturers, communication equipment manufacturers, system integrators and end users.</a:t>
                      </a:r>
                      <a:endParaRPr lang="en-US" sz="2400">
                        <a:solidFill>
                          <a:srgbClr val="000000"/>
                        </a:solidFill>
                        <a:effectLst/>
                        <a:latin typeface="Times New Roman"/>
                        <a:ea typeface="Times New Roman"/>
                      </a:endParaRPr>
                    </a:p>
                  </a:txBody>
                  <a:tcPr marL="68580" marR="68580" marT="0" marB="0"/>
                </a:tc>
                <a:tc>
                  <a:txBody>
                    <a:bodyPr/>
                    <a:lstStyle/>
                    <a:p>
                      <a:pPr marL="0" marR="0">
                        <a:spcBef>
                          <a:spcPts val="600"/>
                        </a:spcBef>
                        <a:spcAft>
                          <a:spcPts val="600"/>
                        </a:spcAft>
                      </a:pPr>
                      <a:r>
                        <a:rPr lang="en-US" sz="1400" dirty="0">
                          <a:effectLst/>
                        </a:rPr>
                        <a:t>Action: Revise CSD 1.2.1b to read as follows.</a:t>
                      </a:r>
                      <a:endParaRPr lang="en-US" sz="2400" dirty="0">
                        <a:effectLst/>
                      </a:endParaRPr>
                    </a:p>
                    <a:p>
                      <a:pPr marL="0" marR="0">
                        <a:spcBef>
                          <a:spcPts val="600"/>
                        </a:spcBef>
                        <a:spcAft>
                          <a:spcPts val="600"/>
                        </a:spcAft>
                      </a:pPr>
                      <a:r>
                        <a:rPr lang="en-US" sz="1400" dirty="0">
                          <a:effectLst/>
                        </a:rPr>
                        <a:t>There are a large number of multimedia companies who are expected to serve this application space. The application is aimed at a broad consumer market which is comprised of a large number of users. Participants in the standard include chip vendors, chip designers, technology suppliers, radio frequency (RF) equipment manufacturers, infrastructure providers, international wireless carriers/service providers, academic researchers, government research laboratories, semiconductor manufacturers, communication equipment manufacturers, system integrators and consumers.</a:t>
                      </a:r>
                      <a:endParaRPr lang="en-US" sz="2400" dirty="0">
                        <a:solidFill>
                          <a:srgbClr val="000000"/>
                        </a:solidFill>
                        <a:effectLst/>
                        <a:latin typeface="Times New Roman"/>
                        <a:ea typeface="Times New Roman"/>
                      </a:endParaRPr>
                    </a:p>
                  </a:txBody>
                  <a:tcPr marL="68580" marR="68580" marT="0" marB="0"/>
                </a:tc>
              </a:tr>
            </a:tbl>
          </a:graphicData>
        </a:graphic>
      </p:graphicFrame>
      <p:sp>
        <p:nvSpPr>
          <p:cNvPr id="4" name="Date Placeholder 3"/>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6" name="Slide Number Placeholder 5"/>
          <p:cNvSpPr>
            <a:spLocks noGrp="1"/>
          </p:cNvSpPr>
          <p:nvPr>
            <p:ph type="sldNum" sz="quarter" idx="12"/>
          </p:nvPr>
        </p:nvSpPr>
        <p:spPr/>
        <p:txBody>
          <a:bodyPr/>
          <a:lstStyle/>
          <a:p>
            <a:r>
              <a:rPr lang="en-GB" smtClean="0"/>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40172693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a:t>Resp</a:t>
            </a:r>
            <a:r>
              <a:rPr lang="en-US" sz="2700" dirty="0" smtClean="0"/>
              <a:t>onses to IEEE 802.11 comments on the 802.15.3e PAR and CSD</a:t>
            </a:r>
            <a:endParaRPr lang="en-US" sz="27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81516958"/>
              </p:ext>
            </p:extLst>
          </p:nvPr>
        </p:nvGraphicFramePr>
        <p:xfrm>
          <a:off x="539552" y="1628800"/>
          <a:ext cx="7992888" cy="4751832"/>
        </p:xfrm>
        <a:graphic>
          <a:graphicData uri="http://schemas.openxmlformats.org/drawingml/2006/table">
            <a:tbl>
              <a:tblPr firstRow="1" firstCol="1" bandRow="1">
                <a:tableStyleId>{5940675A-B579-460E-94D1-54222C63F5DA}</a:tableStyleId>
              </a:tblPr>
              <a:tblGrid>
                <a:gridCol w="2034366"/>
                <a:gridCol w="3060153"/>
                <a:gridCol w="2898369"/>
              </a:tblGrid>
              <a:tr h="4608512">
                <a:tc>
                  <a:txBody>
                    <a:bodyPr/>
                    <a:lstStyle/>
                    <a:p>
                      <a:pPr marL="0" marR="0">
                        <a:lnSpc>
                          <a:spcPct val="115000"/>
                        </a:lnSpc>
                        <a:spcBef>
                          <a:spcPts val="600"/>
                        </a:spcBef>
                        <a:spcAft>
                          <a:spcPts val="600"/>
                        </a:spcAft>
                      </a:pPr>
                      <a:r>
                        <a:rPr lang="en-US" sz="1200" dirty="0">
                          <a:effectLst/>
                        </a:rPr>
                        <a:t>1.2.4 don’t list the corporations in the CSD, but do cite reference to the evidence alluded to.</a:t>
                      </a:r>
                      <a:endParaRPr lang="en-US" sz="1800" dirty="0">
                        <a:effectLst/>
                      </a:endParaRPr>
                    </a:p>
                    <a:p>
                      <a:pPr marL="0" marR="0">
                        <a:lnSpc>
                          <a:spcPct val="115000"/>
                        </a:lnSpc>
                        <a:spcBef>
                          <a:spcPts val="600"/>
                        </a:spcBef>
                        <a:spcAft>
                          <a:spcPts val="600"/>
                        </a:spcAft>
                      </a:pPr>
                      <a:r>
                        <a:rPr lang="en-US" sz="1200" dirty="0">
                          <a:effectLst/>
                        </a:rPr>
                        <a:t> </a:t>
                      </a:r>
                      <a:endParaRPr lang="en-US" sz="1800" dirty="0">
                        <a:effectLst/>
                        <a:latin typeface="Arial"/>
                        <a:ea typeface="Calibri"/>
                        <a:cs typeface="Times New Roman"/>
                      </a:endParaRPr>
                    </a:p>
                  </a:txBody>
                  <a:tcPr marL="68580" marR="68580" marT="0" marB="0"/>
                </a:tc>
                <a:tc>
                  <a:txBody>
                    <a:bodyPr/>
                    <a:lstStyle/>
                    <a:p>
                      <a:pPr marL="0" marR="0">
                        <a:lnSpc>
                          <a:spcPct val="115000"/>
                        </a:lnSpc>
                        <a:spcBef>
                          <a:spcPts val="1225"/>
                        </a:spcBef>
                        <a:spcAft>
                          <a:spcPts val="575"/>
                        </a:spcAft>
                        <a:tabLst>
                          <a:tab pos="502920" algn="l"/>
                        </a:tabLst>
                      </a:pPr>
                      <a:r>
                        <a:rPr lang="en-US" sz="1200" dirty="0">
                          <a:effectLst/>
                        </a:rPr>
                        <a:t>1.2.4 Technical Feasibility</a:t>
                      </a:r>
                      <a:endParaRPr lang="en-US" sz="1400" dirty="0">
                        <a:effectLst/>
                      </a:endParaRPr>
                    </a:p>
                    <a:p>
                      <a:pPr marL="0" marR="0">
                        <a:spcBef>
                          <a:spcPts val="0"/>
                        </a:spcBef>
                        <a:spcAft>
                          <a:spcPts val="0"/>
                        </a:spcAft>
                      </a:pPr>
                      <a:r>
                        <a:rPr lang="en-US" sz="1200" dirty="0">
                          <a:effectLst/>
                        </a:rPr>
                        <a:t>Each proposed IEEE 802 LMSC standard shall provide evidence that the project is technically feasible within the time frame of the project. At a minimum, address the following items to demonstrate technical feasibility:</a:t>
                      </a:r>
                      <a:endParaRPr lang="en-US" sz="2000" dirty="0">
                        <a:effectLst/>
                      </a:endParaRPr>
                    </a:p>
                    <a:p>
                      <a:pPr marL="342900" marR="0" lvl="0" indent="-342900">
                        <a:spcBef>
                          <a:spcPts val="0"/>
                        </a:spcBef>
                        <a:spcAft>
                          <a:spcPts val="0"/>
                        </a:spcAft>
                        <a:buFont typeface="+mj-lt"/>
                        <a:buAutoNum type="alphaLcParenR"/>
                        <a:tabLst>
                          <a:tab pos="0" algn="l"/>
                          <a:tab pos="457200" algn="l"/>
                        </a:tabLst>
                      </a:pPr>
                      <a:r>
                        <a:rPr lang="en-US" sz="1200" dirty="0">
                          <a:effectLst/>
                        </a:rPr>
                        <a:t>Demonstrated system feasibility.</a:t>
                      </a:r>
                      <a:endParaRPr lang="en-US" sz="2000" dirty="0">
                        <a:effectLst/>
                      </a:endParaRPr>
                    </a:p>
                    <a:p>
                      <a:pPr marL="457200" marR="0">
                        <a:spcBef>
                          <a:spcPts val="0"/>
                        </a:spcBef>
                        <a:spcAft>
                          <a:spcPts val="0"/>
                        </a:spcAft>
                      </a:pPr>
                      <a:r>
                        <a:rPr lang="en-US" sz="1200" dirty="0">
                          <a:effectLst/>
                        </a:rPr>
                        <a:t>The sequence of link setup, data transfer and link release occurring within a short duration has already been demonstrated for point-to-point wireless communication systems by Sony, Toshiba and others.</a:t>
                      </a:r>
                      <a:endParaRPr lang="en-US" sz="1400" dirty="0">
                        <a:effectLst/>
                      </a:endParaRPr>
                    </a:p>
                    <a:p>
                      <a:pPr marL="457200" marR="0" indent="0">
                        <a:spcBef>
                          <a:spcPts val="0"/>
                        </a:spcBef>
                        <a:spcAft>
                          <a:spcPts val="0"/>
                        </a:spcAft>
                        <a:tabLst>
                          <a:tab pos="0" algn="l"/>
                          <a:tab pos="457200" algn="l"/>
                        </a:tabLst>
                      </a:pPr>
                      <a:r>
                        <a:rPr lang="en-US" sz="1200" dirty="0">
                          <a:effectLst/>
                        </a:rPr>
                        <a:t> </a:t>
                      </a:r>
                      <a:endParaRPr lang="en-US" sz="2000" dirty="0">
                        <a:effectLst/>
                      </a:endParaRPr>
                    </a:p>
                    <a:p>
                      <a:pPr marL="342900" marR="0" lvl="0" indent="-342900">
                        <a:spcBef>
                          <a:spcPts val="0"/>
                        </a:spcBef>
                        <a:spcAft>
                          <a:spcPts val="0"/>
                        </a:spcAft>
                        <a:buFont typeface="+mj-lt"/>
                        <a:buAutoNum type="alphaLcParenR"/>
                        <a:tabLst>
                          <a:tab pos="0" algn="l"/>
                          <a:tab pos="457200" algn="l"/>
                        </a:tabLst>
                      </a:pPr>
                      <a:r>
                        <a:rPr lang="en-US" sz="1200" dirty="0">
                          <a:effectLst/>
                        </a:rPr>
                        <a:t>Proven similar technology via testing, modeling, simulation, etc.</a:t>
                      </a:r>
                      <a:endParaRPr lang="en-US" sz="2000" dirty="0">
                        <a:effectLst/>
                      </a:endParaRPr>
                    </a:p>
                    <a:p>
                      <a:pPr marL="457200" marR="0">
                        <a:spcBef>
                          <a:spcPts val="0"/>
                        </a:spcBef>
                        <a:spcAft>
                          <a:spcPts val="0"/>
                        </a:spcAft>
                      </a:pPr>
                      <a:r>
                        <a:rPr lang="en-US" sz="1200" dirty="0">
                          <a:effectLst/>
                        </a:rPr>
                        <a:t>Similar main components of the technology and signaling are being used in today’s systems by Sony, Toshiba and others. Hence, the involved testing overhead associated with a commercial development undertaken by manufacturers is known to be reasonable.</a:t>
                      </a:r>
                      <a:endParaRPr lang="en-US" sz="1400" dirty="0">
                        <a:effectLst/>
                      </a:endParaRPr>
                    </a:p>
                    <a:p>
                      <a:pPr marL="0" marR="0">
                        <a:spcBef>
                          <a:spcPts val="600"/>
                        </a:spcBef>
                        <a:spcAft>
                          <a:spcPts val="600"/>
                        </a:spcAft>
                      </a:pPr>
                      <a:r>
                        <a:rPr lang="en-US" sz="1200" dirty="0">
                          <a:effectLst/>
                        </a:rPr>
                        <a:t> </a:t>
                      </a:r>
                      <a:endParaRPr lang="en-US" sz="2000" dirty="0">
                        <a:solidFill>
                          <a:srgbClr val="000000"/>
                        </a:solidFill>
                        <a:effectLst/>
                        <a:latin typeface="Times New Roman"/>
                        <a:ea typeface="Times New Roman"/>
                      </a:endParaRPr>
                    </a:p>
                  </a:txBody>
                  <a:tcPr marL="68580" marR="68580" marT="0" marB="0"/>
                </a:tc>
                <a:tc>
                  <a:txBody>
                    <a:bodyPr/>
                    <a:lstStyle/>
                    <a:p>
                      <a:pPr marL="457200" marR="0" indent="-457200">
                        <a:spcBef>
                          <a:spcPts val="0"/>
                        </a:spcBef>
                        <a:spcAft>
                          <a:spcPts val="0"/>
                        </a:spcAft>
                        <a:tabLst>
                          <a:tab pos="0" algn="l"/>
                          <a:tab pos="457200" algn="l"/>
                          <a:tab pos="0" algn="l"/>
                        </a:tabLst>
                      </a:pPr>
                      <a:r>
                        <a:rPr lang="en-US" sz="1200" dirty="0">
                          <a:effectLst/>
                        </a:rPr>
                        <a:t>Action: Revise CSD 1.2.4a and b to read as follows.</a:t>
                      </a:r>
                      <a:endParaRPr lang="en-US" sz="2000" dirty="0">
                        <a:effectLst/>
                      </a:endParaRPr>
                    </a:p>
                    <a:p>
                      <a:pPr marL="457200" marR="0" indent="-457200">
                        <a:spcBef>
                          <a:spcPts val="0"/>
                        </a:spcBef>
                        <a:spcAft>
                          <a:spcPts val="0"/>
                        </a:spcAft>
                        <a:tabLst>
                          <a:tab pos="0" algn="l"/>
                          <a:tab pos="457200" algn="l"/>
                          <a:tab pos="0" algn="l"/>
                        </a:tabLst>
                      </a:pPr>
                      <a:r>
                        <a:rPr lang="en-US" sz="1200" dirty="0">
                          <a:effectLst/>
                        </a:rPr>
                        <a:t> </a:t>
                      </a:r>
                      <a:endParaRPr lang="en-US" sz="2000" dirty="0">
                        <a:effectLst/>
                      </a:endParaRPr>
                    </a:p>
                    <a:p>
                      <a:pPr marL="342900" marR="0" lvl="0" indent="-342900">
                        <a:spcBef>
                          <a:spcPts val="0"/>
                        </a:spcBef>
                        <a:spcAft>
                          <a:spcPts val="0"/>
                        </a:spcAft>
                        <a:buFont typeface="+mj-lt"/>
                        <a:buAutoNum type="alphaLcParenR"/>
                        <a:tabLst>
                          <a:tab pos="0" algn="l"/>
                          <a:tab pos="457200" algn="l"/>
                        </a:tabLst>
                      </a:pPr>
                      <a:r>
                        <a:rPr lang="en-US" sz="1200" dirty="0">
                          <a:effectLst/>
                        </a:rPr>
                        <a:t>Demonstrated system feasibility.</a:t>
                      </a:r>
                      <a:endParaRPr lang="en-US" sz="2000" dirty="0">
                        <a:effectLst/>
                      </a:endParaRPr>
                    </a:p>
                    <a:p>
                      <a:pPr marL="457200" marR="0">
                        <a:spcBef>
                          <a:spcPts val="0"/>
                        </a:spcBef>
                        <a:spcAft>
                          <a:spcPts val="0"/>
                        </a:spcAft>
                      </a:pPr>
                      <a:r>
                        <a:rPr lang="en-US" sz="1200" dirty="0">
                          <a:effectLst/>
                        </a:rPr>
                        <a:t>The sequence of link setup, data transfer and link release occurring within a short duration has already been demonstrated for point-to-point wireless communication systems by a number of multimedia organizations and universities such as TU </a:t>
                      </a:r>
                      <a:r>
                        <a:rPr lang="en-US" sz="1200" dirty="0" err="1">
                          <a:effectLst/>
                        </a:rPr>
                        <a:t>Braunschweig</a:t>
                      </a:r>
                      <a:r>
                        <a:rPr lang="en-US" sz="1200" dirty="0">
                          <a:effectLst/>
                        </a:rPr>
                        <a:t>.</a:t>
                      </a:r>
                      <a:endParaRPr lang="en-US" sz="1400" dirty="0">
                        <a:effectLst/>
                      </a:endParaRPr>
                    </a:p>
                    <a:p>
                      <a:pPr marL="457200" marR="0" indent="0">
                        <a:spcBef>
                          <a:spcPts val="0"/>
                        </a:spcBef>
                        <a:spcAft>
                          <a:spcPts val="0"/>
                        </a:spcAft>
                        <a:tabLst>
                          <a:tab pos="0" algn="l"/>
                          <a:tab pos="457200" algn="l"/>
                        </a:tabLst>
                      </a:pPr>
                      <a:r>
                        <a:rPr lang="en-US" sz="1200" dirty="0">
                          <a:effectLst/>
                        </a:rPr>
                        <a:t> </a:t>
                      </a:r>
                      <a:endParaRPr lang="en-US" sz="2000" dirty="0">
                        <a:effectLst/>
                      </a:endParaRPr>
                    </a:p>
                    <a:p>
                      <a:pPr marL="342900" marR="0" lvl="0" indent="-342900">
                        <a:spcBef>
                          <a:spcPts val="0"/>
                        </a:spcBef>
                        <a:spcAft>
                          <a:spcPts val="0"/>
                        </a:spcAft>
                        <a:buFont typeface="+mj-lt"/>
                        <a:buAutoNum type="alphaLcParenR"/>
                        <a:tabLst>
                          <a:tab pos="0" algn="l"/>
                          <a:tab pos="457200" algn="l"/>
                        </a:tabLst>
                      </a:pPr>
                      <a:r>
                        <a:rPr lang="en-US" sz="1200" dirty="0">
                          <a:effectLst/>
                        </a:rPr>
                        <a:t>Proven similar technology via testing, modeling, simulation, etc.</a:t>
                      </a:r>
                      <a:endParaRPr lang="en-US" sz="2000" dirty="0">
                        <a:effectLst/>
                      </a:endParaRPr>
                    </a:p>
                    <a:p>
                      <a:pPr marL="457200" marR="0">
                        <a:spcBef>
                          <a:spcPts val="0"/>
                        </a:spcBef>
                        <a:spcAft>
                          <a:spcPts val="0"/>
                        </a:spcAft>
                      </a:pPr>
                      <a:r>
                        <a:rPr lang="en-US" sz="1200" dirty="0">
                          <a:effectLst/>
                        </a:rPr>
                        <a:t>Similar main components of the technology and signaling are being used today in proprietary commercial systems and in research laboratories at University institutions such as TU </a:t>
                      </a:r>
                      <a:r>
                        <a:rPr lang="en-US" sz="1200" dirty="0" err="1">
                          <a:effectLst/>
                        </a:rPr>
                        <a:t>Braunschweig</a:t>
                      </a:r>
                      <a:r>
                        <a:rPr lang="en-US" sz="1200" dirty="0">
                          <a:effectLst/>
                        </a:rPr>
                        <a:t>. </a:t>
                      </a:r>
                      <a:endParaRPr lang="en-US" sz="1400" dirty="0">
                        <a:effectLst/>
                      </a:endParaRPr>
                    </a:p>
                    <a:p>
                      <a:pPr marL="0" marR="0">
                        <a:spcBef>
                          <a:spcPts val="600"/>
                        </a:spcBef>
                        <a:spcAft>
                          <a:spcPts val="600"/>
                        </a:spcAft>
                      </a:pPr>
                      <a:r>
                        <a:rPr lang="en-US" sz="1200" dirty="0">
                          <a:effectLst/>
                        </a:rPr>
                        <a:t> </a:t>
                      </a:r>
                      <a:endParaRPr lang="en-US" sz="2000" dirty="0">
                        <a:solidFill>
                          <a:srgbClr val="000000"/>
                        </a:solidFill>
                        <a:effectLst/>
                        <a:latin typeface="Times New Roman"/>
                        <a:ea typeface="Times New Roman"/>
                      </a:endParaRPr>
                    </a:p>
                  </a:txBody>
                  <a:tcPr marL="68580" marR="68580" marT="0" marB="0"/>
                </a:tc>
              </a:tr>
            </a:tbl>
          </a:graphicData>
        </a:graphic>
      </p:graphicFrame>
      <p:sp>
        <p:nvSpPr>
          <p:cNvPr id="4" name="Date Placeholder 3"/>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6" name="Slide Number Placeholder 5"/>
          <p:cNvSpPr>
            <a:spLocks noGrp="1"/>
          </p:cNvSpPr>
          <p:nvPr>
            <p:ph type="sldNum" sz="quarter" idx="12"/>
          </p:nvPr>
        </p:nvSpPr>
        <p:spPr/>
        <p:txBody>
          <a:bodyPr/>
          <a:lstStyle/>
          <a:p>
            <a:r>
              <a:rPr lang="en-GB" smtClean="0"/>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4218400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70992"/>
          </a:xfrm>
        </p:spPr>
        <p:txBody>
          <a:bodyPr/>
          <a:lstStyle/>
          <a:p>
            <a:r>
              <a:rPr lang="en-US" altLang="en-US" sz="2400" dirty="0"/>
              <a:t>PAR SC –  November 2014</a:t>
            </a:r>
            <a:br>
              <a:rPr lang="en-US" altLang="en-US" sz="2400" dirty="0"/>
            </a:br>
            <a:r>
              <a:rPr lang="en-US" altLang="en-US" sz="2400" dirty="0"/>
              <a:t>Chair: Jon Rosdahl</a:t>
            </a:r>
            <a:endParaRPr lang="en-US" sz="2400" dirty="0"/>
          </a:p>
        </p:txBody>
      </p:sp>
      <p:sp>
        <p:nvSpPr>
          <p:cNvPr id="3" name="Content Placeholder 2"/>
          <p:cNvSpPr>
            <a:spLocks noGrp="1"/>
          </p:cNvSpPr>
          <p:nvPr>
            <p:ph idx="1"/>
          </p:nvPr>
        </p:nvSpPr>
        <p:spPr>
          <a:xfrm>
            <a:off x="539552" y="1556792"/>
            <a:ext cx="8280920" cy="4824536"/>
          </a:xfrm>
        </p:spPr>
        <p:txBody>
          <a:bodyPr>
            <a:normAutofit fontScale="77500" lnSpcReduction="20000"/>
          </a:bodyPr>
          <a:lstStyle/>
          <a:p>
            <a:pPr marL="0" indent="0"/>
            <a:r>
              <a:rPr lang="en-US" dirty="0" smtClean="0"/>
              <a:t>Monday Agenda:</a:t>
            </a:r>
          </a:p>
          <a:p>
            <a:pPr marL="857250" lvl="1" indent="-457200">
              <a:buFont typeface="+mj-lt"/>
              <a:buAutoNum type="arabicPeriod"/>
            </a:pPr>
            <a:r>
              <a:rPr lang="en-US" dirty="0" smtClean="0"/>
              <a:t>Welcome</a:t>
            </a:r>
          </a:p>
          <a:p>
            <a:pPr marL="857250" lvl="1" indent="-457200">
              <a:buFont typeface="+mj-lt"/>
              <a:buAutoNum type="arabicPeriod"/>
            </a:pPr>
            <a:r>
              <a:rPr lang="en-US" dirty="0" smtClean="0"/>
              <a:t>Determine order of review</a:t>
            </a:r>
          </a:p>
          <a:p>
            <a:pPr marL="857250" lvl="1" indent="-457200">
              <a:buFont typeface="+mj-lt"/>
              <a:buAutoNum type="arabicPeriod"/>
            </a:pPr>
            <a:r>
              <a:rPr lang="en-US" dirty="0" smtClean="0"/>
              <a:t>Review PARs/CSD posted for review this week.</a:t>
            </a:r>
          </a:p>
          <a:p>
            <a:pPr marL="857250" lvl="1" indent="-457200">
              <a:buFont typeface="+mj-lt"/>
              <a:buAutoNum type="arabicPeriod"/>
            </a:pPr>
            <a:r>
              <a:rPr lang="en-US" dirty="0" smtClean="0"/>
              <a:t>Recess</a:t>
            </a:r>
          </a:p>
          <a:p>
            <a:pPr marL="0" indent="0"/>
            <a:r>
              <a:rPr lang="en-US" dirty="0" smtClean="0"/>
              <a:t>Tuesday Agenda:</a:t>
            </a:r>
          </a:p>
          <a:p>
            <a:pPr marL="857250" lvl="1" indent="-457200">
              <a:buFont typeface="+mj-lt"/>
              <a:buAutoNum type="arabicPeriod"/>
            </a:pPr>
            <a:r>
              <a:rPr lang="en-US" dirty="0" smtClean="0"/>
              <a:t>Complete review of PARs/CSD and post comments to 802 WGs</a:t>
            </a:r>
          </a:p>
          <a:p>
            <a:pPr marL="857250" lvl="1" indent="-457200">
              <a:buFont typeface="+mj-lt"/>
              <a:buAutoNum type="arabicPeriod"/>
            </a:pPr>
            <a:r>
              <a:rPr lang="en-US" dirty="0" smtClean="0"/>
              <a:t>Recess</a:t>
            </a:r>
          </a:p>
          <a:p>
            <a:pPr marL="0" indent="0"/>
            <a:r>
              <a:rPr lang="en-US" dirty="0" smtClean="0"/>
              <a:t>Thursday Agenda:</a:t>
            </a:r>
          </a:p>
          <a:p>
            <a:pPr marL="857250" lvl="1" indent="-457200">
              <a:buFont typeface="+mj-lt"/>
              <a:buAutoNum type="arabicPeriod"/>
            </a:pPr>
            <a:r>
              <a:rPr lang="en-US" dirty="0" smtClean="0"/>
              <a:t>Review Response to Comments</a:t>
            </a:r>
          </a:p>
          <a:p>
            <a:pPr marL="857250" lvl="1" indent="-457200">
              <a:buFont typeface="+mj-lt"/>
              <a:buAutoNum type="arabicPeriod"/>
            </a:pPr>
            <a:r>
              <a:rPr lang="en-US" dirty="0" smtClean="0"/>
              <a:t>Prepare Report for 802.11 WG closing plenary</a:t>
            </a:r>
          </a:p>
          <a:p>
            <a:pPr marL="857250" lvl="1" indent="-457200">
              <a:buFont typeface="+mj-lt"/>
              <a:buAutoNum type="arabicPeriod"/>
            </a:pPr>
            <a:r>
              <a:rPr lang="en-US" dirty="0" smtClean="0"/>
              <a:t>Adjourn</a:t>
            </a:r>
            <a:endParaRPr lang="en-US" dirty="0"/>
          </a:p>
        </p:txBody>
      </p:sp>
      <p:sp>
        <p:nvSpPr>
          <p:cNvPr id="6" name="Date Placeholder 5"/>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4" name="Slide Number Placeholder 3"/>
          <p:cNvSpPr>
            <a:spLocks noGrp="1"/>
          </p:cNvSpPr>
          <p:nvPr>
            <p:ph type="sldNum" sz="quarter" idx="12"/>
          </p:nvPr>
        </p:nvSpPr>
        <p:spPr/>
        <p:txBody>
          <a:bodyPr>
            <a:normAutofit/>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4396353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Responses to IEEE 802.11 comments on the 802.15.3e PAR and CSD</a:t>
            </a:r>
            <a:endParaRPr lang="en-US" sz="24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66928148"/>
              </p:ext>
            </p:extLst>
          </p:nvPr>
        </p:nvGraphicFramePr>
        <p:xfrm>
          <a:off x="395536" y="1772817"/>
          <a:ext cx="8496944" cy="3733800"/>
        </p:xfrm>
        <a:graphic>
          <a:graphicData uri="http://schemas.openxmlformats.org/drawingml/2006/table">
            <a:tbl>
              <a:tblPr firstRow="1" firstCol="1" bandRow="1">
                <a:tableStyleId>{5940675A-B579-460E-94D1-54222C63F5DA}</a:tableStyleId>
              </a:tblPr>
              <a:tblGrid>
                <a:gridCol w="2162659"/>
                <a:gridCol w="3253136"/>
                <a:gridCol w="3081149"/>
              </a:tblGrid>
              <a:tr h="1080120">
                <a:tc>
                  <a:txBody>
                    <a:bodyPr/>
                    <a:lstStyle/>
                    <a:p>
                      <a:pPr marL="0" marR="0">
                        <a:lnSpc>
                          <a:spcPct val="115000"/>
                        </a:lnSpc>
                        <a:spcBef>
                          <a:spcPts val="600"/>
                        </a:spcBef>
                        <a:spcAft>
                          <a:spcPts val="600"/>
                        </a:spcAft>
                      </a:pPr>
                      <a:r>
                        <a:rPr lang="en-US" sz="2000" dirty="0">
                          <a:effectLst/>
                        </a:rPr>
                        <a:t>1.2.5c) do not use “Wi-Fi” change to “WLAN” or delete</a:t>
                      </a:r>
                      <a:endParaRPr lang="en-US" sz="3200" dirty="0">
                        <a:effectLst/>
                      </a:endParaRPr>
                    </a:p>
                    <a:p>
                      <a:pPr marL="0" marR="0">
                        <a:lnSpc>
                          <a:spcPct val="115000"/>
                        </a:lnSpc>
                        <a:spcBef>
                          <a:spcPts val="600"/>
                        </a:spcBef>
                        <a:spcAft>
                          <a:spcPts val="600"/>
                        </a:spcAft>
                      </a:pPr>
                      <a:r>
                        <a:rPr lang="en-US" sz="2000" dirty="0">
                          <a:effectLst/>
                        </a:rPr>
                        <a:t> </a:t>
                      </a:r>
                      <a:endParaRPr lang="en-US" sz="3200" dirty="0">
                        <a:effectLst/>
                        <a:latin typeface="Arial"/>
                        <a:ea typeface="Calibri"/>
                        <a:cs typeface="Times New Roman"/>
                      </a:endParaRPr>
                    </a:p>
                  </a:txBody>
                  <a:tcPr marL="68580" marR="68580" marT="0" marB="0"/>
                </a:tc>
                <a:tc>
                  <a:txBody>
                    <a:bodyPr/>
                    <a:lstStyle/>
                    <a:p>
                      <a:pPr marL="342900" marR="0" lvl="0" indent="-342900">
                        <a:spcBef>
                          <a:spcPts val="0"/>
                        </a:spcBef>
                        <a:spcAft>
                          <a:spcPts val="0"/>
                        </a:spcAft>
                        <a:buFont typeface="+mj-lt"/>
                        <a:buAutoNum type="alphaLcParenR" startAt="3"/>
                        <a:tabLst>
                          <a:tab pos="0" algn="l"/>
                          <a:tab pos="457200" algn="l"/>
                        </a:tabLst>
                      </a:pPr>
                      <a:r>
                        <a:rPr lang="en-US" sz="2000" dirty="0">
                          <a:effectLst/>
                        </a:rPr>
                        <a:t>Consideration of installation costs.</a:t>
                      </a:r>
                      <a:endParaRPr lang="en-US" sz="3600" dirty="0">
                        <a:effectLst/>
                      </a:endParaRPr>
                    </a:p>
                    <a:p>
                      <a:pPr marL="457200" marR="0">
                        <a:spcBef>
                          <a:spcPts val="0"/>
                        </a:spcBef>
                        <a:spcAft>
                          <a:spcPts val="0"/>
                        </a:spcAft>
                        <a:tabLst>
                          <a:tab pos="228600" algn="l"/>
                        </a:tabLst>
                      </a:pPr>
                      <a:r>
                        <a:rPr lang="en-US" sz="2000" dirty="0">
                          <a:effectLst/>
                        </a:rPr>
                        <a:t>The installation of fixed standalone terminals would be similar to that of installing Wi-Fi access points and when included in devices like ticket gates would not add to the installation cost of that gate</a:t>
                      </a:r>
                      <a:endParaRPr lang="en-US" sz="2400" dirty="0">
                        <a:effectLst/>
                      </a:endParaRPr>
                    </a:p>
                    <a:p>
                      <a:pPr marL="0" marR="0">
                        <a:spcBef>
                          <a:spcPts val="600"/>
                        </a:spcBef>
                        <a:spcAft>
                          <a:spcPts val="600"/>
                        </a:spcAft>
                      </a:pPr>
                      <a:r>
                        <a:rPr lang="en-US" sz="2000" dirty="0">
                          <a:effectLst/>
                        </a:rPr>
                        <a:t> </a:t>
                      </a:r>
                      <a:endParaRPr lang="en-US" sz="3600" dirty="0">
                        <a:solidFill>
                          <a:srgbClr val="000000"/>
                        </a:solidFill>
                        <a:effectLst/>
                        <a:latin typeface="Times New Roman"/>
                        <a:ea typeface="Times New Roman"/>
                      </a:endParaRPr>
                    </a:p>
                  </a:txBody>
                  <a:tcPr marL="68580" marR="68580" marT="0" marB="0"/>
                </a:tc>
                <a:tc>
                  <a:txBody>
                    <a:bodyPr/>
                    <a:lstStyle/>
                    <a:p>
                      <a:pPr marL="0" marR="0">
                        <a:spcBef>
                          <a:spcPts val="600"/>
                        </a:spcBef>
                        <a:spcAft>
                          <a:spcPts val="600"/>
                        </a:spcAft>
                      </a:pPr>
                      <a:r>
                        <a:rPr lang="en-US" sz="2000" dirty="0">
                          <a:effectLst/>
                        </a:rPr>
                        <a:t>Action: Accept. Change “Wi-Fi” to “WLAN”</a:t>
                      </a:r>
                      <a:endParaRPr lang="en-US" sz="3600" dirty="0">
                        <a:solidFill>
                          <a:srgbClr val="000000"/>
                        </a:solidFill>
                        <a:effectLst/>
                        <a:latin typeface="Times New Roman"/>
                        <a:ea typeface="Times New Roman"/>
                      </a:endParaRPr>
                    </a:p>
                  </a:txBody>
                  <a:tcPr marL="68580" marR="68580" marT="0" marB="0"/>
                </a:tc>
              </a:tr>
            </a:tbl>
          </a:graphicData>
        </a:graphic>
      </p:graphicFrame>
      <p:sp>
        <p:nvSpPr>
          <p:cNvPr id="4" name="Date Placeholder 3"/>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6" name="Slide Number Placeholder 5"/>
          <p:cNvSpPr>
            <a:spLocks noGrp="1"/>
          </p:cNvSpPr>
          <p:nvPr>
            <p:ph type="sldNum" sz="quarter" idx="12"/>
          </p:nvPr>
        </p:nvSpPr>
        <p:spPr/>
        <p:txBody>
          <a:bodyPr/>
          <a:lstStyle/>
          <a:p>
            <a:r>
              <a:rPr lang="en-GB" smtClean="0"/>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40845254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P802.1Qci Updated PAR/CSD</a:t>
            </a:r>
            <a:endParaRPr lang="en-US" dirty="0"/>
          </a:p>
        </p:txBody>
      </p:sp>
      <p:sp>
        <p:nvSpPr>
          <p:cNvPr id="3" name="Content Placeholder 2"/>
          <p:cNvSpPr>
            <a:spLocks noGrp="1"/>
          </p:cNvSpPr>
          <p:nvPr>
            <p:ph idx="1"/>
          </p:nvPr>
        </p:nvSpPr>
        <p:spPr/>
        <p:txBody>
          <a:bodyPr/>
          <a:lstStyle/>
          <a:p>
            <a:r>
              <a:rPr lang="en-US" dirty="0"/>
              <a:t>The updated P802.1Qci PAR can be found at:</a:t>
            </a:r>
            <a:endParaRPr lang="en-US" dirty="0" smtClean="0"/>
          </a:p>
          <a:p>
            <a:r>
              <a:rPr lang="en-US" dirty="0" smtClean="0">
                <a:effectLst/>
                <a:hlinkClick r:id="rId2"/>
              </a:rPr>
              <a:t>http://www.ieee802.org/1/files/public/docs2015/new-nfinn-input-gates-par-0115-v05.pdf</a:t>
            </a:r>
            <a:r>
              <a:rPr lang="en-US" dirty="0" smtClean="0">
                <a:effectLst/>
              </a:rPr>
              <a:t> </a:t>
            </a:r>
            <a:endParaRPr lang="en-US" dirty="0" smtClean="0"/>
          </a:p>
          <a:p>
            <a:r>
              <a:rPr lang="en-US" dirty="0"/>
              <a:t> </a:t>
            </a:r>
            <a:endParaRPr lang="en-US" dirty="0" smtClean="0"/>
          </a:p>
          <a:p>
            <a:r>
              <a:rPr lang="en-US" dirty="0"/>
              <a:t>The updated CSD can be found at:</a:t>
            </a:r>
            <a:br>
              <a:rPr lang="en-US" dirty="0"/>
            </a:br>
            <a:r>
              <a:rPr lang="en-US" dirty="0" smtClean="0">
                <a:hlinkClick r:id="rId3"/>
              </a:rPr>
              <a:t>http://www.ieee802.org/1/files/public/docs2015/new-nfinn-input-gates-csd-0115-v03.pdf</a:t>
            </a:r>
            <a:r>
              <a:rPr lang="en-US" dirty="0" smtClean="0"/>
              <a:t> </a:t>
            </a:r>
            <a:r>
              <a:rPr lang="en-US" dirty="0"/>
              <a:t/>
            </a:r>
            <a:br>
              <a:rPr lang="en-US" dirty="0"/>
            </a:br>
            <a:endParaRPr lang="en-US" dirty="0" smtClean="0"/>
          </a:p>
          <a:p>
            <a:endParaRPr lang="en-US" dirty="0"/>
          </a:p>
        </p:txBody>
      </p:sp>
      <p:sp>
        <p:nvSpPr>
          <p:cNvPr id="4" name="Date Placeholder 3"/>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6" name="Slide Number Placeholder 5"/>
          <p:cNvSpPr>
            <a:spLocks noGrp="1"/>
          </p:cNvSpPr>
          <p:nvPr>
            <p:ph type="sldNum" sz="quarter" idx="12"/>
          </p:nvPr>
        </p:nvSpPr>
        <p:spPr/>
        <p:txBody>
          <a:bodyPr/>
          <a:lstStyle/>
          <a:p>
            <a:r>
              <a:rPr lang="en-GB" smtClean="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7200374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The 802.1  Local Address SG met to resolve the comments on the 802c PAR and CSD. </a:t>
            </a:r>
            <a:endParaRPr lang="en-US" sz="2400" dirty="0" smtClean="0"/>
          </a:p>
        </p:txBody>
      </p:sp>
      <p:sp>
        <p:nvSpPr>
          <p:cNvPr id="3" name="Content Placeholder 2"/>
          <p:cNvSpPr>
            <a:spLocks noGrp="1"/>
          </p:cNvSpPr>
          <p:nvPr>
            <p:ph idx="1"/>
          </p:nvPr>
        </p:nvSpPr>
        <p:spPr/>
        <p:txBody>
          <a:bodyPr>
            <a:noAutofit/>
          </a:bodyPr>
          <a:lstStyle/>
          <a:p>
            <a:r>
              <a:rPr lang="en-US" sz="2000" dirty="0" smtClean="0"/>
              <a:t>The 802.1  Local Address SG met to resolve the comments on the 802c PAR and CSD. </a:t>
            </a:r>
          </a:p>
          <a:p>
            <a:r>
              <a:rPr lang="en-US" sz="2000" dirty="0" smtClean="0"/>
              <a:t>The updated PAR is:</a:t>
            </a:r>
          </a:p>
          <a:p>
            <a:pPr lvl="1"/>
            <a:r>
              <a:rPr lang="en-US" sz="1600" dirty="0" smtClean="0">
                <a:hlinkClick r:id="rId2"/>
              </a:rPr>
              <a:t>http://ieee802.org/1/files/public/docs2015/new-addresses-thaler-local-address-par-v02.pdf</a:t>
            </a:r>
            <a:endParaRPr lang="en-US" sz="1600" dirty="0" smtClean="0"/>
          </a:p>
          <a:p>
            <a:r>
              <a:rPr lang="en-US" sz="2000" dirty="0" smtClean="0"/>
              <a:t>The updated CSD is:</a:t>
            </a:r>
          </a:p>
          <a:p>
            <a:pPr lvl="1"/>
            <a:r>
              <a:rPr lang="en-US" sz="1600" dirty="0" smtClean="0">
                <a:hlinkClick r:id="rId3"/>
              </a:rPr>
              <a:t>http://ieee802.org/1/files/public/docs2015/lasg-mjt-802c-CSD-0315-v02.pdf</a:t>
            </a:r>
            <a:endParaRPr lang="en-US" sz="1600" dirty="0" smtClean="0"/>
          </a:p>
          <a:p>
            <a:r>
              <a:rPr lang="en-US" sz="2000" dirty="0" smtClean="0"/>
              <a:t> The consolidated comments received from 802.3, 802.11, Paul </a:t>
            </a:r>
            <a:r>
              <a:rPr lang="en-US" sz="2000" dirty="0" err="1" smtClean="0"/>
              <a:t>Nikolich</a:t>
            </a:r>
            <a:r>
              <a:rPr lang="en-US" sz="2000" dirty="0" smtClean="0"/>
              <a:t> and Roger Marks , along with resolutions are here:</a:t>
            </a:r>
          </a:p>
          <a:p>
            <a:pPr lvl="1"/>
            <a:r>
              <a:rPr lang="en-US" sz="1600" dirty="0" smtClean="0">
                <a:hlinkClick r:id="rId4"/>
              </a:rPr>
              <a:t>http://ieee802.org/1/files/public/docs2015/lasg-haddock-consolidated-par-csd-comments-0315-v1.pdf</a:t>
            </a:r>
            <a:endParaRPr lang="en-US" sz="1600" dirty="0" smtClean="0"/>
          </a:p>
          <a:p>
            <a:r>
              <a:rPr lang="en-US" sz="2000" dirty="0" smtClean="0"/>
              <a:t> Cheers,</a:t>
            </a:r>
          </a:p>
          <a:p>
            <a:r>
              <a:rPr lang="en-US" sz="2000" dirty="0" smtClean="0"/>
              <a:t>Glenn Parsons - Chair, IEEE 802.1</a:t>
            </a:r>
          </a:p>
        </p:txBody>
      </p:sp>
      <p:sp>
        <p:nvSpPr>
          <p:cNvPr id="4" name="Date Placeholder 3"/>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6" name="Slide Number Placeholder 5"/>
          <p:cNvSpPr>
            <a:spLocks noGrp="1"/>
          </p:cNvSpPr>
          <p:nvPr>
            <p:ph type="sldNum" sz="quarter" idx="12"/>
          </p:nvPr>
        </p:nvSpPr>
        <p:spPr/>
        <p:txBody>
          <a:bodyPr/>
          <a:lstStyle/>
          <a:p>
            <a:r>
              <a:rPr lang="en-GB" smtClean="0"/>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12144942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smtClean="0"/>
              <a:t>802c</a:t>
            </a:r>
            <a:r>
              <a:rPr lang="en-US" sz="2700" dirty="0"/>
              <a:t> </a:t>
            </a:r>
            <a:r>
              <a:rPr lang="en-US" sz="2700" dirty="0" smtClean="0"/>
              <a:t>- Amendment: Local Media Access Control (MAC) Addressing, PAR and CSD</a:t>
            </a:r>
            <a:endParaRPr lang="en-US" dirty="0"/>
          </a:p>
        </p:txBody>
      </p:sp>
      <p:sp>
        <p:nvSpPr>
          <p:cNvPr id="3" name="Content Placeholder 2"/>
          <p:cNvSpPr>
            <a:spLocks noGrp="1"/>
          </p:cNvSpPr>
          <p:nvPr>
            <p:ph idx="1"/>
          </p:nvPr>
        </p:nvSpPr>
        <p:spPr/>
        <p:txBody>
          <a:bodyPr>
            <a:noAutofit/>
          </a:bodyPr>
          <a:lstStyle/>
          <a:p>
            <a:r>
              <a:rPr lang="en-US" sz="2800" dirty="0" smtClean="0"/>
              <a:t>2.1 Expand </a:t>
            </a:r>
            <a:r>
              <a:rPr lang="en-US" sz="2800" dirty="0"/>
              <a:t>Acronym “MAC” </a:t>
            </a:r>
            <a:r>
              <a:rPr lang="en-US" sz="2800" dirty="0" smtClean="0"/>
              <a:t>– “</a:t>
            </a:r>
            <a:r>
              <a:rPr lang="en-US" sz="2800" dirty="0"/>
              <a:t>Media Access </a:t>
            </a:r>
            <a:r>
              <a:rPr lang="en-US" sz="2800" dirty="0" smtClean="0"/>
              <a:t> Control </a:t>
            </a:r>
            <a:r>
              <a:rPr lang="en-US" sz="2800" dirty="0"/>
              <a:t>(MAC)”</a:t>
            </a:r>
          </a:p>
          <a:p>
            <a:r>
              <a:rPr lang="en-US" sz="2800" dirty="0" smtClean="0"/>
              <a:t>5.2b Change </a:t>
            </a:r>
            <a:r>
              <a:rPr lang="en-US" sz="2800" dirty="0"/>
              <a:t>“local address space” to “local </a:t>
            </a:r>
            <a:r>
              <a:rPr lang="en-US" sz="2800" dirty="0" smtClean="0"/>
              <a:t>MAC address space</a:t>
            </a:r>
            <a:r>
              <a:rPr lang="en-US" sz="2800" dirty="0"/>
              <a:t>”</a:t>
            </a:r>
          </a:p>
          <a:p>
            <a:r>
              <a:rPr lang="en-US" sz="2800" dirty="0" smtClean="0"/>
              <a:t>5.4 – Change </a:t>
            </a:r>
            <a:r>
              <a:rPr lang="en-US" sz="2800" dirty="0"/>
              <a:t>“unique addresses” to “</a:t>
            </a:r>
            <a:r>
              <a:rPr lang="en-US" sz="2800" dirty="0" smtClean="0"/>
              <a:t>unique MAC addresses”</a:t>
            </a:r>
          </a:p>
          <a:p>
            <a:r>
              <a:rPr lang="en-US" sz="2800" dirty="0" smtClean="0"/>
              <a:t>Change </a:t>
            </a:r>
            <a:r>
              <a:rPr lang="en-US" sz="2800" dirty="0"/>
              <a:t>“local address” to “local MAC </a:t>
            </a:r>
            <a:r>
              <a:rPr lang="en-US" sz="2800" dirty="0" smtClean="0"/>
              <a:t>address” - 3 </a:t>
            </a:r>
            <a:r>
              <a:rPr lang="en-US" sz="2800" dirty="0"/>
              <a:t>places.</a:t>
            </a:r>
          </a:p>
          <a:p>
            <a:r>
              <a:rPr lang="en-US" sz="2800" dirty="0" smtClean="0"/>
              <a:t>–Agree </a:t>
            </a:r>
            <a:r>
              <a:rPr lang="en-US" sz="2800" dirty="0"/>
              <a:t>with all except it is Medium Access Control</a:t>
            </a:r>
          </a:p>
          <a:p>
            <a:endParaRPr lang="en-US" sz="2800" dirty="0"/>
          </a:p>
        </p:txBody>
      </p:sp>
      <p:sp>
        <p:nvSpPr>
          <p:cNvPr id="4" name="Date Placeholder 3"/>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6" name="Slide Number Placeholder 5"/>
          <p:cNvSpPr>
            <a:spLocks noGrp="1"/>
          </p:cNvSpPr>
          <p:nvPr>
            <p:ph type="sldNum" sz="quarter" idx="12"/>
          </p:nvPr>
        </p:nvSpPr>
        <p:spPr/>
        <p:txBody>
          <a:bodyPr/>
          <a:lstStyle/>
          <a:p>
            <a:r>
              <a:rPr lang="en-GB" smtClean="0"/>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42658322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802c - Amendment: Local Media Access Control (MAC) Addressing, PAR and CSD</a:t>
            </a:r>
            <a:endParaRPr lang="en-US" sz="2400" dirty="0"/>
          </a:p>
        </p:txBody>
      </p:sp>
      <p:sp>
        <p:nvSpPr>
          <p:cNvPr id="3" name="Content Placeholder 2"/>
          <p:cNvSpPr>
            <a:spLocks noGrp="1"/>
          </p:cNvSpPr>
          <p:nvPr>
            <p:ph idx="1"/>
          </p:nvPr>
        </p:nvSpPr>
        <p:spPr>
          <a:xfrm>
            <a:off x="457200" y="1484784"/>
            <a:ext cx="8229600" cy="4641379"/>
          </a:xfrm>
        </p:spPr>
        <p:txBody>
          <a:bodyPr>
            <a:noAutofit/>
          </a:bodyPr>
          <a:lstStyle/>
          <a:p>
            <a:r>
              <a:rPr lang="en-US" sz="2400" dirty="0" smtClean="0"/>
              <a:t>5.4 – Problem </a:t>
            </a:r>
            <a:r>
              <a:rPr lang="en-US" sz="2400" dirty="0"/>
              <a:t>statement not clearly defined in </a:t>
            </a:r>
            <a:r>
              <a:rPr lang="en-US" sz="2400" dirty="0" smtClean="0"/>
              <a:t>the need </a:t>
            </a:r>
            <a:r>
              <a:rPr lang="en-US" sz="2400" dirty="0"/>
              <a:t>statement. </a:t>
            </a:r>
            <a:r>
              <a:rPr lang="en-US" sz="2400" dirty="0" smtClean="0"/>
              <a:t>“ While </a:t>
            </a:r>
            <a:r>
              <a:rPr lang="en-US" sz="2400" dirty="0"/>
              <a:t>we agree that the number of </a:t>
            </a:r>
            <a:r>
              <a:rPr lang="en-US" sz="2400" dirty="0" smtClean="0"/>
              <a:t> </a:t>
            </a:r>
            <a:r>
              <a:rPr lang="en-US" sz="2400" dirty="0" err="1" smtClean="0"/>
              <a:t>IoT</a:t>
            </a:r>
            <a:r>
              <a:rPr lang="en-US" sz="2400" dirty="0" smtClean="0"/>
              <a:t> </a:t>
            </a:r>
            <a:r>
              <a:rPr lang="en-US" sz="2400" dirty="0"/>
              <a:t>devices may use more of the </a:t>
            </a:r>
            <a:r>
              <a:rPr lang="en-US" sz="2400" dirty="0" smtClean="0"/>
              <a:t>Local </a:t>
            </a:r>
            <a:r>
              <a:rPr lang="en-US" sz="2400" dirty="0"/>
              <a:t>MAC Address </a:t>
            </a:r>
            <a:r>
              <a:rPr lang="en-US" sz="2400" dirty="0" smtClean="0"/>
              <a:t>space</a:t>
            </a:r>
            <a:r>
              <a:rPr lang="en-US" sz="2400" dirty="0"/>
              <a:t>, please explain in the need section why the Local </a:t>
            </a:r>
            <a:r>
              <a:rPr lang="en-US" sz="2400" dirty="0" smtClean="0"/>
              <a:t>MAC </a:t>
            </a:r>
            <a:r>
              <a:rPr lang="en-US" sz="2400" dirty="0"/>
              <a:t>Address space requires the simultaneous use of </a:t>
            </a:r>
            <a:r>
              <a:rPr lang="en-US" sz="2400" dirty="0" smtClean="0"/>
              <a:t>Multiple </a:t>
            </a:r>
            <a:r>
              <a:rPr lang="en-US" sz="2400" dirty="0"/>
              <a:t>Local MAC Address Administrators.”</a:t>
            </a:r>
          </a:p>
          <a:p>
            <a:pPr marL="0" indent="0">
              <a:buNone/>
            </a:pPr>
            <a:r>
              <a:rPr lang="en-US" sz="2400" dirty="0" smtClean="0"/>
              <a:t>	–Accept </a:t>
            </a:r>
            <a:r>
              <a:rPr lang="en-US" sz="2400" dirty="0"/>
              <a:t>(but need is 5.5), see following slide</a:t>
            </a:r>
          </a:p>
          <a:p>
            <a:pPr marL="0" indent="0">
              <a:buNone/>
            </a:pPr>
            <a:r>
              <a:rPr lang="en-US" sz="2400" dirty="0" smtClean="0"/>
              <a:t>•6.1b –CID </a:t>
            </a:r>
            <a:r>
              <a:rPr lang="en-US" sz="2400" dirty="0"/>
              <a:t>is not defined and is only used once...</a:t>
            </a:r>
            <a:r>
              <a:rPr lang="en-US" sz="2400" dirty="0" smtClean="0"/>
              <a:t>just spell </a:t>
            </a:r>
            <a:r>
              <a:rPr lang="en-US" sz="2400" dirty="0"/>
              <a:t>it out “Company Identifier </a:t>
            </a:r>
            <a:r>
              <a:rPr lang="en-US" sz="2400" dirty="0" smtClean="0"/>
              <a:t>”</a:t>
            </a:r>
          </a:p>
          <a:p>
            <a:pPr marL="0" indent="0">
              <a:buNone/>
            </a:pPr>
            <a:r>
              <a:rPr lang="en-US" sz="2400" dirty="0" smtClean="0"/>
              <a:t>	– Accept</a:t>
            </a:r>
            <a:endParaRPr lang="en-US" sz="2400" dirty="0"/>
          </a:p>
          <a:p>
            <a:r>
              <a:rPr lang="en-US" sz="2400" dirty="0" smtClean="0"/>
              <a:t>5.2b </a:t>
            </a:r>
            <a:r>
              <a:rPr lang="en-US" sz="2400" dirty="0"/>
              <a:t>and 6.1b </a:t>
            </a:r>
            <a:r>
              <a:rPr lang="en-US" sz="2400" dirty="0" smtClean="0"/>
              <a:t>– “</a:t>
            </a:r>
            <a:r>
              <a:rPr lang="en-US" sz="2400" dirty="0"/>
              <a:t>Company ID” </a:t>
            </a:r>
            <a:r>
              <a:rPr lang="en-US" sz="2400" dirty="0" smtClean="0"/>
              <a:t>– Should </a:t>
            </a:r>
            <a:r>
              <a:rPr lang="en-US" sz="2400" dirty="0"/>
              <a:t>be “Company </a:t>
            </a:r>
          </a:p>
          <a:p>
            <a:r>
              <a:rPr lang="en-US" sz="2400" dirty="0"/>
              <a:t>Identifier” (2 instances</a:t>
            </a:r>
            <a:r>
              <a:rPr lang="en-US" sz="2400" dirty="0" smtClean="0"/>
              <a:t>) </a:t>
            </a:r>
          </a:p>
          <a:p>
            <a:pPr lvl="1"/>
            <a:r>
              <a:rPr lang="en-US" sz="2000" dirty="0" smtClean="0"/>
              <a:t>Accept</a:t>
            </a:r>
            <a:endParaRPr lang="en-US" sz="1800" dirty="0"/>
          </a:p>
        </p:txBody>
      </p:sp>
      <p:sp>
        <p:nvSpPr>
          <p:cNvPr id="4" name="Date Placeholder 3"/>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6" name="Slide Number Placeholder 5"/>
          <p:cNvSpPr>
            <a:spLocks noGrp="1"/>
          </p:cNvSpPr>
          <p:nvPr>
            <p:ph type="sldNum" sz="quarter" idx="12"/>
          </p:nvPr>
        </p:nvSpPr>
        <p:spPr/>
        <p:txBody>
          <a:bodyPr/>
          <a:lstStyle/>
          <a:p>
            <a:r>
              <a:rPr lang="en-GB" smtClean="0"/>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26842698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802c updated 5.5 Need</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a:p>
          <a:p>
            <a:r>
              <a:rPr lang="en-US" dirty="0"/>
              <a:t>Currently, globally unique MAC addresses are assigned to most IEEE 802 end stations and bridge ports. Increasing use of virtual machines and Internet of Things (</a:t>
            </a:r>
            <a:r>
              <a:rPr lang="en-US" dirty="0" err="1"/>
              <a:t>IoT</a:t>
            </a:r>
            <a:r>
              <a:rPr lang="en-US" dirty="0"/>
              <a:t>) devices could exhaust the global MAC address space if global MAC addresses are assigned. </a:t>
            </a:r>
            <a:r>
              <a:rPr lang="en-US" dirty="0">
                <a:solidFill>
                  <a:srgbClr val="FF0000"/>
                </a:solidFill>
              </a:rPr>
              <a:t>These applications could use local MAC address space, but in that case some applications require independent address administration (e.g. virtualization systems and protocol specific address mappings). </a:t>
            </a:r>
            <a:r>
              <a:rPr lang="en-US" dirty="0"/>
              <a:t>This project will provide conventions and enable protocols that will allow multiple stations or servers to automatically configure and use local MAC addresses </a:t>
            </a:r>
            <a:r>
              <a:rPr lang="en-US" dirty="0">
                <a:solidFill>
                  <a:srgbClr val="FF0000"/>
                </a:solidFill>
              </a:rPr>
              <a:t>without conflict when multiple administrations share a local address space</a:t>
            </a:r>
            <a:r>
              <a:rPr lang="en-US" dirty="0"/>
              <a:t>. Such protocols will allow virtual machines and </a:t>
            </a:r>
            <a:r>
              <a:rPr lang="en-US" dirty="0" err="1"/>
              <a:t>IoT</a:t>
            </a:r>
            <a:r>
              <a:rPr lang="en-US" dirty="0"/>
              <a:t> devices to obtain a local MAC address without centralized local MAC address administration </a:t>
            </a:r>
          </a:p>
          <a:p>
            <a:endParaRPr lang="en-US" dirty="0"/>
          </a:p>
        </p:txBody>
      </p:sp>
      <p:sp>
        <p:nvSpPr>
          <p:cNvPr id="4" name="Date Placeholder 3"/>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6" name="Slide Number Placeholder 5"/>
          <p:cNvSpPr>
            <a:spLocks noGrp="1"/>
          </p:cNvSpPr>
          <p:nvPr>
            <p:ph type="sldNum" sz="quarter" idx="12"/>
          </p:nvPr>
        </p:nvSpPr>
        <p:spPr/>
        <p:txBody>
          <a:bodyPr/>
          <a:lstStyle/>
          <a:p>
            <a:r>
              <a:rPr lang="en-GB" smtClean="0"/>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36383934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802c - Amendment: Local Media Access Control (MAC) Addressing, PAR and CSD</a:t>
            </a:r>
            <a:endParaRPr lang="en-US" sz="2400" dirty="0"/>
          </a:p>
        </p:txBody>
      </p:sp>
      <p:sp>
        <p:nvSpPr>
          <p:cNvPr id="3" name="Content Placeholder 2"/>
          <p:cNvSpPr>
            <a:spLocks noGrp="1"/>
          </p:cNvSpPr>
          <p:nvPr>
            <p:ph idx="1"/>
          </p:nvPr>
        </p:nvSpPr>
        <p:spPr/>
        <p:txBody>
          <a:bodyPr>
            <a:normAutofit fontScale="55000" lnSpcReduction="20000"/>
          </a:bodyPr>
          <a:lstStyle/>
          <a:p>
            <a:pPr>
              <a:buFont typeface="Wingdings" panose="05000000000000000000" pitchFamily="2" charset="2"/>
              <a:buChar char="§"/>
            </a:pPr>
            <a:r>
              <a:rPr lang="en-US" sz="4400" dirty="0" smtClean="0"/>
              <a:t>Compatibility </a:t>
            </a:r>
            <a:r>
              <a:rPr lang="en-US" sz="4400" dirty="0"/>
              <a:t>– Just say “Yes”, delete the rest. </a:t>
            </a:r>
          </a:p>
          <a:p>
            <a:pPr marL="400050" lvl="1" indent="0">
              <a:buNone/>
            </a:pPr>
            <a:r>
              <a:rPr lang="en-US" sz="4400" dirty="0"/>
              <a:t>–accept </a:t>
            </a:r>
          </a:p>
          <a:p>
            <a:pPr marL="0" indent="0">
              <a:buNone/>
            </a:pPr>
            <a:r>
              <a:rPr lang="en-US" sz="4400" dirty="0" smtClean="0"/>
              <a:t>• Distinct </a:t>
            </a:r>
            <a:r>
              <a:rPr lang="en-US" sz="4400" dirty="0"/>
              <a:t>Identity – Suggested change: “There are no guidelines for using the Local MAC Address space in existing standards.” </a:t>
            </a:r>
          </a:p>
          <a:p>
            <a:pPr marL="400050" lvl="1" indent="0">
              <a:buNone/>
            </a:pPr>
            <a:r>
              <a:rPr lang="en-US" sz="4400" dirty="0"/>
              <a:t>–Accept </a:t>
            </a:r>
          </a:p>
          <a:p>
            <a:pPr marL="0" indent="0">
              <a:buNone/>
            </a:pPr>
            <a:r>
              <a:rPr lang="en-US" sz="4400" dirty="0" smtClean="0"/>
              <a:t>• Technical </a:t>
            </a:r>
            <a:r>
              <a:rPr lang="en-US" sz="4400" dirty="0"/>
              <a:t>Feasibility – Check the cited standard (possibly incorrect citation format) and include the full name of standard inline or as a note. </a:t>
            </a:r>
          </a:p>
          <a:p>
            <a:pPr marL="400050" lvl="1" indent="0">
              <a:buNone/>
            </a:pPr>
            <a:r>
              <a:rPr lang="en-US" sz="4400" dirty="0"/>
              <a:t>–Accept </a:t>
            </a:r>
          </a:p>
          <a:p>
            <a:pPr marL="0" indent="0">
              <a:buNone/>
            </a:pPr>
            <a:r>
              <a:rPr lang="en-US" sz="4400" dirty="0" smtClean="0"/>
              <a:t>• Economic </a:t>
            </a:r>
            <a:r>
              <a:rPr lang="en-US" sz="4400" dirty="0"/>
              <a:t>Feasibility – change “...local address distribution or claiming…” to “…local MAC Address distribution or claiming…” </a:t>
            </a:r>
          </a:p>
          <a:p>
            <a:pPr marL="400050" lvl="1" indent="0">
              <a:buNone/>
            </a:pPr>
            <a:r>
              <a:rPr lang="en-US" sz="4400" dirty="0"/>
              <a:t>–Accept </a:t>
            </a:r>
          </a:p>
          <a:p>
            <a:endParaRPr lang="en-US" dirty="0"/>
          </a:p>
        </p:txBody>
      </p:sp>
      <p:sp>
        <p:nvSpPr>
          <p:cNvPr id="4" name="Date Placeholder 3"/>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6" name="Slide Number Placeholder 5"/>
          <p:cNvSpPr>
            <a:spLocks noGrp="1"/>
          </p:cNvSpPr>
          <p:nvPr>
            <p:ph type="sldNum" sz="quarter" idx="12"/>
          </p:nvPr>
        </p:nvSpPr>
        <p:spPr/>
        <p:txBody>
          <a:bodyPr/>
          <a:lstStyle/>
          <a:p>
            <a:r>
              <a:rPr lang="en-GB" smtClean="0"/>
              <a:t>Slide </a:t>
            </a:r>
            <a:fld id="{440F5867-744E-4AA6-B0ED-4C44D2DFBB7B}" type="slidenum">
              <a:rPr lang="en-GB" smtClean="0"/>
              <a:pPr/>
              <a:t>36</a:t>
            </a:fld>
            <a:endParaRPr lang="en-GB" dirty="0"/>
          </a:p>
        </p:txBody>
      </p:sp>
    </p:spTree>
    <p:extLst>
      <p:ext uri="{BB962C8B-B14F-4D97-AF65-F5344CB8AC3E}">
        <p14:creationId xmlns:p14="http://schemas.microsoft.com/office/powerpoint/2010/main" val="5085690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Minutes for PAR Review SC</a:t>
            </a:r>
            <a:endParaRPr lang="en-US" dirty="0"/>
          </a:p>
        </p:txBody>
      </p:sp>
      <p:sp>
        <p:nvSpPr>
          <p:cNvPr id="3" name="Content Placeholder 2"/>
          <p:cNvSpPr>
            <a:spLocks noGrp="1"/>
          </p:cNvSpPr>
          <p:nvPr>
            <p:ph idx="1"/>
          </p:nvPr>
        </p:nvSpPr>
        <p:spPr/>
        <p:txBody>
          <a:bodyPr>
            <a:normAutofit fontScale="70000" lnSpcReduction="20000"/>
          </a:bodyPr>
          <a:lstStyle/>
          <a:p>
            <a:pPr marL="0" indent="0"/>
            <a:r>
              <a:rPr lang="en-US" dirty="0" smtClean="0"/>
              <a:t>Monday PM2:</a:t>
            </a:r>
          </a:p>
          <a:p>
            <a:pPr marL="857250" lvl="1" indent="-457200">
              <a:buFont typeface="+mj-lt"/>
              <a:buAutoNum type="arabicPeriod"/>
            </a:pPr>
            <a:r>
              <a:rPr lang="en-US" dirty="0" smtClean="0"/>
              <a:t>Welcome – called to order at 4pm by Jon Rosdahl</a:t>
            </a:r>
          </a:p>
          <a:p>
            <a:pPr marL="857250" lvl="1" indent="-457200">
              <a:buFont typeface="+mj-lt"/>
              <a:buAutoNum type="arabicPeriod"/>
            </a:pPr>
            <a:r>
              <a:rPr lang="en-US" dirty="0" smtClean="0"/>
              <a:t>Determine order of review - </a:t>
            </a:r>
          </a:p>
          <a:p>
            <a:pPr marL="857250" lvl="1" indent="-457200">
              <a:buFont typeface="+mj-lt"/>
              <a:buAutoNum type="arabicPeriod"/>
            </a:pPr>
            <a:r>
              <a:rPr lang="en-US" dirty="0" smtClean="0"/>
              <a:t>Review PARs/CSD posted for review this week.</a:t>
            </a:r>
          </a:p>
          <a:p>
            <a:pPr marL="857250" lvl="1" indent="-457200">
              <a:buFont typeface="+mj-lt"/>
              <a:buAutoNum type="arabicPeriod"/>
            </a:pPr>
            <a:r>
              <a:rPr lang="en-US" dirty="0" smtClean="0"/>
              <a:t>Recess at 6pm</a:t>
            </a:r>
          </a:p>
          <a:p>
            <a:pPr marL="0" indent="0"/>
            <a:r>
              <a:rPr lang="en-US" dirty="0" smtClean="0"/>
              <a:t>Tuesday AM1:</a:t>
            </a:r>
          </a:p>
          <a:p>
            <a:pPr marL="857250" lvl="1" indent="-457200">
              <a:buFont typeface="+mj-lt"/>
              <a:buAutoNum type="arabicPeriod"/>
            </a:pPr>
            <a:r>
              <a:rPr lang="en-US" dirty="0" smtClean="0"/>
              <a:t>Called to order at 10:30am</a:t>
            </a:r>
          </a:p>
          <a:p>
            <a:pPr marL="857250" lvl="1" indent="-457200">
              <a:buFont typeface="+mj-lt"/>
              <a:buAutoNum type="arabicPeriod"/>
            </a:pPr>
            <a:r>
              <a:rPr lang="en-US" dirty="0" smtClean="0"/>
              <a:t>Completed review of PARs/CSD and post comments to 802 WGs</a:t>
            </a:r>
          </a:p>
          <a:p>
            <a:pPr marL="857250" lvl="1" indent="-457200">
              <a:buFont typeface="+mj-lt"/>
              <a:buAutoNum type="arabicPeriod"/>
            </a:pPr>
            <a:r>
              <a:rPr lang="en-US" dirty="0" smtClean="0"/>
              <a:t>Recess</a:t>
            </a:r>
          </a:p>
          <a:p>
            <a:pPr marL="0" indent="0"/>
            <a:r>
              <a:rPr lang="en-US" dirty="0" smtClean="0"/>
              <a:t>Thursday Agenda:</a:t>
            </a:r>
          </a:p>
          <a:p>
            <a:pPr marL="400050" lvl="1" indent="0"/>
            <a:r>
              <a:rPr lang="en-US" dirty="0" smtClean="0"/>
              <a:t>Meeting did not come to order as there was only the Chair attending.</a:t>
            </a:r>
            <a:endParaRPr lang="en-US" dirty="0" smtClean="0"/>
          </a:p>
          <a:p>
            <a:pPr marL="857250" lvl="1" indent="-457200">
              <a:buFont typeface="+mj-lt"/>
              <a:buAutoNum type="arabicPeriod"/>
            </a:pPr>
            <a:r>
              <a:rPr lang="en-US" dirty="0" smtClean="0"/>
              <a:t>Review Response to Comments</a:t>
            </a:r>
          </a:p>
          <a:p>
            <a:pPr marL="857250" lvl="1" indent="-457200">
              <a:buFont typeface="+mj-lt"/>
              <a:buAutoNum type="arabicPeriod"/>
            </a:pPr>
            <a:r>
              <a:rPr lang="en-US" dirty="0" smtClean="0"/>
              <a:t>Prepare Report for 802.11 WG closing plenary</a:t>
            </a:r>
          </a:p>
          <a:p>
            <a:pPr marL="857250" lvl="1" indent="-457200">
              <a:buFont typeface="+mj-lt"/>
              <a:buAutoNum type="arabicPeriod"/>
            </a:pPr>
            <a:r>
              <a:rPr lang="en-US" smtClean="0"/>
              <a:t>Adjourn </a:t>
            </a:r>
            <a:endParaRPr lang="en-US" dirty="0" smtClean="0"/>
          </a:p>
          <a:p>
            <a:endParaRPr lang="en-US" dirty="0"/>
          </a:p>
        </p:txBody>
      </p:sp>
      <p:sp>
        <p:nvSpPr>
          <p:cNvPr id="4" name="Date Placeholder 3"/>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6" name="Slide Number Placeholder 5"/>
          <p:cNvSpPr>
            <a:spLocks noGrp="1"/>
          </p:cNvSpPr>
          <p:nvPr>
            <p:ph type="sldNum" sz="quarter" idx="12"/>
          </p:nvPr>
        </p:nvSpPr>
        <p:spPr/>
        <p:txBody>
          <a:bodyPr/>
          <a:lstStyle/>
          <a:p>
            <a:r>
              <a:rPr lang="en-GB" smtClean="0"/>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673604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802c- Amendment: Local Media Access Control (MAC) Addressing, </a:t>
            </a:r>
            <a:r>
              <a:rPr lang="en-US" sz="2400" dirty="0" smtClean="0">
                <a:hlinkClick r:id="rId2"/>
              </a:rPr>
              <a:t>PAR</a:t>
            </a:r>
            <a:r>
              <a:rPr lang="en-US" sz="2400" dirty="0" smtClean="0"/>
              <a:t> and </a:t>
            </a:r>
            <a:r>
              <a:rPr lang="en-US" sz="2400" dirty="0" smtClean="0">
                <a:hlinkClick r:id="rId3"/>
              </a:rPr>
              <a:t>CSD</a:t>
            </a:r>
            <a:r>
              <a:rPr lang="en-US" sz="2400" dirty="0" smtClean="0"/>
              <a:t> </a:t>
            </a:r>
            <a:endParaRPr lang="en-US" sz="4000" dirty="0"/>
          </a:p>
        </p:txBody>
      </p:sp>
      <p:sp>
        <p:nvSpPr>
          <p:cNvPr id="3" name="Content Placeholder 2"/>
          <p:cNvSpPr>
            <a:spLocks noGrp="1"/>
          </p:cNvSpPr>
          <p:nvPr>
            <p:ph idx="1"/>
          </p:nvPr>
        </p:nvSpPr>
        <p:spPr>
          <a:xfrm>
            <a:off x="685800" y="1988840"/>
            <a:ext cx="7846640" cy="4176464"/>
          </a:xfrm>
        </p:spPr>
        <p:txBody>
          <a:bodyPr>
            <a:normAutofit lnSpcReduction="10000"/>
          </a:bodyPr>
          <a:lstStyle/>
          <a:p>
            <a:r>
              <a:rPr lang="en-US" dirty="0" smtClean="0"/>
              <a:t>2.1</a:t>
            </a:r>
            <a:r>
              <a:rPr lang="en-US" b="0" dirty="0" smtClean="0"/>
              <a:t> Expand Acronym “MAC” – “Media Access Control (MAC)”</a:t>
            </a:r>
          </a:p>
          <a:p>
            <a:r>
              <a:rPr lang="en-US" dirty="0" smtClean="0"/>
              <a:t>5.2b</a:t>
            </a:r>
            <a:r>
              <a:rPr lang="en-US" b="0" dirty="0" smtClean="0"/>
              <a:t> Change “local address space” to “local MAC address space”</a:t>
            </a:r>
          </a:p>
          <a:p>
            <a:r>
              <a:rPr lang="en-US" dirty="0" smtClean="0"/>
              <a:t>5.4</a:t>
            </a:r>
            <a:r>
              <a:rPr lang="en-US" b="0" dirty="0" smtClean="0"/>
              <a:t> – Change “unique addresses” to “unique MAC addresses” – </a:t>
            </a:r>
          </a:p>
          <a:p>
            <a:r>
              <a:rPr lang="en-US" b="0" dirty="0" smtClean="0"/>
              <a:t>Change “local address” to “local MAC address”- 3 places.</a:t>
            </a:r>
          </a:p>
        </p:txBody>
      </p:sp>
      <p:sp>
        <p:nvSpPr>
          <p:cNvPr id="6" name="Date Placeholder 5"/>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4" name="Slide Number Placeholder 3"/>
          <p:cNvSpPr>
            <a:spLocks noGrp="1"/>
          </p:cNvSpPr>
          <p:nvPr>
            <p:ph type="sldNum" sz="quarter" idx="12"/>
          </p:nvPr>
        </p:nvSpPr>
        <p:spPr/>
        <p:txBody>
          <a:bodyPr>
            <a:normAutofit/>
          </a:bodyPr>
          <a:lstStyle/>
          <a:p>
            <a:r>
              <a:rPr lang="en-GB" smtClean="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219386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a:t>802c- Amendment: Local Media Access Control (MAC) Addressing, </a:t>
            </a:r>
            <a:r>
              <a:rPr lang="en-US" sz="2400" dirty="0" smtClean="0">
                <a:hlinkClick r:id="rId2"/>
              </a:rPr>
              <a:t>PAR</a:t>
            </a:r>
            <a:r>
              <a:rPr lang="en-US" sz="2400" dirty="0" smtClean="0"/>
              <a:t> (</a:t>
            </a:r>
            <a:r>
              <a:rPr lang="en-US" sz="2400" dirty="0" err="1" smtClean="0"/>
              <a:t>cont</a:t>
            </a:r>
            <a:r>
              <a:rPr lang="en-US" sz="2400" dirty="0" smtClean="0"/>
              <a:t>)</a:t>
            </a:r>
            <a:endParaRPr lang="en-US" sz="2400" dirty="0"/>
          </a:p>
        </p:txBody>
      </p:sp>
      <p:sp>
        <p:nvSpPr>
          <p:cNvPr id="3" name="Content Placeholder 2"/>
          <p:cNvSpPr>
            <a:spLocks noGrp="1"/>
          </p:cNvSpPr>
          <p:nvPr>
            <p:ph idx="1"/>
          </p:nvPr>
        </p:nvSpPr>
        <p:spPr/>
        <p:txBody>
          <a:bodyPr>
            <a:normAutofit fontScale="92500" lnSpcReduction="20000"/>
          </a:bodyPr>
          <a:lstStyle/>
          <a:p>
            <a:r>
              <a:rPr lang="en-US" dirty="0"/>
              <a:t>5.4</a:t>
            </a:r>
            <a:r>
              <a:rPr lang="en-US" b="0" dirty="0"/>
              <a:t> – Problem statement not clearly defined in the need statement. </a:t>
            </a:r>
            <a:r>
              <a:rPr lang="en-US" b="0" dirty="0" smtClean="0"/>
              <a:t> “</a:t>
            </a:r>
            <a:r>
              <a:rPr lang="en-US" b="0" dirty="0"/>
              <a:t>While we agree that the number of </a:t>
            </a:r>
            <a:r>
              <a:rPr lang="en-US" b="0" dirty="0" err="1"/>
              <a:t>IoT</a:t>
            </a:r>
            <a:r>
              <a:rPr lang="en-US" b="0" dirty="0"/>
              <a:t> devices may use more of the </a:t>
            </a:r>
            <a:r>
              <a:rPr lang="en-US" b="0" dirty="0" smtClean="0"/>
              <a:t>Local MAC Address space, please explain in the need section why the Local MAC Address space requires the simultaneous use of Multiple Local MAC Address Administrators.”</a:t>
            </a:r>
          </a:p>
          <a:p>
            <a:r>
              <a:rPr lang="en-US" dirty="0" smtClean="0"/>
              <a:t>6.1b</a:t>
            </a:r>
            <a:r>
              <a:rPr lang="en-US" b="0" dirty="0" smtClean="0"/>
              <a:t> – CID is not defined and is only used once…just spell it out “Company Identifier ”</a:t>
            </a:r>
          </a:p>
          <a:p>
            <a:r>
              <a:rPr lang="en-US" dirty="0" smtClean="0"/>
              <a:t>5.2b and 6.1b </a:t>
            </a:r>
            <a:r>
              <a:rPr lang="en-US" b="0" dirty="0" smtClean="0"/>
              <a:t>– “Company ID” – Should be “Company Identifier” (2 instances)</a:t>
            </a:r>
          </a:p>
          <a:p>
            <a:endParaRPr lang="en-US" b="0" dirty="0" smtClean="0"/>
          </a:p>
          <a:p>
            <a:endParaRPr lang="en-US" b="0" dirty="0"/>
          </a:p>
          <a:p>
            <a:endParaRPr lang="en-US" b="0" dirty="0"/>
          </a:p>
        </p:txBody>
      </p:sp>
      <p:sp>
        <p:nvSpPr>
          <p:cNvPr id="6" name="Date Placeholder 5"/>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4" name="Slide Number Placeholder 3"/>
          <p:cNvSpPr>
            <a:spLocks noGrp="1"/>
          </p:cNvSpPr>
          <p:nvPr>
            <p:ph type="sldNum" sz="quarter" idx="12"/>
          </p:nvPr>
        </p:nvSpPr>
        <p:spPr/>
        <p:txBody>
          <a:bodyPr>
            <a:normAutofit/>
          </a:bodyPr>
          <a:lstStyle/>
          <a:p>
            <a:r>
              <a:rPr lang="en-GB" smtClean="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6257253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a:t>802c- Amendment: Local Media Access Control (MAC) Addressing, </a:t>
            </a:r>
            <a:r>
              <a:rPr lang="en-US" sz="2400" dirty="0" smtClean="0">
                <a:hlinkClick r:id="rId2"/>
              </a:rPr>
              <a:t>CSD</a:t>
            </a:r>
            <a:r>
              <a:rPr lang="en-US" sz="2400" dirty="0" smtClean="0"/>
              <a:t> </a:t>
            </a:r>
            <a:endParaRPr lang="en-US" sz="2400" dirty="0"/>
          </a:p>
        </p:txBody>
      </p:sp>
      <p:sp>
        <p:nvSpPr>
          <p:cNvPr id="3" name="Content Placeholder 2"/>
          <p:cNvSpPr>
            <a:spLocks noGrp="1"/>
          </p:cNvSpPr>
          <p:nvPr>
            <p:ph idx="1"/>
          </p:nvPr>
        </p:nvSpPr>
        <p:spPr>
          <a:xfrm>
            <a:off x="685800" y="1981200"/>
            <a:ext cx="7774632" cy="4400128"/>
          </a:xfrm>
        </p:spPr>
        <p:txBody>
          <a:bodyPr>
            <a:normAutofit fontScale="92500" lnSpcReduction="20000"/>
          </a:bodyPr>
          <a:lstStyle/>
          <a:p>
            <a:r>
              <a:rPr lang="en-US" dirty="0" smtClean="0"/>
              <a:t>Compatibility</a:t>
            </a:r>
            <a:r>
              <a:rPr lang="en-US" b="0" dirty="0" smtClean="0"/>
              <a:t> – Just say “Yes”, delete the rest.</a:t>
            </a:r>
          </a:p>
          <a:p>
            <a:r>
              <a:rPr lang="en-US" dirty="0" smtClean="0"/>
              <a:t>Distinct Identity </a:t>
            </a:r>
            <a:r>
              <a:rPr lang="en-US" b="0" dirty="0" smtClean="0"/>
              <a:t>– Suggested change: “There are </a:t>
            </a:r>
            <a:r>
              <a:rPr lang="en-US" b="0" dirty="0"/>
              <a:t>no </a:t>
            </a:r>
            <a:r>
              <a:rPr lang="en-US" b="0" dirty="0" smtClean="0"/>
              <a:t>guidelines </a:t>
            </a:r>
            <a:r>
              <a:rPr lang="en-US" b="0" dirty="0"/>
              <a:t>for </a:t>
            </a:r>
            <a:r>
              <a:rPr lang="en-US" b="0" dirty="0" smtClean="0"/>
              <a:t>using </a:t>
            </a:r>
            <a:r>
              <a:rPr lang="en-US" b="0" dirty="0"/>
              <a:t>the Local </a:t>
            </a:r>
            <a:r>
              <a:rPr lang="en-US" b="0" dirty="0" smtClean="0"/>
              <a:t>MAC Address space in existing standards.” </a:t>
            </a:r>
            <a:endParaRPr lang="en-US" b="0" dirty="0"/>
          </a:p>
          <a:p>
            <a:r>
              <a:rPr lang="en-US" dirty="0" smtClean="0"/>
              <a:t>Technical Feasibility </a:t>
            </a:r>
            <a:r>
              <a:rPr lang="en-US" b="0" dirty="0" smtClean="0"/>
              <a:t>– Check the cited standard (possibly incorrect citation format) and include the full name of standard inline or as a note.</a:t>
            </a:r>
          </a:p>
          <a:p>
            <a:r>
              <a:rPr lang="en-US" dirty="0" smtClean="0"/>
              <a:t>Economic Feasibility </a:t>
            </a:r>
            <a:r>
              <a:rPr lang="en-US" b="0" dirty="0" smtClean="0"/>
              <a:t>– change “...local address distribution or claiming…”  to “…local MAC Address distribution or claiming…”</a:t>
            </a:r>
          </a:p>
          <a:p>
            <a:endParaRPr lang="en-US" b="0" dirty="0" smtClean="0"/>
          </a:p>
        </p:txBody>
      </p:sp>
      <p:sp>
        <p:nvSpPr>
          <p:cNvPr id="6" name="Date Placeholder 5"/>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4" name="Slide Number Placeholder 3"/>
          <p:cNvSpPr>
            <a:spLocks noGrp="1"/>
          </p:cNvSpPr>
          <p:nvPr>
            <p:ph type="sldNum" sz="quarter" idx="12"/>
          </p:nvPr>
        </p:nvSpPr>
        <p:spPr/>
        <p:txBody>
          <a:bodyPr>
            <a:normAutofit/>
          </a:bodyPr>
          <a:lstStyle/>
          <a:p>
            <a:r>
              <a:rPr lang="en-GB" smtClean="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108482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802.1Qci- Amendment, Per-Stream Filtering and Policing, </a:t>
            </a:r>
            <a:r>
              <a:rPr lang="en-US" sz="2400" dirty="0" smtClean="0">
                <a:hlinkClick r:id="rId2"/>
              </a:rPr>
              <a:t>PAR</a:t>
            </a:r>
            <a:r>
              <a:rPr lang="en-US" sz="2400" dirty="0" smtClean="0"/>
              <a:t> and </a:t>
            </a:r>
            <a:r>
              <a:rPr lang="en-US" sz="2400" dirty="0" smtClean="0">
                <a:hlinkClick r:id="rId3"/>
              </a:rPr>
              <a:t>CSD</a:t>
            </a:r>
            <a:r>
              <a:rPr lang="en-US" sz="2400" dirty="0" smtClean="0"/>
              <a:t> </a:t>
            </a:r>
            <a:endParaRPr lang="en-US" sz="4000"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6" name="Date Placeholder 5"/>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4" name="Slide Number Placeholder 3"/>
          <p:cNvSpPr>
            <a:spLocks noGrp="1"/>
          </p:cNvSpPr>
          <p:nvPr>
            <p:ph type="sldNum" sz="quarter" idx="12"/>
          </p:nvPr>
        </p:nvSpPr>
        <p:spPr/>
        <p:txBody>
          <a:bodyPr>
            <a:normAutofit/>
          </a:bodyPr>
          <a:lstStyle/>
          <a:p>
            <a:r>
              <a:rPr lang="en-GB" smtClean="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1647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dirty="0" smtClean="0"/>
              <a:t>802.1Qcj- Amendment, Automatic Attachment to Provider Backbone Bridging (PBB) services, </a:t>
            </a:r>
            <a:r>
              <a:rPr lang="en-US" sz="2400" dirty="0" smtClean="0">
                <a:hlinkClick r:id="rId2"/>
              </a:rPr>
              <a:t>PAR</a:t>
            </a:r>
            <a:r>
              <a:rPr lang="en-US" sz="2400" dirty="0" smtClean="0"/>
              <a:t> and </a:t>
            </a:r>
            <a:r>
              <a:rPr lang="en-US" sz="2400" dirty="0" smtClean="0">
                <a:hlinkClick r:id="rId3"/>
              </a:rPr>
              <a:t>CSD</a:t>
            </a:r>
            <a:endParaRPr lang="en-US" sz="4000" dirty="0"/>
          </a:p>
        </p:txBody>
      </p:sp>
      <p:sp>
        <p:nvSpPr>
          <p:cNvPr id="3" name="Content Placeholder 2"/>
          <p:cNvSpPr>
            <a:spLocks noGrp="1"/>
          </p:cNvSpPr>
          <p:nvPr>
            <p:ph idx="1"/>
          </p:nvPr>
        </p:nvSpPr>
        <p:spPr/>
        <p:txBody>
          <a:bodyPr>
            <a:normAutofit lnSpcReduction="10000"/>
          </a:bodyPr>
          <a:lstStyle/>
          <a:p>
            <a:r>
              <a:rPr lang="en-US" dirty="0" smtClean="0"/>
              <a:t>5.2 Scope – First use of LAN/VLAN/MAC should have been spelled out…WG may consider for revision project, we understand that it was missed when the base standard PAR was approved.</a:t>
            </a:r>
          </a:p>
          <a:p>
            <a:endParaRPr lang="en-US" dirty="0"/>
          </a:p>
          <a:p>
            <a:r>
              <a:rPr lang="en-US" dirty="0" smtClean="0"/>
              <a:t>5.2b Change “TLVs” to “TLV”</a:t>
            </a:r>
          </a:p>
          <a:p>
            <a:r>
              <a:rPr lang="en-US" dirty="0" smtClean="0"/>
              <a:t>5.4 expand LAN if not changing scope statement.</a:t>
            </a:r>
          </a:p>
          <a:p>
            <a:endParaRPr lang="en-US" dirty="0"/>
          </a:p>
        </p:txBody>
      </p:sp>
      <p:sp>
        <p:nvSpPr>
          <p:cNvPr id="6" name="Date Placeholder 5"/>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4" name="Slide Number Placeholder 3"/>
          <p:cNvSpPr>
            <a:spLocks noGrp="1"/>
          </p:cNvSpPr>
          <p:nvPr>
            <p:ph type="sldNum" sz="quarter" idx="12"/>
          </p:nvPr>
        </p:nvSpPr>
        <p:spPr/>
        <p:txBody>
          <a:bodyPr>
            <a:normAutofit/>
          </a:bodyPr>
          <a:lstStyle/>
          <a:p>
            <a:r>
              <a:rPr lang="en-GB" smtClean="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18965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802.3bq- Amendment,  </a:t>
            </a:r>
            <a:r>
              <a:rPr lang="en-US" sz="2400" dirty="0" smtClean="0">
                <a:hlinkClick r:id="rId2"/>
              </a:rPr>
              <a:t>PAR Modification Request</a:t>
            </a:r>
            <a:r>
              <a:rPr lang="en-US" sz="2400" dirty="0" smtClean="0"/>
              <a:t> and </a:t>
            </a:r>
            <a:r>
              <a:rPr lang="en-US" sz="2400" dirty="0" smtClean="0">
                <a:hlinkClick r:id="rId3"/>
              </a:rPr>
              <a:t>CSD</a:t>
            </a:r>
            <a:endParaRPr lang="en-US" sz="4000" dirty="0"/>
          </a:p>
        </p:txBody>
      </p:sp>
      <p:sp>
        <p:nvSpPr>
          <p:cNvPr id="3" name="Content Placeholder 2"/>
          <p:cNvSpPr>
            <a:spLocks noGrp="1"/>
          </p:cNvSpPr>
          <p:nvPr>
            <p:ph idx="1"/>
          </p:nvPr>
        </p:nvSpPr>
        <p:spPr/>
        <p:txBody>
          <a:bodyPr/>
          <a:lstStyle/>
          <a:p>
            <a:r>
              <a:rPr lang="en-US" dirty="0" smtClean="0"/>
              <a:t>No Comment</a:t>
            </a:r>
            <a:endParaRPr lang="en-US" dirty="0"/>
          </a:p>
        </p:txBody>
      </p:sp>
      <p:sp>
        <p:nvSpPr>
          <p:cNvPr id="6" name="Date Placeholder 5"/>
          <p:cNvSpPr>
            <a:spLocks noGrp="1"/>
          </p:cNvSpPr>
          <p:nvPr>
            <p:ph type="dt" sz="half" idx="10"/>
          </p:nvPr>
        </p:nvSpPr>
        <p:spPr/>
        <p:txBody>
          <a:bodyPr/>
          <a:lstStyle/>
          <a:p>
            <a:r>
              <a:rPr lang="en-US" smtClean="0"/>
              <a:t>March 2015</a:t>
            </a:r>
            <a:endParaRPr lang="en-GB" dirty="0"/>
          </a:p>
        </p:txBody>
      </p:sp>
      <p:sp>
        <p:nvSpPr>
          <p:cNvPr id="5" name="Footer Placeholder 4"/>
          <p:cNvSpPr>
            <a:spLocks noGrp="1"/>
          </p:cNvSpPr>
          <p:nvPr>
            <p:ph type="ftr" sz="quarter" idx="11"/>
          </p:nvPr>
        </p:nvSpPr>
        <p:spPr/>
        <p:txBody>
          <a:bodyPr/>
          <a:lstStyle/>
          <a:p>
            <a:r>
              <a:rPr lang="en-GB" smtClean="0"/>
              <a:t>Jon Rosdahl, CSR</a:t>
            </a:r>
            <a:endParaRPr lang="en-GB" dirty="0"/>
          </a:p>
        </p:txBody>
      </p:sp>
      <p:sp>
        <p:nvSpPr>
          <p:cNvPr id="4" name="Slide Number Placeholder 3"/>
          <p:cNvSpPr>
            <a:spLocks noGrp="1"/>
          </p:cNvSpPr>
          <p:nvPr>
            <p:ph type="sldNum" sz="quarter" idx="12"/>
          </p:nvPr>
        </p:nvSpPr>
        <p:spPr/>
        <p:txBody>
          <a:bodyPr>
            <a:normAutofit/>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950338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7145</TotalTime>
  <Words>2853</Words>
  <Application>Microsoft Office PowerPoint</Application>
  <PresentationFormat>On-screen Show (4:3)</PresentationFormat>
  <Paragraphs>378</Paragraphs>
  <Slides>37</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39" baseType="lpstr">
      <vt:lpstr>Office Theme</vt:lpstr>
      <vt:lpstr>Document</vt:lpstr>
      <vt:lpstr>802-11 PAR Review March 2015</vt:lpstr>
      <vt:lpstr>Abstract-Snapshot</vt:lpstr>
      <vt:lpstr>PAR SC –  November 2014 Chair: Jon Rosdahl</vt:lpstr>
      <vt:lpstr>802c- Amendment: Local Media Access Control (MAC) Addressing, PAR and CSD </vt:lpstr>
      <vt:lpstr>802c- Amendment: Local Media Access Control (MAC) Addressing, PAR (cont)</vt:lpstr>
      <vt:lpstr>802c- Amendment: Local Media Access Control (MAC) Addressing, CSD </vt:lpstr>
      <vt:lpstr>802.1Qci- Amendment, Per-Stream Filtering and Policing, PAR and CSD </vt:lpstr>
      <vt:lpstr>802.1Qcj- Amendment, Automatic Attachment to Provider Backbone Bridging (PBB) services, PAR and CSD</vt:lpstr>
      <vt:lpstr>802.3bq- Amendment,  PAR Modification Request and CSD</vt:lpstr>
      <vt:lpstr>802.3bz- Amendment, 2.5 Gb/s and 5 Gb/s, PAR and CSD</vt:lpstr>
      <vt:lpstr>802.11ay- Amendment: Enhancements for Ultra High Throughput in and around the 60 GHz Band, PAR and CSD</vt:lpstr>
      <vt:lpstr>802.15.3e- Amendment for High-rate close proximity point-to-point communications ,  PAR and CSD </vt:lpstr>
      <vt:lpstr>802.15.3e- Amendment for High-rate close proximity point-to-point communications ,  PAR and CSD </vt:lpstr>
      <vt:lpstr>Privacy Recommendation EC Study Group - Privacy Considerations for IEEE 802 Technologies, PAR and CSD </vt:lpstr>
      <vt:lpstr>PowerPoint Presentation</vt:lpstr>
      <vt:lpstr>802.24 IoT New TG request feedback</vt:lpstr>
      <vt:lpstr>Motion to Send Feedback to 802 WGs</vt:lpstr>
      <vt:lpstr>PowerPoint Presentation</vt:lpstr>
      <vt:lpstr>Privacy EC SG Comment Responses</vt:lpstr>
      <vt:lpstr>Privacy EC SG: Response to Comments from 802.11</vt:lpstr>
      <vt:lpstr>Privacy EC SG: Comments from Roger Marks</vt:lpstr>
      <vt:lpstr>802.24 IoT New TG response to comments</vt:lpstr>
      <vt:lpstr>802.15.3e Response to Comments</vt:lpstr>
      <vt:lpstr>PowerPoint Presentation</vt:lpstr>
      <vt:lpstr>Responses to IEEE 802.11 comments on the 802.15.3e PAR and CSD</vt:lpstr>
      <vt:lpstr>Responses to IEEE 802.11 comments on the 802.15.3e PAR and CSD</vt:lpstr>
      <vt:lpstr>Responses to IEEE 802.11 comments on the 802.15.3e PAR and CSD</vt:lpstr>
      <vt:lpstr>Responses to IEEE 802.11 comments on the 802.15.3e PAR and CSD</vt:lpstr>
      <vt:lpstr>Responses to IEEE 802.11 comments on the 802.15.3e PAR and CSD</vt:lpstr>
      <vt:lpstr>Responses to IEEE 802.11 comments on the 802.15.3e PAR and CSD</vt:lpstr>
      <vt:lpstr>P802.1Qci Updated PAR/CSD</vt:lpstr>
      <vt:lpstr>The 802.1  Local Address SG met to resolve the comments on the 802c PAR and CSD. </vt:lpstr>
      <vt:lpstr>802c - Amendment: Local Media Access Control (MAC) Addressing, PAR and CSD</vt:lpstr>
      <vt:lpstr>802c - Amendment: Local Media Access Control (MAC) Addressing, PAR and CSD</vt:lpstr>
      <vt:lpstr>802c updated 5.5 Need</vt:lpstr>
      <vt:lpstr>802c - Amendment: Local Media Access Control (MAC) Addressing, PAR and CSD</vt:lpstr>
      <vt:lpstr>Minutes for PAR Review SC</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PAR Review - Meeting slides and minutes - March 2015</dc:title>
  <dc:subject>March 2015</dc:subject>
  <dc:creator>Jon Rosdahl</dc:creator>
  <dc:description>Jon Rosdahl (CSR Technologies)</dc:description>
  <cp:lastModifiedBy>Jon Rosdahl</cp:lastModifiedBy>
  <cp:revision>70</cp:revision>
  <cp:lastPrinted>1601-01-01T00:00:00Z</cp:lastPrinted>
  <dcterms:created xsi:type="dcterms:W3CDTF">2014-04-14T10:59:07Z</dcterms:created>
  <dcterms:modified xsi:type="dcterms:W3CDTF">2015-03-12T12:05:05Z</dcterms:modified>
</cp:coreProperties>
</file>