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74" r:id="rId4"/>
    <p:sldId id="275" r:id="rId5"/>
    <p:sldId id="284" r:id="rId6"/>
    <p:sldId id="285" r:id="rId7"/>
    <p:sldId id="276" r:id="rId8"/>
    <p:sldId id="277" r:id="rId9"/>
    <p:sldId id="278" r:id="rId10"/>
    <p:sldId id="279" r:id="rId11"/>
    <p:sldId id="280" r:id="rId12"/>
    <p:sldId id="281" r:id="rId13"/>
    <p:sldId id="286" r:id="rId14"/>
    <p:sldId id="282" r:id="rId15"/>
    <p:sldId id="283" r:id="rId16"/>
    <p:sldId id="287" r:id="rId17"/>
    <p:sldId id="288" r:id="rId18"/>
    <p:sldId id="264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2" autoAdjust="0"/>
    <p:restoredTop sz="91107" autoAdjust="0"/>
  </p:normalViewPr>
  <p:slideViewPr>
    <p:cSldViewPr>
      <p:cViewPr>
        <p:scale>
          <a:sx n="60" d="100"/>
          <a:sy n="60" d="100"/>
        </p:scale>
        <p:origin x="-120" y="-84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802-11-15/0229r1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802-11-15/0229r1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802-11-15/0229r1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802-11-15/0229r1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802-11-15/0229r1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81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802-11-15/0229r1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847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802-11-15/0229r1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802-11-15/0229r1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3/NGEBASET/802d3_NGEABT_CSD_SG_approved.pdf" TargetMode="External"/><Relationship Id="rId2" Type="http://schemas.openxmlformats.org/officeDocument/2006/relationships/hyperlink" Target="http://www.ieee802.org/3/NGEBASET/NGEABT_PAR_DRAFTa_15-Jan-15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152-06-ng60-ng60-proposed-csd.docx" TargetMode="External"/><Relationship Id="rId2" Type="http://schemas.openxmlformats.org/officeDocument/2006/relationships/hyperlink" Target="https://mentor.ieee.org/802.11/dcn/14/11-14-1151-05-ng60-ng60-proposed-par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/2015_03/15-14-0716-05-003e-sg3e-draft-csd.docx" TargetMode="External"/><Relationship Id="rId2" Type="http://schemas.openxmlformats.org/officeDocument/2006/relationships/hyperlink" Target="http://grouper.ieee.org/groups/802/PARs/2015_03/15-14-0715-05-003e-sg3e-draft-par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/2015_03/15-14-0716-05-003e-sg3e-draft-csd.docx" TargetMode="External"/><Relationship Id="rId2" Type="http://schemas.openxmlformats.org/officeDocument/2006/relationships/hyperlink" Target="http://grouper.ieee.org/groups/802/PARs/2015_03/15-14-0715-05-003e-sg3e-draft-par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privecsg/dcn/15/privecsg-15-0004-02-0000-privacy-recommendation-par-csd-proposal.pptx" TargetMode="External"/><Relationship Id="rId2" Type="http://schemas.openxmlformats.org/officeDocument/2006/relationships/hyperlink" Target="https://mentor.ieee.org/privecsg/dcn/15/privecsg-15-0006-00-ecsg-privacy-recommendation-par-proposal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03-00-0000-iot-scope-form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/files/public/docs2015/new-autoattach-romascanu-csd-0115-v00.pptx" TargetMode="External"/><Relationship Id="rId13" Type="http://schemas.openxmlformats.org/officeDocument/2006/relationships/hyperlink" Target="https://mentor.ieee.org/802.11/dcn/14/11-14-1151-05-ng60-ng60-proposed-par.docx" TargetMode="External"/><Relationship Id="rId18" Type="http://schemas.openxmlformats.org/officeDocument/2006/relationships/hyperlink" Target="https://mentor.ieee.org/privecsg/dcn/15/privecsg-15-0004-02-0000-privacy-recommendation-par-csd-proposal.pptx" TargetMode="External"/><Relationship Id="rId3" Type="http://schemas.openxmlformats.org/officeDocument/2006/relationships/hyperlink" Target="http://www.ieee802.org/1/files/public/docs2015/new-addresses-thaler-local-address-usage-par-0115-v1.pdf" TargetMode="External"/><Relationship Id="rId7" Type="http://schemas.openxmlformats.org/officeDocument/2006/relationships/hyperlink" Target="http://www.ieee802.org/1/files/public/docs2015/new-autoattach-romascanu-par-0115-v00.pdf" TargetMode="External"/><Relationship Id="rId12" Type="http://schemas.openxmlformats.org/officeDocument/2006/relationships/hyperlink" Target="http://www.ieee802.org/3/NGEBASET/802d3_NGEABT_CSD_SG_approved.pdf" TargetMode="External"/><Relationship Id="rId17" Type="http://schemas.openxmlformats.org/officeDocument/2006/relationships/hyperlink" Target="https://mentor.ieee.org/privecsg/dcn/15/privecsg-15-0006-00-ecsg-privacy-recommendation-par-proposal.pdf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://grouper.ieee.org/groups/802/PARs/2015_03/15-14-0716-05-003e-sg3e-draft-cs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1/files/public/docs2015/new-nfinn-input-gates-csd-0115-v02.pdf" TargetMode="External"/><Relationship Id="rId11" Type="http://schemas.openxmlformats.org/officeDocument/2006/relationships/hyperlink" Target="http://www.ieee802.org/3/NGEBASET/NGEABT_PAR_DRAFTa_15-Jan-15.pdf" TargetMode="External"/><Relationship Id="rId5" Type="http://schemas.openxmlformats.org/officeDocument/2006/relationships/hyperlink" Target="http://www.ieee802.org/1/files/public/docs2015/new-nfinn-stream-gates-par-0115-v04.pdf" TargetMode="External"/><Relationship Id="rId15" Type="http://schemas.openxmlformats.org/officeDocument/2006/relationships/hyperlink" Target="http://grouper.ieee.org/groups/802/PARs/2015_03/15-14-0715-05-003e-sg3e-draft-par.pdf" TargetMode="External"/><Relationship Id="rId10" Type="http://schemas.openxmlformats.org/officeDocument/2006/relationships/hyperlink" Target="http://www.ieee802.org/3/25GBASET/draft_P802.3bq_modified_CSD.pdf" TargetMode="External"/><Relationship Id="rId4" Type="http://schemas.openxmlformats.org/officeDocument/2006/relationships/hyperlink" Target="http://ieee802.org/1/files/public/docs2015/lasg-mjt-802c-CSD-0115-v02.pdf" TargetMode="External"/><Relationship Id="rId9" Type="http://schemas.openxmlformats.org/officeDocument/2006/relationships/hyperlink" Target="http://www.ieee802.org/3/25GBASET/draft_P802.3bq_PAR_modification_300115.pdf" TargetMode="External"/><Relationship Id="rId14" Type="http://schemas.openxmlformats.org/officeDocument/2006/relationships/hyperlink" Target="https://mentor.ieee.org/802.11/dcn/14/11-14-1152-06-ng60-ng60-proposed-csd.doc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1/files/public/docs2015/lasg-mjt-802c-CSD-0115-v02.pdf" TargetMode="External"/><Relationship Id="rId2" Type="http://schemas.openxmlformats.org/officeDocument/2006/relationships/hyperlink" Target="http://www.ieee802.org/1/files/public/docs2015/new-addresses-thaler-local-address-usage-par-0115-v1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/files/public/docs2015/new-addresses-thaler-local-address-usage-par-0115-v1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ieee802.org/1/files/public/docs2015/lasg-mjt-802c-CSD-0115-v02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5/new-nfinn-input-gates-csd-0115-v02.pdf" TargetMode="External"/><Relationship Id="rId2" Type="http://schemas.openxmlformats.org/officeDocument/2006/relationships/hyperlink" Target="http://www.ieee802.org/1/files/public/docs2015/new-nfinn-stream-gates-par-0115-v04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5/new-autoattach-romascanu-csd-0115-v00.pptx" TargetMode="External"/><Relationship Id="rId2" Type="http://schemas.openxmlformats.org/officeDocument/2006/relationships/hyperlink" Target="http://www.ieee802.org/1/files/public/docs2015/new-autoattach-romascanu-par-0115-v00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3/25GBASET/draft_P802.3bq_modified_CSD.pdf" TargetMode="External"/><Relationship Id="rId2" Type="http://schemas.openxmlformats.org/officeDocument/2006/relationships/hyperlink" Target="http://www.ieee802.org/3/25GBASET/draft_P802.3bq_PAR_modification_300115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802-11 PAR Review </a:t>
            </a:r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2650532"/>
              </p:ext>
            </p:extLst>
          </p:nvPr>
        </p:nvGraphicFramePr>
        <p:xfrm>
          <a:off x="518516" y="2320925"/>
          <a:ext cx="8050212" cy="246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Document" r:id="rId5" imgW="8245941" imgH="2538755" progId="Word.Document.8">
                  <p:embed/>
                </p:oleObj>
              </mc:Choice>
              <mc:Fallback>
                <p:oleObj name="Document" r:id="rId5" imgW="8245941" imgH="253875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516" y="2320925"/>
                        <a:ext cx="8050212" cy="2465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802.3bz- Amendment, 2.5 Gb/s and 5 Gb/s, </a:t>
            </a:r>
            <a:r>
              <a:rPr lang="en-US" sz="2400" dirty="0" smtClean="0">
                <a:hlinkClick r:id="rId2"/>
              </a:rPr>
              <a:t>PAR </a:t>
            </a:r>
            <a:r>
              <a:rPr lang="en-US" sz="2400" dirty="0" smtClean="0"/>
              <a:t>and </a:t>
            </a:r>
            <a:r>
              <a:rPr lang="en-US" sz="2400" dirty="0" smtClean="0">
                <a:hlinkClick r:id="rId3"/>
              </a:rPr>
              <a:t>CSD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comment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276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802.11ay- Amendment: Enhancements for Ultra High Throughput in and around the 60 GHz Band, </a:t>
            </a:r>
            <a:r>
              <a:rPr lang="en-US" sz="2400" dirty="0" smtClean="0">
                <a:hlinkClick r:id="rId2"/>
              </a:rPr>
              <a:t>PAR</a:t>
            </a:r>
            <a:r>
              <a:rPr lang="en-US" sz="2400" dirty="0" smtClean="0"/>
              <a:t> and </a:t>
            </a:r>
            <a:r>
              <a:rPr lang="en-US" sz="2400" dirty="0" smtClean="0">
                <a:hlinkClick r:id="rId3"/>
              </a:rPr>
              <a:t>CSD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802 WGs will Provide feedback to 802.11ay for response.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001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802.15.3e- Amendment for High-rate close proximity point-to-point communications ,  </a:t>
            </a:r>
            <a:r>
              <a:rPr lang="en-US" sz="2400" dirty="0" smtClean="0">
                <a:hlinkClick r:id="rId2" action="ppaction://hlinkfile"/>
              </a:rPr>
              <a:t>PAR</a:t>
            </a:r>
            <a:r>
              <a:rPr lang="en-US" sz="2400" dirty="0" smtClean="0"/>
              <a:t> and </a:t>
            </a:r>
            <a:r>
              <a:rPr lang="en-US" sz="2400" dirty="0" smtClean="0">
                <a:hlinkClick r:id="rId3" action="ppaction://hlinkfile"/>
              </a:rPr>
              <a:t>CSD</a:t>
            </a:r>
            <a:r>
              <a:rPr lang="en-US" sz="2400" dirty="0" smtClean="0"/>
              <a:t>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7774632" cy="4536504"/>
          </a:xfrm>
        </p:spPr>
        <p:txBody>
          <a:bodyPr/>
          <a:lstStyle/>
          <a:p>
            <a:r>
              <a:rPr lang="en-US" dirty="0" smtClean="0"/>
              <a:t>5.2a</a:t>
            </a:r>
            <a:r>
              <a:rPr lang="en-US" b="0" dirty="0" smtClean="0"/>
              <a:t> – “high rate” – What is high rate? –consider changing to </a:t>
            </a:r>
            <a:r>
              <a:rPr lang="en-US" dirty="0" smtClean="0"/>
              <a:t>“</a:t>
            </a:r>
            <a:r>
              <a:rPr lang="en-US" b="0" dirty="0" smtClean="0"/>
              <a:t>high </a:t>
            </a:r>
            <a:r>
              <a:rPr lang="en-US" b="0" dirty="0"/>
              <a:t>rate (up to 100Gbps</a:t>
            </a:r>
            <a:r>
              <a:rPr lang="en-US" b="0" dirty="0" smtClean="0"/>
              <a:t>)”</a:t>
            </a:r>
          </a:p>
          <a:p>
            <a:r>
              <a:rPr lang="en-US" b="0" dirty="0" smtClean="0"/>
              <a:t>“</a:t>
            </a:r>
            <a:r>
              <a:rPr lang="en-US" b="0" dirty="0"/>
              <a:t>Data rates are high </a:t>
            </a:r>
            <a:r>
              <a:rPr lang="en-US" b="0" dirty="0" smtClean="0"/>
              <a:t>enough” Not defined enough for a scope statement.</a:t>
            </a:r>
          </a:p>
          <a:p>
            <a:r>
              <a:rPr lang="en-US" dirty="0" smtClean="0"/>
              <a:t>5.4</a:t>
            </a:r>
            <a:r>
              <a:rPr lang="en-US" b="0" dirty="0" smtClean="0"/>
              <a:t> – “High” and “Low” are relative terms that should be defined as what is “High” or “Low” reword without “high” or “low”</a:t>
            </a:r>
          </a:p>
          <a:p>
            <a:r>
              <a:rPr lang="en-US" b="0" dirty="0" smtClean="0"/>
              <a:t>	“Wireless switched point-to-point” – what is this? Does “switched” relate to a packet or connection type switch?</a:t>
            </a:r>
          </a:p>
          <a:p>
            <a:r>
              <a:rPr lang="en-US" b="0" dirty="0" smtClean="0"/>
              <a:t>	Should </a:t>
            </a:r>
            <a:r>
              <a:rPr lang="en-US" b="0" dirty="0"/>
              <a:t>intra-device really be inter-device?</a:t>
            </a:r>
          </a:p>
          <a:p>
            <a:r>
              <a:rPr lang="en-US" b="0" dirty="0" smtClean="0"/>
              <a:t>	Wireless </a:t>
            </a:r>
            <a:r>
              <a:rPr lang="en-US" b="0" dirty="0"/>
              <a:t>backhaul/</a:t>
            </a:r>
            <a:r>
              <a:rPr lang="en-US" b="0" dirty="0" err="1"/>
              <a:t>fronthaul</a:t>
            </a:r>
            <a:r>
              <a:rPr lang="en-US" b="0" dirty="0"/>
              <a:t>? – what is meant by this?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288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802.15.3e- Amendment for High-rate close proximity point-to-point communications ,  </a:t>
            </a:r>
            <a:r>
              <a:rPr lang="en-US" sz="2400" dirty="0">
                <a:hlinkClick r:id="rId2" action="ppaction://hlinkfile"/>
              </a:rPr>
              <a:t>PAR</a:t>
            </a:r>
            <a:r>
              <a:rPr lang="en-US" sz="2400" dirty="0"/>
              <a:t> and </a:t>
            </a:r>
            <a:r>
              <a:rPr lang="en-US" sz="2400" dirty="0">
                <a:hlinkClick r:id="rId3" action="ppaction://hlinkfile"/>
              </a:rPr>
              <a:t>CSD</a:t>
            </a:r>
            <a:r>
              <a:rPr lang="en-US" sz="24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00808"/>
            <a:ext cx="7992888" cy="4680520"/>
          </a:xfrm>
        </p:spPr>
        <p:txBody>
          <a:bodyPr/>
          <a:lstStyle/>
          <a:p>
            <a:r>
              <a:rPr lang="en-US" sz="2000" dirty="0" smtClean="0"/>
              <a:t>7.1</a:t>
            </a:r>
            <a:r>
              <a:rPr lang="en-US" sz="2000" b="0" dirty="0" smtClean="0"/>
              <a:t> Similar Scope – 802.11ad and 802.11ay are similar. Please note similarities and differences.</a:t>
            </a:r>
          </a:p>
          <a:p>
            <a:endParaRPr lang="en-US" sz="2000" b="0" dirty="0" smtClean="0"/>
          </a:p>
          <a:p>
            <a:r>
              <a:rPr lang="en-US" sz="2000" dirty="0" smtClean="0"/>
              <a:t>CSD</a:t>
            </a:r>
            <a:r>
              <a:rPr lang="en-US" sz="2000" b="0" dirty="0" smtClean="0"/>
              <a:t>:</a:t>
            </a:r>
          </a:p>
          <a:p>
            <a:r>
              <a:rPr lang="en-US" sz="2000" b="0" dirty="0" smtClean="0"/>
              <a:t>Broad sets of applicability: “high rate” –nebulous – give range to define what is “high rate”</a:t>
            </a:r>
          </a:p>
          <a:p>
            <a:r>
              <a:rPr lang="en-US" sz="2000" b="0" dirty="0" smtClean="0"/>
              <a:t>Multiple vendors: Please answer the question about the market potential not the attendees affiliations.</a:t>
            </a:r>
          </a:p>
          <a:p>
            <a:r>
              <a:rPr lang="en-US" sz="2000" dirty="0" smtClean="0"/>
              <a:t>1.2.4</a:t>
            </a:r>
            <a:r>
              <a:rPr lang="en-US" sz="2000" b="0" dirty="0" smtClean="0"/>
              <a:t> don’t list the corporations in the CSD, but do cite reference to the evidence alluded to.</a:t>
            </a:r>
          </a:p>
          <a:p>
            <a:r>
              <a:rPr lang="en-US" sz="2000" dirty="0" smtClean="0"/>
              <a:t>1.2.5c) </a:t>
            </a:r>
            <a:r>
              <a:rPr lang="en-US" sz="2000" b="0" dirty="0" smtClean="0"/>
              <a:t>do not use “Wi-Fi” change to “WLAN” or delete</a:t>
            </a:r>
          </a:p>
          <a:p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376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Privacy Recommendation EC Study Group - Privacy Considerations for IEEE 802 Technologies, </a:t>
            </a:r>
            <a:r>
              <a:rPr lang="en-US" sz="1800" dirty="0" smtClean="0">
                <a:hlinkClick r:id="rId2"/>
              </a:rPr>
              <a:t>PAR</a:t>
            </a:r>
            <a:r>
              <a:rPr lang="en-US" sz="1800" dirty="0" smtClean="0"/>
              <a:t> and </a:t>
            </a:r>
            <a:r>
              <a:rPr lang="en-US" sz="1800" dirty="0" smtClean="0">
                <a:hlinkClick r:id="rId3"/>
              </a:rPr>
              <a:t>CSD</a:t>
            </a:r>
            <a:r>
              <a:rPr lang="en-US" sz="1800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990656" cy="4896544"/>
          </a:xfrm>
        </p:spPr>
        <p:txBody>
          <a:bodyPr/>
          <a:lstStyle/>
          <a:p>
            <a:r>
              <a:rPr lang="en-US" sz="2000" b="0" dirty="0" smtClean="0"/>
              <a:t>4.2 and 4.3 need to include target dates for completion. Should be at least 6 months apart.</a:t>
            </a:r>
          </a:p>
          <a:p>
            <a:r>
              <a:rPr lang="en-US" sz="2000" dirty="0" smtClean="0"/>
              <a:t>5.2 </a:t>
            </a:r>
            <a:r>
              <a:rPr lang="en-US" sz="2000" b="0" dirty="0" smtClean="0"/>
              <a:t>Change “document” to “recommended practice”</a:t>
            </a:r>
          </a:p>
          <a:p>
            <a:r>
              <a:rPr lang="en-US" sz="2000" dirty="0" smtClean="0"/>
              <a:t>5.4</a:t>
            </a:r>
            <a:r>
              <a:rPr lang="en-US" sz="2000" b="0" dirty="0" smtClean="0"/>
              <a:t> delete “document”  result “The recommended practice…”</a:t>
            </a:r>
          </a:p>
          <a:p>
            <a:r>
              <a:rPr lang="en-US" sz="2000" dirty="0" smtClean="0"/>
              <a:t>5.5</a:t>
            </a:r>
            <a:r>
              <a:rPr lang="en-US" sz="2000" b="0" dirty="0" smtClean="0"/>
              <a:t> change “and certain threats” to “and certain privacy threats”</a:t>
            </a:r>
          </a:p>
          <a:p>
            <a:r>
              <a:rPr lang="en-US" sz="2000" dirty="0" smtClean="0"/>
              <a:t>5.5</a:t>
            </a:r>
            <a:r>
              <a:rPr lang="en-US" sz="2000" b="0" dirty="0" smtClean="0"/>
              <a:t> change “with IETF in many” to “with IETF on many”</a:t>
            </a:r>
          </a:p>
          <a:p>
            <a:r>
              <a:rPr lang="en-US" sz="2000" dirty="0" smtClean="0"/>
              <a:t>5.5</a:t>
            </a:r>
            <a:r>
              <a:rPr lang="en-US" sz="2000" b="0" dirty="0" smtClean="0"/>
              <a:t> change “guidelines” to “recommendations”</a:t>
            </a:r>
          </a:p>
          <a:p>
            <a:r>
              <a:rPr lang="en-US" sz="2000" dirty="0" smtClean="0"/>
              <a:t>CSD:</a:t>
            </a:r>
            <a:endParaRPr lang="en-US" sz="2000" dirty="0"/>
          </a:p>
          <a:p>
            <a:r>
              <a:rPr lang="en-US" sz="2000" dirty="0" smtClean="0"/>
              <a:t>Distinct Identity: </a:t>
            </a:r>
            <a:r>
              <a:rPr lang="en-US" sz="2000" b="0" dirty="0" smtClean="0"/>
              <a:t>change  “defines privacy” to “defines a privacy” and “practice” to “practices”</a:t>
            </a:r>
          </a:p>
          <a:p>
            <a:r>
              <a:rPr lang="en-US" sz="2000" dirty="0" smtClean="0"/>
              <a:t>Economic Feasibility </a:t>
            </a:r>
            <a:r>
              <a:rPr lang="en-US" sz="2000" b="0" dirty="0" smtClean="0"/>
              <a:t>– Question was not answered need to provide evidence and address the requested specific areas “a) through e)”.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218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92696"/>
            <a:ext cx="8208912" cy="5760640"/>
          </a:xfrm>
        </p:spPr>
        <p:txBody>
          <a:bodyPr/>
          <a:lstStyle/>
          <a:p>
            <a:r>
              <a:rPr lang="en-US" sz="1800" dirty="0"/>
              <a:t>IEEE 802.24 approved a scope document for a new IEEE 802.24 TAG Task Group focused on Internet of things (</a:t>
            </a:r>
            <a:r>
              <a:rPr lang="en-US" sz="1800" dirty="0" err="1"/>
              <a:t>IoT</a:t>
            </a:r>
            <a:r>
              <a:rPr lang="en-US" sz="1800" dirty="0"/>
              <a:t>) vertical applications.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The document was approved 7/0/0 by IEEE 802.24 and can be found at:</a:t>
            </a:r>
            <a:br>
              <a:rPr lang="en-US" sz="1800" dirty="0"/>
            </a:br>
            <a:r>
              <a:rPr lang="en-US" sz="1600" dirty="0">
                <a:hlinkClick r:id="rId2"/>
              </a:rPr>
              <a:t>https://mentor.ieee.org/802.24/dcn/15/24-15-0003-00-0000-iot-scope-form.docx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I expect to bring this for approval during the Friday closing meeting during the March plenary.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According to the procedure adopted by the IEEE 802 EC, such documents need to be circulated 30 days in advance of the plenary meeting.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Comments from WGs are due by 6:30 pm local time on Tuesday during the plenary meeting.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Responses from IEEE 802.24 are due by 6:30 pm local time on Wednesday during the plenary meeting.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Members of IEEE 802.24 will be seeking votes of support from IEEE 802 WGs during the week.  I will advise the appropriate WG Chairs when such a motion will be requested.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482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sz="2800" dirty="0"/>
              <a:t>802.24 </a:t>
            </a:r>
            <a:r>
              <a:rPr lang="en-US" sz="2800" dirty="0" err="1"/>
              <a:t>IoT</a:t>
            </a:r>
            <a:r>
              <a:rPr lang="en-US" sz="2800" dirty="0"/>
              <a:t> New TG </a:t>
            </a:r>
            <a:r>
              <a:rPr lang="en-US" sz="2800" dirty="0" smtClean="0"/>
              <a:t>request feedback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0813" cy="4393605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sz="2000" dirty="0" smtClean="0"/>
              <a:t>Scope – missing “.” at end of Scope.</a:t>
            </a:r>
          </a:p>
          <a:p>
            <a:pPr marL="457200" indent="-457200">
              <a:buAutoNum type="arabicPeriod"/>
            </a:pPr>
            <a:r>
              <a:rPr lang="en-US" sz="2000" dirty="0" smtClean="0"/>
              <a:t>Customer – ‘Customer’ is what is being asked to be  identified…please identify “who the customer” is to answer the question.</a:t>
            </a:r>
          </a:p>
          <a:p>
            <a:pPr marL="457200" indent="-457200">
              <a:buAutoNum type="arabicPeriod"/>
            </a:pPr>
            <a:r>
              <a:rPr lang="en-US" sz="2000" dirty="0" smtClean="0"/>
              <a:t>Similar Groups – What are the “in identified </a:t>
            </a:r>
            <a:r>
              <a:rPr lang="en-US" sz="2000" dirty="0" err="1" smtClean="0"/>
              <a:t>IoT</a:t>
            </a:r>
            <a:r>
              <a:rPr lang="en-US" sz="2000" dirty="0" smtClean="0"/>
              <a:t> vertical applications”? What are the liaison opportunities?  Would a liaison with “IEEE P2413” be one of those opportunities? What about any opportunities with those groups identified in #4?</a:t>
            </a:r>
          </a:p>
          <a:p>
            <a:pPr marL="457200" indent="-457200">
              <a:buAutoNum type="arabicPeriod"/>
            </a:pPr>
            <a:endParaRPr lang="en-US" sz="2000" dirty="0" smtClean="0"/>
          </a:p>
          <a:p>
            <a:pPr marL="457200" indent="-457200">
              <a:buAutoNum type="arabicPeriod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536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Send Feedback to 802 WGs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send feedback prepared by PAR Review SC to the respective IEEE 802 WGs as documented in 11-14/0229r1.</a:t>
            </a:r>
          </a:p>
          <a:p>
            <a:endParaRPr lang="en-US" dirty="0"/>
          </a:p>
          <a:p>
            <a:r>
              <a:rPr lang="en-US" dirty="0" smtClean="0"/>
              <a:t>Moved: Dan Harkins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: Michelle Turner</a:t>
            </a:r>
          </a:p>
          <a:p>
            <a:r>
              <a:rPr lang="en-US" dirty="0" smtClean="0"/>
              <a:t>Results: 8-0-0 motion passes.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28616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109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Abstract-Snapshot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196752"/>
            <a:ext cx="8424936" cy="5184576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/>
              <a:t>Review of Proposed PAR </a:t>
            </a:r>
            <a:r>
              <a:rPr lang="en-US" altLang="en-US" dirty="0" smtClean="0"/>
              <a:t>documents</a:t>
            </a:r>
          </a:p>
          <a:p>
            <a:pPr lvl="1"/>
            <a:r>
              <a:rPr lang="en-US" sz="1800" dirty="0"/>
              <a:t>802c- Amendment: Local Media Access Control (MAC) Addressing, </a:t>
            </a:r>
            <a:r>
              <a:rPr lang="en-US" sz="1800" dirty="0">
                <a:hlinkClick r:id="rId3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4"/>
              </a:rPr>
              <a:t>CSD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802.1Qci- Amendment, Per-Stream Filtering and Policing, </a:t>
            </a:r>
            <a:r>
              <a:rPr lang="en-US" sz="1800" dirty="0">
                <a:hlinkClick r:id="rId5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6"/>
              </a:rPr>
              <a:t>CSD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802.1Qcj- Amendment, Automatic Attachment to Provider Backbone Bridging (PBB) services, </a:t>
            </a:r>
            <a:r>
              <a:rPr lang="en-US" sz="1800" dirty="0">
                <a:hlinkClick r:id="rId7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8"/>
              </a:rPr>
              <a:t>CSD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802.3bq- Amendment,  </a:t>
            </a:r>
            <a:r>
              <a:rPr lang="en-US" sz="1800" dirty="0">
                <a:hlinkClick r:id="rId9"/>
              </a:rPr>
              <a:t>PAR Modification Request</a:t>
            </a:r>
            <a:r>
              <a:rPr lang="en-US" sz="1800" dirty="0"/>
              <a:t> and </a:t>
            </a:r>
            <a:r>
              <a:rPr lang="en-US" sz="1800" dirty="0">
                <a:hlinkClick r:id="rId10"/>
              </a:rPr>
              <a:t>CSD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802.3bz- Amendment, 2.5 Gb/s and 5 Gb/s, </a:t>
            </a:r>
            <a:r>
              <a:rPr lang="en-US" sz="1800" dirty="0">
                <a:hlinkClick r:id="rId11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12"/>
              </a:rPr>
              <a:t>CSD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802.11ay- Amendment: Enhancements for Ultra High Throughput in and around the 60 GHz Band, </a:t>
            </a:r>
            <a:r>
              <a:rPr lang="en-US" sz="1800" dirty="0">
                <a:hlinkClick r:id="rId13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14"/>
              </a:rPr>
              <a:t>CSD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802.15.3e- Amendment for High-rate close proximity point-to-point communications ,  </a:t>
            </a:r>
            <a:r>
              <a:rPr lang="en-US" sz="1800" dirty="0">
                <a:hlinkClick r:id="rId15" action="ppaction://hlinkfile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16" action="ppaction://hlinkfile"/>
              </a:rPr>
              <a:t>CSD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Privacy Recommendation EC Study Group - Privacy Considerations for IEEE 802 Technologies, </a:t>
            </a:r>
            <a:r>
              <a:rPr lang="en-US" sz="1800" dirty="0">
                <a:hlinkClick r:id="rId17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18"/>
              </a:rPr>
              <a:t>CSD</a:t>
            </a:r>
            <a:r>
              <a:rPr lang="en-US" sz="1800" dirty="0"/>
              <a:t> </a:t>
            </a:r>
            <a:endParaRPr lang="en-US" sz="1800" dirty="0" smtClean="0"/>
          </a:p>
          <a:p>
            <a:pPr lvl="1"/>
            <a:r>
              <a:rPr lang="en-US" sz="1800" dirty="0" smtClean="0"/>
              <a:t>802.24 </a:t>
            </a:r>
            <a:r>
              <a:rPr lang="en-US" sz="1800" dirty="0" err="1" smtClean="0"/>
              <a:t>IoT</a:t>
            </a:r>
            <a:r>
              <a:rPr lang="en-US" sz="1800" dirty="0" smtClean="0"/>
              <a:t> New TG request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Monday PM2, Tuesday AM2, Thursday </a:t>
            </a:r>
            <a:r>
              <a:rPr lang="en-US" altLang="en-US" dirty="0" smtClean="0"/>
              <a:t>AM2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70992"/>
          </a:xfrm>
        </p:spPr>
        <p:txBody>
          <a:bodyPr/>
          <a:lstStyle/>
          <a:p>
            <a:r>
              <a:rPr lang="en-US" altLang="en-US" sz="2400" dirty="0"/>
              <a:t>PAR SC –  November 2014</a:t>
            </a:r>
            <a:br>
              <a:rPr lang="en-US" altLang="en-US" sz="2400" dirty="0"/>
            </a:br>
            <a:r>
              <a:rPr lang="en-US" altLang="en-US" sz="2400" dirty="0"/>
              <a:t>Chair: Jon Rosdahl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280920" cy="4824536"/>
          </a:xfrm>
        </p:spPr>
        <p:txBody>
          <a:bodyPr/>
          <a:lstStyle/>
          <a:p>
            <a:pPr marL="0" indent="0"/>
            <a:r>
              <a:rPr lang="en-US" dirty="0" smtClean="0"/>
              <a:t>Monday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Welcome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Determine order of review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Review PARs/CSD posted for review this week.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Recess</a:t>
            </a:r>
          </a:p>
          <a:p>
            <a:pPr marL="0" indent="0"/>
            <a:r>
              <a:rPr lang="en-US" dirty="0" smtClean="0"/>
              <a:t>Tuesday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Complete review of PARs/CSD and post comments to 802 WGs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Recess</a:t>
            </a:r>
          </a:p>
          <a:p>
            <a:pPr marL="0" indent="0"/>
            <a:r>
              <a:rPr lang="en-US" dirty="0" smtClean="0"/>
              <a:t>Thursday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Review Response to Comments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Prepare Report for 802.11 WG closing plenary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63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802c- Amendment: Local Media Access Control (MAC) Addressing, </a:t>
            </a:r>
            <a:r>
              <a:rPr lang="en-US" sz="2400" dirty="0" smtClean="0">
                <a:hlinkClick r:id="rId2"/>
              </a:rPr>
              <a:t>PAR</a:t>
            </a:r>
            <a:r>
              <a:rPr lang="en-US" sz="2400" dirty="0" smtClean="0"/>
              <a:t> and </a:t>
            </a:r>
            <a:r>
              <a:rPr lang="en-US" sz="2400" dirty="0" smtClean="0">
                <a:hlinkClick r:id="rId3"/>
              </a:rPr>
              <a:t>CSD</a:t>
            </a:r>
            <a:r>
              <a:rPr lang="en-US" sz="2400" dirty="0" smtClean="0"/>
              <a:t>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8840"/>
            <a:ext cx="7846640" cy="4176464"/>
          </a:xfrm>
        </p:spPr>
        <p:txBody>
          <a:bodyPr/>
          <a:lstStyle/>
          <a:p>
            <a:r>
              <a:rPr lang="en-US" dirty="0" smtClean="0"/>
              <a:t>2.1</a:t>
            </a:r>
            <a:r>
              <a:rPr lang="en-US" b="0" dirty="0" smtClean="0"/>
              <a:t> Expand Acronym “MAC” – “Media Access Control (MAC)”</a:t>
            </a:r>
          </a:p>
          <a:p>
            <a:r>
              <a:rPr lang="en-US" dirty="0" smtClean="0"/>
              <a:t>5.2b</a:t>
            </a:r>
            <a:r>
              <a:rPr lang="en-US" b="0" dirty="0" smtClean="0"/>
              <a:t> Change “local address space” to “local MAC address space”</a:t>
            </a:r>
          </a:p>
          <a:p>
            <a:r>
              <a:rPr lang="en-US" dirty="0" smtClean="0"/>
              <a:t>5.4</a:t>
            </a:r>
            <a:r>
              <a:rPr lang="en-US" b="0" dirty="0" smtClean="0"/>
              <a:t> – Change “unique addresses” to “unique MAC addresses” – </a:t>
            </a:r>
          </a:p>
          <a:p>
            <a:r>
              <a:rPr lang="en-US" b="0" dirty="0" smtClean="0"/>
              <a:t>Change “local address” to “local MAC address”- 3 places.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193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802c- Amendment: Local Media Access Control (MAC) Addressing, </a:t>
            </a:r>
            <a:r>
              <a:rPr lang="en-US" sz="2400" dirty="0" smtClean="0">
                <a:hlinkClick r:id="rId2"/>
              </a:rPr>
              <a:t>PAR</a:t>
            </a:r>
            <a:r>
              <a:rPr lang="en-US" sz="2400" dirty="0" smtClean="0"/>
              <a:t> (</a:t>
            </a:r>
            <a:r>
              <a:rPr lang="en-US" sz="2400" dirty="0" err="1" smtClean="0"/>
              <a:t>cont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5.4</a:t>
            </a:r>
            <a:r>
              <a:rPr lang="en-US" b="0" dirty="0"/>
              <a:t> – Problem statement not clearly defined in the need statement. </a:t>
            </a:r>
            <a:r>
              <a:rPr lang="en-US" b="0" dirty="0" smtClean="0"/>
              <a:t> “</a:t>
            </a:r>
            <a:r>
              <a:rPr lang="en-US" b="0" dirty="0"/>
              <a:t>While we agree that the number of </a:t>
            </a:r>
            <a:r>
              <a:rPr lang="en-US" b="0" dirty="0" err="1"/>
              <a:t>IoT</a:t>
            </a:r>
            <a:r>
              <a:rPr lang="en-US" b="0" dirty="0"/>
              <a:t> devices may use more of the </a:t>
            </a:r>
            <a:r>
              <a:rPr lang="en-US" b="0" dirty="0" smtClean="0"/>
              <a:t>Local MAC Address space, please explain in the need section why the Local MAC Address space requires the simultaneous use of Multiple Local MAC Address Administrators.”</a:t>
            </a:r>
          </a:p>
          <a:p>
            <a:r>
              <a:rPr lang="en-US" dirty="0" smtClean="0"/>
              <a:t>6.1b</a:t>
            </a:r>
            <a:r>
              <a:rPr lang="en-US" b="0" dirty="0" smtClean="0"/>
              <a:t> – CID is not defined and is only used once…just spell it out “Company Identifier ”</a:t>
            </a:r>
          </a:p>
          <a:p>
            <a:r>
              <a:rPr lang="en-US" dirty="0" smtClean="0"/>
              <a:t>5.2b and 6.1b </a:t>
            </a:r>
            <a:r>
              <a:rPr lang="en-US" b="0" dirty="0" smtClean="0"/>
              <a:t>– “Company ID” – Should be “Company Identifier” (2 instances)</a:t>
            </a:r>
          </a:p>
          <a:p>
            <a:endParaRPr lang="en-US" b="0" dirty="0" smtClean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572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802c- Amendment: Local Media Access Control (MAC) Addressing, </a:t>
            </a:r>
            <a:r>
              <a:rPr lang="en-US" sz="2400" dirty="0" smtClean="0">
                <a:hlinkClick r:id="rId2"/>
              </a:rPr>
              <a:t>CSD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4632" cy="4400128"/>
          </a:xfrm>
        </p:spPr>
        <p:txBody>
          <a:bodyPr/>
          <a:lstStyle/>
          <a:p>
            <a:r>
              <a:rPr lang="en-US" dirty="0" smtClean="0"/>
              <a:t>Compatibility</a:t>
            </a:r>
            <a:r>
              <a:rPr lang="en-US" b="0" dirty="0" smtClean="0"/>
              <a:t> – Just say “Yes”, delete the rest.</a:t>
            </a:r>
          </a:p>
          <a:p>
            <a:r>
              <a:rPr lang="en-US" dirty="0" smtClean="0"/>
              <a:t>Distinct Identity </a:t>
            </a:r>
            <a:r>
              <a:rPr lang="en-US" b="0" dirty="0" smtClean="0"/>
              <a:t>– Suggested change: “There are </a:t>
            </a:r>
            <a:r>
              <a:rPr lang="en-US" b="0" dirty="0"/>
              <a:t>no </a:t>
            </a:r>
            <a:r>
              <a:rPr lang="en-US" b="0" dirty="0" smtClean="0"/>
              <a:t>guidelines </a:t>
            </a:r>
            <a:r>
              <a:rPr lang="en-US" b="0" dirty="0"/>
              <a:t>for </a:t>
            </a:r>
            <a:r>
              <a:rPr lang="en-US" b="0" dirty="0" smtClean="0"/>
              <a:t>using </a:t>
            </a:r>
            <a:r>
              <a:rPr lang="en-US" b="0" dirty="0"/>
              <a:t>the Local </a:t>
            </a:r>
            <a:r>
              <a:rPr lang="en-US" b="0" dirty="0" smtClean="0"/>
              <a:t>MAC Address space in existing standards.” </a:t>
            </a:r>
            <a:endParaRPr lang="en-US" b="0" dirty="0"/>
          </a:p>
          <a:p>
            <a:r>
              <a:rPr lang="en-US" dirty="0" smtClean="0"/>
              <a:t>Technical Feasibility </a:t>
            </a:r>
            <a:r>
              <a:rPr lang="en-US" b="0" dirty="0" smtClean="0"/>
              <a:t>– Check the cited standard (possibly incorrect citation format) and include the full name of standard inline or as a note.</a:t>
            </a:r>
          </a:p>
          <a:p>
            <a:r>
              <a:rPr lang="en-US" dirty="0" smtClean="0"/>
              <a:t>Economic Feasibility </a:t>
            </a:r>
            <a:r>
              <a:rPr lang="en-US" b="0" dirty="0" smtClean="0"/>
              <a:t>– change “...local address distribution or claiming…”  to “…local MAC Address distribution or claiming…”</a:t>
            </a:r>
          </a:p>
          <a:p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Jon Rosdahl, CSR”…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848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802.1Qci- Amendment, Per-Stream Filtering and Policing, </a:t>
            </a:r>
            <a:r>
              <a:rPr lang="en-US" sz="2400" dirty="0" smtClean="0">
                <a:hlinkClick r:id="rId2"/>
              </a:rPr>
              <a:t>PAR</a:t>
            </a:r>
            <a:r>
              <a:rPr lang="en-US" sz="2400" dirty="0" smtClean="0"/>
              <a:t> and </a:t>
            </a:r>
            <a:r>
              <a:rPr lang="en-US" sz="2400" dirty="0" smtClean="0">
                <a:hlinkClick r:id="rId3"/>
              </a:rPr>
              <a:t>CSD</a:t>
            </a:r>
            <a:r>
              <a:rPr lang="en-US" sz="2400" dirty="0" smtClean="0"/>
              <a:t>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Comment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4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802.1Qcj- Amendment, Automatic Attachment to Provider Backbone Bridging (PBB) services, </a:t>
            </a:r>
            <a:r>
              <a:rPr lang="en-US" sz="2400" dirty="0" smtClean="0">
                <a:hlinkClick r:id="rId2"/>
              </a:rPr>
              <a:t>PAR</a:t>
            </a:r>
            <a:r>
              <a:rPr lang="en-US" sz="2400" dirty="0" smtClean="0"/>
              <a:t> and </a:t>
            </a:r>
            <a:r>
              <a:rPr lang="en-US" sz="2400" dirty="0" smtClean="0">
                <a:hlinkClick r:id="rId3"/>
              </a:rPr>
              <a:t>CSD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5.2 Scope – First use of LAN/VLAN/MAC should have been spelled out…WG may consider for revision project, we understand that it was missed when the base standard PAR was approved.</a:t>
            </a:r>
          </a:p>
          <a:p>
            <a:endParaRPr lang="en-US" dirty="0"/>
          </a:p>
          <a:p>
            <a:r>
              <a:rPr lang="en-US" dirty="0" smtClean="0"/>
              <a:t>5.2b Change “TLVs” to “TLV”</a:t>
            </a:r>
          </a:p>
          <a:p>
            <a:r>
              <a:rPr lang="en-US" dirty="0" smtClean="0"/>
              <a:t>5.4 expand LAN if not changing scope statement.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6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802.3bq- Amendment,  </a:t>
            </a:r>
            <a:r>
              <a:rPr lang="en-US" sz="2400" dirty="0" smtClean="0">
                <a:hlinkClick r:id="rId2"/>
              </a:rPr>
              <a:t>PAR Modification Request</a:t>
            </a:r>
            <a:r>
              <a:rPr lang="en-US" sz="2400" dirty="0" smtClean="0"/>
              <a:t> and </a:t>
            </a:r>
            <a:r>
              <a:rPr lang="en-US" sz="2400" dirty="0" smtClean="0">
                <a:hlinkClick r:id="rId3"/>
              </a:rPr>
              <a:t>CSD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Comment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033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4347</TotalTime>
  <Words>1050</Words>
  <Application>Microsoft Office PowerPoint</Application>
  <PresentationFormat>On-screen Show (4:3)</PresentationFormat>
  <Paragraphs>168</Paragraphs>
  <Slides>18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Document</vt:lpstr>
      <vt:lpstr>802-11 PAR Review March 2015</vt:lpstr>
      <vt:lpstr>Abstract-Snapshot</vt:lpstr>
      <vt:lpstr>PAR SC –  November 2014 Chair: Jon Rosdahl</vt:lpstr>
      <vt:lpstr>802c- Amendment: Local Media Access Control (MAC) Addressing, PAR and CSD </vt:lpstr>
      <vt:lpstr>802c- Amendment: Local Media Access Control (MAC) Addressing, PAR (cont)</vt:lpstr>
      <vt:lpstr>802c- Amendment: Local Media Access Control (MAC) Addressing, CSD </vt:lpstr>
      <vt:lpstr>802.1Qci- Amendment, Per-Stream Filtering and Policing, PAR and CSD </vt:lpstr>
      <vt:lpstr>802.1Qcj- Amendment, Automatic Attachment to Provider Backbone Bridging (PBB) services, PAR and CSD</vt:lpstr>
      <vt:lpstr>802.3bq- Amendment,  PAR Modification Request and CSD</vt:lpstr>
      <vt:lpstr>802.3bz- Amendment, 2.5 Gb/s and 5 Gb/s, PAR and CSD</vt:lpstr>
      <vt:lpstr>802.11ay- Amendment: Enhancements for Ultra High Throughput in and around the 60 GHz Band, PAR and CSD</vt:lpstr>
      <vt:lpstr>802.15.3e- Amendment for High-rate close proximity point-to-point communications ,  PAR and CSD </vt:lpstr>
      <vt:lpstr>802.15.3e- Amendment for High-rate close proximity point-to-point communications ,  PAR and CSD </vt:lpstr>
      <vt:lpstr>Privacy Recommendation EC Study Group - Privacy Considerations for IEEE 802 Technologies, PAR and CSD </vt:lpstr>
      <vt:lpstr>PowerPoint Presentation</vt:lpstr>
      <vt:lpstr>802.24 IoT New TG request feedback</vt:lpstr>
      <vt:lpstr>Motion to Send Feedback to 802 WGs</vt:lpstr>
      <vt:lpstr>References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802-11 PAR Review - Meeting slides and minutes - March 2015</dc:title>
  <dc:subject>March 2015</dc:subject>
  <dc:creator>Jon Rosdahl</dc:creator>
  <dc:description>Jon Rosdahl (CSR Technologies)</dc:description>
  <cp:lastModifiedBy>Jon Rosdahl</cp:lastModifiedBy>
  <cp:revision>60</cp:revision>
  <cp:lastPrinted>1601-01-01T00:00:00Z</cp:lastPrinted>
  <dcterms:created xsi:type="dcterms:W3CDTF">2014-04-14T10:59:07Z</dcterms:created>
  <dcterms:modified xsi:type="dcterms:W3CDTF">2015-03-10T12:53:26Z</dcterms:modified>
</cp:coreProperties>
</file>