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5" r:id="rId4"/>
    <p:sldId id="291" r:id="rId5"/>
    <p:sldId id="272" r:id="rId6"/>
    <p:sldId id="299" r:id="rId7"/>
    <p:sldId id="273" r:id="rId8"/>
    <p:sldId id="274" r:id="rId9"/>
    <p:sldId id="268" r:id="rId10"/>
    <p:sldId id="275" r:id="rId11"/>
    <p:sldId id="289" r:id="rId12"/>
    <p:sldId id="290" r:id="rId13"/>
    <p:sldId id="271" r:id="rId14"/>
    <p:sldId id="286" r:id="rId15"/>
    <p:sldId id="292" r:id="rId16"/>
    <p:sldId id="297" r:id="rId17"/>
    <p:sldId id="295" r:id="rId18"/>
    <p:sldId id="298" r:id="rId19"/>
    <p:sldId id="293" r:id="rId20"/>
    <p:sldId id="281" r:id="rId21"/>
    <p:sldId id="282" r:id="rId22"/>
    <p:sldId id="280" r:id="rId23"/>
    <p:sldId id="283" r:id="rId24"/>
    <p:sldId id="284" r:id="rId25"/>
    <p:sldId id="285" r:id="rId26"/>
    <p:sldId id="288" r:id="rId27"/>
    <p:sldId id="287" r:id="rId28"/>
    <p:sldId id="264" r:id="rId2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7" autoAdjust="0"/>
    <p:restoredTop sz="86496" autoAdjust="0"/>
  </p:normalViewPr>
  <p:slideViewPr>
    <p:cSldViewPr>
      <p:cViewPr varScale="1">
        <p:scale>
          <a:sx n="57" d="100"/>
          <a:sy n="57" d="100"/>
        </p:scale>
        <p:origin x="-102" y="-28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48" y="78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1998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Report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11-15/0227r0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iffin.meeting.verilan.com/docs/802.21" TargetMode="External"/><Relationship Id="rId13" Type="http://schemas.openxmlformats.org/officeDocument/2006/relationships/hyperlink" Target="http://griffin.meeting.verilan.com/docs/802-ec" TargetMode="External"/><Relationship Id="rId3" Type="http://schemas.openxmlformats.org/officeDocument/2006/relationships/hyperlink" Target="http://griffin.meeting.verilan.com/docs/802.11" TargetMode="External"/><Relationship Id="rId7" Type="http://schemas.openxmlformats.org/officeDocument/2006/relationships/hyperlink" Target="http://griffin.meeting.verilan.com/docs/802.19" TargetMode="External"/><Relationship Id="rId12" Type="http://schemas.openxmlformats.org/officeDocument/2006/relationships/hyperlink" Target="http://www.ieee802.org/PrivRecsg/index.html" TargetMode="External"/><Relationship Id="rId2" Type="http://schemas.openxmlformats.org/officeDocument/2006/relationships/hyperlink" Target="https://imat.iee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iffin.events.ieee.org/docs/802.18" TargetMode="External"/><Relationship Id="rId11" Type="http://schemas.openxmlformats.org/officeDocument/2006/relationships/hyperlink" Target="http://griffin.meeting.verilan.com/docs/802.24" TargetMode="External"/><Relationship Id="rId5" Type="http://schemas.openxmlformats.org/officeDocument/2006/relationships/hyperlink" Target="http://griffin.meeting.verilan.com/docs/802.16" TargetMode="External"/><Relationship Id="rId10" Type="http://schemas.openxmlformats.org/officeDocument/2006/relationships/hyperlink" Target="http://griffin.meeting.verilan.com/docs/802.23" TargetMode="External"/><Relationship Id="rId4" Type="http://schemas.openxmlformats.org/officeDocument/2006/relationships/hyperlink" Target="http://griffin.meeting.verilan.com/docs/802.15" TargetMode="External"/><Relationship Id="rId9" Type="http://schemas.openxmlformats.org/officeDocument/2006/relationships/hyperlink" Target="http://griffin.meeting.verilan.com/docs/802.22" TargetMode="External"/><Relationship Id="rId14" Type="http://schemas.openxmlformats.org/officeDocument/2006/relationships/hyperlink" Target="ftp://griffin.meeting.verilan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griffin.meeting.verila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802world.wufoo.com/forms/ieee-802-social-registration-fee-march-2015/" TargetMode="External"/><Relationship Id="rId2" Type="http://schemas.openxmlformats.org/officeDocument/2006/relationships/hyperlink" Target="https://www.estrel.com/en/entertainment/current-shows/stars-in-concer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berlin.de/en/plan/city-info/berlin-mobile" TargetMode="External"/><Relationship Id="rId2" Type="http://schemas.openxmlformats.org/officeDocument/2006/relationships/hyperlink" Target="http://www.visitberlin.de/en/plan/on-site/practical-inf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plenary/files/2015/02/Public-Transportation-Map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plenary/files/2015/02/802-0315-Local-Insights-Marc-Emmelman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09-00EC-802-plenary-future-venue-contract-status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er.ieee.org/groups/802/18/" TargetMode="External"/><Relationship Id="rId13" Type="http://schemas.openxmlformats.org/officeDocument/2006/relationships/hyperlink" Target="http://grouper.ieee.org/groups/802/PrivRecsg/index.html" TargetMode="External"/><Relationship Id="rId3" Type="http://schemas.openxmlformats.org/officeDocument/2006/relationships/hyperlink" Target="http://www.ieee802.org/1/" TargetMode="External"/><Relationship Id="rId7" Type="http://schemas.openxmlformats.org/officeDocument/2006/relationships/hyperlink" Target="http://grouper.ieee.org/groups/802/16/" TargetMode="External"/><Relationship Id="rId12" Type="http://schemas.openxmlformats.org/officeDocument/2006/relationships/hyperlink" Target="http://grouper.ieee.org/groups/802/24/index.html" TargetMode="External"/><Relationship Id="rId17" Type="http://schemas.openxmlformats.org/officeDocument/2006/relationships/hyperlink" Target="hhttp://standards.ieee.org/develop/policies/bylaws/approved-changes.pdf" TargetMode="External"/><Relationship Id="rId2" Type="http://schemas.openxmlformats.org/officeDocument/2006/relationships/hyperlink" Target="http://grouper.ieee.org/groups/802/minutes/2014_11/index.shtml" TargetMode="External"/><Relationship Id="rId16" Type="http://schemas.openxmlformats.org/officeDocument/2006/relationships/hyperlink" Target="http://standards.ieee.org/resources/antitrust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er.ieee.org/groups/802/15/pub/Meeting_Plan.html" TargetMode="External"/><Relationship Id="rId11" Type="http://schemas.openxmlformats.org/officeDocument/2006/relationships/hyperlink" Target="http://grouper.ieee.org/groups/802/22/index.html" TargetMode="External"/><Relationship Id="rId5" Type="http://schemas.openxmlformats.org/officeDocument/2006/relationships/hyperlink" Target="https://mentor.ieee.org/802.11/dcn/15/11-15-0218-00-0000-march-2015-wg-agenda.xlsx" TargetMode="External"/><Relationship Id="rId15" Type="http://schemas.openxmlformats.org/officeDocument/2006/relationships/hyperlink" Target="http://standards.ieee.org/board/pat/pat-slideset.ppt" TargetMode="External"/><Relationship Id="rId10" Type="http://schemas.openxmlformats.org/officeDocument/2006/relationships/hyperlink" Target="https://mentor.ieee.org/802.21/dcn/15/21-15-0015-00-0000-session-67-agenda.docx" TargetMode="External"/><Relationship Id="rId4" Type="http://schemas.openxmlformats.org/officeDocument/2006/relationships/hyperlink" Target="http://www.ieee802.org/3/interims/index.html" TargetMode="External"/><Relationship Id="rId9" Type="http://schemas.openxmlformats.org/officeDocument/2006/relationships/hyperlink" Target="https://mentor.ieee.org/802.19/dcn/15/19-15-0018-03-0000-march-2015-wg-agenda.xls" TargetMode="External"/><Relationship Id="rId14" Type="http://schemas.openxmlformats.org/officeDocument/2006/relationships/hyperlink" Target="http://standards.ieee.org/guides/bylaws/sect6-7.html#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Tutorials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/meetingmap/" TargetMode="External"/><Relationship Id="rId2" Type="http://schemas.openxmlformats.org/officeDocument/2006/relationships/hyperlink" Target="http://802world.org/attend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wireles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1st Vice Chair Report March 2015 Berlin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99993"/>
              </p:ext>
            </p:extLst>
          </p:nvPr>
        </p:nvGraphicFramePr>
        <p:xfrm>
          <a:off x="538501" y="2708920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01" y="2708920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0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eligible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M3.8 II Local File server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24282"/>
              </p:ext>
            </p:extLst>
          </p:nvPr>
        </p:nvGraphicFramePr>
        <p:xfrm>
          <a:off x="683568" y="1412776"/>
          <a:ext cx="7632848" cy="4140604"/>
        </p:xfrm>
        <a:graphic>
          <a:graphicData uri="http://schemas.openxmlformats.org/drawingml/2006/table">
            <a:tbl>
              <a:tblPr/>
              <a:tblGrid>
                <a:gridCol w="3816424"/>
                <a:gridCol w="3816424"/>
              </a:tblGrid>
              <a:tr h="3888432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Attendance Links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802.15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802.16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802.18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802.19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802.20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802.22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802.24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12902" marR="12902" marT="12902" marB="12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Working Group Documents (Local Document Server)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  <a:hlinkClick r:id="rId3"/>
                        </a:rPr>
                        <a:t>802.11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4"/>
                        </a:rPr>
                        <a:t>802.15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5"/>
                        </a:rPr>
                        <a:t>802.16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6"/>
                        </a:rPr>
                        <a:t>802.18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7"/>
                        </a:rPr>
                        <a:t>802.19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8"/>
                        </a:rPr>
                        <a:t>802.21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9"/>
                        </a:rPr>
                        <a:t>802.22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0"/>
                        </a:rPr>
                        <a:t>802.23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1"/>
                        </a:rPr>
                        <a:t>802.24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  <a:hlinkClick r:id="rId12"/>
                        </a:rPr>
                        <a:t>802</a:t>
                      </a:r>
                      <a:r>
                        <a:rPr lang="en-US" sz="1800" baseline="0" dirty="0" smtClean="0">
                          <a:effectLst/>
                          <a:hlinkClick r:id="rId12"/>
                        </a:rPr>
                        <a:t> Privacy </a:t>
                      </a:r>
                      <a:r>
                        <a:rPr lang="en-US" sz="1800" baseline="0" dirty="0" err="1" smtClean="0">
                          <a:effectLst/>
                          <a:hlinkClick r:id="rId12"/>
                        </a:rPr>
                        <a:t>Rcommendation</a:t>
                      </a:r>
                      <a:r>
                        <a:rPr lang="en-US" sz="1800" baseline="0" dirty="0" smtClean="0">
                          <a:effectLst/>
                          <a:hlinkClick r:id="rId12"/>
                        </a:rPr>
                        <a:t> SG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3"/>
                        </a:rPr>
                        <a:t>802 Executive </a:t>
                      </a:r>
                      <a:r>
                        <a:rPr lang="en-US" sz="1800" dirty="0" smtClean="0">
                          <a:effectLst/>
                          <a:hlinkClick r:id="rId13"/>
                        </a:rPr>
                        <a:t>Committee</a:t>
                      </a:r>
                      <a:endParaRPr lang="en-US" sz="1800" dirty="0">
                        <a:effectLst/>
                      </a:endParaRPr>
                    </a:p>
                  </a:txBody>
                  <a:tcPr marL="12902" marR="12902" marT="12902" marB="12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551723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14"/>
              </a:rPr>
              <a:t>f</a:t>
            </a:r>
            <a:r>
              <a:rPr lang="en-US" b="1" dirty="0" smtClean="0">
                <a:hlinkClick r:id="rId14"/>
              </a:rPr>
              <a:t>tp</a:t>
            </a:r>
            <a:r>
              <a:rPr lang="en-US" b="1" dirty="0">
                <a:hlinkClick r:id="rId14"/>
              </a:rPr>
              <a:t>://griffin.meeting.verilan.com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1" dirty="0">
                <a:solidFill>
                  <a:srgbClr val="FF0000"/>
                </a:solidFill>
              </a:rPr>
              <a:t>Please DO NOT synchronize your documents directly with Mentor!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Synchronizing while at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724400"/>
          </a:xfrm>
        </p:spPr>
        <p:txBody>
          <a:bodyPr/>
          <a:lstStyle/>
          <a:p>
            <a:r>
              <a:rPr lang="en-GB" dirty="0" smtClean="0"/>
              <a:t>Particularly important when external bandwidth is limited and unreliable</a:t>
            </a:r>
          </a:p>
          <a:p>
            <a:r>
              <a:rPr lang="en-GB" dirty="0" smtClean="0"/>
              <a:t>Use anonymous ftp</a:t>
            </a:r>
          </a:p>
          <a:p>
            <a:pPr lvl="1"/>
            <a:r>
              <a:rPr lang="en-US" b="1" dirty="0" smtClean="0"/>
              <a:t>Host: </a:t>
            </a:r>
            <a:r>
              <a:rPr lang="en-US" b="1" dirty="0">
                <a:hlinkClick r:id="rId2"/>
              </a:rPr>
              <a:t>ftp://griffin.meeting.verilan.com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User: anonymous</a:t>
            </a:r>
          </a:p>
          <a:p>
            <a:pPr lvl="1"/>
            <a:r>
              <a:rPr lang="en-US" b="1" dirty="0" smtClean="0"/>
              <a:t>Password:  &lt;your-email-address-here&gt;</a:t>
            </a:r>
          </a:p>
          <a:p>
            <a:pPr lvl="1"/>
            <a:r>
              <a:rPr lang="en-GB" b="1" dirty="0" smtClean="0"/>
              <a:t>Destination directory: /802.11/14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Freeware tools are available,  for example search for “</a:t>
            </a:r>
            <a:r>
              <a:rPr lang="en-GB" dirty="0" err="1" smtClean="0"/>
              <a:t>syncback</a:t>
            </a:r>
            <a:r>
              <a:rPr lang="en-GB" dirty="0" smtClean="0"/>
              <a:t> free”  **</a:t>
            </a:r>
          </a:p>
          <a:p>
            <a:pPr>
              <a:buFontTx/>
              <a:buNone/>
            </a:pPr>
            <a:r>
              <a:rPr lang="en-GB" sz="1800" dirty="0" smtClean="0"/>
              <a:t>** Other tools are available.  The IEEE does not endorse the use of any particular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8944"/>
          </a:xfrm>
        </p:spPr>
        <p:txBody>
          <a:bodyPr/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M3.9	II	Breakfast, breaks, Social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4632" cy="5328592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BEVERAGE SERVICE </a:t>
            </a:r>
          </a:p>
          <a:p>
            <a:r>
              <a:rPr lang="fr-FR" sz="2800" dirty="0" err="1"/>
              <a:t>Estrel</a:t>
            </a:r>
            <a:r>
              <a:rPr lang="fr-FR" sz="2800" dirty="0"/>
              <a:t> </a:t>
            </a:r>
            <a:r>
              <a:rPr lang="fr-FR" sz="2800" dirty="0" err="1"/>
              <a:t>Conference</a:t>
            </a:r>
            <a:r>
              <a:rPr lang="fr-FR" sz="2800" dirty="0"/>
              <a:t> Centre Foyer &amp; Foyer </a:t>
            </a:r>
            <a:r>
              <a:rPr lang="fr-FR" sz="2800" dirty="0" err="1"/>
              <a:t>Estrel</a:t>
            </a:r>
            <a:r>
              <a:rPr lang="fr-FR" sz="2800" dirty="0"/>
              <a:t> Hall </a:t>
            </a:r>
            <a:endParaRPr lang="fr-FR" sz="2800" b="0" dirty="0"/>
          </a:p>
          <a:p>
            <a:pPr lvl="1"/>
            <a:r>
              <a:rPr lang="en-US" sz="2400" dirty="0" smtClean="0"/>
              <a:t>Morning Coffee/Tea </a:t>
            </a:r>
            <a:r>
              <a:rPr lang="en-US" sz="2400" b="0" dirty="0"/>
              <a:t>10:00 AM to 11:00 AM </a:t>
            </a:r>
          </a:p>
          <a:p>
            <a:pPr lvl="1"/>
            <a:r>
              <a:rPr lang="en-US" sz="2400" dirty="0"/>
              <a:t>Afternoon Coffee/Tea </a:t>
            </a:r>
            <a:r>
              <a:rPr lang="en-US" sz="2400" b="0" dirty="0"/>
              <a:t>3:00 PM to 4:00 PM </a:t>
            </a:r>
            <a:endParaRPr lang="en-US" sz="2400" b="0" dirty="0" smtClean="0"/>
          </a:p>
          <a:p>
            <a:pPr lvl="1"/>
            <a:endParaRPr lang="en-US" sz="2400" b="0" dirty="0"/>
          </a:p>
          <a:p>
            <a:r>
              <a:rPr lang="en-US" sz="2800" dirty="0">
                <a:solidFill>
                  <a:srgbClr val="002060"/>
                </a:solidFill>
              </a:rPr>
              <a:t>LUNCH SERVICE </a:t>
            </a:r>
          </a:p>
          <a:p>
            <a:pPr lvl="1"/>
            <a:r>
              <a:rPr lang="en-US" sz="2400" dirty="0"/>
              <a:t>Foyer </a:t>
            </a:r>
            <a:r>
              <a:rPr lang="en-US" sz="2400" dirty="0" err="1"/>
              <a:t>Estrel</a:t>
            </a:r>
            <a:r>
              <a:rPr lang="en-US" sz="2400" dirty="0"/>
              <a:t> Hall </a:t>
            </a:r>
            <a:endParaRPr lang="en-US" sz="2400" b="0" dirty="0"/>
          </a:p>
          <a:p>
            <a:pPr lvl="1"/>
            <a:r>
              <a:rPr lang="en-US" sz="2400" dirty="0"/>
              <a:t>Monday - Thursday </a:t>
            </a:r>
            <a:r>
              <a:rPr lang="en-US" sz="2400" b="0" dirty="0"/>
              <a:t>11:30 AM to </a:t>
            </a:r>
            <a:r>
              <a:rPr lang="en-US" sz="2400" b="0" dirty="0" smtClean="0"/>
              <a:t>1:30 </a:t>
            </a:r>
            <a:r>
              <a:rPr lang="en-US" sz="2400" b="0" dirty="0"/>
              <a:t>PM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9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pPr lvl="0"/>
            <a:r>
              <a:rPr lang="en-GB" dirty="0"/>
              <a:t>M3.9	 </a:t>
            </a:r>
            <a:r>
              <a:rPr lang="en-GB" dirty="0" smtClean="0"/>
              <a:t>II</a:t>
            </a:r>
            <a:r>
              <a:rPr lang="en-GB" dirty="0"/>
              <a:t>	</a:t>
            </a:r>
            <a:r>
              <a:rPr lang="en-GB" dirty="0" smtClean="0"/>
              <a:t>Social </a:t>
            </a:r>
            <a:r>
              <a:rPr lang="en-GB" dirty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50405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SOCIAL EVENT ‘Stars In Concert’ </a:t>
            </a:r>
          </a:p>
          <a:p>
            <a:r>
              <a:rPr lang="en-US" sz="2000" b="0" dirty="0"/>
              <a:t>All registered attendees and their guests are invited to attend the ‘</a:t>
            </a:r>
            <a:r>
              <a:rPr lang="en-US" sz="2000" b="0" i="1" dirty="0"/>
              <a:t>Stars In Concert’ </a:t>
            </a:r>
            <a:r>
              <a:rPr lang="en-US" sz="2000" b="0" dirty="0"/>
              <a:t>show at the </a:t>
            </a:r>
            <a:r>
              <a:rPr lang="en-US" sz="2000" b="0" dirty="0" err="1"/>
              <a:t>Estrel</a:t>
            </a:r>
            <a:r>
              <a:rPr lang="en-US" sz="2000" b="0" dirty="0"/>
              <a:t> Festival Centre at 6:30 PM on Wednesday March 1, 2015. (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www.estrel.com/en/entertainment/current-shows/stars-in-concert.html</a:t>
            </a:r>
            <a:r>
              <a:rPr lang="en-US" sz="2000" b="0" dirty="0" smtClean="0"/>
              <a:t>) </a:t>
            </a:r>
          </a:p>
          <a:p>
            <a:endParaRPr lang="en-US" sz="2000" b="0" dirty="0" smtClean="0"/>
          </a:p>
          <a:p>
            <a:r>
              <a:rPr lang="en-US" dirty="0">
                <a:solidFill>
                  <a:srgbClr val="002060"/>
                </a:solidFill>
              </a:rPr>
              <a:t>SOCIAL EVENT TICKETS </a:t>
            </a:r>
          </a:p>
          <a:p>
            <a:pPr lvl="1"/>
            <a:r>
              <a:rPr lang="en-US" b="0" dirty="0"/>
              <a:t>The cost of the social event is not included in the registration fee. </a:t>
            </a:r>
          </a:p>
          <a:p>
            <a:pPr lvl="2"/>
            <a:r>
              <a:rPr lang="en-US" b="0" dirty="0"/>
              <a:t>Attendee Ticket Price: $US 30.00 </a:t>
            </a:r>
          </a:p>
          <a:p>
            <a:pPr lvl="2"/>
            <a:r>
              <a:rPr lang="en-US" b="0" dirty="0"/>
              <a:t>Guest Ticket Price</a:t>
            </a:r>
            <a:r>
              <a:rPr lang="en-US" b="0" dirty="0" smtClean="0"/>
              <a:t>:      </a:t>
            </a:r>
            <a:r>
              <a:rPr lang="en-US" b="0" dirty="0"/>
              <a:t>$US 60.00 </a:t>
            </a:r>
          </a:p>
          <a:p>
            <a:pPr lvl="1"/>
            <a:r>
              <a:rPr lang="en-US" b="0" dirty="0"/>
              <a:t>A limited number of tickets for the show are </a:t>
            </a:r>
            <a:r>
              <a:rPr lang="en-US" b="0" dirty="0" smtClean="0"/>
              <a:t>available and </a:t>
            </a:r>
            <a:r>
              <a:rPr lang="en-US" b="0" dirty="0"/>
              <a:t>can be </a:t>
            </a:r>
            <a:r>
              <a:rPr lang="en-US" b="0" dirty="0" smtClean="0"/>
              <a:t>purchased at 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802world.wufoo.com/forms/ieee-802-social-registration-fee-march-2015/</a:t>
            </a:r>
            <a:endParaRPr lang="en-US" dirty="0" smtClean="0"/>
          </a:p>
          <a:p>
            <a:pPr lvl="1"/>
            <a:r>
              <a:rPr lang="en-US" sz="2800" b="0" dirty="0" smtClean="0"/>
              <a:t>Tickets </a:t>
            </a:r>
            <a:r>
              <a:rPr lang="en-US" sz="2800" b="0" dirty="0"/>
              <a:t>are non refundable but are transferable.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9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 smtClean="0"/>
              <a:t>Tourism </a:t>
            </a:r>
            <a:r>
              <a:rPr lang="de-DE" b="0" dirty="0"/>
              <a:t>Berlin Website: http://www.visitberlin.de/en/plan/on-site/practical-info </a:t>
            </a:r>
          </a:p>
          <a:p>
            <a:r>
              <a:rPr lang="en-US" b="0" dirty="0"/>
              <a:t>Berlin Discount Card: http://www.visitberlin.de/en/article/general-faq </a:t>
            </a:r>
          </a:p>
          <a:p>
            <a:r>
              <a:rPr lang="en-US" b="0" dirty="0"/>
              <a:t>Public Transportation: http://www.visitberlin.de/de/plan/on-site/public-transportation 3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 smtClean="0"/>
              <a:t>CULTURE CURRENCY ETC. </a:t>
            </a:r>
          </a:p>
          <a:p>
            <a:r>
              <a:rPr lang="en-US" dirty="0" smtClean="0"/>
              <a:t>Landing Page for Berlin Questions </a:t>
            </a:r>
            <a:endParaRPr lang="en-US" b="0" dirty="0" smtClean="0"/>
          </a:p>
          <a:p>
            <a:r>
              <a:rPr lang="en-US" b="0" dirty="0" smtClean="0"/>
              <a:t>The following page will provide the most up to date information on time zones, transportation, weather, currency, customs, free public </a:t>
            </a:r>
            <a:r>
              <a:rPr lang="en-US" b="0" dirty="0" err="1" smtClean="0"/>
              <a:t>wi-fi</a:t>
            </a:r>
            <a:r>
              <a:rPr lang="en-US" b="0" dirty="0" smtClean="0"/>
              <a:t> and more: </a:t>
            </a:r>
            <a:r>
              <a:rPr lang="en-US" b="0" dirty="0" smtClean="0">
                <a:hlinkClick r:id="rId2"/>
              </a:rPr>
              <a:t>http://www.visitberlin.de/en/plan/on-site/practical-info</a:t>
            </a:r>
            <a:endParaRPr lang="en-US" b="0" dirty="0" smtClean="0"/>
          </a:p>
          <a:p>
            <a:r>
              <a:rPr lang="en-US" b="0" dirty="0" smtClean="0"/>
              <a:t> </a:t>
            </a:r>
          </a:p>
          <a:p>
            <a:r>
              <a:rPr lang="en-US" dirty="0" smtClean="0"/>
              <a:t>Apps &amp; Guides for your Mobile </a:t>
            </a:r>
            <a:endParaRPr lang="en-US" b="0" dirty="0" smtClean="0"/>
          </a:p>
          <a:p>
            <a:r>
              <a:rPr lang="en-US" b="0" dirty="0" smtClean="0">
                <a:hlinkClick r:id="rId3"/>
              </a:rPr>
              <a:t>http://www.visitberlin.de/en/plan/city-info/berlin-mobile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r>
              <a:rPr lang="en-US" dirty="0" smtClean="0"/>
              <a:t>Ground Transportation Map </a:t>
            </a:r>
          </a:p>
          <a:p>
            <a:r>
              <a:rPr lang="en-US" b="0" dirty="0" smtClean="0">
                <a:hlinkClick r:id="rId2"/>
              </a:rPr>
              <a:t>http://802world.org/plenary/files/2015/02/Public-Transportation-Maps.pdf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dirty="0" smtClean="0"/>
              <a:t>Credit Cards </a:t>
            </a:r>
            <a:endParaRPr lang="en-US" b="0" dirty="0" smtClean="0"/>
          </a:p>
          <a:p>
            <a:r>
              <a:rPr lang="en-US" b="0" dirty="0" smtClean="0"/>
              <a:t>Most but not all places can accept credit cards (VISA, Master, AMEX, Dinners). Bring cash just in case – local currency (EURO).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3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LOCAL INSIGHTS </a:t>
            </a:r>
          </a:p>
          <a:p>
            <a:r>
              <a:rPr lang="en-US" b="0" dirty="0" smtClean="0"/>
              <a:t>We worked with </a:t>
            </a:r>
            <a:r>
              <a:rPr lang="en-US" b="0" dirty="0" err="1" smtClean="0"/>
              <a:t>with</a:t>
            </a:r>
            <a:r>
              <a:rPr lang="en-US" b="0" dirty="0" smtClean="0"/>
              <a:t> Berlin based IEEE 802 members give you the inside scoop on Berlin. </a:t>
            </a:r>
          </a:p>
          <a:p>
            <a:r>
              <a:rPr lang="en-US" b="0" dirty="0" smtClean="0">
                <a:hlinkClick r:id="rId2"/>
              </a:rPr>
              <a:t>http://802world.org/plenary/files/2015/02/802-0315-Local-Insights-Marc-Emmelmann.pdf</a:t>
            </a:r>
            <a:endParaRPr lang="en-US" b="0" dirty="0" smtClean="0"/>
          </a:p>
          <a:p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PHONE #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</a:t>
            </a:r>
            <a:r>
              <a:rPr lang="en-US" sz="3200" dirty="0"/>
              <a:t>the case of emergency </a:t>
            </a:r>
            <a:endParaRPr lang="en-US" sz="3200" b="0" dirty="0"/>
          </a:p>
          <a:p>
            <a:pPr lvl="1"/>
            <a:r>
              <a:rPr lang="en-US" sz="2800" b="0" dirty="0"/>
              <a:t>Police: 110 </a:t>
            </a:r>
          </a:p>
          <a:p>
            <a:pPr lvl="1"/>
            <a:r>
              <a:rPr lang="en-US" sz="2800" b="0" dirty="0"/>
              <a:t>Fire department/ ambulance: 112 (worldwide) </a:t>
            </a:r>
          </a:p>
          <a:p>
            <a:pPr lvl="1"/>
            <a:r>
              <a:rPr lang="en-US" sz="2800" b="0" dirty="0"/>
              <a:t>Medical: +49 30 – 31 00 31 </a:t>
            </a:r>
          </a:p>
          <a:p>
            <a:pPr lvl="1"/>
            <a:r>
              <a:rPr lang="en-US" sz="2800" b="0" dirty="0"/>
              <a:t>Call a Doc: +49 1804 – 22 55 23 62 </a:t>
            </a:r>
            <a:endParaRPr lang="en-US" sz="2800" b="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683224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/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II Announcements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72816"/>
            <a:ext cx="7774632" cy="4608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3.1.2 – Straw Poll</a:t>
            </a:r>
          </a:p>
          <a:p>
            <a:r>
              <a:rPr lang="en-US" dirty="0" smtClean="0"/>
              <a:t>3.13 --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F3.1.2 -Straw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-- </a:t>
            </a:r>
          </a:p>
          <a:p>
            <a:r>
              <a:rPr lang="en-US" dirty="0" smtClean="0"/>
              <a:t>No –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85800"/>
            <a:ext cx="7992888" cy="1065213"/>
          </a:xfrm>
        </p:spPr>
        <p:txBody>
          <a:bodyPr/>
          <a:lstStyle/>
          <a:p>
            <a:r>
              <a:rPr lang="en-US" dirty="0" smtClean="0"/>
              <a:t>F3.1.3 Future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752528"/>
          </a:xfrm>
        </p:spPr>
        <p:txBody>
          <a:bodyPr/>
          <a:lstStyle/>
          <a:p>
            <a:r>
              <a:rPr lang="en-US" sz="2800" dirty="0" smtClean="0"/>
              <a:t>2015: </a:t>
            </a:r>
          </a:p>
          <a:p>
            <a:r>
              <a:rPr lang="en-US" sz="2000" dirty="0"/>
              <a:t>	</a:t>
            </a:r>
            <a:r>
              <a:rPr lang="en-US" dirty="0" smtClean="0"/>
              <a:t>May </a:t>
            </a:r>
            <a:r>
              <a:rPr lang="en-US" dirty="0" smtClean="0"/>
              <a:t>10-15,  Hyatt Regency Vancouver, Canada</a:t>
            </a:r>
          </a:p>
          <a:p>
            <a:r>
              <a:rPr lang="en-US" dirty="0"/>
              <a:t>	</a:t>
            </a:r>
            <a:r>
              <a:rPr lang="en-US" dirty="0" smtClean="0"/>
              <a:t>May 20-21,  </a:t>
            </a:r>
            <a:r>
              <a:rPr lang="en-US" dirty="0" err="1" smtClean="0"/>
              <a:t>Shenzen</a:t>
            </a:r>
            <a:r>
              <a:rPr lang="en-US" dirty="0" smtClean="0"/>
              <a:t>, China</a:t>
            </a:r>
          </a:p>
          <a:p>
            <a:r>
              <a:rPr lang="en-US" dirty="0"/>
              <a:t>	</a:t>
            </a:r>
            <a:r>
              <a:rPr lang="en-US" dirty="0" smtClean="0"/>
              <a:t>July 12-17,  Hilton Waikoloa Village, HI</a:t>
            </a:r>
          </a:p>
          <a:p>
            <a:r>
              <a:rPr lang="en-US" dirty="0"/>
              <a:t>	</a:t>
            </a:r>
            <a:r>
              <a:rPr lang="en-US" dirty="0" smtClean="0"/>
              <a:t>September 13-18, </a:t>
            </a:r>
            <a:r>
              <a:rPr lang="en-US" dirty="0" err="1" smtClean="0"/>
              <a:t>Centara</a:t>
            </a:r>
            <a:r>
              <a:rPr lang="en-US" dirty="0" smtClean="0"/>
              <a:t> Grand Hotel, Bangkok, Thailand</a:t>
            </a:r>
          </a:p>
          <a:p>
            <a:r>
              <a:rPr lang="en-US" dirty="0"/>
              <a:t>	</a:t>
            </a:r>
            <a:r>
              <a:rPr lang="en-US" dirty="0" smtClean="0"/>
              <a:t>November 8-13, Hyatt Regency, Dallas, 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F3.1.3 Future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2016:</a:t>
            </a:r>
          </a:p>
          <a:p>
            <a:pPr lvl="1"/>
            <a:r>
              <a:rPr lang="en-US" sz="2400" dirty="0" smtClean="0"/>
              <a:t>January 13-14, Xi’an, China</a:t>
            </a:r>
          </a:p>
          <a:p>
            <a:pPr lvl="1"/>
            <a:r>
              <a:rPr lang="en-US" sz="2400" dirty="0" smtClean="0"/>
              <a:t>January 17-22, Hyatt Regency, Atlanta,  GA</a:t>
            </a:r>
          </a:p>
          <a:p>
            <a:pPr lvl="1"/>
            <a:r>
              <a:rPr lang="en-US" sz="2400" dirty="0" smtClean="0"/>
              <a:t>March 13-18, Sands Venetian Hotel, Macau, PRC</a:t>
            </a:r>
          </a:p>
          <a:p>
            <a:pPr lvl="1"/>
            <a:r>
              <a:rPr lang="en-US" sz="2400" dirty="0" smtClean="0"/>
              <a:t>May 15-20, Hilton Waikoloa Village, HI</a:t>
            </a:r>
          </a:p>
          <a:p>
            <a:pPr lvl="1"/>
            <a:r>
              <a:rPr lang="en-US" sz="2400" dirty="0" smtClean="0"/>
              <a:t>July 24-29, Manchester Grand Hyatt, San Diego, CA</a:t>
            </a:r>
          </a:p>
          <a:p>
            <a:pPr lvl="1"/>
            <a:r>
              <a:rPr lang="en-US" sz="2400" dirty="0" smtClean="0"/>
              <a:t>September 18-23,  TBD (Europe)</a:t>
            </a:r>
          </a:p>
          <a:p>
            <a:pPr lvl="1"/>
            <a:r>
              <a:rPr lang="en-US" sz="2400" dirty="0" smtClean="0"/>
              <a:t>September, Chongqing, China</a:t>
            </a:r>
          </a:p>
          <a:p>
            <a:pPr lvl="1"/>
            <a:r>
              <a:rPr lang="en-US" sz="2400" dirty="0" smtClean="0"/>
              <a:t>November 6-11 Grand Hyatt San Antonio, TX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F3.1.3 Future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537621"/>
          </a:xfrm>
        </p:spPr>
        <p:txBody>
          <a:bodyPr/>
          <a:lstStyle/>
          <a:p>
            <a:r>
              <a:rPr lang="en-US" dirty="0" smtClean="0"/>
              <a:t>2017: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January  15-20,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Hyatt Regency, Atlanta, GA – TBC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March 12-17, 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Hyatt Regency/Fairmont, Vancouver Canada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May 14-19, Daejeon Convention Center, Daejeon Korea (TBC)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July 9-14, </a:t>
            </a:r>
            <a:r>
              <a:rPr lang="en-US" sz="2400" kern="1200" dirty="0" err="1" smtClean="0">
                <a:latin typeface="Calibri" panose="020F0502020204030204" pitchFamily="34" charset="0"/>
              </a:rPr>
              <a:t>Estrel</a:t>
            </a:r>
            <a:r>
              <a:rPr lang="en-US" sz="2400" kern="1200" dirty="0" smtClean="0">
                <a:latin typeface="Calibri" panose="020F0502020204030204" pitchFamily="34" charset="0"/>
              </a:rPr>
              <a:t> Hotel and Convention Center, Berlin, Germany,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September 10-15, Hilton Waikoloa Village, Kona, HI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November 5-10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Caribe, Orlando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FL - TBC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mentor.ieee.org/802-ec/dcn/12/ec-12-0040-09-00EC-802-plenary-future-venue-contract-status.xlsx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M3.3</a:t>
            </a:r>
            <a:r>
              <a:rPr lang="en-GB" dirty="0"/>
              <a:t>	II	Other WG meeting plans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17061" cy="4681637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802 Working Group, TAG, and EC officer opening reports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802.1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802.3</a:t>
            </a:r>
            <a:r>
              <a:rPr lang="en-US" dirty="0" smtClean="0">
                <a:solidFill>
                  <a:schemeClr val="tx1"/>
                </a:solidFill>
              </a:rPr>
              <a:t> 		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802.11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802.15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802.16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8"/>
              </a:rPr>
              <a:t>802.18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hlinkClick r:id="rId9"/>
              </a:rPr>
              <a:t>802.19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0"/>
              </a:rPr>
              <a:t>802.21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802.22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2"/>
              </a:rPr>
              <a:t>802.24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3"/>
              </a:rPr>
              <a:t>Privacy </a:t>
            </a:r>
            <a:r>
              <a:rPr lang="en-US" dirty="0" smtClean="0">
                <a:solidFill>
                  <a:schemeClr val="tx1"/>
                </a:solidFill>
                <a:hlinkClick r:id="rId13"/>
              </a:rPr>
              <a:t>Recommendation </a:t>
            </a:r>
            <a:r>
              <a:rPr lang="en-US" dirty="0" smtClean="0">
                <a:solidFill>
                  <a:schemeClr val="tx1"/>
                </a:solidFill>
                <a:hlinkClick r:id="rId13"/>
              </a:rPr>
              <a:t>EC </a:t>
            </a:r>
            <a:r>
              <a:rPr lang="en-US" dirty="0">
                <a:solidFill>
                  <a:schemeClr val="tx1"/>
                </a:solidFill>
                <a:hlinkClick r:id="rId13"/>
              </a:rPr>
              <a:t>Study Group 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Executive Secretary </a:t>
            </a:r>
            <a:r>
              <a:rPr lang="en-US" dirty="0" smtClean="0">
                <a:solidFill>
                  <a:schemeClr val="tx1"/>
                </a:solidFill>
              </a:rPr>
              <a:t>:TBC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Treasurer </a:t>
            </a:r>
            <a:r>
              <a:rPr lang="en-US" dirty="0" smtClean="0">
                <a:solidFill>
                  <a:schemeClr val="tx1"/>
                </a:solidFill>
              </a:rPr>
              <a:t>:TBC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4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(in IEEE-SA bylaws), </a:t>
            </a:r>
            <a:r>
              <a:rPr lang="en-US" dirty="0">
                <a:solidFill>
                  <a:schemeClr val="tx1"/>
                </a:solidFill>
                <a:hlinkClick r:id="rId15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(slide set), and </a:t>
            </a:r>
            <a:r>
              <a:rPr lang="en-US" dirty="0" smtClean="0">
                <a:solidFill>
                  <a:schemeClr val="tx1"/>
                </a:solidFill>
                <a:hlinkClick r:id="rId16"/>
              </a:rPr>
              <a:t>antitrust </a:t>
            </a:r>
            <a:r>
              <a:rPr lang="en-US" dirty="0">
                <a:solidFill>
                  <a:schemeClr val="tx1"/>
                </a:solidFill>
                <a:hlinkClick r:id="rId16"/>
              </a:rPr>
              <a:t>guidelines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7"/>
              </a:rPr>
              <a:t>New Patent Policy </a:t>
            </a:r>
            <a:r>
              <a:rPr lang="en-US" dirty="0" smtClean="0">
                <a:solidFill>
                  <a:schemeClr val="tx1"/>
                </a:solidFill>
              </a:rPr>
              <a:t>changes (Effective 15 March)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Tutorials Monday Night – </a:t>
            </a:r>
            <a:br>
              <a:rPr lang="en-US" dirty="0" smtClean="0"/>
            </a:br>
            <a:r>
              <a:rPr lang="en-US" dirty="0" smtClean="0"/>
              <a:t>ECC Room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321597"/>
          </a:xfrm>
        </p:spPr>
        <p:txBody>
          <a:bodyPr/>
          <a:lstStyle/>
          <a:p>
            <a:r>
              <a:rPr lang="en-US" sz="2800" b="0" dirty="0" smtClean="0"/>
              <a:t>Tutorial Session information: 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www.ieee802.org/Tutorials.shtml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6:00 </a:t>
            </a:r>
            <a:r>
              <a:rPr lang="en-US" b="1" dirty="0"/>
              <a:t>PM – 7:30 PM </a:t>
            </a:r>
          </a:p>
          <a:p>
            <a:pPr lvl="1"/>
            <a:r>
              <a:rPr lang="en-US" sz="2400" b="0" dirty="0" smtClean="0"/>
              <a:t>	Real-Time </a:t>
            </a:r>
            <a:r>
              <a:rPr lang="en-US" sz="2400" b="0" dirty="0"/>
              <a:t>Ethernet on IEEE 802.3 Networks </a:t>
            </a:r>
          </a:p>
          <a:p>
            <a:r>
              <a:rPr lang="en-US" b="1" dirty="0"/>
              <a:t>7:30 PM – 9:00 PM </a:t>
            </a:r>
          </a:p>
          <a:p>
            <a:pPr lvl="1"/>
            <a:r>
              <a:rPr lang="en-US" sz="2400" b="0" dirty="0" smtClean="0"/>
              <a:t>	Intro </a:t>
            </a:r>
            <a:r>
              <a:rPr lang="en-US" sz="2400" b="0" dirty="0"/>
              <a:t>to P802.3bn EPON Protocol over Coax (</a:t>
            </a:r>
            <a:r>
              <a:rPr lang="en-US" sz="2400" b="0" dirty="0" err="1"/>
              <a:t>EPoC</a:t>
            </a:r>
            <a:r>
              <a:rPr lang="en-US" sz="2400" b="0" dirty="0"/>
              <a:t>) - Part 2 </a:t>
            </a:r>
          </a:p>
          <a:p>
            <a:r>
              <a:rPr lang="en-US" b="1" dirty="0"/>
              <a:t>9:00 PM – 10:30 PM </a:t>
            </a:r>
          </a:p>
          <a:p>
            <a:pPr lvl="1"/>
            <a:r>
              <a:rPr lang="en-US" sz="2400" b="0" dirty="0" smtClean="0"/>
              <a:t>	IEEE </a:t>
            </a:r>
            <a:r>
              <a:rPr lang="en-US" sz="2400" b="0" dirty="0"/>
              <a:t>802.15.7r1 - Expanding User Experiences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8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465613"/>
          </a:xfrm>
        </p:spPr>
        <p:txBody>
          <a:bodyPr/>
          <a:lstStyle/>
          <a:p>
            <a:r>
              <a:rPr lang="en-US" dirty="0" smtClean="0"/>
              <a:t>MOBILE DEVICE SCHEDULE</a:t>
            </a:r>
          </a:p>
          <a:p>
            <a:r>
              <a:rPr lang="en-US" dirty="0" smtClean="0">
                <a:hlinkClick r:id="rId2"/>
              </a:rPr>
              <a:t>http://802world.org/attendee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0" dirty="0" smtClean="0"/>
              <a:t> </a:t>
            </a:r>
            <a:r>
              <a:rPr lang="en-US" dirty="0"/>
              <a:t>MEETING MAP (FLOOR PLAN) </a:t>
            </a:r>
          </a:p>
          <a:p>
            <a:r>
              <a:rPr lang="en-US" b="0" dirty="0"/>
              <a:t>Accessed online </a:t>
            </a:r>
            <a:r>
              <a:rPr lang="en-US" b="0" dirty="0" smtClean="0"/>
              <a:t>at </a:t>
            </a:r>
            <a:r>
              <a:rPr lang="en-US" dirty="0" smtClean="0">
                <a:hlinkClick r:id="rId3"/>
              </a:rPr>
              <a:t>http://802world.org/plenary/meetingmap/</a:t>
            </a: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2573" y="25649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11996"/>
              </p:ext>
            </p:extLst>
          </p:nvPr>
        </p:nvGraphicFramePr>
        <p:xfrm>
          <a:off x="683568" y="764704"/>
          <a:ext cx="7704192" cy="552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3" imgW="6858000" imgH="5143500" progId="AcroExch.Document.11">
                  <p:embed/>
                </p:oleObj>
              </mc:Choice>
              <mc:Fallback>
                <p:oleObj name="Acrobat Document" r:id="rId3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64704"/>
                        <a:ext cx="7704192" cy="5524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dirty="0" smtClean="0"/>
              <a:t>Note: the schedule on this calendar will be updated,  but any room changes will probably not be.  Online Meeting Schedule is most </a:t>
            </a:r>
            <a:r>
              <a:rPr lang="en-GB" dirty="0" err="1" smtClean="0"/>
              <a:t>accurrate</a:t>
            </a:r>
            <a:r>
              <a:rPr lang="en-GB" dirty="0" smtClean="0"/>
              <a:t>.  Room changes will be posted on rooms.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II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846640" cy="4680520"/>
          </a:xfrm>
        </p:spPr>
        <p:txBody>
          <a:bodyPr/>
          <a:lstStyle/>
          <a:p>
            <a:r>
              <a:rPr lang="en-US" dirty="0" smtClean="0"/>
              <a:t>802 Wireless Interim: May 10-15, 2015</a:t>
            </a:r>
          </a:p>
          <a:p>
            <a:r>
              <a:rPr lang="en-US" dirty="0"/>
              <a:t>	</a:t>
            </a:r>
            <a:r>
              <a:rPr lang="en-US" dirty="0" smtClean="0"/>
              <a:t>Location: </a:t>
            </a:r>
            <a:r>
              <a:rPr lang="en-GB" dirty="0" smtClean="0"/>
              <a:t>Vancouver, BC, Canada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Meeting Hotel: Hyatt Regency, Vancouver, </a:t>
            </a:r>
            <a:r>
              <a:rPr lang="en-GB" dirty="0" smtClean="0"/>
              <a:t>Canada</a:t>
            </a:r>
          </a:p>
          <a:p>
            <a:r>
              <a:rPr lang="en-GB" dirty="0"/>
              <a:t> </a:t>
            </a:r>
            <a:r>
              <a:rPr lang="en-GB" dirty="0" smtClean="0"/>
              <a:t>   Registration expected to </a:t>
            </a:r>
            <a:r>
              <a:rPr lang="en-GB" dirty="0"/>
              <a:t>open this week: </a:t>
            </a:r>
            <a:r>
              <a:rPr lang="en-GB" dirty="0">
                <a:hlinkClick r:id="rId2"/>
              </a:rPr>
              <a:t>http://802world.org/wireless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558608" cy="366936"/>
          </a:xfrm>
        </p:spPr>
        <p:txBody>
          <a:bodyPr/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	II	Meeting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908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Updated 2015-03-08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18322"/>
              </p:ext>
            </p:extLst>
          </p:nvPr>
        </p:nvGraphicFramePr>
        <p:xfrm>
          <a:off x="2267744" y="1256997"/>
          <a:ext cx="5544616" cy="4524291"/>
        </p:xfrm>
        <a:graphic>
          <a:graphicData uri="http://schemas.openxmlformats.org/drawingml/2006/table">
            <a:tbl>
              <a:tblPr/>
              <a:tblGrid>
                <a:gridCol w="2772308"/>
                <a:gridCol w="2772308"/>
              </a:tblGrid>
              <a:tr h="5265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IEEE 802 Plenary Session - March 8-14, 2015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Registration Report by Working </a:t>
                      </a:r>
                      <a:r>
                        <a:rPr lang="en-US" sz="1800" dirty="0" smtClean="0">
                          <a:effectLst/>
                        </a:rPr>
                        <a:t>Group</a:t>
                      </a:r>
                    </a:p>
                    <a:p>
                      <a:pPr algn="ctr" fontAlgn="t"/>
                      <a:endParaRPr lang="en-US" sz="18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9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Working Group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Number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802.11 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287 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802.15 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77 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none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30 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802.18 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802.xx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802.21 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5 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802.19 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802.24 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802.22 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7774</TotalTime>
  <Words>1301</Words>
  <Application>Microsoft Office PowerPoint</Application>
  <PresentationFormat>On-screen Show (4:3)</PresentationFormat>
  <Paragraphs>302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Document</vt:lpstr>
      <vt:lpstr>Adobe Acrobat Document</vt:lpstr>
      <vt:lpstr>1st Vice Chair Report March 2015 Berlin</vt:lpstr>
      <vt:lpstr>Abstract</vt:lpstr>
      <vt:lpstr>M3.3 II Other WG meeting plans </vt:lpstr>
      <vt:lpstr>802 Tutorials Monday Night –  ECC Room 1</vt:lpstr>
      <vt:lpstr>M3.4 II Meeting room locations     </vt:lpstr>
      <vt:lpstr>PowerPoint Presentation</vt:lpstr>
      <vt:lpstr>Online Calendar</vt:lpstr>
      <vt:lpstr>M3.5 II Next meeting reminder</vt:lpstr>
      <vt:lpstr>M3.6 II Meeting registration</vt:lpstr>
      <vt:lpstr>M3.7 II Recording attendance</vt:lpstr>
      <vt:lpstr>M3.8 II Local File server</vt:lpstr>
      <vt:lpstr>Synchronizing while at the meeting</vt:lpstr>
      <vt:lpstr> M3.9 II Breakfast, breaks, Social logistics</vt:lpstr>
      <vt:lpstr>M3.9  II Social logistics</vt:lpstr>
      <vt:lpstr>TOURISM INFORMATION </vt:lpstr>
      <vt:lpstr>TOURISM INFORMATION (cont)</vt:lpstr>
      <vt:lpstr>TOURISM INFORMATION  (cont)</vt:lpstr>
      <vt:lpstr>TOURISM INFORMATION (cont)</vt:lpstr>
      <vt:lpstr>EMERGENCY PHONE # </vt:lpstr>
      <vt:lpstr>802.11 Mid-Week Plenary</vt:lpstr>
      <vt:lpstr>2.5 II Announcements</vt:lpstr>
      <vt:lpstr>W5.1 Room Change Requests</vt:lpstr>
      <vt:lpstr>802.11 WG Closing Plenary</vt:lpstr>
      <vt:lpstr>F3.1.2 -Straw Poll of membership regarding this meeting location</vt:lpstr>
      <vt:lpstr>F3.1.3 Future Venues</vt:lpstr>
      <vt:lpstr>F3.1.3 Future Venues</vt:lpstr>
      <vt:lpstr>F3.1.3 Future Venues</vt:lpstr>
      <vt:lpstr>References</vt:lpstr>
    </vt:vector>
  </TitlesOfParts>
  <Company>CSR Technologies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March 2015 Berlin</dc:title>
  <dc:subject>March 2015</dc:subject>
  <dc:creator>Jon Rosdahl</dc:creator>
  <dc:description>Jon Rosdahl (CSR Technologies Inc.)</dc:description>
  <cp:lastModifiedBy>Jon Rosdahl</cp:lastModifiedBy>
  <cp:revision>66</cp:revision>
  <cp:lastPrinted>1601-01-01T00:00:00Z</cp:lastPrinted>
  <dcterms:created xsi:type="dcterms:W3CDTF">2014-04-14T10:59:07Z</dcterms:created>
  <dcterms:modified xsi:type="dcterms:W3CDTF">2015-03-08T12:44:34Z</dcterms:modified>
  <cp:category>Report</cp:category>
</cp:coreProperties>
</file>