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85" r:id="rId5"/>
    <p:sldId id="291" r:id="rId6"/>
    <p:sldId id="296" r:id="rId7"/>
    <p:sldId id="288" r:id="rId8"/>
    <p:sldId id="293" r:id="rId9"/>
    <p:sldId id="295" r:id="rId10"/>
    <p:sldId id="269" r:id="rId11"/>
    <p:sldId id="277"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58" autoAdjust="0"/>
    <p:restoredTop sz="85203" autoAdjust="0"/>
  </p:normalViewPr>
  <p:slideViewPr>
    <p:cSldViewPr>
      <p:cViewPr varScale="1">
        <p:scale>
          <a:sx n="67" d="100"/>
          <a:sy n="67" d="100"/>
        </p:scale>
        <p:origin x="-96" y="-13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802.11-15/0226r0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802.11-15/0226r0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802.11-15/0226r0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802.11-15/0226r0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802.11-15/0226r0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802.11-15/0226r0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802.11-15/0226r0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8</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802.11-15/0226r0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sz="1200" b="0" dirty="0" smtClean="0">
                <a:solidFill>
                  <a:schemeClr val="tx1"/>
                </a:solidFill>
                <a:latin typeface="+mn-lt"/>
                <a:ea typeface="MS PGothic" pitchFamily="34" charset="-128"/>
              </a:rPr>
              <a:t>114,696.60</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11-15-0226r0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2015-03-08</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22"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10</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10</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11</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11</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22356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$1,098)</a:t>
            </a:r>
          </a:p>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sz="1800" dirty="0" smtClean="0"/>
              <a:t>665 – Atlanta ($</a:t>
            </a:r>
            <a:r>
              <a:rPr lang="en-US" sz="1800" b="1" dirty="0" smtClean="0">
                <a:solidFill>
                  <a:schemeClr val="tx1"/>
                </a:solidFill>
                <a:ea typeface="MS PGothic" pitchFamily="34" charset="-128"/>
              </a:rPr>
              <a:t>190,625 - 0</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a:t>15-15</a:t>
            </a:r>
            <a:r>
              <a:rPr lang="en-US" dirty="0"/>
              <a:t>/-0187</a:t>
            </a:r>
            <a:r>
              <a:rPr lang="en-GB" dirty="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January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a:t>
            </a:r>
            <a:r>
              <a:rPr lang="en-US" altLang="ko-KR" sz="1600" dirty="0" smtClean="0">
                <a:solidFill>
                  <a:schemeClr val="tx1"/>
                </a:solidFill>
                <a:ea typeface="굴림" pitchFamily="50" charset="-127"/>
              </a:rPr>
              <a:t>for the </a:t>
            </a:r>
            <a:r>
              <a:rPr lang="en-US" altLang="ko-KR" sz="1600" dirty="0" smtClean="0">
                <a:solidFill>
                  <a:schemeClr val="tx1"/>
                </a:solidFill>
                <a:ea typeface="굴림" pitchFamily="50" charset="-127"/>
              </a:rPr>
              <a:t>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11-15/0226r0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82923639"/>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December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33765918"/>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algn="r" fontAlgn="ctr"/>
                      <a:r>
                        <a:rPr lang="en-US" sz="2000" b="0" i="0" u="none" strike="noStrike" dirty="0">
                          <a:solidFill>
                            <a:srgbClr val="000000"/>
                          </a:solidFill>
                          <a:effectLst/>
                          <a:latin typeface="Arial"/>
                        </a:rPr>
                        <a:t>$</a:t>
                      </a:r>
                      <a:r>
                        <a:rPr lang="en-US" sz="2000" b="0" i="0" u="none" strike="noStrike" dirty="0" smtClean="0">
                          <a:solidFill>
                            <a:srgbClr val="000000"/>
                          </a:solidFill>
                          <a:effectLst/>
                          <a:latin typeface="Arial"/>
                        </a:rPr>
                        <a:t>388,537.32 </a:t>
                      </a:r>
                      <a:endParaRPr lang="en-US" sz="2000" b="0" i="0" u="none" strike="noStrike" dirty="0">
                        <a:solidFill>
                          <a:srgbClr val="000000"/>
                        </a:solidFill>
                        <a:effectLst/>
                        <a:latin typeface="Arial"/>
                      </a:endParaRPr>
                    </a:p>
                  </a:txBody>
                  <a:tcPr marL="9525" marR="9525" marT="9525" marB="0" anchor="ctr">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$336,228.06 </a:t>
                      </a:r>
                    </a:p>
                  </a:txBody>
                  <a:tcPr marL="9525" marR="9525" marT="9525" marB="0" anchor="ctr">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 </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 </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a:rPr>
                        <a:t>$</a:t>
                      </a:r>
                      <a:r>
                        <a:rPr lang="en-US" sz="2000" b="0" i="0" u="none" strike="noStrike" dirty="0" smtClean="0">
                          <a:solidFill>
                            <a:srgbClr val="000000"/>
                          </a:solidFill>
                          <a:effectLst/>
                          <a:latin typeface="Arial"/>
                        </a:rPr>
                        <a:t>293,605.39 </a:t>
                      </a:r>
                      <a:endParaRPr lang="en-US" sz="2000" b="0" i="0" u="none" strike="noStrike" dirty="0">
                        <a:solidFill>
                          <a:srgbClr val="000000"/>
                        </a:solidFill>
                        <a:effectLst/>
                        <a:latin typeface="Arial"/>
                      </a:endParaRPr>
                    </a:p>
                  </a:txBody>
                  <a:tcPr marL="9525" marR="9525" marT="9525" marB="0" anchor="ctr">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724,763.38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685135578"/>
              </p:ext>
            </p:extLst>
          </p:nvPr>
        </p:nvGraphicFramePr>
        <p:xfrm>
          <a:off x="1219200" y="990599"/>
          <a:ext cx="7086600" cy="5334002"/>
        </p:xfrm>
        <a:graphic>
          <a:graphicData uri="http://schemas.openxmlformats.org/drawingml/2006/table">
            <a:tbl>
              <a:tblPr/>
              <a:tblGrid>
                <a:gridCol w="3543300"/>
                <a:gridCol w="3543300"/>
              </a:tblGrid>
              <a:tr h="399695">
                <a:tc gridSpan="2">
                  <a:txBody>
                    <a:bodyPr/>
                    <a:lstStyle/>
                    <a:p>
                      <a:pPr algn="ctr" fontAlgn="b"/>
                      <a:r>
                        <a:rPr lang="en-US" sz="2400" b="1" i="0" u="none" strike="noStrike" dirty="0" smtClean="0">
                          <a:effectLst/>
                          <a:latin typeface="Arial"/>
                        </a:rPr>
                        <a:t>Reconciled Balance </a:t>
                      </a:r>
                      <a:r>
                        <a:rPr lang="en-US" sz="2400" b="1" i="0" u="none" strike="noStrike" dirty="0">
                          <a:effectLst/>
                          <a:latin typeface="Arial"/>
                        </a:rPr>
                        <a:t>Sheet</a:t>
                      </a:r>
                    </a:p>
                  </a:txBody>
                  <a:tcPr marL="9525" marR="9525" marT="9525" marB="0" anchor="b">
                    <a:lnL>
                      <a:noFill/>
                    </a:lnL>
                    <a:lnR>
                      <a:noFill/>
                    </a:lnR>
                    <a:lnT>
                      <a:noFill/>
                    </a:lnT>
                    <a:lnB>
                      <a:noFill/>
                    </a:lnB>
                  </a:tcPr>
                </a:tc>
                <a:tc hMerge="1">
                  <a:txBody>
                    <a:bodyPr/>
                    <a:lstStyle/>
                    <a:p>
                      <a:endParaRPr lang="en-US"/>
                    </a:p>
                  </a:txBody>
                  <a:tcPr/>
                </a:tc>
              </a:tr>
              <a:tr h="399695">
                <a:tc gridSpan="2">
                  <a:txBody>
                    <a:bodyPr/>
                    <a:lstStyle/>
                    <a:p>
                      <a:pPr algn="ctr" fontAlgn="b"/>
                      <a:r>
                        <a:rPr lang="en-US" sz="2400" b="1" i="0" u="none" strike="noStrike" dirty="0" smtClean="0">
                          <a:effectLst/>
                          <a:latin typeface="Arial"/>
                        </a:rPr>
                        <a:t>End </a:t>
                      </a:r>
                      <a:r>
                        <a:rPr lang="en-US" sz="2400" b="1" i="0" u="none" strike="noStrike" dirty="0">
                          <a:effectLst/>
                          <a:latin typeface="Arial"/>
                        </a:rPr>
                        <a:t>of Jan 2015</a:t>
                      </a:r>
                    </a:p>
                  </a:txBody>
                  <a:tcPr marL="9525" marR="9525" marT="9525" marB="0" anchor="b">
                    <a:lnL>
                      <a:noFill/>
                    </a:lnL>
                    <a:lnR>
                      <a:noFill/>
                    </a:lnR>
                    <a:lnT>
                      <a:noFill/>
                    </a:lnT>
                    <a:lnB>
                      <a:noFill/>
                    </a:lnB>
                  </a:tcPr>
                </a:tc>
                <a:tc hMerge="1">
                  <a:txBody>
                    <a:bodyPr/>
                    <a:lstStyle/>
                    <a:p>
                      <a:endParaRPr lang="en-US"/>
                    </a:p>
                  </a:txBody>
                  <a:tcPr/>
                </a:tc>
              </a:tr>
              <a:tr h="237382">
                <a:tc>
                  <a:txBody>
                    <a:bodyPr/>
                    <a:lstStyle/>
                    <a:p>
                      <a:pPr algn="l" fontAlgn="b"/>
                      <a:r>
                        <a:rPr lang="en-US" sz="1400" b="1" i="0" u="none" strike="noStrike" dirty="0">
                          <a:effectLst/>
                          <a:latin typeface="Arial"/>
                        </a:rPr>
                        <a:t>Financial Row</a:t>
                      </a:r>
                    </a:p>
                  </a:txBody>
                  <a:tcPr marL="9525" marR="9525" marT="9525" marB="0" anchor="b">
                    <a:lnL>
                      <a:noFill/>
                    </a:lnL>
                    <a:lnR>
                      <a:noFill/>
                    </a:lnR>
                    <a:lnT>
                      <a:noFill/>
                    </a:lnT>
                    <a:lnB>
                      <a:noFill/>
                    </a:lnB>
                    <a:solidFill>
                      <a:srgbClr val="D0D0D0"/>
                    </a:solidFill>
                  </a:tcPr>
                </a:tc>
                <a:tc>
                  <a:txBody>
                    <a:bodyPr/>
                    <a:lstStyle/>
                    <a:p>
                      <a:pPr algn="l" fontAlgn="b"/>
                      <a:r>
                        <a:rPr lang="en-US" sz="1400" b="1" i="0" u="none" strike="noStrike">
                          <a:effectLst/>
                          <a:latin typeface="Arial"/>
                        </a:rPr>
                        <a:t>Amount</a:t>
                      </a:r>
                    </a:p>
                  </a:txBody>
                  <a:tcPr marL="9525" marR="9525" marT="9525" marB="0" anchor="b">
                    <a:lnL>
                      <a:noFill/>
                    </a:lnL>
                    <a:lnR>
                      <a:noFill/>
                    </a:lnR>
                    <a:lnT>
                      <a:noFill/>
                    </a:lnT>
                    <a:lnB>
                      <a:noFill/>
                    </a:lnB>
                    <a:solidFill>
                      <a:srgbClr val="D0D0D0"/>
                    </a:solidFill>
                  </a:tcPr>
                </a:tc>
              </a:tr>
              <a:tr h="269845">
                <a:tc>
                  <a:txBody>
                    <a:bodyPr/>
                    <a:lstStyle/>
                    <a:p>
                      <a:pPr algn="l" fontAlgn="ctr"/>
                      <a:r>
                        <a:rPr lang="en-US" sz="16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529545">
                <a:tc>
                  <a:txBody>
                    <a:bodyPr/>
                    <a:lstStyle/>
                    <a:p>
                      <a:pPr algn="l" fontAlgn="b"/>
                      <a:r>
                        <a:rPr lang="en-US" sz="1600" b="0" i="0" u="none" strike="noStrike">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a:rPr>
                        <a:t>$388,614.70 </a:t>
                      </a:r>
                    </a:p>
                  </a:txBody>
                  <a:tcPr marL="9525" marR="9525" marT="9525" marB="0" anchor="ctr">
                    <a:lnL>
                      <a:noFill/>
                    </a:lnL>
                    <a:lnR>
                      <a:noFill/>
                    </a:lnR>
                    <a:lnT>
                      <a:noFill/>
                    </a:lnT>
                    <a:lnB>
                      <a:noFill/>
                    </a:lnB>
                  </a:tcPr>
                </a:tc>
              </a:tr>
              <a:tr h="529545">
                <a:tc>
                  <a:txBody>
                    <a:bodyPr/>
                    <a:lstStyle/>
                    <a:p>
                      <a:pPr algn="l" fontAlgn="b"/>
                      <a:r>
                        <a:rPr lang="en-US" sz="1600" b="0" i="0" u="none" strike="noStrike">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a:rPr>
                        <a:t>$395,296.69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845">
                <a:tc>
                  <a:txBody>
                    <a:bodyPr/>
                    <a:lstStyle/>
                    <a:p>
                      <a:pPr algn="l" fontAlgn="ctr"/>
                      <a:r>
                        <a:rPr lang="en-US" sz="16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a:rPr>
                        <a:t>$724,757.43 </a:t>
                      </a: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a:rPr>
                        <a:t>$59,153.96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dirty="0">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Total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dirty="0" smtClean="0">
                <a:solidFill>
                  <a:schemeClr val="tx1"/>
                </a:solidFill>
                <a:ea typeface="MS PGothic" pitchFamily="34" charset="-128"/>
              </a:rPr>
              <a:t>$363,300</a:t>
            </a:r>
            <a:r>
              <a:rPr lang="en-US" sz="1600" b="1" dirty="0" smtClean="0">
                <a:solidFill>
                  <a:schemeClr val="tx1"/>
                </a:solidFill>
                <a:ea typeface="MS PGothic" pitchFamily="34" charset="-128"/>
              </a:rPr>
              <a:t>	$387,035</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$390,800</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$387,411</a:t>
            </a:r>
            <a:r>
              <a:rPr lang="en-US" sz="1600" b="1" dirty="0" smtClean="0">
                <a:solidFill>
                  <a:srgbClr val="FF0000"/>
                </a:solidFill>
                <a:ea typeface="MS PGothic" pitchFamily="34" charset="-128"/>
              </a:rPr>
              <a:t>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Contingency 	$5,000 	$0	$0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Management </a:t>
            </a:r>
            <a:r>
              <a:rPr lang="en-US" sz="1400" dirty="0">
                <a:solidFill>
                  <a:schemeClr val="tx1"/>
                </a:solidFill>
                <a:ea typeface="MS PGothic" pitchFamily="34" charset="-128"/>
              </a:rPr>
              <a: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dirty="0" smtClean="0">
                <a:solidFill>
                  <a:srgbClr val="FF0000"/>
                </a:solidFill>
                <a:ea typeface="MS PGothic" pitchFamily="34" charset="-128"/>
              </a:rPr>
              <a:t>($63,050) </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($24,111)</a:t>
            </a:r>
            <a:r>
              <a:rPr lang="en-US" sz="1600" dirty="0" smtClean="0">
                <a:solidFill>
                  <a:schemeClr val="tx1"/>
                </a:solidFill>
                <a:ea typeface="MS PGothic" pitchFamily="34" charset="-128"/>
              </a:rPr>
              <a:t>             </a:t>
            </a:r>
            <a:r>
              <a:rPr lang="en-US" sz="1600" b="1" dirty="0" smtClean="0">
                <a:solidFill>
                  <a:schemeClr val="tx1"/>
                </a:solidFill>
                <a:ea typeface="MS PGothic" pitchFamily="34" charset="-128"/>
              </a:rPr>
              <a:t>$1,119</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8</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$318,492.96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$ 70,500.00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114,696.60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$479</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5,</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	</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	    </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a:t>
            </a:r>
            <a:r>
              <a:rPr lang="en-US" sz="1800" b="1" dirty="0" smtClean="0">
                <a:solidFill>
                  <a:srgbClr val="FF0000"/>
                </a:solidFill>
                <a:ea typeface="MS PGothic" pitchFamily="34" charset="-128"/>
              </a:rPr>
              <a:t>	   </a:t>
            </a:r>
            <a:r>
              <a:rPr lang="en-US" sz="1800" b="1" dirty="0" smtClean="0">
                <a:solidFill>
                  <a:schemeClr val="tx1"/>
                </a:solidFill>
                <a:ea typeface="MS PGothic" pitchFamily="34" charset="-128"/>
              </a:rPr>
              <a:t>              </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			</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34907</TotalTime>
  <Words>1347</Words>
  <Application>Microsoft Office PowerPoint</Application>
  <PresentationFormat>On-screen Show (4:3)</PresentationFormat>
  <Paragraphs>422</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Treasurer Report March 2015</vt:lpstr>
      <vt:lpstr>Abstract</vt:lpstr>
      <vt:lpstr>PowerPoint Presentation</vt:lpstr>
      <vt:lpstr>PowerPoint Presentation</vt:lpstr>
      <vt:lpstr>PowerPoint Presentation</vt:lpstr>
      <vt:lpstr>PowerPoint Presentation</vt:lpstr>
      <vt:lpstr> Athens, Greece – September 2014 Unaudited</vt:lpstr>
      <vt:lpstr> Atlanta, GA- January 2015</vt:lpstr>
      <vt:lpstr> Vancouver, BC – May 2015</vt:lpstr>
      <vt:lpstr>Historical Attendance</vt:lpstr>
      <vt:lpstr>Historical Attendance</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2015</dc:title>
  <dc:creator>Jon Rosdahl</dc:creator>
  <cp:keywords>March 2015</cp:keywords>
  <dc:description>Ben Rolfe (BCA); Jon Rosdahl (CSR)</dc:description>
  <cp:lastModifiedBy>Jon Rosdahl</cp:lastModifiedBy>
  <cp:revision>187</cp:revision>
  <cp:lastPrinted>1601-01-01T00:00:00Z</cp:lastPrinted>
  <dcterms:created xsi:type="dcterms:W3CDTF">2012-05-13T15:07:35Z</dcterms:created>
  <dcterms:modified xsi:type="dcterms:W3CDTF">2015-03-09T00:26:09Z</dcterms:modified>
</cp:coreProperties>
</file>