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5" r:id="rId4"/>
    <p:sldId id="285" r:id="rId5"/>
    <p:sldId id="291" r:id="rId6"/>
    <p:sldId id="296" r:id="rId7"/>
    <p:sldId id="288" r:id="rId8"/>
    <p:sldId id="293" r:id="rId9"/>
    <p:sldId id="295" r:id="rId10"/>
    <p:sldId id="269" r:id="rId11"/>
    <p:sldId id="277" r:id="rId12"/>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58" autoAdjust="0"/>
    <p:restoredTop sz="85203" autoAdjust="0"/>
  </p:normalViewPr>
  <p:slideViewPr>
    <p:cSldViewPr>
      <p:cViewPr varScale="1">
        <p:scale>
          <a:sx n="67" d="100"/>
          <a:sy n="67" d="100"/>
        </p:scale>
        <p:origin x="-96" y="-132"/>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7" d="100"/>
          <a:sy n="67" d="100"/>
        </p:scale>
        <p:origin x="3101" y="4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802.11-15/0226r0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802.11-15/0226r0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2015</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802.11-15/0226r0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2015</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802.11-15/0226r0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March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802.11-15/0226r0</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802.11-15/0226r0</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802.11-15/0226r0</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8</a:t>
            </a:fld>
            <a:endParaRPr lang="en-US"/>
          </a:p>
        </p:txBody>
      </p:sp>
    </p:spTree>
    <p:extLst>
      <p:ext uri="{BB962C8B-B14F-4D97-AF65-F5344CB8AC3E}">
        <p14:creationId xmlns:p14="http://schemas.microsoft.com/office/powerpoint/2010/main" val="103483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Discounted Registration</a:t>
            </a:r>
            <a:r>
              <a:rPr lang="en-US" baseline="0" dirty="0" smtClean="0"/>
              <a:t> Rates: 600/800/1000</a:t>
            </a:r>
            <a:endParaRPr lang="en-US" dirty="0"/>
          </a:p>
        </p:txBody>
      </p:sp>
      <p:sp>
        <p:nvSpPr>
          <p:cNvPr id="4" name="Header Placeholder 3"/>
          <p:cNvSpPr>
            <a:spLocks noGrp="1"/>
          </p:cNvSpPr>
          <p:nvPr>
            <p:ph type="hdr" idx="10"/>
          </p:nvPr>
        </p:nvSpPr>
        <p:spPr/>
        <p:txBody>
          <a:bodyPr/>
          <a:lstStyle/>
          <a:p>
            <a:pPr>
              <a:defRPr/>
            </a:pPr>
            <a:r>
              <a:rPr lang="en-US" smtClean="0"/>
              <a:t>doc.: IEEE 802.11-15/0226r0</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103483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and 2007 January Interims were hosted</a:t>
            </a:r>
            <a:r>
              <a:rPr lang="en-US" baseline="0" dirty="0" smtClean="0">
                <a:latin typeface="Times New Roman" pitchFamily="18" charset="0"/>
              </a:rPr>
              <a:t> by IEEE 802 –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 Net Zero to 802.11.15 Treasury. – Surplus Paid to IEEE 802 = $</a:t>
            </a:r>
            <a:r>
              <a:rPr lang="en-US" sz="1200" b="0" dirty="0" smtClean="0">
                <a:solidFill>
                  <a:schemeClr val="tx1"/>
                </a:solidFill>
                <a:latin typeface="+mn-lt"/>
                <a:ea typeface="MS PGothic" pitchFamily="34" charset="-128"/>
              </a:rPr>
              <a:t>114,696.60</a:t>
            </a:r>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2015</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January  2015</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January  2015</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January  2015</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January  2015</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11-15-0226r0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ft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March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March 2015</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2015-03-08</a:t>
            </a:r>
          </a:p>
        </p:txBody>
      </p:sp>
      <p:graphicFrame>
        <p:nvGraphicFramePr>
          <p:cNvPr id="1026" name="Object 3"/>
          <p:cNvGraphicFramePr>
            <a:graphicFrameLocks noChangeAspect="1"/>
          </p:cNvGraphicFramePr>
          <p:nvPr>
            <p:extLst>
              <p:ext uri="{D42A27DB-BD31-4B8C-83A1-F6EECF244321}">
                <p14:modId xmlns:p14="http://schemas.microsoft.com/office/powerpoint/2010/main" val="1165635967"/>
              </p:ext>
            </p:extLst>
          </p:nvPr>
        </p:nvGraphicFramePr>
        <p:xfrm>
          <a:off x="519113" y="2292350"/>
          <a:ext cx="7669212" cy="2743200"/>
        </p:xfrm>
        <a:graphic>
          <a:graphicData uri="http://schemas.openxmlformats.org/presentationml/2006/ole">
            <mc:AlternateContent xmlns:mc="http://schemas.openxmlformats.org/markup-compatibility/2006">
              <mc:Choice xmlns:v="urn:schemas-microsoft-com:vml" Requires="v">
                <p:oleObj spid="_x0000_s1122" name="Document" r:id="rId4" imgW="8245941" imgH="2950464" progId="Word.Document.8">
                  <p:embed/>
                </p:oleObj>
              </mc:Choice>
              <mc:Fallback>
                <p:oleObj name="Document" r:id="rId4" imgW="8245941" imgH="2950464" progId="Word.Document.8">
                  <p:embed/>
                  <p:pic>
                    <p:nvPicPr>
                      <p:cNvPr id="0" name="Picture 46"/>
                      <p:cNvPicPr>
                        <a:picLocks noChangeAspect="1" noChangeArrowheads="1"/>
                      </p:cNvPicPr>
                      <p:nvPr/>
                    </p:nvPicPr>
                    <p:blipFill>
                      <a:blip r:embed="rId5"/>
                      <a:srcRect/>
                      <a:stretch>
                        <a:fillRect/>
                      </a:stretch>
                    </p:blipFill>
                    <p:spPr bwMode="auto">
                      <a:xfrm>
                        <a:off x="519113" y="2292350"/>
                        <a:ext cx="7669212"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10</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10</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2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2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2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200" dirty="0" smtClean="0"/>
              <a:t>2012</a:t>
            </a:r>
          </a:p>
          <a:p>
            <a:pPr marL="515938" lvl="1" indent="-174625" defTabSz="914400" eaLnBrk="1" hangingPunct="1">
              <a:lnSpc>
                <a:spcPct val="90000"/>
              </a:lnSpc>
              <a:tabLst>
                <a:tab pos="7372350" algn="r"/>
              </a:tabLst>
            </a:pPr>
            <a:r>
              <a:rPr lang="en-US" sz="1200" dirty="0" smtClean="0"/>
              <a:t>359 – Jacksonville ($16,398 - $30,931.52)</a:t>
            </a:r>
          </a:p>
          <a:p>
            <a:pPr marL="515938" lvl="1" indent="-174625" defTabSz="914400" eaLnBrk="1" hangingPunct="1">
              <a:lnSpc>
                <a:spcPct val="90000"/>
              </a:lnSpc>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15938" lvl="1" indent="-174625" defTabSz="914400" eaLnBrk="1" hangingPunct="1">
              <a:lnSpc>
                <a:spcPct val="90000"/>
              </a:lnSpc>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115888" indent="-174625" defTabSz="914400" eaLnBrk="1" hangingPunct="1">
              <a:lnSpc>
                <a:spcPct val="90000"/>
              </a:lnSpc>
              <a:tabLst>
                <a:tab pos="7372350" algn="r"/>
              </a:tabLst>
            </a:pPr>
            <a:r>
              <a:rPr lang="en-US" sz="1200" dirty="0" smtClean="0"/>
              <a:t>2013</a:t>
            </a:r>
          </a:p>
          <a:p>
            <a:pPr marL="515938" lvl="1" indent="-174625" defTabSz="914400" eaLnBrk="1" hangingPunct="1">
              <a:lnSpc>
                <a:spcPct val="90000"/>
              </a:lnSpc>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15938" lvl="1" indent="-174625" defTabSz="914400" eaLnBrk="1" hangingPunct="1">
              <a:lnSpc>
                <a:spcPct val="90000"/>
              </a:lnSpc>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15938" lvl="1" indent="-174625" defTabSz="914400" eaLnBrk="1" hangingPunct="1">
              <a:lnSpc>
                <a:spcPct val="90000"/>
              </a:lnSpc>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11</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11</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2235613"/>
          </a:xfrm>
        </p:spPr>
        <p:txBody>
          <a:bodyPr wrap="square" lIns="92075" tIns="46038" rIns="92075" bIns="46038">
            <a:spAutoFit/>
          </a:bodyPr>
          <a:lstStyle/>
          <a:p>
            <a:pPr marL="227013" indent="-227013" defTabSz="914400" eaLnBrk="1" hangingPunct="1">
              <a:lnSpc>
                <a:spcPct val="90000"/>
              </a:lnSpc>
              <a:tabLst>
                <a:tab pos="7372350" algn="r"/>
              </a:tabLst>
            </a:pPr>
            <a:r>
              <a:rPr lang="en-US" sz="2000" dirty="0" smtClean="0"/>
              <a:t>2014</a:t>
            </a:r>
          </a:p>
          <a:p>
            <a:pPr marL="454025" lvl="1" indent="-112713" defTabSz="914400" eaLnBrk="1" hangingPunct="1">
              <a:lnSpc>
                <a:spcPct val="90000"/>
              </a:lnSpc>
              <a:tabLst>
                <a:tab pos="7372350" algn="r"/>
              </a:tabLst>
            </a:pPr>
            <a:r>
              <a:rPr lang="en-US" sz="1800" dirty="0" smtClean="0"/>
              <a:t>426 – LA (</a:t>
            </a:r>
            <a:r>
              <a:rPr lang="en-US" sz="1800" dirty="0" smtClean="0">
                <a:solidFill>
                  <a:srgbClr val="FF0000"/>
                </a:solidFill>
              </a:rPr>
              <a:t>$</a:t>
            </a:r>
            <a:r>
              <a:rPr lang="en-US" sz="1800" dirty="0" smtClean="0">
                <a:solidFill>
                  <a:srgbClr val="FF0000"/>
                </a:solidFill>
                <a:ea typeface="MS PGothic" pitchFamily="34" charset="-128"/>
              </a:rPr>
              <a:t>9,313 </a:t>
            </a:r>
            <a:r>
              <a:rPr lang="en-US" sz="1800" dirty="0" smtClean="0"/>
              <a:t>-- </a:t>
            </a:r>
            <a:r>
              <a:rPr lang="en-US" sz="1800" dirty="0" smtClean="0">
                <a:solidFill>
                  <a:srgbClr val="FF0000"/>
                </a:solidFill>
              </a:rPr>
              <a:t>$</a:t>
            </a:r>
            <a:r>
              <a:rPr lang="en-US" sz="1800" dirty="0" smtClean="0">
                <a:solidFill>
                  <a:srgbClr val="FF0000"/>
                </a:solidFill>
                <a:ea typeface="MS PGothic" pitchFamily="34" charset="-128"/>
              </a:rPr>
              <a:t>2,082</a:t>
            </a:r>
            <a:r>
              <a:rPr lang="en-US" sz="1800" dirty="0" smtClean="0">
                <a:solidFill>
                  <a:schemeClr val="tx1"/>
                </a:solidFill>
                <a:ea typeface="MS PGothic" pitchFamily="34" charset="-128"/>
              </a:rPr>
              <a:t>)</a:t>
            </a:r>
            <a:endParaRPr lang="en-US" sz="1800" dirty="0" smtClean="0">
              <a:solidFill>
                <a:schemeClr val="tx1"/>
              </a:solidFill>
            </a:endParaRPr>
          </a:p>
          <a:p>
            <a:pPr marL="454025" lvl="1" indent="-112713" defTabSz="914400" eaLnBrk="1" hangingPunct="1">
              <a:lnSpc>
                <a:spcPct val="90000"/>
              </a:lnSpc>
              <a:tabLst>
                <a:tab pos="7372350" algn="r"/>
              </a:tabLst>
            </a:pPr>
            <a:r>
              <a:rPr lang="en-US" sz="1800" dirty="0" smtClean="0"/>
              <a:t>337 – Waikoloa ( </a:t>
            </a:r>
            <a:r>
              <a:rPr lang="en-US" sz="1800" b="1" dirty="0" smtClean="0">
                <a:solidFill>
                  <a:schemeClr val="tx1"/>
                </a:solidFill>
              </a:rPr>
              <a:t>$8,940 - </a:t>
            </a:r>
            <a:r>
              <a:rPr lang="en-US" sz="1800" b="1" dirty="0" smtClean="0">
                <a:solidFill>
                  <a:schemeClr val="tx1"/>
                </a:solidFill>
                <a:ea typeface="MS PGothic" pitchFamily="34" charset="-128"/>
              </a:rPr>
              <a:t>$13,949</a:t>
            </a:r>
            <a:r>
              <a:rPr lang="en-US" sz="1800" b="1" dirty="0" smtClean="0"/>
              <a:t>)</a:t>
            </a:r>
          </a:p>
          <a:p>
            <a:pPr marL="454025" lvl="1" indent="-112713" defTabSz="914400" eaLnBrk="1" hangingPunct="1">
              <a:lnSpc>
                <a:spcPct val="90000"/>
              </a:lnSpc>
              <a:tabLst>
                <a:tab pos="7372350" algn="r"/>
              </a:tabLst>
            </a:pPr>
            <a:r>
              <a:rPr lang="en-US" sz="1800" dirty="0" smtClean="0"/>
              <a:t>341 – Athens (</a:t>
            </a:r>
            <a:r>
              <a:rPr lang="en-US" sz="1800" dirty="0" smtClean="0">
                <a:solidFill>
                  <a:srgbClr val="FF0000"/>
                </a:solidFill>
              </a:rPr>
              <a:t>$63,050 </a:t>
            </a:r>
            <a:r>
              <a:rPr lang="en-US" sz="1800" dirty="0" smtClean="0"/>
              <a:t>- $1,098)</a:t>
            </a:r>
          </a:p>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sz="1800" dirty="0" smtClean="0"/>
              <a:t>665 – Atlanta ($</a:t>
            </a:r>
            <a:r>
              <a:rPr lang="en-US" sz="1800" b="1" dirty="0" smtClean="0">
                <a:solidFill>
                  <a:schemeClr val="tx1"/>
                </a:solidFill>
                <a:ea typeface="MS PGothic" pitchFamily="34" charset="-128"/>
              </a:rPr>
              <a:t>190,625 - 0</a:t>
            </a:r>
            <a:r>
              <a:rPr lang="en-US" sz="1800" dirty="0" smtClean="0"/>
              <a:t>)*</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2" name="TextBox 1"/>
          <p:cNvSpPr txBox="1"/>
          <p:nvPr/>
        </p:nvSpPr>
        <p:spPr>
          <a:xfrm>
            <a:off x="319087" y="6079123"/>
            <a:ext cx="3810000" cy="338554"/>
          </a:xfrm>
          <a:prstGeom prst="rect">
            <a:avLst/>
          </a:prstGeom>
          <a:noFill/>
        </p:spPr>
        <p:txBody>
          <a:bodyPr wrap="square" rtlCol="0">
            <a:spAutoFit/>
          </a:bodyPr>
          <a:lstStyle/>
          <a:p>
            <a:r>
              <a:rPr lang="en-US" sz="1600" dirty="0" smtClean="0">
                <a:solidFill>
                  <a:schemeClr val="tx1"/>
                </a:solidFill>
              </a:rPr>
              <a:t>*802 Hosted Interim</a:t>
            </a: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2015</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March 2015</a:t>
            </a:r>
            <a:r>
              <a:rPr lang="en-GB" dirty="0" smtClean="0"/>
              <a:t>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a:t>
            </a:r>
            <a:r>
              <a:rPr lang="en-GB" dirty="0"/>
              <a:t>doc: </a:t>
            </a:r>
            <a:r>
              <a:rPr lang="en-US" dirty="0"/>
              <a:t>15-15</a:t>
            </a:r>
            <a:r>
              <a:rPr lang="en-US" dirty="0"/>
              <a:t>/-0187</a:t>
            </a:r>
            <a:r>
              <a:rPr lang="en-GB" dirty="0"/>
              <a:t>r0</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January  2015</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March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14 January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a:t>
            </a:r>
            <a:r>
              <a:rPr lang="en-US" altLang="ko-KR" sz="1600" dirty="0" smtClean="0">
                <a:solidFill>
                  <a:schemeClr val="tx1"/>
                </a:solidFill>
                <a:ea typeface="굴림" pitchFamily="50" charset="-127"/>
              </a:rPr>
              <a:t>for the </a:t>
            </a:r>
            <a:r>
              <a:rPr lang="en-US" altLang="ko-KR" sz="1600" dirty="0" smtClean="0">
                <a:solidFill>
                  <a:schemeClr val="tx1"/>
                </a:solidFill>
                <a:ea typeface="굴림" pitchFamily="50" charset="-127"/>
              </a:rPr>
              <a:t>Joint 802.11/.15 Wireless funds.  </a:t>
            </a:r>
            <a:r>
              <a:rPr lang="en-US" sz="1600" dirty="0" smtClean="0">
                <a:solidFill>
                  <a:schemeClr val="tx1"/>
                </a:solidFill>
              </a:rPr>
              <a:t>See Also document # </a:t>
            </a:r>
            <a:r>
              <a:rPr lang="en-US" sz="1600" dirty="0" smtClean="0">
                <a:solidFill>
                  <a:srgbClr val="000000"/>
                </a:solidFill>
                <a:latin typeface="Times New Roman" pitchFamily="16" charset="0"/>
                <a:ea typeface="MS Gothic" charset="-128"/>
                <a:cs typeface="Arial Unicode MS" charset="0"/>
              </a:rPr>
              <a:t>11-15/0226r0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8"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2015</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882923639"/>
              </p:ext>
            </p:extLst>
          </p:nvPr>
        </p:nvGraphicFramePr>
        <p:xfrm>
          <a:off x="1447800" y="685800"/>
          <a:ext cx="6248400" cy="457200"/>
        </p:xfrm>
        <a:graphic>
          <a:graphicData uri="http://schemas.openxmlformats.org/drawingml/2006/table">
            <a:tbl>
              <a:tblPr/>
              <a:tblGrid>
                <a:gridCol w="6248400"/>
              </a:tblGrid>
              <a:tr h="457200">
                <a:tc>
                  <a:txBody>
                    <a:bodyPr/>
                    <a:lstStyle/>
                    <a:p>
                      <a:pPr marL="0" marR="0" algn="ctr">
                        <a:spcBef>
                          <a:spcPts val="0"/>
                        </a:spcBef>
                        <a:spcAft>
                          <a:spcPts val="0"/>
                        </a:spcAft>
                      </a:pPr>
                      <a:r>
                        <a:rPr lang="en-US" sz="2000" b="1" dirty="0">
                          <a:latin typeface="Arial"/>
                          <a:ea typeface="Times New Roman"/>
                          <a:cs typeface="Times New Roman"/>
                        </a:rPr>
                        <a:t>Balance </a:t>
                      </a:r>
                      <a:r>
                        <a:rPr lang="en-US" sz="2000" b="1" dirty="0" smtClean="0">
                          <a:latin typeface="Arial"/>
                          <a:ea typeface="Times New Roman"/>
                          <a:cs typeface="Times New Roman"/>
                        </a:rPr>
                        <a:t>Sheet-</a:t>
                      </a:r>
                      <a:r>
                        <a:rPr lang="en-US" sz="2000" b="1" baseline="0" dirty="0" smtClean="0">
                          <a:latin typeface="Arial"/>
                          <a:ea typeface="Times New Roman"/>
                          <a:cs typeface="Times New Roman"/>
                        </a:rPr>
                        <a:t> 31 December </a:t>
                      </a:r>
                      <a:r>
                        <a:rPr lang="en-US" sz="2000" b="1" dirty="0" smtClean="0">
                          <a:latin typeface="Arial"/>
                          <a:ea typeface="Times New Roman"/>
                          <a:cs typeface="Times New Roman"/>
                        </a:rPr>
                        <a:t>2014</a:t>
                      </a:r>
                      <a:endParaRPr lang="en-US" sz="1800" dirty="0">
                        <a:latin typeface="Times New Roman"/>
                        <a:ea typeface="Times New Roman"/>
                        <a:cs typeface="Times New Roman"/>
                      </a:endParaRPr>
                    </a:p>
                  </a:txBody>
                  <a:tcPr marL="9525" marR="9525" marT="9525" marB="9525" anchor="ctr">
                    <a:lnL>
                      <a:noFill/>
                    </a:lnL>
                    <a:lnR>
                      <a:noFill/>
                    </a:lnR>
                    <a:lnT>
                      <a:noFill/>
                    </a:lnT>
                    <a:lnB>
                      <a:noFill/>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633765918"/>
              </p:ext>
            </p:extLst>
          </p:nvPr>
        </p:nvGraphicFramePr>
        <p:xfrm>
          <a:off x="609600" y="1066800"/>
          <a:ext cx="8153400" cy="5334004"/>
        </p:xfrm>
        <a:graphic>
          <a:graphicData uri="http://schemas.openxmlformats.org/drawingml/2006/table">
            <a:tbl>
              <a:tblPr/>
              <a:tblGrid>
                <a:gridCol w="4191000"/>
                <a:gridCol w="3962400"/>
              </a:tblGrid>
              <a:tr h="281560">
                <a:tc>
                  <a:txBody>
                    <a:bodyPr/>
                    <a:lstStyle/>
                    <a:p>
                      <a:pPr marL="0" marR="0">
                        <a:spcBef>
                          <a:spcPts val="0"/>
                        </a:spcBef>
                        <a:spcAft>
                          <a:spcPts val="0"/>
                        </a:spcAft>
                      </a:pPr>
                      <a:r>
                        <a:rPr lang="en-US" sz="1800" b="1" dirty="0">
                          <a:latin typeface="Arial"/>
                          <a:ea typeface="Times New Roman"/>
                          <a:cs typeface="Times New Roman"/>
                        </a:rPr>
                        <a:t>Financial Row</a:t>
                      </a:r>
                      <a:endParaRPr lang="en-US" sz="3600" dirty="0">
                        <a:latin typeface="Times New Roman"/>
                        <a:ea typeface="Times New Roman"/>
                        <a:cs typeface="Times New Roman"/>
                      </a:endParaRPr>
                    </a:p>
                  </a:txBody>
                  <a:tcPr marL="57150" marR="5715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c>
                  <a:txBody>
                    <a:bodyPr/>
                    <a:lstStyle/>
                    <a:p>
                      <a:pPr marL="0" marR="0" algn="r">
                        <a:spcBef>
                          <a:spcPts val="0"/>
                        </a:spcBef>
                        <a:spcAft>
                          <a:spcPts val="0"/>
                        </a:spcAft>
                      </a:pPr>
                      <a:r>
                        <a:rPr lang="en-US" sz="1800" b="1" dirty="0">
                          <a:latin typeface="Arial"/>
                          <a:ea typeface="Times New Roman"/>
                          <a:cs typeface="Times New Roman"/>
                        </a:rPr>
                        <a:t>Amount</a:t>
                      </a:r>
                      <a:endParaRPr lang="en-US" sz="3600" dirty="0">
                        <a:latin typeface="Times New Roman"/>
                        <a:ea typeface="Times New Roman"/>
                        <a:cs typeface="Times New Roman"/>
                      </a:endParaRPr>
                    </a:p>
                  </a:txBody>
                  <a:tcPr marL="57150" marR="571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ASSETS</a:t>
                      </a:r>
                      <a:endParaRPr lang="en-US" sz="3600">
                        <a:latin typeface="Times New Roman"/>
                        <a:ea typeface="Times New Roman"/>
                        <a:cs typeface="Times New Roman"/>
                      </a:endParaRPr>
                    </a:p>
                  </a:txBody>
                  <a:tcPr marL="180975" marR="19050" marT="19050" marB="19050">
                    <a:lnL>
                      <a:noFill/>
                    </a:lnL>
                    <a:lnR>
                      <a:noFill/>
                    </a:lnR>
                    <a:lnT w="28575" cap="flat" cmpd="sng" algn="ctr">
                      <a:solidFill>
                        <a:srgbClr val="A0A0A0"/>
                      </a:solidFill>
                      <a:prstDash val="solid"/>
                      <a:round/>
                      <a:headEnd type="none" w="med" len="med"/>
                      <a:tailEnd type="none" w="med" len="med"/>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w="28575" cap="flat" cmpd="sng" algn="ctr">
                      <a:solidFill>
                        <a:srgbClr val="A0A0A0"/>
                      </a:solidFill>
                      <a:prstDash val="solid"/>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Current Assets</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Bank</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602226">
                <a:tc>
                  <a:txBody>
                    <a:bodyPr/>
                    <a:lstStyle/>
                    <a:p>
                      <a:pPr marL="0" marR="0">
                        <a:spcBef>
                          <a:spcPts val="0"/>
                        </a:spcBef>
                        <a:spcAft>
                          <a:spcPts val="0"/>
                        </a:spcAft>
                      </a:pPr>
                      <a:r>
                        <a:rPr lang="en-US" sz="1800">
                          <a:solidFill>
                            <a:srgbClr val="060606"/>
                          </a:solidFill>
                          <a:latin typeface="Arial"/>
                          <a:ea typeface="Times New Roman"/>
                          <a:cs typeface="Times New Roman"/>
                        </a:rPr>
                        <a:t>74331 - 802.11/.15 CB Acct No. 556802</a:t>
                      </a:r>
                      <a:endParaRPr lang="en-US" sz="3600">
                        <a:latin typeface="Times New Roman"/>
                        <a:ea typeface="Times New Roman"/>
                        <a:cs typeface="Times New Roman"/>
                      </a:endParaRPr>
                    </a:p>
                  </a:txBody>
                  <a:tcPr marL="752475" marR="19050" marT="19050" marB="19050">
                    <a:lnL>
                      <a:noFill/>
                    </a:lnL>
                    <a:lnR>
                      <a:noFill/>
                    </a:lnR>
                    <a:lnT>
                      <a:noFill/>
                    </a:lnT>
                    <a:lnB>
                      <a:noFill/>
                    </a:lnB>
                  </a:tcPr>
                </a:tc>
                <a:tc>
                  <a:txBody>
                    <a:bodyPr/>
                    <a:lstStyle/>
                    <a:p>
                      <a:pPr algn="r" fontAlgn="ctr"/>
                      <a:r>
                        <a:rPr lang="en-US" sz="2000" b="0" i="0" u="none" strike="noStrike" dirty="0">
                          <a:solidFill>
                            <a:srgbClr val="000000"/>
                          </a:solidFill>
                          <a:effectLst/>
                          <a:latin typeface="Arial"/>
                        </a:rPr>
                        <a:t>$</a:t>
                      </a:r>
                      <a:r>
                        <a:rPr lang="en-US" sz="2000" b="0" i="0" u="none" strike="noStrike" dirty="0" smtClean="0">
                          <a:solidFill>
                            <a:srgbClr val="000000"/>
                          </a:solidFill>
                          <a:effectLst/>
                          <a:latin typeface="Arial"/>
                        </a:rPr>
                        <a:t>388,537.32 </a:t>
                      </a:r>
                      <a:endParaRPr lang="en-US" sz="2000" b="0" i="0" u="none" strike="noStrike" dirty="0">
                        <a:solidFill>
                          <a:srgbClr val="000000"/>
                        </a:solidFill>
                        <a:effectLst/>
                        <a:latin typeface="Arial"/>
                      </a:endParaRPr>
                    </a:p>
                  </a:txBody>
                  <a:tcPr marL="9525" marR="9525" marT="9525" marB="0" anchor="ctr">
                    <a:lnL>
                      <a:noFill/>
                    </a:lnL>
                    <a:lnR>
                      <a:noFill/>
                    </a:lnR>
                    <a:lnT>
                      <a:noFill/>
                    </a:lnT>
                    <a:lnB>
                      <a:noFill/>
                    </a:lnB>
                  </a:tcPr>
                </a:tc>
              </a:tr>
              <a:tr h="602226">
                <a:tc>
                  <a:txBody>
                    <a:bodyPr/>
                    <a:lstStyle/>
                    <a:p>
                      <a:pPr marL="0" marR="0">
                        <a:spcBef>
                          <a:spcPts val="0"/>
                        </a:spcBef>
                        <a:spcAft>
                          <a:spcPts val="0"/>
                        </a:spcAft>
                      </a:pPr>
                      <a:r>
                        <a:rPr lang="en-US" sz="1800" dirty="0">
                          <a:solidFill>
                            <a:srgbClr val="060606"/>
                          </a:solidFill>
                          <a:latin typeface="Arial"/>
                          <a:ea typeface="Times New Roman"/>
                          <a:cs typeface="Times New Roman"/>
                        </a:rPr>
                        <a:t>74332 - 802.11/.15 Face-to-Face Checking</a:t>
                      </a:r>
                      <a:endParaRPr lang="en-US" sz="3600" dirty="0">
                        <a:latin typeface="Times New Roman"/>
                        <a:ea typeface="Times New Roman"/>
                        <a:cs typeface="Times New Roman"/>
                      </a:endParaRPr>
                    </a:p>
                  </a:txBody>
                  <a:tcPr marL="752475" marR="19050" marT="19050" marB="19050">
                    <a:lnL>
                      <a:noFill/>
                    </a:lnL>
                    <a:lnR>
                      <a:noFill/>
                    </a:lnR>
                    <a:lnT>
                      <a:noFill/>
                    </a:lnT>
                    <a:lnB w="1270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a:rPr>
                        <a:t>$336,228.06 </a:t>
                      </a:r>
                    </a:p>
                  </a:txBody>
                  <a:tcPr marL="9525" marR="9525" marT="9525" marB="0" anchor="ctr">
                    <a:lnL>
                      <a:noFill/>
                    </a:lnL>
                    <a:lnR>
                      <a:noFill/>
                    </a:lnR>
                    <a:lnT>
                      <a:noFill/>
                    </a:lnT>
                    <a:lnB w="12700" cap="flat" cmpd="sng" algn="ctr">
                      <a:solidFill>
                        <a:srgbClr val="C0C0C0"/>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60606"/>
                          </a:solidFill>
                          <a:latin typeface="Arial"/>
                          <a:ea typeface="Times New Roman"/>
                          <a:cs typeface="Times New Roman"/>
                        </a:rPr>
                        <a:t>Total Bank</a:t>
                      </a:r>
                      <a:endParaRPr lang="en-US" sz="3600" dirty="0">
                        <a:latin typeface="Times New Roman"/>
                        <a:ea typeface="Times New Roman"/>
                        <a:cs typeface="Times New Roman"/>
                      </a:endParaRPr>
                    </a:p>
                  </a:txBody>
                  <a:tcPr marL="561975" marR="19050" marT="19050" marB="19050">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a:rPr>
                        <a:t>$</a:t>
                      </a:r>
                      <a:r>
                        <a:rPr lang="en-US" sz="2000" b="1" i="0" u="none" strike="noStrike" dirty="0" smtClean="0">
                          <a:solidFill>
                            <a:srgbClr val="000000"/>
                          </a:solidFill>
                          <a:effectLst/>
                          <a:latin typeface="Arial"/>
                        </a:rPr>
                        <a:t>724,765.38 </a:t>
                      </a:r>
                      <a:endParaRPr lang="en-US" sz="2000" b="1" i="0" u="none" strike="noStrike" dirty="0">
                        <a:solidFill>
                          <a:srgbClr val="000000"/>
                        </a:solidFill>
                        <a:effectLst/>
                        <a:latin typeface="Arial"/>
                      </a:endParaRPr>
                    </a:p>
                  </a:txBody>
                  <a:tcPr marL="9525" marR="9525" marT="9525" marB="0" anchor="ctr">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Current Assets</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a:rPr>
                        <a:t>$</a:t>
                      </a:r>
                      <a:r>
                        <a:rPr lang="en-US" sz="2000" b="1" i="0" u="none" strike="noStrike" dirty="0" smtClean="0">
                          <a:solidFill>
                            <a:srgbClr val="000000"/>
                          </a:solidFill>
                          <a:effectLst/>
                          <a:latin typeface="Arial"/>
                        </a:rPr>
                        <a:t>724,765.38 </a:t>
                      </a:r>
                      <a:endParaRPr lang="en-US" sz="2000" b="1" i="0" u="none" strike="noStrike" dirty="0">
                        <a:solidFill>
                          <a:srgbClr val="000000"/>
                        </a:solidFill>
                        <a:effectLst/>
                        <a:latin typeface="Arial"/>
                      </a:endParaRPr>
                    </a:p>
                  </a:txBody>
                  <a:tcPr marL="9525" marR="9525" marT="9525" marB="0" anchor="ctr">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ASSETS</a:t>
                      </a:r>
                      <a:endParaRPr lang="en-US" sz="360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a:rPr>
                        <a:t>$</a:t>
                      </a:r>
                      <a:r>
                        <a:rPr lang="en-US" sz="2000" b="1" i="0" u="none" strike="noStrike" dirty="0" smtClean="0">
                          <a:solidFill>
                            <a:srgbClr val="000000"/>
                          </a:solidFill>
                          <a:effectLst/>
                          <a:latin typeface="Arial"/>
                        </a:rPr>
                        <a:t>724,765.38</a:t>
                      </a:r>
                      <a:endParaRPr lang="en-US" sz="2000" b="1" i="0" u="none" strike="noStrike" dirty="0">
                        <a:solidFill>
                          <a:srgbClr val="000000"/>
                        </a:solidFill>
                        <a:effectLst/>
                        <a:latin typeface="Arial"/>
                      </a:endParaRPr>
                    </a:p>
                  </a:txBody>
                  <a:tcPr marL="9525" marR="9525" marT="9525" marB="0" anchor="ctr">
                    <a:lnL>
                      <a:noFill/>
                    </a:lnL>
                    <a:lnR>
                      <a:noFill/>
                    </a:lnR>
                    <a:lnT w="12700" cap="flat" cmpd="sng" algn="ctr">
                      <a:solidFill>
                        <a:srgbClr val="969696"/>
                      </a:solidFill>
                      <a:prstDash val="dot"/>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LIABILITIES &amp; EQUITY</a:t>
                      </a:r>
                      <a:endParaRPr lang="en-US" sz="3600">
                        <a:latin typeface="Times New Roman"/>
                        <a:ea typeface="Times New Roman"/>
                        <a:cs typeface="Times New Roman"/>
                      </a:endParaRPr>
                    </a:p>
                  </a:txBody>
                  <a:tcPr marL="180975" marR="19050" marT="19050" marB="19050">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Equity</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Retained Earnings</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algn="r" fontAlgn="ctr"/>
                      <a:r>
                        <a:rPr lang="en-US" sz="2000" b="0" i="0" u="none" strike="noStrike">
                          <a:solidFill>
                            <a:srgbClr val="000000"/>
                          </a:solidFill>
                          <a:effectLst/>
                          <a:latin typeface="Arial"/>
                        </a:rPr>
                        <a:t>$431,159.99 </a:t>
                      </a:r>
                    </a:p>
                  </a:txBody>
                  <a:tcPr marL="9525" marR="9525" marT="9525" marB="0" anchor="ctr">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Net Income</a:t>
                      </a:r>
                      <a:endParaRPr lang="en-US" sz="3600">
                        <a:latin typeface="Times New Roman"/>
                        <a:ea typeface="Times New Roman"/>
                        <a:cs typeface="Times New Roman"/>
                      </a:endParaRPr>
                    </a:p>
                  </a:txBody>
                  <a:tcPr marL="561975" marR="19050" marT="19050" marB="19050">
                    <a:lnL>
                      <a:noFill/>
                    </a:lnL>
                    <a:lnR>
                      <a:noFill/>
                    </a:lnR>
                    <a:lnT>
                      <a:noFill/>
                    </a:lnT>
                    <a:lnB w="12700" cap="flat" cmpd="sng" algn="ctr">
                      <a:solidFill>
                        <a:srgbClr val="969696"/>
                      </a:solidFill>
                      <a:prstDash val="dot"/>
                      <a:round/>
                      <a:headEnd type="none" w="med" len="med"/>
                      <a:tailEnd type="none" w="med" len="med"/>
                    </a:lnB>
                  </a:tcPr>
                </a:tc>
                <a:tc>
                  <a:txBody>
                    <a:bodyPr/>
                    <a:lstStyle/>
                    <a:p>
                      <a:pPr algn="r" fontAlgn="ctr"/>
                      <a:r>
                        <a:rPr lang="en-US" sz="2000" b="0" i="0" u="none" strike="noStrike" dirty="0">
                          <a:solidFill>
                            <a:srgbClr val="000000"/>
                          </a:solidFill>
                          <a:effectLst/>
                          <a:latin typeface="Arial"/>
                        </a:rPr>
                        <a:t>$</a:t>
                      </a:r>
                      <a:r>
                        <a:rPr lang="en-US" sz="2000" b="0" i="0" u="none" strike="noStrike" dirty="0" smtClean="0">
                          <a:solidFill>
                            <a:srgbClr val="000000"/>
                          </a:solidFill>
                          <a:effectLst/>
                          <a:latin typeface="Arial"/>
                        </a:rPr>
                        <a:t>293,605.39 </a:t>
                      </a:r>
                      <a:endParaRPr lang="en-US" sz="2000" b="0" i="0" u="none" strike="noStrike" dirty="0">
                        <a:solidFill>
                          <a:srgbClr val="000000"/>
                        </a:solidFill>
                        <a:effectLst/>
                        <a:latin typeface="Arial"/>
                      </a:endParaRPr>
                    </a:p>
                  </a:txBody>
                  <a:tcPr marL="9525" marR="9525" marT="9525" marB="0" anchor="ctr">
                    <a:lnL>
                      <a:noFill/>
                    </a:lnL>
                    <a:lnR>
                      <a:noFill/>
                    </a:lnR>
                    <a:lnT>
                      <a:noFill/>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Equity</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a:rPr>
                        <a:t>$</a:t>
                      </a:r>
                      <a:r>
                        <a:rPr lang="en-US" sz="2000" b="1" i="0" u="none" strike="noStrike" dirty="0" smtClean="0">
                          <a:solidFill>
                            <a:srgbClr val="000000"/>
                          </a:solidFill>
                          <a:effectLst/>
                          <a:latin typeface="Arial"/>
                        </a:rPr>
                        <a:t>724,765.38</a:t>
                      </a:r>
                      <a:endParaRPr lang="en-US" sz="2000" b="1" i="0" u="none" strike="noStrike" dirty="0">
                        <a:solidFill>
                          <a:srgbClr val="000000"/>
                        </a:solidFill>
                        <a:effectLst/>
                        <a:latin typeface="Arial"/>
                      </a:endParaRPr>
                    </a:p>
                  </a:txBody>
                  <a:tcPr marL="9525" marR="9525" marT="9525" marB="0" anchor="ctr">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00000"/>
                          </a:solidFill>
                          <a:latin typeface="Arial"/>
                          <a:ea typeface="Times New Roman"/>
                          <a:cs typeface="Times New Roman"/>
                        </a:rPr>
                        <a:t>Total LIABILITIES &amp; EQUITY</a:t>
                      </a:r>
                      <a:endParaRPr lang="en-US" sz="3600" dirty="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a:rPr>
                        <a:t>$</a:t>
                      </a:r>
                      <a:r>
                        <a:rPr lang="en-US" sz="2000" b="1" i="0" u="none" strike="noStrike" dirty="0" smtClean="0">
                          <a:solidFill>
                            <a:srgbClr val="000000"/>
                          </a:solidFill>
                          <a:effectLst/>
                          <a:latin typeface="Arial"/>
                        </a:rPr>
                        <a:t>724,763.38</a:t>
                      </a:r>
                      <a:endParaRPr lang="en-US" sz="2000" b="1" i="0" u="none" strike="noStrike" dirty="0">
                        <a:solidFill>
                          <a:srgbClr val="000000"/>
                        </a:solidFill>
                        <a:effectLst/>
                        <a:latin typeface="Arial"/>
                      </a:endParaRPr>
                    </a:p>
                  </a:txBody>
                  <a:tcPr marL="9525" marR="9525" marT="9525" marB="0" anchor="ctr">
                    <a:lnL>
                      <a:noFill/>
                    </a:lnL>
                    <a:lnR>
                      <a:noFill/>
                    </a:lnR>
                    <a:lnT w="12700" cap="flat" cmpd="sng" algn="ctr">
                      <a:solidFill>
                        <a:srgbClr val="969696"/>
                      </a:solidFill>
                      <a:prstDash val="dot"/>
                      <a:round/>
                      <a:headEnd type="none" w="med" len="med"/>
                      <a:tailEnd type="none" w="med" len="med"/>
                    </a:lnT>
                    <a:lnB>
                      <a:noFill/>
                    </a:lnB>
                  </a:tcPr>
                </a:tc>
              </a:tr>
            </a:tbl>
          </a:graphicData>
        </a:graphic>
      </p:graphicFrame>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Footer Placeholder 1"/>
          <p:cNvSpPr txBox="1">
            <a:spLocks noGrp="1"/>
          </p:cNvSpPr>
          <p:nvPr/>
        </p:nvSpPr>
        <p:spPr bwMode="auto">
          <a:xfrm>
            <a:off x="6400800" y="64770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0" name="Footer Placeholder 4"/>
          <p:cNvSpPr txBox="1">
            <a:spLocks noGrp="1"/>
          </p:cNvSpPr>
          <p:nvPr/>
        </p:nvSpPr>
        <p:spPr bwMode="auto">
          <a:xfrm>
            <a:off x="5791200" y="6477000"/>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January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5</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4125170489"/>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a:effectLst/>
                          <a:latin typeface="Arial"/>
                        </a:rPr>
                        <a:t>Income Statement 2014</a:t>
                      </a: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January  2015</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graphicFrame>
        <p:nvGraphicFramePr>
          <p:cNvPr id="4" name="Table 3"/>
          <p:cNvGraphicFramePr>
            <a:graphicFrameLocks noGrp="1"/>
          </p:cNvGraphicFramePr>
          <p:nvPr>
            <p:extLst>
              <p:ext uri="{D42A27DB-BD31-4B8C-83A1-F6EECF244321}">
                <p14:modId xmlns:p14="http://schemas.microsoft.com/office/powerpoint/2010/main" val="685135578"/>
              </p:ext>
            </p:extLst>
          </p:nvPr>
        </p:nvGraphicFramePr>
        <p:xfrm>
          <a:off x="1219200" y="990599"/>
          <a:ext cx="7086600" cy="5334002"/>
        </p:xfrm>
        <a:graphic>
          <a:graphicData uri="http://schemas.openxmlformats.org/drawingml/2006/table">
            <a:tbl>
              <a:tblPr/>
              <a:tblGrid>
                <a:gridCol w="3543300"/>
                <a:gridCol w="3543300"/>
              </a:tblGrid>
              <a:tr h="399695">
                <a:tc gridSpan="2">
                  <a:txBody>
                    <a:bodyPr/>
                    <a:lstStyle/>
                    <a:p>
                      <a:pPr algn="ctr" fontAlgn="b"/>
                      <a:r>
                        <a:rPr lang="en-US" sz="2400" b="1" i="0" u="none" strike="noStrike" dirty="0" smtClean="0">
                          <a:effectLst/>
                          <a:latin typeface="Arial"/>
                        </a:rPr>
                        <a:t>Reconciled Balance </a:t>
                      </a:r>
                      <a:r>
                        <a:rPr lang="en-US" sz="2400" b="1" i="0" u="none" strike="noStrike" dirty="0">
                          <a:effectLst/>
                          <a:latin typeface="Arial"/>
                        </a:rPr>
                        <a:t>Sheet</a:t>
                      </a:r>
                    </a:p>
                  </a:txBody>
                  <a:tcPr marL="9525" marR="9525" marT="9525" marB="0" anchor="b">
                    <a:lnL>
                      <a:noFill/>
                    </a:lnL>
                    <a:lnR>
                      <a:noFill/>
                    </a:lnR>
                    <a:lnT>
                      <a:noFill/>
                    </a:lnT>
                    <a:lnB>
                      <a:noFill/>
                    </a:lnB>
                  </a:tcPr>
                </a:tc>
                <a:tc hMerge="1">
                  <a:txBody>
                    <a:bodyPr/>
                    <a:lstStyle/>
                    <a:p>
                      <a:endParaRPr lang="en-US"/>
                    </a:p>
                  </a:txBody>
                  <a:tcPr/>
                </a:tc>
              </a:tr>
              <a:tr h="399695">
                <a:tc gridSpan="2">
                  <a:txBody>
                    <a:bodyPr/>
                    <a:lstStyle/>
                    <a:p>
                      <a:pPr algn="ctr" fontAlgn="b"/>
                      <a:r>
                        <a:rPr lang="en-US" sz="2400" b="1" i="0" u="none" strike="noStrike" dirty="0" smtClean="0">
                          <a:effectLst/>
                          <a:latin typeface="Arial"/>
                        </a:rPr>
                        <a:t>End </a:t>
                      </a:r>
                      <a:r>
                        <a:rPr lang="en-US" sz="2400" b="1" i="0" u="none" strike="noStrike" dirty="0">
                          <a:effectLst/>
                          <a:latin typeface="Arial"/>
                        </a:rPr>
                        <a:t>of Jan 2015</a:t>
                      </a:r>
                    </a:p>
                  </a:txBody>
                  <a:tcPr marL="9525" marR="9525" marT="9525" marB="0" anchor="b">
                    <a:lnL>
                      <a:noFill/>
                    </a:lnL>
                    <a:lnR>
                      <a:noFill/>
                    </a:lnR>
                    <a:lnT>
                      <a:noFill/>
                    </a:lnT>
                    <a:lnB>
                      <a:noFill/>
                    </a:lnB>
                  </a:tcPr>
                </a:tc>
                <a:tc hMerge="1">
                  <a:txBody>
                    <a:bodyPr/>
                    <a:lstStyle/>
                    <a:p>
                      <a:endParaRPr lang="en-US"/>
                    </a:p>
                  </a:txBody>
                  <a:tcPr/>
                </a:tc>
              </a:tr>
              <a:tr h="237382">
                <a:tc>
                  <a:txBody>
                    <a:bodyPr/>
                    <a:lstStyle/>
                    <a:p>
                      <a:pPr algn="l" fontAlgn="b"/>
                      <a:r>
                        <a:rPr lang="en-US" sz="1400" b="1" i="0" u="none" strike="noStrike" dirty="0">
                          <a:effectLst/>
                          <a:latin typeface="Arial"/>
                        </a:rPr>
                        <a:t>Financial Row</a:t>
                      </a:r>
                    </a:p>
                  </a:txBody>
                  <a:tcPr marL="9525" marR="9525" marT="9525" marB="0" anchor="b">
                    <a:lnL>
                      <a:noFill/>
                    </a:lnL>
                    <a:lnR>
                      <a:noFill/>
                    </a:lnR>
                    <a:lnT>
                      <a:noFill/>
                    </a:lnT>
                    <a:lnB>
                      <a:noFill/>
                    </a:lnB>
                    <a:solidFill>
                      <a:srgbClr val="D0D0D0"/>
                    </a:solidFill>
                  </a:tcPr>
                </a:tc>
                <a:tc>
                  <a:txBody>
                    <a:bodyPr/>
                    <a:lstStyle/>
                    <a:p>
                      <a:pPr algn="l" fontAlgn="b"/>
                      <a:r>
                        <a:rPr lang="en-US" sz="1400" b="1" i="0" u="none" strike="noStrike">
                          <a:effectLst/>
                          <a:latin typeface="Arial"/>
                        </a:rPr>
                        <a:t>Amount</a:t>
                      </a:r>
                    </a:p>
                  </a:txBody>
                  <a:tcPr marL="9525" marR="9525" marT="9525" marB="0" anchor="b">
                    <a:lnL>
                      <a:noFill/>
                    </a:lnL>
                    <a:lnR>
                      <a:noFill/>
                    </a:lnR>
                    <a:lnT>
                      <a:noFill/>
                    </a:lnT>
                    <a:lnB>
                      <a:noFill/>
                    </a:lnB>
                    <a:solidFill>
                      <a:srgbClr val="D0D0D0"/>
                    </a:solidFill>
                  </a:tcPr>
                </a:tc>
              </a:tr>
              <a:tr h="269845">
                <a:tc>
                  <a:txBody>
                    <a:bodyPr/>
                    <a:lstStyle/>
                    <a:p>
                      <a:pPr algn="l" fontAlgn="ctr"/>
                      <a:r>
                        <a:rPr lang="en-US" sz="1600" b="1" i="0" u="none" strike="noStrike">
                          <a:solidFill>
                            <a:srgbClr val="000000"/>
                          </a:solidFill>
                          <a:effectLst/>
                          <a:latin typeface="Arial"/>
                        </a:rPr>
                        <a:t>ASSETS</a:t>
                      </a: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a:endParaRPr>
                    </a:p>
                  </a:txBody>
                  <a:tcPr marL="9525" marR="9525" marT="9525" marB="0" anchor="ctr">
                    <a:lnL>
                      <a:noFill/>
                    </a:lnL>
                    <a:lnR>
                      <a:noFill/>
                    </a:lnR>
                    <a:lnT>
                      <a:noFill/>
                    </a:lnT>
                    <a:lnB>
                      <a:noFill/>
                    </a:lnB>
                  </a:tcPr>
                </a:tc>
              </a:tr>
              <a:tr h="269845">
                <a:tc>
                  <a:txBody>
                    <a:bodyPr/>
                    <a:lstStyle/>
                    <a:p>
                      <a:pPr algn="l" fontAlgn="b"/>
                      <a:r>
                        <a:rPr lang="en-US" sz="1600" b="1" i="0" u="none" strike="noStrike">
                          <a:solidFill>
                            <a:srgbClr val="000000"/>
                          </a:solidFill>
                          <a:effectLst/>
                          <a:latin typeface="Arial"/>
                        </a:rPr>
                        <a:t>Current Assets</a:t>
                      </a:r>
                    </a:p>
                  </a:txBody>
                  <a:tcPr marL="85725" marR="9525" marT="9525"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a:endParaRPr>
                    </a:p>
                  </a:txBody>
                  <a:tcPr marL="9525" marR="9525" marT="9525" marB="0" anchor="ctr">
                    <a:lnL>
                      <a:noFill/>
                    </a:lnL>
                    <a:lnR>
                      <a:noFill/>
                    </a:lnR>
                    <a:lnT>
                      <a:noFill/>
                    </a:lnT>
                    <a:lnB>
                      <a:noFill/>
                    </a:lnB>
                  </a:tcPr>
                </a:tc>
              </a:tr>
              <a:tr h="269845">
                <a:tc>
                  <a:txBody>
                    <a:bodyPr/>
                    <a:lstStyle/>
                    <a:p>
                      <a:pPr algn="l" fontAlgn="b"/>
                      <a:r>
                        <a:rPr lang="en-US" sz="1600" b="1" i="0" u="none" strike="noStrike">
                          <a:solidFill>
                            <a:srgbClr val="000000"/>
                          </a:solidFill>
                          <a:effectLst/>
                          <a:latin typeface="Arial"/>
                        </a:rPr>
                        <a:t>Bank</a:t>
                      </a:r>
                    </a:p>
                  </a:txBody>
                  <a:tcPr marL="171450" marR="9525" marT="9525"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a:endParaRPr>
                    </a:p>
                  </a:txBody>
                  <a:tcPr marL="9525" marR="9525" marT="9525" marB="0" anchor="ctr">
                    <a:lnL>
                      <a:noFill/>
                    </a:lnL>
                    <a:lnR>
                      <a:noFill/>
                    </a:lnR>
                    <a:lnT>
                      <a:noFill/>
                    </a:lnT>
                    <a:lnB>
                      <a:noFill/>
                    </a:lnB>
                  </a:tcPr>
                </a:tc>
              </a:tr>
              <a:tr h="529545">
                <a:tc>
                  <a:txBody>
                    <a:bodyPr/>
                    <a:lstStyle/>
                    <a:p>
                      <a:pPr algn="l" fontAlgn="b"/>
                      <a:r>
                        <a:rPr lang="en-US" sz="1600" b="0" i="0" u="none" strike="noStrike">
                          <a:solidFill>
                            <a:srgbClr val="000000"/>
                          </a:solidFill>
                          <a:effectLst/>
                          <a:latin typeface="Arial"/>
                        </a:rPr>
                        <a:t>74331 - 802.11/.15 CB Acct No. 556802</a:t>
                      </a:r>
                    </a:p>
                  </a:txBody>
                  <a:tcPr marL="257175"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a:rPr>
                        <a:t>$388,614.70 </a:t>
                      </a:r>
                    </a:p>
                  </a:txBody>
                  <a:tcPr marL="9525" marR="9525" marT="9525" marB="0" anchor="ctr">
                    <a:lnL>
                      <a:noFill/>
                    </a:lnL>
                    <a:lnR>
                      <a:noFill/>
                    </a:lnR>
                    <a:lnT>
                      <a:noFill/>
                    </a:lnT>
                    <a:lnB>
                      <a:noFill/>
                    </a:lnB>
                  </a:tcPr>
                </a:tc>
              </a:tr>
              <a:tr h="529545">
                <a:tc>
                  <a:txBody>
                    <a:bodyPr/>
                    <a:lstStyle/>
                    <a:p>
                      <a:pPr algn="l" fontAlgn="b"/>
                      <a:r>
                        <a:rPr lang="en-US" sz="1600" b="0" i="0" u="none" strike="noStrike">
                          <a:solidFill>
                            <a:srgbClr val="000000"/>
                          </a:solidFill>
                          <a:effectLst/>
                          <a:latin typeface="Arial"/>
                        </a:rPr>
                        <a:t>74332 - 802.11/.15 Face-to-Face Checking</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a:rPr>
                        <a:t>$395,296.69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69845">
                <a:tc>
                  <a:txBody>
                    <a:bodyPr/>
                    <a:lstStyle/>
                    <a:p>
                      <a:pPr algn="l" fontAlgn="b"/>
                      <a:r>
                        <a:rPr lang="en-US" sz="1600" b="1" i="0" u="none" strike="noStrike">
                          <a:solidFill>
                            <a:srgbClr val="000000"/>
                          </a:solidFill>
                          <a:effectLst/>
                          <a:latin typeface="Arial"/>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a:rPr>
                        <a:t>$783,911.39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845">
                <a:tc>
                  <a:txBody>
                    <a:bodyPr/>
                    <a:lstStyle/>
                    <a:p>
                      <a:pPr algn="l" fontAlgn="b"/>
                      <a:r>
                        <a:rPr lang="en-US" sz="1600" b="1" i="0" u="none" strike="noStrike">
                          <a:solidFill>
                            <a:srgbClr val="000000"/>
                          </a:solidFill>
                          <a:effectLst/>
                          <a:latin typeface="Arial"/>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a:rPr>
                        <a:t>$783,911.39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845">
                <a:tc>
                  <a:txBody>
                    <a:bodyPr/>
                    <a:lstStyle/>
                    <a:p>
                      <a:pPr algn="l" fontAlgn="ctr"/>
                      <a:r>
                        <a:rPr lang="en-US" sz="1600" b="1" i="0" u="none" strike="noStrike">
                          <a:solidFill>
                            <a:srgbClr val="000000"/>
                          </a:solidFill>
                          <a:effectLst/>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a:rPr>
                        <a:t>$783,911.39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69845">
                <a:tc>
                  <a:txBody>
                    <a:bodyPr/>
                    <a:lstStyle/>
                    <a:p>
                      <a:pPr algn="l" fontAlgn="ctr"/>
                      <a:r>
                        <a:rPr lang="en-US" sz="1600" b="1" i="0" u="none" strike="noStrike">
                          <a:solidFill>
                            <a:srgbClr val="000000"/>
                          </a:solidFill>
                          <a:effectLst/>
                          <a:latin typeface="Arial"/>
                        </a:rPr>
                        <a:t>LIABILITIES &amp; EQUITY</a:t>
                      </a: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a:endParaRPr>
                    </a:p>
                  </a:txBody>
                  <a:tcPr marL="9525" marR="9525" marT="9525" marB="0" anchor="ctr">
                    <a:lnL>
                      <a:noFill/>
                    </a:lnL>
                    <a:lnR>
                      <a:noFill/>
                    </a:lnR>
                    <a:lnT>
                      <a:noFill/>
                    </a:lnT>
                    <a:lnB>
                      <a:noFill/>
                    </a:lnB>
                  </a:tcPr>
                </a:tc>
              </a:tr>
              <a:tr h="269845">
                <a:tc>
                  <a:txBody>
                    <a:bodyPr/>
                    <a:lstStyle/>
                    <a:p>
                      <a:pPr algn="l" fontAlgn="b"/>
                      <a:r>
                        <a:rPr lang="en-US" sz="1600" b="1" i="0" u="none" strike="noStrike">
                          <a:solidFill>
                            <a:srgbClr val="000000"/>
                          </a:solidFill>
                          <a:effectLst/>
                          <a:latin typeface="Arial"/>
                        </a:rPr>
                        <a:t>Equity</a:t>
                      </a:r>
                    </a:p>
                  </a:txBody>
                  <a:tcPr marL="85725" marR="9525" marT="9525"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a:endParaRPr>
                    </a:p>
                  </a:txBody>
                  <a:tcPr marL="9525" marR="9525" marT="9525" marB="0" anchor="ctr">
                    <a:lnL>
                      <a:noFill/>
                    </a:lnL>
                    <a:lnR>
                      <a:noFill/>
                    </a:lnR>
                    <a:lnT>
                      <a:noFill/>
                    </a:lnT>
                    <a:lnB>
                      <a:noFill/>
                    </a:lnB>
                  </a:tcPr>
                </a:tc>
              </a:tr>
              <a:tr h="269845">
                <a:tc>
                  <a:txBody>
                    <a:bodyPr/>
                    <a:lstStyle/>
                    <a:p>
                      <a:pPr algn="l" fontAlgn="b"/>
                      <a:r>
                        <a:rPr lang="en-US" sz="1600" b="0" i="0" u="none" strike="noStrike">
                          <a:solidFill>
                            <a:srgbClr val="000000"/>
                          </a:solidFill>
                          <a:effectLst/>
                          <a:latin typeface="Arial"/>
                        </a:rPr>
                        <a:t>Retained Earnings</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a:rPr>
                        <a:t>$724,757.43 </a:t>
                      </a:r>
                    </a:p>
                  </a:txBody>
                  <a:tcPr marL="9525" marR="9525" marT="9525" marB="0" anchor="ctr">
                    <a:lnL>
                      <a:noFill/>
                    </a:lnL>
                    <a:lnR>
                      <a:noFill/>
                    </a:lnR>
                    <a:lnT>
                      <a:noFill/>
                    </a:lnT>
                    <a:lnB>
                      <a:noFill/>
                    </a:lnB>
                  </a:tcPr>
                </a:tc>
              </a:tr>
              <a:tr h="269845">
                <a:tc>
                  <a:txBody>
                    <a:bodyPr/>
                    <a:lstStyle/>
                    <a:p>
                      <a:pPr algn="l" fontAlgn="b"/>
                      <a:r>
                        <a:rPr lang="en-US" sz="1600" b="0" i="0" u="none" strike="noStrike">
                          <a:solidFill>
                            <a:srgbClr val="000000"/>
                          </a:solidFill>
                          <a:effectLst/>
                          <a:latin typeface="Arial"/>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a:rPr>
                        <a:t>$59,153.96 </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269845">
                <a:tc>
                  <a:txBody>
                    <a:bodyPr/>
                    <a:lstStyle/>
                    <a:p>
                      <a:pPr algn="l" fontAlgn="b"/>
                      <a:r>
                        <a:rPr lang="en-US" sz="1600" b="1" i="0" u="none" strike="noStrike">
                          <a:solidFill>
                            <a:srgbClr val="000000"/>
                          </a:solidFill>
                          <a:effectLst/>
                          <a:latin typeface="Arial"/>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a:rPr>
                        <a:t>$783,911.39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845">
                <a:tc>
                  <a:txBody>
                    <a:bodyPr/>
                    <a:lstStyle/>
                    <a:p>
                      <a:pPr algn="l" fontAlgn="ctr"/>
                      <a:r>
                        <a:rPr lang="en-US" sz="1600" b="1" i="0" u="none" strike="noStrike" dirty="0">
                          <a:solidFill>
                            <a:srgbClr val="000000"/>
                          </a:solidFill>
                          <a:effectLst/>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a:rPr>
                        <a:t>$783,911.39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799"/>
            <a:ext cx="7772400" cy="649070"/>
          </a:xfrm>
        </p:spPr>
        <p:txBody>
          <a:bodyPr>
            <a:normAutofit fontScale="90000"/>
          </a:bodyPr>
          <a:lstStyle/>
          <a:p>
            <a:r>
              <a:rPr lang="en-US" dirty="0" smtClean="0"/>
              <a:t> Athens, Greece – September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January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7</a:t>
            </a:fld>
            <a:endParaRPr lang="en-GB"/>
          </a:p>
        </p:txBody>
      </p:sp>
      <p:sp>
        <p:nvSpPr>
          <p:cNvPr id="10" name="Rectangle 3"/>
          <p:cNvSpPr txBox="1">
            <a:spLocks noChangeArrowheads="1"/>
          </p:cNvSpPr>
          <p:nvPr/>
        </p:nvSpPr>
        <p:spPr bwMode="auto">
          <a:xfrm>
            <a:off x="381000" y="2020669"/>
            <a:ext cx="8229600" cy="4380131"/>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Total Income:                	</a:t>
            </a:r>
            <a:r>
              <a:rPr lang="en-US" sz="1600" dirty="0" smtClean="0">
                <a:solidFill>
                  <a:schemeClr val="tx1"/>
                </a:solidFill>
                <a:ea typeface="MS PGothic" pitchFamily="34" charset="-128"/>
              </a:rPr>
              <a:t>$</a:t>
            </a:r>
            <a:r>
              <a:rPr lang="en-US" sz="1600" dirty="0" smtClean="0">
                <a:solidFill>
                  <a:schemeClr val="tx1"/>
                </a:solidFill>
              </a:rPr>
              <a:t>327,750 </a:t>
            </a:r>
            <a:r>
              <a:rPr lang="en-US" sz="1600" b="1" dirty="0" smtClean="0">
                <a:solidFill>
                  <a:schemeClr val="tx1"/>
                </a:solidFill>
                <a:ea typeface="MS PGothic" pitchFamily="34" charset="-128"/>
              </a:rPr>
              <a:t>	</a:t>
            </a:r>
            <a:r>
              <a:rPr lang="en-US" sz="1600" dirty="0" smtClean="0">
                <a:solidFill>
                  <a:schemeClr val="tx1"/>
                </a:solidFill>
                <a:ea typeface="MS PGothic" pitchFamily="34" charset="-128"/>
              </a:rPr>
              <a:t>$363,300</a:t>
            </a:r>
            <a:r>
              <a:rPr lang="en-US" sz="1600" b="1" dirty="0" smtClean="0">
                <a:solidFill>
                  <a:schemeClr val="tx1"/>
                </a:solidFill>
                <a:ea typeface="MS PGothic" pitchFamily="34" charset="-128"/>
              </a:rPr>
              <a:t>	$387,035</a:t>
            </a:r>
            <a:r>
              <a:rPr lang="en-US" sz="1400" dirty="0" smtClean="0">
                <a:solidFill>
                  <a:schemeClr val="tx1"/>
                </a:solidFill>
                <a:ea typeface="MS PGothic" pitchFamily="34" charset="-128"/>
              </a:rPr>
              <a:t>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328	341</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a:t>
            </a:r>
            <a:r>
              <a:rPr lang="en-US" sz="1600" dirty="0" smtClean="0">
                <a:solidFill>
                  <a:srgbClr val="FF0000"/>
                </a:solidFill>
                <a:ea typeface="MS PGothic" pitchFamily="34" charset="-128"/>
              </a:rPr>
              <a:t>$390,800</a:t>
            </a:r>
            <a:r>
              <a:rPr lang="en-US" sz="1600" b="1" dirty="0" smtClean="0">
                <a:solidFill>
                  <a:srgbClr val="FF0000"/>
                </a:solidFill>
                <a:ea typeface="MS PGothic" pitchFamily="34" charset="-128"/>
              </a:rPr>
              <a:t>	</a:t>
            </a:r>
            <a:r>
              <a:rPr lang="en-US" sz="1600" dirty="0" smtClean="0">
                <a:solidFill>
                  <a:srgbClr val="FF0000"/>
                </a:solidFill>
                <a:ea typeface="MS PGothic" pitchFamily="34" charset="-128"/>
              </a:rPr>
              <a:t>$387,411</a:t>
            </a:r>
            <a:r>
              <a:rPr lang="en-US" sz="1600" b="1" dirty="0" smtClean="0">
                <a:solidFill>
                  <a:srgbClr val="FF0000"/>
                </a:solidFill>
                <a:ea typeface="MS PGothic" pitchFamily="34" charset="-128"/>
              </a:rPr>
              <a:t>	$385,916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Venue 	$31,000 	$31,550	$31,550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Electronic Facilities 	$7,800	$7,800	$7,000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&amp; Shipping 	$48,500 	$46,360	$51,015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Session Room Set Up 	$42,800	$42,500	$33,825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Onsite Setup 	$6,600 	$6,600	$5,835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Staffing On Site 	$16,800	 $14,060</a:t>
            </a:r>
            <a:r>
              <a:rPr lang="en-US" sz="1400" dirty="0">
                <a:solidFill>
                  <a:schemeClr val="tx1"/>
                </a:solidFill>
                <a:ea typeface="MS PGothic" pitchFamily="34" charset="-128"/>
              </a:rPr>
              <a:t>	$</a:t>
            </a:r>
            <a:r>
              <a:rPr lang="en-US" sz="1400" dirty="0" smtClean="0">
                <a:solidFill>
                  <a:schemeClr val="tx1"/>
                </a:solidFill>
                <a:ea typeface="MS PGothic" pitchFamily="34" charset="-128"/>
              </a:rPr>
              <a:t>13,960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Disbursements 	$5,500	$5,500	$4,786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Accounting And Legal 	$23,200	$24,532	$25,182</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Repayments	$50,000	$50,000	$50,000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Contingency 	$5,000 	$0	$0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Management </a:t>
            </a:r>
            <a:r>
              <a:rPr lang="en-US" sz="1400" dirty="0">
                <a:solidFill>
                  <a:schemeClr val="tx1"/>
                </a:solidFill>
                <a:ea typeface="MS PGothic" pitchFamily="34" charset="-128"/>
              </a:rPr>
              <a:t>	$27,900	$</a:t>
            </a:r>
            <a:r>
              <a:rPr lang="en-US" sz="1400" dirty="0" smtClean="0">
                <a:solidFill>
                  <a:schemeClr val="tx1"/>
                </a:solidFill>
                <a:ea typeface="MS PGothic" pitchFamily="34" charset="-128"/>
              </a:rPr>
              <a:t>31,434	$32,829</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Delegate Materials 	 $3,000	$</a:t>
            </a:r>
            <a:r>
              <a:rPr lang="en-US" sz="1400" dirty="0" smtClean="0">
                <a:solidFill>
                  <a:schemeClr val="tx1"/>
                </a:solidFill>
                <a:ea typeface="MS PGothic" pitchFamily="34" charset="-128"/>
              </a:rPr>
              <a:t>3,460	$3,590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Printing And Publications 	$1,200	$</a:t>
            </a:r>
            <a:r>
              <a:rPr lang="en-US" sz="1400" dirty="0" smtClean="0">
                <a:solidFill>
                  <a:schemeClr val="tx1"/>
                </a:solidFill>
                <a:ea typeface="MS PGothic" pitchFamily="34" charset="-128"/>
              </a:rPr>
              <a:t>1,457	$495</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Conference Food And Beverage 	$121,500	$</a:t>
            </a:r>
            <a:r>
              <a:rPr lang="en-US" sz="1400" dirty="0" smtClean="0">
                <a:solidFill>
                  <a:schemeClr val="tx1"/>
                </a:solidFill>
                <a:ea typeface="MS PGothic" pitchFamily="34" charset="-128"/>
              </a:rPr>
              <a:t>122,158	$125,851</a:t>
            </a: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a:t>
            </a:r>
            <a:r>
              <a:rPr lang="en-US" sz="1600" dirty="0" smtClean="0">
                <a:solidFill>
                  <a:srgbClr val="FF0000"/>
                </a:solidFill>
                <a:ea typeface="MS PGothic" pitchFamily="34" charset="-128"/>
              </a:rPr>
              <a:t>($63,050) </a:t>
            </a:r>
            <a:r>
              <a:rPr lang="en-US" sz="1600" b="1" dirty="0" smtClean="0">
                <a:solidFill>
                  <a:srgbClr val="FF0000"/>
                </a:solidFill>
                <a:ea typeface="MS PGothic" pitchFamily="34" charset="-128"/>
              </a:rPr>
              <a:t>	</a:t>
            </a:r>
            <a:r>
              <a:rPr lang="en-US" sz="1600" dirty="0" smtClean="0">
                <a:solidFill>
                  <a:srgbClr val="FF0000"/>
                </a:solidFill>
                <a:ea typeface="MS PGothic" pitchFamily="34" charset="-128"/>
              </a:rPr>
              <a:t>($24,111)</a:t>
            </a:r>
            <a:r>
              <a:rPr lang="en-US" sz="1600" dirty="0" smtClean="0">
                <a:solidFill>
                  <a:schemeClr val="tx1"/>
                </a:solidFill>
                <a:ea typeface="MS PGothic" pitchFamily="34" charset="-128"/>
              </a:rPr>
              <a:t>             </a:t>
            </a:r>
            <a:r>
              <a:rPr lang="en-US" sz="1600" b="1" dirty="0" smtClean="0">
                <a:solidFill>
                  <a:schemeClr val="tx1"/>
                </a:solidFill>
                <a:ea typeface="MS PGothic" pitchFamily="34" charset="-128"/>
              </a:rPr>
              <a:t>$1,119</a:t>
            </a: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543300" y="1334869"/>
            <a:ext cx="19050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Budget </a:t>
            </a:r>
          </a:p>
          <a:p>
            <a:pPr algn="ctr" defTabSz="914400" eaLnBrk="0" hangingPunct="0">
              <a:spcBef>
                <a:spcPts val="0"/>
              </a:spcBef>
            </a:pPr>
            <a:r>
              <a:rPr lang="en-US" sz="1800" b="1" dirty="0" smtClean="0">
                <a:solidFill>
                  <a:schemeClr val="tx1"/>
                </a:solidFill>
                <a:ea typeface="MS PGothic" pitchFamily="34" charset="-128"/>
              </a:rPr>
              <a:t>July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6172200" y="6475413"/>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097339"/>
            <a:ext cx="20574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 Sept 2014</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14" name="Text Box 8"/>
          <p:cNvSpPr txBox="1">
            <a:spLocks noChangeArrowheads="1"/>
          </p:cNvSpPr>
          <p:nvPr/>
        </p:nvSpPr>
        <p:spPr bwMode="auto">
          <a:xfrm>
            <a:off x="6934200" y="1334869"/>
            <a:ext cx="12192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Final</a:t>
            </a:r>
          </a:p>
          <a:p>
            <a:pPr algn="ctr" defTabSz="914400" eaLnBrk="0" hangingPunct="0">
              <a:spcBef>
                <a:spcPts val="0"/>
              </a:spcBef>
            </a:pPr>
            <a:r>
              <a:rPr lang="en-US" sz="1800" b="1" dirty="0" smtClean="0">
                <a:solidFill>
                  <a:schemeClr val="tx1"/>
                </a:solidFill>
                <a:ea typeface="MS PGothic" pitchFamily="34" charset="-128"/>
              </a:rPr>
              <a:t> Nov  2014</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40742469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533400"/>
          </a:xfrm>
        </p:spPr>
        <p:txBody>
          <a:bodyPr/>
          <a:lstStyle/>
          <a:p>
            <a:r>
              <a:rPr lang="en-US" dirty="0" smtClean="0"/>
              <a:t> Atlanta, GA- January 2015</a:t>
            </a:r>
            <a:endParaRPr lang="en-US" dirty="0"/>
          </a:p>
        </p:txBody>
      </p:sp>
      <p:sp>
        <p:nvSpPr>
          <p:cNvPr id="2" name="Date Placeholder 1"/>
          <p:cNvSpPr>
            <a:spLocks noGrp="1"/>
          </p:cNvSpPr>
          <p:nvPr>
            <p:ph type="dt" idx="10"/>
          </p:nvPr>
        </p:nvSpPr>
        <p:spPr/>
        <p:txBody>
          <a:bodyPr/>
          <a:lstStyle/>
          <a:p>
            <a:pPr>
              <a:defRPr/>
            </a:pPr>
            <a:r>
              <a:rPr lang="en-US" dirty="0" smtClean="0"/>
              <a:t>January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8</a:t>
            </a:fld>
            <a:endParaRPr lang="en-GB"/>
          </a:p>
        </p:txBody>
      </p:sp>
      <p:sp>
        <p:nvSpPr>
          <p:cNvPr id="10" name="Rectangle 3"/>
          <p:cNvSpPr txBox="1">
            <a:spLocks noChangeArrowheads="1"/>
          </p:cNvSpPr>
          <p:nvPr/>
        </p:nvSpPr>
        <p:spPr bwMode="auto">
          <a:xfrm>
            <a:off x="381000" y="2081643"/>
            <a:ext cx="8229600" cy="4393769"/>
          </a:xfrm>
          <a:prstGeom prst="rect">
            <a:avLst/>
          </a:prstGeom>
          <a:noFill/>
          <a:ln w="9525">
            <a:noFill/>
            <a:miter lim="800000"/>
            <a:headEnd/>
            <a:tailEnd/>
          </a:ln>
        </p:spPr>
        <p:txBody>
          <a:bodyPr lIns="92075" tIns="46038" rIns="92075" bIns="46038"/>
          <a:lstStyle/>
          <a:p>
            <a:pPr marL="342900" indent="-342900" algn="r"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392,500</a:t>
            </a:r>
            <a:r>
              <a:rPr lang="en-US" sz="1600" b="1" dirty="0" smtClean="0">
                <a:solidFill>
                  <a:schemeClr val="tx1"/>
                </a:solidFill>
                <a:ea typeface="MS PGothic" pitchFamily="34" charset="-128"/>
              </a:rPr>
              <a:t>	$379,150</a:t>
            </a:r>
            <a:r>
              <a:rPr lang="en-US" sz="1600" b="1" dirty="0">
                <a:solidFill>
                  <a:schemeClr val="tx1"/>
                </a:solidFill>
                <a:ea typeface="MS PGothic" pitchFamily="34" charset="-128"/>
              </a:rPr>
              <a:t>	 </a:t>
            </a:r>
            <a:r>
              <a:rPr lang="en-US" sz="1600" b="1" dirty="0" smtClean="0">
                <a:solidFill>
                  <a:schemeClr val="tx1"/>
                </a:solidFill>
                <a:ea typeface="MS PGothic" pitchFamily="34" charset="-128"/>
              </a:rPr>
              <a:t>              $377,350.00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$50,000</a:t>
            </a:r>
            <a:r>
              <a:rPr lang="en-US" sz="1400" dirty="0">
                <a:solidFill>
                  <a:schemeClr val="tx1"/>
                </a:solidFill>
                <a:ea typeface="MS PGothic" pitchFamily="34" charset="-128"/>
              </a:rPr>
              <a:t>	</a:t>
            </a:r>
            <a:r>
              <a:rPr lang="en-US" sz="1400" dirty="0" smtClean="0">
                <a:solidFill>
                  <a:schemeClr val="tx1"/>
                </a:solidFill>
                <a:ea typeface="MS PGothic" pitchFamily="34" charset="-128"/>
              </a:rPr>
              <a:t>$50,000</a:t>
            </a:r>
            <a:r>
              <a:rPr lang="en-US" sz="1400" dirty="0">
                <a:solidFill>
                  <a:schemeClr val="tx1"/>
                </a:solidFill>
                <a:ea typeface="MS PGothic" pitchFamily="34" charset="-128"/>
              </a:rPr>
              <a:t>	 </a:t>
            </a:r>
            <a:r>
              <a:rPr lang="en-US" sz="1400" dirty="0" smtClean="0">
                <a:solidFill>
                  <a:schemeClr val="tx1"/>
                </a:solidFill>
                <a:ea typeface="MS PGothic" pitchFamily="34" charset="-128"/>
              </a:rPr>
              <a:t>                     $    55,839.56</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700	    664             	                       665          </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$251,875	$304,057	              $318,492.96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51,000</a:t>
            </a:r>
            <a:r>
              <a:rPr lang="en-US" sz="1400" dirty="0" smtClean="0">
                <a:solidFill>
                  <a:schemeClr val="tx1"/>
                </a:solidFill>
                <a:ea typeface="MS PGothic" pitchFamily="34" charset="-128"/>
              </a:rPr>
              <a:t>	    $50,000                     $ 54,999.48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$20,625	    $19,968 	                    $ 25,600.51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$75,000	                     $ 81,373.75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$78,000 	    $73,000	                     $ 81,337.20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$12,000	    $12,200	                     $           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        0	    $        0	                      $           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     750</a:t>
            </a:r>
            <a:r>
              <a:rPr lang="en-US" sz="1400" dirty="0" smtClean="0">
                <a:solidFill>
                  <a:schemeClr val="tx1"/>
                </a:solidFill>
                <a:ea typeface="MS PGothic" pitchFamily="34" charset="-128"/>
              </a:rPr>
              <a:t>	    $  1,000	                     $   1,511.30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4,500	    $  5,000	                     $   3,170.72                    </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a:t>
            </a:r>
            <a:r>
              <a:rPr lang="en-US" sz="1400" dirty="0">
                <a:solidFill>
                  <a:schemeClr val="tx1"/>
                </a:solidFill>
                <a:ea typeface="MS PGothic" pitchFamily="34" charset="-128"/>
              </a:rPr>
              <a:t>Foreign Venue Set </a:t>
            </a:r>
            <a:r>
              <a:rPr lang="en-US" sz="1400" dirty="0" smtClean="0">
                <a:solidFill>
                  <a:schemeClr val="tx1"/>
                </a:solidFill>
                <a:ea typeface="MS PGothic" pitchFamily="34" charset="-128"/>
              </a:rPr>
              <a:t>Aside	$          0	    $ 67,900	                    $ 70,500.00</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Get 802 Attendee fee	$          0	    $          0	                    $          0</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Surplus Paid to IEEE 802		                                     $</a:t>
            </a:r>
            <a:r>
              <a:rPr lang="en-US" sz="1400" b="1" dirty="0" smtClean="0">
                <a:solidFill>
                  <a:schemeClr val="tx1"/>
                </a:solidFill>
                <a:ea typeface="MS PGothic" pitchFamily="34" charset="-128"/>
              </a:rPr>
              <a:t>114,696.60</a:t>
            </a:r>
          </a:p>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600" b="1" dirty="0" smtClean="0">
                <a:solidFill>
                  <a:schemeClr val="tx1"/>
                </a:solidFill>
                <a:ea typeface="MS PGothic" pitchFamily="34" charset="-128"/>
              </a:rPr>
              <a:t>Surplus/(Deficit)	$190,625</a:t>
            </a:r>
            <a:r>
              <a:rPr lang="en-US" sz="1600" b="1" dirty="0" smtClean="0">
                <a:solidFill>
                  <a:srgbClr val="FF0000"/>
                </a:solidFill>
                <a:ea typeface="MS PGothic" pitchFamily="34" charset="-128"/>
              </a:rPr>
              <a:t>	   </a:t>
            </a:r>
            <a:r>
              <a:rPr lang="en-US" sz="1600" b="1" dirty="0" smtClean="0">
                <a:solidFill>
                  <a:schemeClr val="tx1"/>
                </a:solidFill>
                <a:ea typeface="MS PGothic" pitchFamily="34" charset="-128"/>
              </a:rPr>
              <a:t>$125,093            $           0             </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Average cost per attendee 	$458	$467 	$479</a:t>
            </a: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675184" y="1158314"/>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Oct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6067097" y="6500867"/>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500688" y="1158314"/>
            <a:ext cx="1662112"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600" b="1" dirty="0" smtClean="0">
                <a:solidFill>
                  <a:schemeClr val="tx1"/>
                </a:solidFill>
                <a:ea typeface="MS PGothic" pitchFamily="34" charset="-128"/>
              </a:rPr>
              <a:t>Estimated</a:t>
            </a:r>
            <a:r>
              <a:rPr lang="en-US" sz="1800" b="1" dirty="0" smtClean="0">
                <a:solidFill>
                  <a:schemeClr val="tx1"/>
                </a:solidFill>
                <a:ea typeface="MS PGothic" pitchFamily="34" charset="-128"/>
              </a:rPr>
              <a:t> </a:t>
            </a:r>
          </a:p>
          <a:p>
            <a:pPr algn="ctr" defTabSz="914400" eaLnBrk="0" hangingPunct="0">
              <a:spcBef>
                <a:spcPts val="0"/>
              </a:spcBef>
            </a:pPr>
            <a:r>
              <a:rPr lang="en-US" sz="1600" b="1" dirty="0" smtClean="0">
                <a:solidFill>
                  <a:schemeClr val="tx1"/>
                </a:solidFill>
                <a:ea typeface="MS PGothic" pitchFamily="34" charset="-128"/>
              </a:rPr>
              <a:t>Budget</a:t>
            </a:r>
            <a:r>
              <a:rPr lang="en-US" sz="1800" b="1" dirty="0" smtClean="0">
                <a:solidFill>
                  <a:schemeClr val="tx1"/>
                </a:solidFill>
                <a:ea typeface="MS PGothic" pitchFamily="34" charset="-128"/>
              </a:rPr>
              <a:t> </a:t>
            </a:r>
          </a:p>
          <a:p>
            <a:pPr algn="ctr" defTabSz="914400" eaLnBrk="0" hangingPunct="0">
              <a:spcBef>
                <a:spcPts val="0"/>
              </a:spcBef>
            </a:pP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Jan 10,</a:t>
            </a: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2015</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14" name="Text Box 8"/>
          <p:cNvSpPr txBox="1">
            <a:spLocks noChangeArrowheads="1"/>
          </p:cNvSpPr>
          <p:nvPr/>
        </p:nvSpPr>
        <p:spPr bwMode="auto">
          <a:xfrm>
            <a:off x="7197213" y="1312202"/>
            <a:ext cx="1662112" cy="615553"/>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600" b="1" dirty="0" smtClean="0">
                <a:solidFill>
                  <a:schemeClr val="tx1"/>
                </a:solidFill>
                <a:ea typeface="MS PGothic" pitchFamily="34" charset="-128"/>
              </a:rPr>
              <a:t>Actual</a:t>
            </a:r>
            <a:endParaRPr lang="en-US" sz="1800" b="1" dirty="0" smtClean="0">
              <a:solidFill>
                <a:schemeClr val="tx1"/>
              </a:solidFill>
              <a:ea typeface="MS PGothic" pitchFamily="34" charset="-128"/>
            </a:endParaRPr>
          </a:p>
          <a:p>
            <a:pPr algn="ctr" defTabSz="914400" eaLnBrk="0" hangingPunct="0">
              <a:spcBef>
                <a:spcPts val="0"/>
              </a:spcBef>
            </a:pP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Mar 5,</a:t>
            </a: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2015</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4173201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645763"/>
            <a:ext cx="7772400" cy="533400"/>
          </a:xfrm>
        </p:spPr>
        <p:txBody>
          <a:bodyPr/>
          <a:lstStyle/>
          <a:p>
            <a:r>
              <a:rPr lang="en-US" dirty="0" smtClean="0"/>
              <a:t> Vancouver, BC – May 2015</a:t>
            </a:r>
            <a:endParaRPr lang="en-US" dirty="0"/>
          </a:p>
        </p:txBody>
      </p:sp>
      <p:sp>
        <p:nvSpPr>
          <p:cNvPr id="2" name="Date Placeholder 1"/>
          <p:cNvSpPr>
            <a:spLocks noGrp="1"/>
          </p:cNvSpPr>
          <p:nvPr>
            <p:ph type="dt" idx="10"/>
          </p:nvPr>
        </p:nvSpPr>
        <p:spPr/>
        <p:txBody>
          <a:bodyPr/>
          <a:lstStyle/>
          <a:p>
            <a:pPr>
              <a:defRPr/>
            </a:pPr>
            <a:r>
              <a:rPr lang="en-US" dirty="0" smtClean="0"/>
              <a:t>January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sp>
        <p:nvSpPr>
          <p:cNvPr id="10" name="Rectangle 3"/>
          <p:cNvSpPr txBox="1">
            <a:spLocks noChangeArrowheads="1"/>
          </p:cNvSpPr>
          <p:nvPr/>
        </p:nvSpPr>
        <p:spPr bwMode="auto">
          <a:xfrm>
            <a:off x="381000" y="2066330"/>
            <a:ext cx="8229600" cy="4334470"/>
          </a:xfrm>
          <a:prstGeom prst="rect">
            <a:avLst/>
          </a:prstGeom>
          <a:noFill/>
          <a:ln w="9525">
            <a:noFill/>
            <a:miter lim="800000"/>
            <a:headEnd/>
            <a:tailEnd/>
          </a:ln>
        </p:spPr>
        <p:txBody>
          <a:bodyPr lIns="92075" tIns="46038" rIns="92075" bIns="46038"/>
          <a:lstStyle/>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800" b="1" dirty="0" smtClean="0">
                <a:solidFill>
                  <a:schemeClr val="tx1"/>
                </a:solidFill>
                <a:ea typeface="MS PGothic" pitchFamily="34" charset="-128"/>
              </a:rPr>
              <a:t>Registration Income: </a:t>
            </a:r>
            <a:r>
              <a:rPr lang="en-US" sz="1600" dirty="0">
                <a:solidFill>
                  <a:schemeClr val="tx1"/>
                </a:solidFill>
                <a:ea typeface="MS PGothic" pitchFamily="34" charset="-128"/>
              </a:rPr>
              <a:t>(</a:t>
            </a:r>
            <a:r>
              <a:rPr lang="en-US" sz="1200" dirty="0">
                <a:solidFill>
                  <a:schemeClr val="tx1"/>
                </a:solidFill>
                <a:ea typeface="MS PGothic" pitchFamily="34" charset="-128"/>
              </a:rPr>
              <a:t>600/800/1000</a:t>
            </a:r>
            <a:r>
              <a:rPr lang="en-US" sz="1200" dirty="0" smtClean="0">
                <a:solidFill>
                  <a:schemeClr val="tx1"/>
                </a:solidFill>
                <a:ea typeface="MS PGothic" pitchFamily="34" charset="-128"/>
              </a:rPr>
              <a:t>) 	</a:t>
            </a:r>
            <a:r>
              <a:rPr lang="en-US" sz="1800" dirty="0" smtClean="0">
                <a:solidFill>
                  <a:schemeClr val="tx1"/>
                </a:solidFill>
                <a:ea typeface="MS PGothic" pitchFamily="34" charset="-128"/>
              </a:rPr>
              <a:t>$</a:t>
            </a:r>
            <a:r>
              <a:rPr lang="en-US" sz="1800" dirty="0" smtClean="0">
                <a:solidFill>
                  <a:schemeClr val="tx1"/>
                </a:solidFill>
              </a:rPr>
              <a:t>197,000</a:t>
            </a:r>
          </a:p>
          <a:p>
            <a:pPr marL="342900" indent="-342900"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Hotel Credits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600" dirty="0" smtClean="0">
                <a:solidFill>
                  <a:schemeClr val="tx1"/>
                </a:solidFill>
                <a:ea typeface="MS PGothic" pitchFamily="34" charset="-128"/>
              </a:rPr>
              <a:t>Registrations 	300	</a:t>
            </a:r>
            <a:endParaRPr lang="en-US" sz="18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800" b="1" dirty="0" smtClean="0">
                <a:solidFill>
                  <a:schemeClr val="tx1"/>
                </a:solidFill>
                <a:ea typeface="MS PGothic" pitchFamily="34" charset="-128"/>
              </a:rPr>
              <a:t>Meeting Expense Estimate:      </a:t>
            </a:r>
            <a:r>
              <a:rPr lang="en-US" sz="1800" b="1" dirty="0" smtClean="0">
                <a:solidFill>
                  <a:srgbClr val="FF0000"/>
                </a:solidFill>
                <a:ea typeface="MS PGothic" pitchFamily="34" charset="-128"/>
              </a:rPr>
              <a:t>	$180,252	</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AV	$</a:t>
            </a:r>
            <a:r>
              <a:rPr lang="en-US" sz="1600" dirty="0" smtClean="0">
                <a:solidFill>
                  <a:schemeClr val="tx1"/>
                </a:solidFill>
              </a:rPr>
              <a:t>  19,346</a:t>
            </a:r>
            <a:r>
              <a:rPr lang="en-US" sz="1600" dirty="0" smtClean="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Financial Fees	$  11,350	</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Food &amp; Beverage	$  48,192	</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Meeting Planner	$  41,162 	</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Network Services	$  37,819	                       </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Social	$  14,458	                   </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Shipping 	$</a:t>
            </a:r>
            <a:r>
              <a:rPr lang="en-US" sz="1600" dirty="0" smtClean="0">
                <a:solidFill>
                  <a:schemeClr val="tx1"/>
                </a:solidFill>
              </a:rPr>
              <a:t>    7,000</a:t>
            </a:r>
            <a:r>
              <a:rPr lang="en-US" sz="1600" dirty="0" smtClean="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Misc	$       925	    </a:t>
            </a:r>
          </a:p>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800" b="1" dirty="0" smtClean="0">
                <a:solidFill>
                  <a:schemeClr val="tx1"/>
                </a:solidFill>
                <a:ea typeface="MS PGothic" pitchFamily="34" charset="-128"/>
              </a:rPr>
              <a:t>Surplus/(Deficit)	$ 16,748</a:t>
            </a:r>
            <a:r>
              <a:rPr lang="en-US" sz="1800" b="1" dirty="0" smtClean="0">
                <a:solidFill>
                  <a:srgbClr val="FF0000"/>
                </a:solidFill>
                <a:ea typeface="MS PGothic" pitchFamily="34" charset="-128"/>
              </a:rPr>
              <a:t>	   </a:t>
            </a:r>
            <a:r>
              <a:rPr lang="en-US" sz="1800" b="1" dirty="0" smtClean="0">
                <a:solidFill>
                  <a:schemeClr val="tx1"/>
                </a:solidFill>
                <a:ea typeface="MS PGothic" pitchFamily="34" charset="-128"/>
              </a:rPr>
              <a:t>              </a:t>
            </a:r>
            <a:endParaRPr lang="en-US" sz="18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8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800" b="1" dirty="0" smtClean="0">
                <a:solidFill>
                  <a:schemeClr val="tx1"/>
                </a:solidFill>
                <a:ea typeface="MS PGothic" pitchFamily="34" charset="-128"/>
              </a:rPr>
              <a:t>Average cost per attendee  	$601			</a:t>
            </a:r>
            <a:endParaRPr lang="en-US" sz="1800" b="1" dirty="0">
              <a:solidFill>
                <a:schemeClr val="tx1"/>
              </a:solidFill>
              <a:ea typeface="MS PGothic" pitchFamily="34" charset="-128"/>
            </a:endParaRPr>
          </a:p>
        </p:txBody>
      </p:sp>
      <p:sp>
        <p:nvSpPr>
          <p:cNvPr id="11" name="Text Box 8"/>
          <p:cNvSpPr txBox="1">
            <a:spLocks noChangeArrowheads="1"/>
          </p:cNvSpPr>
          <p:nvPr/>
        </p:nvSpPr>
        <p:spPr bwMode="auto">
          <a:xfrm>
            <a:off x="3675184" y="114300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2015</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6067097" y="6500867"/>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427992927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34907</TotalTime>
  <Words>1347</Words>
  <Application>Microsoft Office PowerPoint</Application>
  <PresentationFormat>On-screen Show (4:3)</PresentationFormat>
  <Paragraphs>422</Paragraphs>
  <Slides>11</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Document</vt:lpstr>
      <vt:lpstr>Treasurer Report March 2015</vt:lpstr>
      <vt:lpstr>Abstract</vt:lpstr>
      <vt:lpstr>PowerPoint Presentation</vt:lpstr>
      <vt:lpstr>PowerPoint Presentation</vt:lpstr>
      <vt:lpstr>PowerPoint Presentation</vt:lpstr>
      <vt:lpstr>PowerPoint Presentation</vt:lpstr>
      <vt:lpstr> Athens, Greece – September 2014 Unaudited</vt:lpstr>
      <vt:lpstr> Atlanta, GA- January 2015</vt:lpstr>
      <vt:lpstr> Vancouver, BC – May 2015</vt:lpstr>
      <vt:lpstr>Historical Attendance</vt:lpstr>
      <vt:lpstr>Historical Attendance</vt:lpstr>
    </vt:vector>
  </TitlesOfParts>
  <Manager>Benjamin A. Rolfe</Manager>
  <Company>BCA, 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2015</dc:title>
  <dc:creator>Jon Rosdahl</dc:creator>
  <cp:keywords>March 2015</cp:keywords>
  <dc:description>Ben Rolfe (BCA); Jon Rosdahl (CSR)</dc:description>
  <cp:lastModifiedBy>Jon Rosdahl</cp:lastModifiedBy>
  <cp:revision>187</cp:revision>
  <cp:lastPrinted>1601-01-01T00:00:00Z</cp:lastPrinted>
  <dcterms:created xsi:type="dcterms:W3CDTF">2012-05-13T15:07:35Z</dcterms:created>
  <dcterms:modified xsi:type="dcterms:W3CDTF">2015-03-09T00:26:09Z</dcterms:modified>
</cp:coreProperties>
</file>