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346" r:id="rId2"/>
    <p:sldId id="2347" r:id="rId3"/>
    <p:sldId id="2312" r:id="rId4"/>
    <p:sldId id="2348" r:id="rId5"/>
    <p:sldId id="2360" r:id="rId6"/>
    <p:sldId id="2352" r:id="rId7"/>
    <p:sldId id="2350" r:id="rId8"/>
    <p:sldId id="2313" r:id="rId9"/>
    <p:sldId id="2355" r:id="rId10"/>
    <p:sldId id="2356" r:id="rId11"/>
    <p:sldId id="2349" r:id="rId12"/>
    <p:sldId id="2358" r:id="rId13"/>
    <p:sldId id="2322" r:id="rId14"/>
    <p:sldId id="2288" r:id="rId15"/>
    <p:sldId id="2345" r:id="rId16"/>
    <p:sldId id="2353" r:id="rId17"/>
    <p:sldId id="2354" r:id="rId18"/>
    <p:sldId id="2359" r:id="rId19"/>
    <p:sldId id="2361" r:id="rId20"/>
  </p:sldIdLst>
  <p:sldSz cx="9144000" cy="6858000" type="screen4x3"/>
  <p:notesSz cx="9372600" cy="7086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  <a:srgbClr val="FFFF00"/>
    <a:srgbClr val="000000"/>
    <a:srgbClr val="66FF33"/>
    <a:srgbClr val="FF9966"/>
    <a:srgbClr val="FF9900"/>
    <a:srgbClr val="0033CC"/>
    <a:srgbClr val="FFFF99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531" autoAdjust="0"/>
    <p:restoredTop sz="95795" autoAdjust="0"/>
  </p:normalViewPr>
  <p:slideViewPr>
    <p:cSldViewPr>
      <p:cViewPr>
        <p:scale>
          <a:sx n="93" d="100"/>
          <a:sy n="93" d="100"/>
        </p:scale>
        <p:origin x="-2478" y="-510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892"/>
    </p:cViewPr>
  </p:sorterViewPr>
  <p:notesViewPr>
    <p:cSldViewPr>
      <p:cViewPr>
        <p:scale>
          <a:sx n="100" d="100"/>
          <a:sy n="100" d="100"/>
        </p:scale>
        <p:origin x="-2760" y="-408"/>
      </p:cViewPr>
      <p:guideLst>
        <p:guide orient="horz" pos="1649"/>
        <p:guide pos="389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35896" y="83057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802.11-15/0222r0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40853" y="83055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961988" y="6860614"/>
            <a:ext cx="157735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324048" y="6860614"/>
            <a:ext cx="517770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7BC7332-6786-47F2-956D-4C00DF15A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938741" y="294873"/>
            <a:ext cx="749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938743" y="6860614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46526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938743" y="6852152"/>
            <a:ext cx="77060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568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94962" y="20213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802.11-15/0222r0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83896" y="20213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19413" y="536575"/>
            <a:ext cx="3533775" cy="26495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0948" y="3366863"/>
            <a:ext cx="6870709" cy="31892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927" tIns="46661" rIns="94927" bIns="466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447313" y="6864241"/>
            <a:ext cx="2043508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1721" lvl="4" algn="r" defTabSz="947241" eaLnBrk="0" hangingPunct="0">
              <a:defRPr sz="1200"/>
            </a:lvl5pPr>
          </a:lstStyle>
          <a:p>
            <a:pPr lvl="4"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532427" y="6864241"/>
            <a:ext cx="517769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138E68C-85D0-4620-96D9-D9A05C4F3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978822" y="6864241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27307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978823" y="6861821"/>
            <a:ext cx="74149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877567" y="224779"/>
            <a:ext cx="76174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3690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802.11-15/0222r0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  <a:endParaRPr lang="en-US" sz="1400" dirty="0" smtClean="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 (Aruba Networks)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C6CD2053-CE7E-4805-AA40-0F7DC5D6B998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802.11-15/0222r0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March 2015</a:t>
            </a:r>
            <a:endParaRPr lang="en-US" altLang="en-US" sz="1400" dirty="0" smtClean="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Dorothy Stanley (Aruba Networks)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2F5A16F2-D536-4D0D-80F8-5F180B657BF5}" type="slidenum">
              <a:rPr lang="en-US" altLang="en-US" sz="1200" smtClean="0"/>
              <a:pPr/>
              <a:t>10</a:t>
            </a:fld>
            <a:endParaRPr lang="en-US" altLang="en-US" sz="1200" smtClean="0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400" smtClean="0"/>
              <a:t>doc.: IEEE 802.11-15/0222r0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400" smtClean="0"/>
              <a:t>March 2015</a:t>
            </a:r>
            <a:endParaRPr lang="en-US" altLang="ja-JP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55613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128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700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272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2844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lang="en-US" altLang="ja-JP" sz="1200" smtClean="0"/>
              <a:t>Dorothy Stanley (Aruba Networks)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4058" y="6861262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Page </a:t>
            </a:r>
            <a:fld id="{28621934-9F53-47E3-9670-3F15BFB461D9}" type="slidenum">
              <a:rPr lang="en-US" altLang="ja-JP" sz="1200" smtClean="0"/>
              <a:pPr/>
              <a:t>11</a:t>
            </a:fld>
            <a:endParaRPr lang="en-US" altLang="ja-JP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988" y="3365466"/>
            <a:ext cx="7500627" cy="318884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2052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6295415" y="22630"/>
            <a:ext cx="219585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64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29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194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400" smtClean="0"/>
              <a:t>doc.: IEEE 802.11-15/0222r0</a:t>
            </a:r>
            <a:endParaRPr kumimoji="0" lang="en-US" altLang="ja-JP" sz="140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450" y="22629"/>
            <a:ext cx="920060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64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29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194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400" smtClean="0"/>
              <a:t>March 2015</a:t>
            </a:r>
            <a:endParaRPr kumimoji="0" lang="en-US" altLang="ja-JP" sz="1400" dirty="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447122" y="6860614"/>
            <a:ext cx="204414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4343898" indent="-24343898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62247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22893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83541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44187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304833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kumimoji="0" lang="en-US" altLang="ja-JP" sz="1200" smtClean="0"/>
              <a:t>Dorothy Stanley (Aruba Networks)</a:t>
            </a:r>
            <a:endParaRPr kumimoji="0" lang="en-US" altLang="ja-JP" sz="1200"/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6458" y="6860613"/>
            <a:ext cx="49212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64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29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194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Page </a:t>
            </a:r>
            <a:fld id="{FDEBB0B6-6BC0-4525-9580-DAF908CCEE70}" type="slidenum">
              <a:rPr kumimoji="0" lang="en-US" altLang="ja-JP" sz="1200"/>
              <a:pPr/>
              <a:t>13</a:t>
            </a:fld>
            <a:endParaRPr kumimoji="0" lang="en-US" altLang="ja-JP" sz="120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6" y="3365652"/>
            <a:ext cx="7499774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802.11-15/0222r0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138E68C-85D0-4620-96D9-D9A05C4F3F8F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4035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doc.: IEEE 802.11-15/0222r0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041952" cy="21544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March 2015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US" altLang="en-US" smtClean="0"/>
              <a:t>Dorothy Stanley (Aruba Networks)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mtClean="0"/>
              <a:t>Page </a:t>
            </a:r>
            <a:fld id="{6D6C22B6-2965-4139-855C-391D8DEB72C6}" type="slidenum">
              <a:rPr lang="en-US" altLang="en-US" smtClean="0"/>
              <a:pPr>
                <a:spcBef>
                  <a:spcPct val="0"/>
                </a:spcBef>
                <a:defRPr/>
              </a:pPr>
              <a:t>16</a:t>
            </a:fld>
            <a:endParaRPr lang="en-US" alt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doc.: IEEE 802.11-15/0222r0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March 2015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en-US" sz="1200" smtClean="0"/>
              <a:t>Dorothy Stanley (Aruba Networks)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Page </a:t>
            </a:r>
            <a:fld id="{670CEF1F-C773-4334-A249-915AB442DDE6}" type="slidenum">
              <a:rPr lang="en-US" altLang="en-US" sz="1200" smtClean="0"/>
              <a:pPr/>
              <a:t>17</a:t>
            </a:fld>
            <a:endParaRPr lang="en-US" alt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doc.: IEEE 802.11-15/0222r0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March 2015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en-US" sz="1200" smtClean="0"/>
              <a:t>Dorothy Stanley (Aruba Networks)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Page </a:t>
            </a:r>
            <a:fld id="{670CEF1F-C773-4334-A249-915AB442DDE6}" type="slidenum">
              <a:rPr lang="en-US" altLang="en-US" sz="1200" smtClean="0"/>
              <a:pPr/>
              <a:t>18</a:t>
            </a:fld>
            <a:endParaRPr lang="en-US" alt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802.11-15/0222r0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  <a:endParaRPr lang="en-US" sz="1400" dirty="0" smtClean="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 (Aruba Networks)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E44BBC3-2BE2-477F-8831-C9D153AA6D75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920060" cy="215444"/>
          </a:xfrm>
          <a:noFill/>
        </p:spPr>
        <p:txBody>
          <a:bodyPr/>
          <a:lstStyle/>
          <a:p>
            <a:r>
              <a:rPr lang="en-US" smtClean="0"/>
              <a:t>March 2015</a:t>
            </a:r>
            <a:endParaRPr lang="en-US" dirty="0" smtClean="0"/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884048" y="2215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730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032017" y="6861128"/>
            <a:ext cx="2458685" cy="184666"/>
          </a:xfrm>
          <a:noFill/>
        </p:spPr>
        <p:txBody>
          <a:bodyPr/>
          <a:lstStyle/>
          <a:p>
            <a:pPr lvl="4"/>
            <a:r>
              <a:rPr lang="en-US" smtClean="0"/>
              <a:t>Dorothy Stanley (Aruba Networks)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8077" y="6864240"/>
            <a:ext cx="492121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9413" y="534988"/>
            <a:ext cx="3533775" cy="2649537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062661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802.11-15/0222r0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682879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March 2015</a:t>
            </a:r>
            <a:endParaRPr lang="en-US" altLang="en-US" sz="1400" dirty="0" smtClean="0"/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752251" y="6864241"/>
            <a:ext cx="273857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Dorothy Stanley (Aruba Networks)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381EF510-C895-4E84-A644-174CFBD3CA4F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21000" y="534988"/>
            <a:ext cx="3535363" cy="2651125"/>
          </a:xfrm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0969" y="3366317"/>
            <a:ext cx="6870665" cy="319054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5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doc.: IEEE 802.11-15/0222r0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041952" cy="21544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March 2015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US" altLang="en-US" smtClean="0"/>
              <a:t>Dorothy Stanley (Aruba Networks)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mtClean="0"/>
              <a:t>Page </a:t>
            </a:r>
            <a:fld id="{A26A5D11-B8D5-46A8-97D0-D556201F74F7}" type="slidenum">
              <a:rPr lang="en-US" altLang="en-US" smtClean="0"/>
              <a:pPr>
                <a:spcBef>
                  <a:spcPct val="0"/>
                </a:spcBef>
                <a:defRPr/>
              </a:pPr>
              <a:t>6</a:t>
            </a:fld>
            <a:endParaRPr lang="en-US" alt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802.11-15/0222r0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/>
              <a:t>Page </a:t>
            </a:r>
            <a:fld id="{CF847761-3DCA-4992-BE8A-2121820B172D}" type="slidenum">
              <a:rPr lang="en-US" altLang="en-US" sz="1200"/>
              <a:pPr/>
              <a:t>7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8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802.11-15/0222r0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March 2015</a:t>
            </a:r>
            <a:endParaRPr lang="en-US" altLang="en-US" sz="1400" dirty="0" smtClean="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Dorothy Stanley (Aruba Networks)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70804CF4-40C2-4722-801E-E9B92E8EA89D}" type="slidenum">
              <a:rPr lang="en-US" altLang="en-US" sz="1200" smtClean="0"/>
              <a:pPr/>
              <a:t>9</a:t>
            </a:fld>
            <a:endParaRPr lang="en-US" altLang="en-US" sz="120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A8C78F4-A33E-4703-9F96-418EBED38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6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B5A574-7268-409A-B97E-7B2567475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6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00E29D-DAC5-4D6F-9340-DB2893F19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78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8CC35B-6E7A-4659-983B-103F2C194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98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05CD4F-C74B-4274-A532-2982B8BB8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1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810085-7017-4368-A971-DE56F883B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2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6B8E0D-AC94-4201-914D-BDE755355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2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81F4DF-F0D9-49CC-8B05-EE58B9624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30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2EA6D8-EB6C-4AD9-A47C-25C5BB4A1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5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BF5E02-2830-4FB1-88C8-922771FC7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C6E19-2015-45BF-A8A5-59D0D5FE5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0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08E31F0-28F3-4F99-B754-052117B79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4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AF42C0-507F-4298-A5A1-6051D5C9F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9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63EFED77-5E93-4280-B603-53573A82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73585" y="302439"/>
            <a:ext cx="328301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802.11-15/0222r0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dirty="0" smtClean="0"/>
              <a:t>Report</a:t>
            </a:r>
            <a:endParaRPr lang="en-US" sz="1200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233-41-000m-revmc-wg-ballot-comments.xl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0571-07-00ax-evaluation-methodology.docx" TargetMode="External"/><Relationship Id="rId7" Type="http://schemas.openxmlformats.org/officeDocument/2006/relationships/hyperlink" Target="https://mentor.ieee.org/802.11/dcn/15/11-15-0132-02-00ax-spec-framework.docx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mentor.ieee.org/802.11/dcn/14/11-14-1009-02-00ax-proposed-802-11ax-functional-requirements.doc" TargetMode="External"/><Relationship Id="rId5" Type="http://schemas.openxmlformats.org/officeDocument/2006/relationships/hyperlink" Target="https://mentor.ieee.org/802.11/dcn/14/11-14-0882-04-00ax-tgax-channel-model-document.docx" TargetMode="External"/><Relationship Id="rId4" Type="http://schemas.openxmlformats.org/officeDocument/2006/relationships/hyperlink" Target="https://mentor.ieee.org/802.11/dcn/14/11-14-0980-05-00ax-simulation-scenarios.docx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802.org/1/files/public/docs2015/new-autoattach-romascanu-csd-0115-v00.pptx" TargetMode="External"/><Relationship Id="rId13" Type="http://schemas.openxmlformats.org/officeDocument/2006/relationships/hyperlink" Target="https://mentor.ieee.org/802.11/dcn/14/11-14-1151-05-ng60-ng60-proposed-par.docx" TargetMode="External"/><Relationship Id="rId18" Type="http://schemas.openxmlformats.org/officeDocument/2006/relationships/hyperlink" Target="https://mentor.ieee.org/privecsg/dcn/15/privecsg-15-0004-02-0000-privacy-recommendation-par-csd-proposal.pptx" TargetMode="External"/><Relationship Id="rId3" Type="http://schemas.openxmlformats.org/officeDocument/2006/relationships/hyperlink" Target="http://www.ieee802.org/1/files/public/docs2015/new-addresses-thaler-local-address-usage-par-0115-v1.pdf" TargetMode="External"/><Relationship Id="rId7" Type="http://schemas.openxmlformats.org/officeDocument/2006/relationships/hyperlink" Target="http://www.ieee802.org/1/files/public/docs2015/new-autoattach-romascanu-par-0115-v00.pdf" TargetMode="External"/><Relationship Id="rId12" Type="http://schemas.openxmlformats.org/officeDocument/2006/relationships/hyperlink" Target="http://www.ieee802.org/3/NGEBASET/802d3_NGEABT_CSD_SG_approved.pdf" TargetMode="External"/><Relationship Id="rId17" Type="http://schemas.openxmlformats.org/officeDocument/2006/relationships/hyperlink" Target="https://mentor.ieee.org/privecsg/dcn/15/privecsg-15-0006-00-ecsg-privacy-recommendation-par-proposal.pdf" TargetMode="External"/><Relationship Id="rId2" Type="http://schemas.openxmlformats.org/officeDocument/2006/relationships/notesSlide" Target="../notesSlides/notesSlide5.xml"/><Relationship Id="rId16" Type="http://schemas.openxmlformats.org/officeDocument/2006/relationships/hyperlink" Target="http://grouper.ieee.org/groups/802/PARs/2015_03/15-14-0716-05-003e-sg3e-draft-csd.docx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ieee802.org/1/files/public/docs2015/new-nfinn-input-gates-csd-0115-v02.pdf" TargetMode="External"/><Relationship Id="rId11" Type="http://schemas.openxmlformats.org/officeDocument/2006/relationships/hyperlink" Target="http://www.ieee802.org/3/NGEBASET/NGEABT_PAR_DRAFTa_15-Jan-15.pdf" TargetMode="External"/><Relationship Id="rId5" Type="http://schemas.openxmlformats.org/officeDocument/2006/relationships/hyperlink" Target="http://www.ieee802.org/1/files/public/docs2015/new-nfinn-stream-gates-par-0115-v04.pdf" TargetMode="External"/><Relationship Id="rId15" Type="http://schemas.openxmlformats.org/officeDocument/2006/relationships/hyperlink" Target="http://grouper.ieee.org/groups/802/PARs/2015_03/15-14-0715-05-003e-sg3e-draft-par.pdf" TargetMode="External"/><Relationship Id="rId10" Type="http://schemas.openxmlformats.org/officeDocument/2006/relationships/hyperlink" Target="http://www.ieee802.org/3/25GBASET/draft_P802.3bq_modified_CSD.pdf" TargetMode="External"/><Relationship Id="rId4" Type="http://schemas.openxmlformats.org/officeDocument/2006/relationships/hyperlink" Target="http://ieee802.org/1/files/public/docs2015/lasg-mjt-802c-CSD-0115-v02.pdf" TargetMode="External"/><Relationship Id="rId9" Type="http://schemas.openxmlformats.org/officeDocument/2006/relationships/hyperlink" Target="http://www.ieee802.org/3/25GBASET/draft_P802.3bq_PAR_modification_300115.pdf" TargetMode="External"/><Relationship Id="rId14" Type="http://schemas.openxmlformats.org/officeDocument/2006/relationships/hyperlink" Target="https://mentor.ieee.org/802.11/dcn/14/11-14-1152-06-ng60-ng60-proposed-csd.docx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2015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D. Stanley, Aruba Networks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6FF4BAE-72DF-4F23-B52C-B99528A354DE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991600" cy="1066800"/>
          </a:xfrm>
        </p:spPr>
        <p:txBody>
          <a:bodyPr/>
          <a:lstStyle/>
          <a:p>
            <a:r>
              <a:rPr lang="en-US" dirty="0"/>
              <a:t>WG11  </a:t>
            </a:r>
            <a:r>
              <a:rPr lang="en-US" dirty="0" smtClean="0"/>
              <a:t>Opening </a:t>
            </a:r>
            <a:r>
              <a:rPr lang="en-US" dirty="0"/>
              <a:t>Report </a:t>
            </a:r>
            <a:r>
              <a:rPr lang="en-US" dirty="0" smtClean="0"/>
              <a:t>Snapshot slides 2015-03</a:t>
            </a:r>
            <a:endParaRPr lang="en-US" altLang="en-US" dirty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2015-03-05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2122568"/>
              </p:ext>
            </p:extLst>
          </p:nvPr>
        </p:nvGraphicFramePr>
        <p:xfrm>
          <a:off x="523875" y="2281238"/>
          <a:ext cx="8178800" cy="2506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6" name="Document" r:id="rId4" imgW="8257888" imgH="2531617" progId="Word.Document.8">
                  <p:embed/>
                </p:oleObj>
              </mc:Choice>
              <mc:Fallback>
                <p:oleObj name="Document" r:id="rId4" imgW="8257888" imgH="253161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281238"/>
                        <a:ext cx="8178800" cy="2506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  <p:extLst>
      <p:ext uri="{BB962C8B-B14F-4D97-AF65-F5344CB8AC3E}">
        <p14:creationId xmlns:p14="http://schemas.microsoft.com/office/powerpoint/2010/main" val="85476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708186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March 2015</a:t>
            </a:r>
            <a:endParaRPr lang="en-US" altLang="en-US" sz="1800" dirty="0" smtClean="0"/>
          </a:p>
        </p:txBody>
      </p:sp>
      <p:sp>
        <p:nvSpPr>
          <p:cNvPr id="1433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06967" y="6475413"/>
            <a:ext cx="223695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Aruba Networks</a:t>
            </a:r>
            <a:endParaRPr lang="en-US" altLang="en-US" sz="1200" b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Slide </a:t>
            </a:r>
            <a:fld id="{D64E2BD6-5A6A-4F20-8165-901C95E595CB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 smtClean="0"/>
          </a:p>
        </p:txBody>
      </p:sp>
      <p:sp>
        <p:nvSpPr>
          <p:cNvPr id="14341" name="Title 1"/>
          <p:cNvSpPr>
            <a:spLocks noGrp="1"/>
          </p:cNvSpPr>
          <p:nvPr>
            <p:ph type="title" idx="4294967295"/>
          </p:nvPr>
        </p:nvSpPr>
        <p:spPr>
          <a:xfrm>
            <a:off x="6096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 JTC1 SC – March 2015</a:t>
            </a:r>
            <a:br>
              <a:rPr lang="en-US" altLang="en-US" dirty="0" smtClean="0"/>
            </a:br>
            <a:r>
              <a:rPr lang="en-US" altLang="en-US" dirty="0"/>
              <a:t>Chair: Andrew Myles</a:t>
            </a:r>
            <a:endParaRPr lang="en-US" altLang="en-US" sz="3600" dirty="0" smtClean="0"/>
          </a:p>
        </p:txBody>
      </p:sp>
      <p:sp>
        <p:nvSpPr>
          <p:cNvPr id="14342" name="Content Placeholder 2"/>
          <p:cNvSpPr>
            <a:spLocks noGrp="1"/>
          </p:cNvSpPr>
          <p:nvPr>
            <p:ph idx="4294967295"/>
          </p:nvPr>
        </p:nvSpPr>
        <p:spPr>
          <a:xfrm>
            <a:off x="685800" y="1752600"/>
            <a:ext cx="7772400" cy="4114800"/>
          </a:xfrm>
        </p:spPr>
        <p:txBody>
          <a:bodyPr lIns="91440" tIns="45720" rIns="91440" bIns="45720"/>
          <a:lstStyle/>
          <a:p>
            <a:r>
              <a:rPr lang="en-AU" altLang="en-US" dirty="0"/>
              <a:t>…</a:t>
            </a:r>
          </a:p>
          <a:p>
            <a:r>
              <a:rPr lang="en-AU" altLang="en-US" dirty="0"/>
              <a:t>Discuss various matters relating to Belgium SC6  meeting </a:t>
            </a:r>
          </a:p>
          <a:p>
            <a:pPr lvl="1"/>
            <a:r>
              <a:rPr lang="en-AU" altLang="en-US" dirty="0"/>
              <a:t>Highlight deadlines</a:t>
            </a:r>
          </a:p>
          <a:p>
            <a:pPr lvl="1"/>
            <a:r>
              <a:rPr lang="en-AU" altLang="en-US" dirty="0"/>
              <a:t>Ask for IEEE 802 delegation volunteers</a:t>
            </a:r>
          </a:p>
          <a:p>
            <a:pPr lvl="1"/>
            <a:r>
              <a:rPr lang="en-AU" altLang="en-US" dirty="0"/>
              <a:t>Authorise and </a:t>
            </a:r>
            <a:r>
              <a:rPr lang="en-AU" altLang="en-US" dirty="0" smtClean="0"/>
              <a:t>empower </a:t>
            </a:r>
            <a:r>
              <a:rPr lang="en-AU" altLang="en-US" dirty="0" err="1"/>
              <a:t>HoD</a:t>
            </a:r>
            <a:endParaRPr lang="en-AU" altLang="en-US" dirty="0"/>
          </a:p>
          <a:p>
            <a:pPr lvl="1"/>
            <a:r>
              <a:rPr lang="en-AU" altLang="en-US" dirty="0"/>
              <a:t>Review  status of relevant proposals in SC6/WG7, particularly:</a:t>
            </a:r>
          </a:p>
          <a:p>
            <a:pPr lvl="2"/>
            <a:r>
              <a:rPr lang="en-AU" altLang="en-US" i="1" dirty="0"/>
              <a:t>WLAN Cloud</a:t>
            </a:r>
            <a:endParaRPr lang="en-AU" altLang="en-US" dirty="0"/>
          </a:p>
          <a:p>
            <a:pPr lvl="2"/>
            <a:r>
              <a:rPr lang="en-GB" altLang="en-US" i="1" dirty="0"/>
              <a:t>Optimization technology in WLAN</a:t>
            </a:r>
            <a:endParaRPr lang="en-AU" altLang="en-US" dirty="0"/>
          </a:p>
          <a:p>
            <a:pPr lvl="1"/>
            <a:r>
              <a:rPr lang="en-AU" altLang="en-US" dirty="0"/>
              <a:t>Review  agenda  in SC6/WG1</a:t>
            </a:r>
          </a:p>
          <a:p>
            <a:pPr lvl="2"/>
            <a:r>
              <a:rPr lang="en-AU" altLang="en-US" dirty="0"/>
              <a:t>Discuss IEEE 802 updates</a:t>
            </a:r>
          </a:p>
          <a:p>
            <a:r>
              <a:rPr lang="en-AU" altLang="en-US" dirty="0"/>
              <a:t>Discuss PSDO agreement review</a:t>
            </a:r>
          </a:p>
        </p:txBody>
      </p:sp>
    </p:spTree>
    <p:extLst>
      <p:ext uri="{BB962C8B-B14F-4D97-AF65-F5344CB8AC3E}">
        <p14:creationId xmlns:p14="http://schemas.microsoft.com/office/powerpoint/2010/main" val="365305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ja-JP" dirty="0" err="1" smtClean="0"/>
              <a:t>TGmc</a:t>
            </a:r>
            <a:r>
              <a:rPr lang="en-US" altLang="ja-JP" dirty="0" smtClean="0"/>
              <a:t> </a:t>
            </a:r>
            <a:r>
              <a:rPr lang="en-US" altLang="ja-JP" dirty="0"/>
              <a:t>802.11 Revision – </a:t>
            </a:r>
            <a:r>
              <a:rPr lang="en-US" altLang="ja-JP" dirty="0" smtClean="0"/>
              <a:t>March 2015</a:t>
            </a:r>
            <a:br>
              <a:rPr lang="en-US" altLang="ja-JP" dirty="0" smtClean="0"/>
            </a:br>
            <a:r>
              <a:rPr lang="en-US" altLang="ja-JP" dirty="0" smtClean="0"/>
              <a:t>Chair: Dorothy Stanley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8305800" cy="4495800"/>
          </a:xfrm>
        </p:spPr>
        <p:txBody>
          <a:bodyPr lIns="91440" tIns="45720" rIns="91440" bIns="45720"/>
          <a:lstStyle/>
          <a:p>
            <a:pPr>
              <a:defRPr/>
            </a:pPr>
            <a:r>
              <a:rPr lang="en-US" altLang="ja-JP" dirty="0"/>
              <a:t>Since the </a:t>
            </a:r>
            <a:r>
              <a:rPr lang="en-US" altLang="ja-JP" dirty="0" smtClean="0"/>
              <a:t>January 2015 </a:t>
            </a:r>
            <a:r>
              <a:rPr lang="en-US" altLang="ja-JP" dirty="0"/>
              <a:t>meeting: </a:t>
            </a:r>
          </a:p>
          <a:p>
            <a:pPr lvl="1">
              <a:defRPr/>
            </a:pPr>
            <a:r>
              <a:rPr lang="en-US" altLang="ja-JP" dirty="0" smtClean="0"/>
              <a:t>Two teleconferences held: comment resolution</a:t>
            </a:r>
          </a:p>
          <a:p>
            <a:pPr lvl="1">
              <a:defRPr/>
            </a:pPr>
            <a:r>
              <a:rPr lang="en-US" altLang="ja-JP" dirty="0" smtClean="0"/>
              <a:t>46 comments received in LB202 (WG recirculation, 94% approval) on P802.11REVmc D4.0</a:t>
            </a:r>
          </a:p>
          <a:p>
            <a:pPr lvl="1">
              <a:defRPr/>
            </a:pPr>
            <a:r>
              <a:rPr lang="en-US" altLang="ja-JP" dirty="0" smtClean="0"/>
              <a:t>Comment spreadsheet: </a:t>
            </a:r>
            <a:r>
              <a:rPr lang="en-US" altLang="ja-JP" dirty="0" smtClean="0">
                <a:hlinkClick r:id="rId3"/>
              </a:rPr>
              <a:t>11-14-0233</a:t>
            </a:r>
            <a:r>
              <a:rPr lang="en-US" altLang="ja-JP" dirty="0" smtClean="0"/>
              <a:t> </a:t>
            </a:r>
          </a:p>
          <a:p>
            <a:pPr lvl="1">
              <a:defRPr/>
            </a:pPr>
            <a:r>
              <a:rPr lang="en-US" altLang="ja-JP" dirty="0" smtClean="0"/>
              <a:t>Sponsor Ballot Pool closed Feb 20</a:t>
            </a:r>
            <a:r>
              <a:rPr lang="en-US" altLang="ja-JP" baseline="30000" dirty="0" smtClean="0"/>
              <a:t>th</a:t>
            </a:r>
            <a:r>
              <a:rPr lang="en-US" altLang="ja-JP" dirty="0" smtClean="0"/>
              <a:t>; 219 people  joined</a:t>
            </a:r>
            <a:endParaRPr lang="en-US" altLang="ja-JP" dirty="0"/>
          </a:p>
          <a:p>
            <a:pPr>
              <a:defRPr/>
            </a:pPr>
            <a:r>
              <a:rPr lang="en-US" altLang="ja-JP" dirty="0" smtClean="0"/>
              <a:t>Goal </a:t>
            </a:r>
            <a:r>
              <a:rPr lang="en-US" altLang="ja-JP" dirty="0"/>
              <a:t>for </a:t>
            </a:r>
            <a:r>
              <a:rPr lang="en-US" altLang="ja-JP" dirty="0" smtClean="0"/>
              <a:t>March Meeting: Working </a:t>
            </a:r>
            <a:r>
              <a:rPr lang="en-US" altLang="ja-JP" dirty="0"/>
              <a:t>Group LB on </a:t>
            </a:r>
            <a:r>
              <a:rPr lang="en-US" altLang="ja-JP" dirty="0" smtClean="0"/>
              <a:t>D4.0 (unchanged)</a:t>
            </a:r>
            <a:endParaRPr lang="en-US" altLang="ja-JP" dirty="0"/>
          </a:p>
          <a:p>
            <a:pPr lvl="1">
              <a:defRPr/>
            </a:pPr>
            <a:r>
              <a:rPr lang="en-US" altLang="ja-JP" sz="2200" dirty="0" smtClean="0"/>
              <a:t>Complete LB206 </a:t>
            </a:r>
            <a:r>
              <a:rPr lang="en-US" altLang="ja-JP" sz="2200" dirty="0"/>
              <a:t>comment </a:t>
            </a:r>
            <a:r>
              <a:rPr lang="en-US" altLang="ja-JP" sz="2200" dirty="0" smtClean="0"/>
              <a:t>resolution, agenda in 11-15-0221</a:t>
            </a:r>
            <a:endParaRPr lang="en-US" altLang="ja-JP" sz="2200" dirty="0"/>
          </a:p>
          <a:p>
            <a:pPr lvl="1">
              <a:defRPr/>
            </a:pPr>
            <a:r>
              <a:rPr lang="en-US" altLang="ja-JP" dirty="0" smtClean="0"/>
              <a:t>Request EC Conditional Approval for Sponsor Ballot on D4.0</a:t>
            </a:r>
          </a:p>
        </p:txBody>
      </p:sp>
      <p:sp>
        <p:nvSpPr>
          <p:cNvPr id="307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800" smtClean="0"/>
              <a:t>March 2015</a:t>
            </a:r>
          </a:p>
        </p:txBody>
      </p:sp>
      <p:sp>
        <p:nvSpPr>
          <p:cNvPr id="3077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D. Stanley, Aruba Networks</a:t>
            </a:r>
          </a:p>
        </p:txBody>
      </p:sp>
      <p:sp>
        <p:nvSpPr>
          <p:cNvPr id="307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Slide </a:t>
            </a:r>
            <a:fld id="{6B63967B-F2D8-43B0-AF08-1DEBB082438A}" type="slidenum">
              <a:rPr lang="en-US" altLang="ja-JP" sz="1200" smtClean="0"/>
              <a:pPr/>
              <a:t>11</a:t>
            </a:fld>
            <a:endParaRPr lang="en-US" altLang="ja-JP" sz="1200" smtClean="0"/>
          </a:p>
        </p:txBody>
      </p:sp>
    </p:spTree>
    <p:extLst>
      <p:ext uri="{BB962C8B-B14F-4D97-AF65-F5344CB8AC3E}">
        <p14:creationId xmlns:p14="http://schemas.microsoft.com/office/powerpoint/2010/main" val="3912561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/>
          </p:cNvSpPr>
          <p:nvPr>
            <p:ph type="sldNum" sz="quarter" idx="4294967295"/>
          </p:nvPr>
        </p:nvSpPr>
        <p:spPr>
          <a:xfrm>
            <a:off x="4344987" y="6475412"/>
            <a:ext cx="530227" cy="182564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>
            <a:normAutofit/>
          </a:bodyPr>
          <a:lstStyle>
            <a:lvl1pPr defTabSz="896111">
              <a:defRPr sz="1100"/>
            </a:lvl1pPr>
          </a:lstStyle>
          <a:p>
            <a:pPr lvl="0">
              <a:defRPr sz="1800"/>
            </a:pPr>
            <a:fld id="{86CB4B4D-7CA3-9044-876B-883B54F8677D}" type="slidenum">
              <a:rPr sz="1100"/>
              <a:t>12</a:t>
            </a:fld>
            <a:endParaRPr sz="1100"/>
          </a:p>
        </p:txBody>
      </p:sp>
      <p:sp>
        <p:nvSpPr>
          <p:cNvPr id="62" name="Shape 62"/>
          <p:cNvSpPr>
            <a:spLocks noGrp="1"/>
          </p:cNvSpPr>
          <p:nvPr>
            <p:ph type="body" idx="1"/>
          </p:nvPr>
        </p:nvSpPr>
        <p:spPr>
          <a:xfrm>
            <a:off x="609600" y="2286000"/>
            <a:ext cx="7772400" cy="4419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r>
              <a:rPr lang="en-US" altLang="ja-JP" dirty="0" smtClean="0"/>
              <a:t>Since the January 2015 meeting:</a:t>
            </a:r>
          </a:p>
          <a:p>
            <a:pPr lvl="1">
              <a:defRPr/>
            </a:pPr>
            <a:r>
              <a:rPr lang="en-US" altLang="ja-JP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Conducted MDR on </a:t>
            </a:r>
            <a:r>
              <a:rPr lang="en-US" altLang="ja-JP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TGah</a:t>
            </a:r>
            <a:r>
              <a:rPr lang="en-US" altLang="ja-JP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Draft 4.0</a:t>
            </a:r>
          </a:p>
          <a:p>
            <a:pPr lvl="1"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Recirculation Letter Ballot 207 for Draft 4.0 closed on February 14</a:t>
            </a:r>
          </a:p>
          <a:p>
            <a:pPr marL="1276350" lvl="2" indent="-457200">
              <a:buFont typeface="Times New Roman"/>
              <a:defRPr sz="1800"/>
            </a:pPr>
            <a:r>
              <a:rPr lang="en-US" dirty="0">
                <a:ea typeface="Times New Roman"/>
                <a:cs typeface="Times New Roman"/>
                <a:sym typeface="Times New Roman"/>
              </a:rPr>
              <a:t>92.8 approval ratio: Motion Passes</a:t>
            </a:r>
            <a:endParaRPr lang="en-US" sz="2000" dirty="0">
              <a:ea typeface="Times New Roman"/>
              <a:cs typeface="Times New Roman"/>
              <a:sym typeface="Times New Roman"/>
            </a:endParaRPr>
          </a:p>
          <a:p>
            <a:pPr marL="1276350" lvl="2" indent="-457200">
              <a:buFont typeface="Times New Roman"/>
              <a:defRPr sz="1800"/>
            </a:pPr>
            <a:r>
              <a:rPr lang="en-US" dirty="0">
                <a:ea typeface="Times New Roman"/>
                <a:cs typeface="Times New Roman"/>
                <a:sym typeface="Times New Roman"/>
              </a:rPr>
              <a:t>214 comments received in LB207: 41 editorial comments, 173 technical comments </a:t>
            </a:r>
          </a:p>
          <a:p>
            <a:pPr lvl="0">
              <a:defRPr/>
            </a:pPr>
            <a:r>
              <a:rPr lang="en-US" dirty="0"/>
              <a:t>Goals for </a:t>
            </a:r>
            <a:r>
              <a:rPr lang="en-US" dirty="0" smtClean="0"/>
              <a:t>March </a:t>
            </a:r>
            <a:r>
              <a:rPr lang="en-US" dirty="0"/>
              <a:t>Meeting:</a:t>
            </a:r>
          </a:p>
          <a:p>
            <a:pPr lvl="1"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Approve comment resolution of the comments received from LB 207 and move to forward WG Recirculation LB </a:t>
            </a:r>
          </a:p>
          <a:p>
            <a:pPr lvl="1"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Hear presentations</a:t>
            </a:r>
          </a:p>
          <a:p>
            <a:pPr lvl="1"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Timeline Update</a:t>
            </a:r>
          </a:p>
        </p:txBody>
      </p:sp>
      <p:sp>
        <p:nvSpPr>
          <p:cNvPr id="63" name="Shape 63"/>
          <p:cNvSpPr>
            <a:spLocks noGrp="1"/>
          </p:cNvSpPr>
          <p:nvPr>
            <p:ph type="title"/>
          </p:nvPr>
        </p:nvSpPr>
        <p:spPr>
          <a:xfrm>
            <a:off x="696912" y="838200"/>
            <a:ext cx="7772400" cy="1066800"/>
          </a:xfrm>
          <a:prstGeom prst="rect">
            <a:avLst/>
          </a:prstGeom>
        </p:spPr>
        <p:txBody>
          <a:bodyPr lIns="0" tIns="0" rIns="0" bIns="0">
            <a:normAutofit fontScale="90000"/>
          </a:bodyPr>
          <a:lstStyle/>
          <a:p>
            <a:pPr lvl="0" defTabSz="676655">
              <a:defRPr sz="1800"/>
            </a:pPr>
            <a:r>
              <a:rPr sz="3600" dirty="0"/>
              <a:t>IEEE </a:t>
            </a:r>
            <a:r>
              <a:rPr sz="3600" dirty="0" smtClean="0"/>
              <a:t>802.11ah</a:t>
            </a:r>
            <a:r>
              <a:rPr lang="en-US" sz="3600" dirty="0" smtClean="0"/>
              <a:t> </a:t>
            </a:r>
            <a:r>
              <a:rPr lang="en-US" altLang="ja-JP" dirty="0" smtClean="0"/>
              <a:t> </a:t>
            </a:r>
            <a:r>
              <a:rPr lang="en-US" altLang="ja-JP" sz="3600" dirty="0"/>
              <a:t>– </a:t>
            </a:r>
            <a:r>
              <a:rPr lang="en-US" sz="3600" dirty="0" smtClean="0"/>
              <a:t>March</a:t>
            </a:r>
            <a:r>
              <a:rPr sz="3600" dirty="0" smtClean="0"/>
              <a:t> 201</a:t>
            </a:r>
            <a:r>
              <a:rPr lang="en-US" sz="3600" dirty="0" smtClean="0"/>
              <a:t>5</a:t>
            </a:r>
            <a:br>
              <a:rPr lang="en-US" sz="3600" dirty="0" smtClean="0"/>
            </a:br>
            <a:r>
              <a:rPr lang="en-US" sz="3100" b="0" dirty="0">
                <a:ea typeface="Times New Roman"/>
                <a:cs typeface="Times New Roman"/>
                <a:sym typeface="Times New Roman"/>
              </a:rPr>
              <a:t>sub 1GHz PHY</a:t>
            </a:r>
            <a:r>
              <a:rPr sz="2300" dirty="0"/>
              <a:t/>
            </a:r>
            <a:br>
              <a:rPr sz="2300" dirty="0"/>
            </a:br>
            <a:r>
              <a:rPr sz="3600" dirty="0" smtClean="0"/>
              <a:t>Chair</a:t>
            </a:r>
            <a:r>
              <a:rPr sz="3600" dirty="0"/>
              <a:t>: </a:t>
            </a:r>
            <a:r>
              <a:rPr sz="3600" dirty="0" err="1"/>
              <a:t>Yongho</a:t>
            </a:r>
            <a:r>
              <a:rPr sz="3600" dirty="0"/>
              <a:t> </a:t>
            </a:r>
            <a:r>
              <a:rPr sz="3600" dirty="0" err="1"/>
              <a:t>Seok</a:t>
            </a:r>
            <a:endParaRPr sz="36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D. Stanley, Aruba Networks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17290" y="304800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053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0" y="762000"/>
            <a:ext cx="9144000" cy="1066800"/>
          </a:xfrm>
        </p:spPr>
        <p:txBody>
          <a:bodyPr lIns="91440" tIns="45720" rIns="91440" bIns="45720"/>
          <a:lstStyle/>
          <a:p>
            <a:r>
              <a:rPr lang="en-US" altLang="ja-JP" dirty="0" smtClean="0"/>
              <a:t>IEEE 802.11 FILS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– March</a:t>
            </a:r>
            <a:r>
              <a:rPr lang="en-US" altLang="en-US" dirty="0" smtClean="0"/>
              <a:t> 2015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en-US" altLang="ja-JP" sz="2800" b="0" dirty="0" smtClean="0">
                <a:ea typeface="ＭＳ Ｐゴシック" pitchFamily="34" charset="-128"/>
              </a:rPr>
              <a:t>Fast </a:t>
            </a:r>
            <a:r>
              <a:rPr lang="en-US" altLang="ja-JP" sz="2800" b="0" dirty="0">
                <a:ea typeface="ＭＳ Ｐゴシック" pitchFamily="34" charset="-128"/>
              </a:rPr>
              <a:t>Initial Link Setup </a:t>
            </a:r>
            <a:r>
              <a:rPr lang="en-US" altLang="ja-JP" sz="2800" dirty="0">
                <a:ea typeface="ＭＳ Ｐゴシック" pitchFamily="34" charset="-128"/>
              </a:rPr>
              <a:t/>
            </a:r>
            <a:br>
              <a:rPr lang="en-US" altLang="ja-JP" sz="2800" dirty="0">
                <a:ea typeface="ＭＳ Ｐゴシック" pitchFamily="34" charset="-128"/>
              </a:rPr>
            </a:br>
            <a:r>
              <a:rPr lang="en-US" altLang="ja-JP" dirty="0">
                <a:ea typeface="ＭＳ Ｐゴシック" pitchFamily="34" charset="-128"/>
              </a:rPr>
              <a:t>Chair: Hiroshi Mano</a:t>
            </a:r>
            <a:endParaRPr lang="en-US" altLang="ja-JP" dirty="0" smtClean="0"/>
          </a:p>
        </p:txBody>
      </p:sp>
      <p:sp>
        <p:nvSpPr>
          <p:cNvPr id="1536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800" smtClean="0"/>
              <a:t>March 2015</a:t>
            </a:r>
          </a:p>
        </p:txBody>
      </p:sp>
      <p:sp>
        <p:nvSpPr>
          <p:cNvPr id="1536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 smtClean="0"/>
              <a:t>D. Stanley, Aruba Networks</a:t>
            </a:r>
            <a:endParaRPr kumimoji="0" lang="en-US" altLang="ja-JP" sz="1200"/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Slide </a:t>
            </a:r>
            <a:fld id="{862CA545-4953-4182-B2DE-C9F9E5AA9B8C}" type="slidenum">
              <a:rPr kumimoji="0" lang="en-US" altLang="ja-JP" sz="1200"/>
              <a:pPr/>
              <a:t>13</a:t>
            </a:fld>
            <a:endParaRPr kumimoji="0" lang="en-US" altLang="ja-JP" sz="120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2209800"/>
            <a:ext cx="8458200" cy="4114800"/>
          </a:xfrm>
        </p:spPr>
        <p:txBody>
          <a:bodyPr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Goals 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for the  Meeting:</a:t>
            </a:r>
          </a:p>
          <a:p>
            <a:pPr lvl="1"/>
            <a:r>
              <a:rPr lang="en-US" altLang="ja-JP" sz="2800" dirty="0"/>
              <a:t>Approve minutes of past meeting and teleconference</a:t>
            </a:r>
          </a:p>
          <a:p>
            <a:pPr lvl="1"/>
            <a:r>
              <a:rPr lang="en-US" altLang="ja-JP" sz="2800" dirty="0"/>
              <a:t>Comment resolution of WG </a:t>
            </a:r>
            <a:r>
              <a:rPr lang="en-US" altLang="ja-JP" sz="2800" dirty="0" err="1"/>
              <a:t>Recirc</a:t>
            </a:r>
            <a:r>
              <a:rPr lang="en-US" altLang="ja-JP" sz="2800" dirty="0"/>
              <a:t> LB209</a:t>
            </a:r>
          </a:p>
          <a:p>
            <a:pPr lvl="1"/>
            <a:r>
              <a:rPr lang="en-US" altLang="ja-JP" sz="2800" dirty="0"/>
              <a:t>Approve to forward the draft to Sponsor Ballots </a:t>
            </a:r>
          </a:p>
          <a:p>
            <a:pPr lvl="1"/>
            <a:r>
              <a:rPr lang="en-US" altLang="ja-JP" sz="2800" dirty="0"/>
              <a:t>Approve Timeline</a:t>
            </a:r>
          </a:p>
          <a:p>
            <a:pPr lvl="1"/>
            <a:r>
              <a:rPr lang="en-US" altLang="ja-JP" sz="2800" dirty="0"/>
              <a:t>Approve Teleconference schedule</a:t>
            </a:r>
          </a:p>
          <a:p>
            <a:pPr lvl="1"/>
            <a:r>
              <a:rPr lang="en-US" altLang="ja-JP" sz="2800" dirty="0"/>
              <a:t>Approve Plan for  May</a:t>
            </a:r>
          </a:p>
        </p:txBody>
      </p:sp>
    </p:spTree>
    <p:extLst>
      <p:ext uri="{BB962C8B-B14F-4D97-AF65-F5344CB8AC3E}">
        <p14:creationId xmlns:p14="http://schemas.microsoft.com/office/powerpoint/2010/main" val="304196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066800"/>
          </a:xfrm>
        </p:spPr>
        <p:txBody>
          <a:bodyPr/>
          <a:lstStyle/>
          <a:p>
            <a:r>
              <a:rPr lang="en-US" dirty="0" smtClean="0"/>
              <a:t>IEEE 802.11aj </a:t>
            </a:r>
            <a:r>
              <a:rPr lang="en-US" altLang="ja-JP" dirty="0"/>
              <a:t>–</a:t>
            </a:r>
            <a:r>
              <a:rPr lang="en-US" dirty="0" smtClean="0"/>
              <a:t> March</a:t>
            </a:r>
            <a:r>
              <a:rPr lang="en-US" altLang="en-US" dirty="0" smtClean="0"/>
              <a:t> 2015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800" b="0" dirty="0" smtClean="0"/>
              <a:t>China Millimeter </a:t>
            </a:r>
            <a:r>
              <a:rPr lang="en-US" sz="2800" b="0" dirty="0"/>
              <a:t>W</a:t>
            </a:r>
            <a:r>
              <a:rPr lang="en-US" sz="2800" b="0" dirty="0" smtClean="0"/>
              <a:t>ave</a:t>
            </a: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US" dirty="0" smtClean="0"/>
              <a:t>Chair: Xiaoming </a:t>
            </a:r>
            <a:r>
              <a:rPr lang="en-US" dirty="0" err="1" smtClean="0"/>
              <a:t>Peng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975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dirty="0"/>
              <a:t>Slide </a:t>
            </a:r>
            <a:fld id="{458A2B30-6F3F-45FC-88DD-5D3340D53B06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2286000"/>
            <a:ext cx="8229600" cy="3810000"/>
          </a:xfrm>
        </p:spPr>
        <p:txBody>
          <a:bodyPr/>
          <a:lstStyle/>
          <a:p>
            <a:r>
              <a:rPr lang="en-US" altLang="zh-CN" dirty="0"/>
              <a:t>Comment Resolution for the outstanding CIDs in CC20 for 60GHz</a:t>
            </a:r>
          </a:p>
          <a:p>
            <a:pPr lvl="1"/>
            <a:r>
              <a:rPr lang="en-US" altLang="zh-CN" sz="1800" dirty="0"/>
              <a:t>Target to complete new draft for 60GHz ready for letter ballot</a:t>
            </a:r>
          </a:p>
          <a:p>
            <a:r>
              <a:rPr lang="en-US" altLang="zh-CN" dirty="0" smtClean="0"/>
              <a:t>New </a:t>
            </a:r>
            <a:r>
              <a:rPr lang="en-US" altLang="zh-CN" dirty="0"/>
              <a:t>submissions for 45GHz</a:t>
            </a:r>
          </a:p>
          <a:p>
            <a:pPr lvl="1"/>
            <a:r>
              <a:rPr lang="en-US" altLang="zh-CN" sz="1800" dirty="0"/>
              <a:t>Target to get ready for complete proposal and text proposal in May 2015</a:t>
            </a:r>
          </a:p>
          <a:p>
            <a:r>
              <a:rPr lang="en-US" altLang="zh-CN" dirty="0" smtClean="0"/>
              <a:t>Discussion </a:t>
            </a:r>
            <a:r>
              <a:rPr lang="en-US" altLang="zh-CN" dirty="0"/>
              <a:t>on how to move forward for 60GHz and 45GHz</a:t>
            </a:r>
          </a:p>
          <a:p>
            <a:r>
              <a:rPr lang="en-US" altLang="zh-CN" dirty="0" smtClean="0"/>
              <a:t>Discussion </a:t>
            </a:r>
            <a:r>
              <a:rPr lang="en-US" altLang="zh-CN" dirty="0"/>
              <a:t>on early Mandatory Draft Review (MDR) review for 60GHz</a:t>
            </a:r>
          </a:p>
          <a:p>
            <a:r>
              <a:rPr lang="en-US" altLang="zh-CN" dirty="0" smtClean="0"/>
              <a:t>Open </a:t>
            </a:r>
            <a:r>
              <a:rPr lang="en-US" altLang="zh-CN" dirty="0"/>
              <a:t>up the Vice Chair position for 60GHz in </a:t>
            </a:r>
            <a:r>
              <a:rPr lang="en-US" altLang="zh-CN" dirty="0" err="1"/>
              <a:t>TGaj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79234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066800"/>
          </a:xfrm>
        </p:spPr>
        <p:txBody>
          <a:bodyPr/>
          <a:lstStyle/>
          <a:p>
            <a:r>
              <a:rPr lang="en-US" dirty="0" smtClean="0"/>
              <a:t>Task Group 802.11ak </a:t>
            </a:r>
            <a:r>
              <a:rPr lang="en-US" altLang="ja-JP" dirty="0"/>
              <a:t>– </a:t>
            </a:r>
            <a:r>
              <a:rPr lang="en-US" dirty="0" smtClean="0"/>
              <a:t>March 2015</a:t>
            </a:r>
            <a:br>
              <a:rPr lang="en-US" dirty="0" smtClean="0"/>
            </a:br>
            <a:r>
              <a:rPr lang="en-GB" sz="2400" b="0" dirty="0"/>
              <a:t>Enhancements For Transit Links Within Bridged </a:t>
            </a:r>
            <a:r>
              <a:rPr lang="en-GB" sz="2400" b="0" dirty="0" smtClean="0"/>
              <a:t>Networks</a:t>
            </a:r>
            <a:br>
              <a:rPr lang="en-GB" sz="2400" b="0" dirty="0" smtClean="0"/>
            </a:br>
            <a:r>
              <a:rPr lang="en-GB" dirty="0" smtClean="0"/>
              <a:t>Chair: Donald Eastlake</a:t>
            </a: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7848600" cy="3810000"/>
          </a:xfrm>
        </p:spPr>
        <p:txBody>
          <a:bodyPr/>
          <a:lstStyle/>
          <a:p>
            <a:pPr marL="609600" indent="-609600"/>
            <a:endParaRPr lang="en-US" dirty="0" smtClean="0"/>
          </a:p>
          <a:p>
            <a:pPr marL="609600" indent="-609600"/>
            <a:r>
              <a:rPr lang="en-US" dirty="0"/>
              <a:t>Since the January meeting, 11ak Draft D0.07 has been posted and 2 teleconferences were held.</a:t>
            </a:r>
          </a:p>
          <a:p>
            <a:pPr marL="609600" indent="-609600"/>
            <a:r>
              <a:rPr lang="en-US" dirty="0"/>
              <a:t>March Goals: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Receive and discuss technical presentations.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Resolve remaining comments from Comment Collection #17 and other issues on P802.11ak Draft D0.01. See 11-14/0559r17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Joint meeting with 802.1 and ARC SC Thursday morning.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Adopt a D1.0 Draft and go to WG Letter Ballot.</a:t>
            </a:r>
          </a:p>
          <a:p>
            <a:pPr marL="609600" indent="-609600"/>
            <a:r>
              <a:rPr lang="en-US" dirty="0"/>
              <a:t>Agenda: See 11-15/0237</a:t>
            </a:r>
          </a:p>
          <a:p>
            <a:pPr marL="0" indent="0">
              <a:buNone/>
            </a:pPr>
            <a:endParaRPr lang="en-US" dirty="0" smtClean="0"/>
          </a:p>
          <a:p>
            <a:pPr marL="1009650" lvl="1" indent="-609600"/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smtClean="0"/>
              <a:t>March 2015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9634" y="6475413"/>
            <a:ext cx="2094291" cy="184666"/>
          </a:xfrm>
          <a:noFill/>
        </p:spPr>
        <p:txBody>
          <a:bodyPr/>
          <a:lstStyle/>
          <a:p>
            <a:r>
              <a:rPr lang="en-US" smtClean="0"/>
              <a:t>D. Stanley, Aruba Networks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2036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79562" cy="2762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800" smtClean="0"/>
              <a:t>March 2015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D. Stanley, Aruba Networks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Slide </a:t>
            </a:r>
            <a:fld id="{74A0509A-D48E-40D5-8883-70734577A7D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  <a:defRPr/>
              </a:pPr>
              <a:t>16</a:t>
            </a:fld>
            <a:endParaRPr lang="en-US" altLang="en-US" sz="1200" b="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802.11aq – March 2015</a:t>
            </a:r>
            <a:br>
              <a:rPr lang="en-US" altLang="en-US" dirty="0" smtClean="0"/>
            </a:br>
            <a:r>
              <a:rPr lang="en-US" altLang="en-US" sz="2800" b="0" dirty="0" smtClean="0"/>
              <a:t>Pre-Association Discovery</a:t>
            </a:r>
            <a:r>
              <a:rPr lang="en-US" altLang="en-US" sz="2400" b="0" dirty="0" smtClean="0"/>
              <a:t/>
            </a:r>
            <a:br>
              <a:rPr lang="en-US" altLang="en-US" sz="2400" b="0" dirty="0" smtClean="0"/>
            </a:br>
            <a:r>
              <a:rPr lang="en-GB" dirty="0"/>
              <a:t>Chair: Stephen McCann</a:t>
            </a:r>
            <a:endParaRPr lang="en-US" altLang="en-US" b="0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2209800"/>
            <a:ext cx="7772400" cy="3962400"/>
          </a:xfrm>
        </p:spPr>
        <p:txBody>
          <a:bodyPr lIns="91440" tIns="45720" rIns="91440" bIns="45720"/>
          <a:lstStyle/>
          <a:p>
            <a:pPr>
              <a:defRPr/>
            </a:pPr>
            <a:r>
              <a:rPr lang="en-US" altLang="en-US" dirty="0"/>
              <a:t>Letter Ballot 208</a:t>
            </a:r>
          </a:p>
          <a:p>
            <a:pPr lvl="1">
              <a:defRPr/>
            </a:pPr>
            <a:r>
              <a:rPr lang="en-US" altLang="en-US" dirty="0"/>
              <a:t>Comment Analysis</a:t>
            </a:r>
          </a:p>
          <a:p>
            <a:pPr lvl="1">
              <a:defRPr/>
            </a:pPr>
            <a:r>
              <a:rPr lang="en-US" altLang="en-US" dirty="0"/>
              <a:t>Comment Resolutions</a:t>
            </a:r>
          </a:p>
          <a:p>
            <a:pPr marL="457200" lvl="1" indent="0">
              <a:buFontTx/>
              <a:buNone/>
              <a:defRPr/>
            </a:pPr>
            <a:endParaRPr lang="en-US" altLang="en-US" dirty="0"/>
          </a:p>
          <a:p>
            <a:pPr>
              <a:defRPr/>
            </a:pPr>
            <a:r>
              <a:rPr lang="en-US" altLang="en-US" dirty="0"/>
              <a:t>Presentations</a:t>
            </a:r>
          </a:p>
          <a:p>
            <a:pPr lvl="1">
              <a:defRPr/>
            </a:pPr>
            <a:r>
              <a:rPr lang="en-US" altLang="en-US" dirty="0"/>
              <a:t>Service Identifiers</a:t>
            </a:r>
          </a:p>
          <a:p>
            <a:pPr lvl="1">
              <a:defRPr/>
            </a:pPr>
            <a:r>
              <a:rPr lang="en-US" altLang="en-US" dirty="0"/>
              <a:t>Use of Proxy Server</a:t>
            </a:r>
          </a:p>
          <a:p>
            <a:pPr marL="457200" lvl="1" indent="0">
              <a:buFontTx/>
              <a:buNone/>
              <a:defRPr/>
            </a:pPr>
            <a:endParaRPr lang="en-US" altLang="en-US" dirty="0"/>
          </a:p>
          <a:p>
            <a:pPr>
              <a:defRPr/>
            </a:pPr>
            <a:r>
              <a:rPr lang="en-US" altLang="en-US" dirty="0"/>
              <a:t>Agenda for this meeting is 11-15/0233r1</a:t>
            </a:r>
          </a:p>
        </p:txBody>
      </p:sp>
    </p:spTree>
    <p:extLst>
      <p:ext uri="{BB962C8B-B14F-4D97-AF65-F5344CB8AC3E}">
        <p14:creationId xmlns:p14="http://schemas.microsoft.com/office/powerpoint/2010/main" val="331171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800" smtClean="0"/>
              <a:t>March 2015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D. Stanley, Aruba Networks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93E3E50A-7DD5-4A4C-B9D9-6E15C161B8BE}" type="slidenum">
              <a:rPr lang="en-US" altLang="en-US" sz="1200" smtClean="0"/>
              <a:pPr/>
              <a:t>17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7772400" cy="16002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802.11ax – March 2015</a:t>
            </a:r>
            <a:br>
              <a:rPr lang="en-US" altLang="en-US" dirty="0" smtClean="0"/>
            </a:br>
            <a:r>
              <a:rPr lang="en-US" sz="2800" b="0" dirty="0"/>
              <a:t>High Efficiency WLAN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dirty="0" smtClean="0"/>
              <a:t>Chair: </a:t>
            </a:r>
            <a:r>
              <a:rPr lang="en-US" dirty="0"/>
              <a:t>Osama </a:t>
            </a:r>
            <a:r>
              <a:rPr lang="en-US" dirty="0" err="1"/>
              <a:t>Aboul-Magd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09600" y="2133600"/>
            <a:ext cx="8534400" cy="3124200"/>
          </a:xfrm>
        </p:spPr>
        <p:txBody>
          <a:bodyPr lIns="91440" tIns="45720" rIns="91440" bIns="45720"/>
          <a:lstStyle/>
          <a:p>
            <a:r>
              <a:rPr lang="en-CA" sz="2200" dirty="0"/>
              <a:t>Approval of meeting and </a:t>
            </a:r>
            <a:r>
              <a:rPr lang="en-CA" sz="2200" dirty="0" err="1"/>
              <a:t>telecon</a:t>
            </a:r>
            <a:r>
              <a:rPr lang="en-CA" sz="2200" dirty="0"/>
              <a:t> minutes since January 2015.</a:t>
            </a:r>
          </a:p>
          <a:p>
            <a:r>
              <a:rPr lang="en-CA" sz="2000" dirty="0"/>
              <a:t>Continue to advance TG documents.</a:t>
            </a:r>
          </a:p>
          <a:p>
            <a:pPr lvl="1"/>
            <a:r>
              <a:rPr lang="en-CA" sz="1600" dirty="0">
                <a:hlinkClick r:id="rId3"/>
              </a:rPr>
              <a:t>https://mentor.ieee.org/802.11/dcn/14/11-14-0571-07-00ax-evaluation-methodology.docx</a:t>
            </a:r>
            <a:r>
              <a:rPr lang="en-CA" sz="1600" dirty="0"/>
              <a:t> </a:t>
            </a:r>
          </a:p>
          <a:p>
            <a:pPr lvl="1"/>
            <a:r>
              <a:rPr lang="en-CA" sz="1600" dirty="0">
                <a:hlinkClick r:id="rId4"/>
              </a:rPr>
              <a:t>https://mentor.ieee.org/802.11/dcn/14/11-14-0980-06-00ax-simulation-scenarios.docx</a:t>
            </a:r>
            <a:endParaRPr lang="en-CA" sz="1600" dirty="0"/>
          </a:p>
          <a:p>
            <a:pPr lvl="1"/>
            <a:r>
              <a:rPr lang="en-CA" sz="1600" dirty="0">
                <a:hlinkClick r:id="rId5"/>
              </a:rPr>
              <a:t>https://mentor.ieee.org/802.11/dcn/14/11-14-0882-04-00ax-tgax-channel-model-document.docx</a:t>
            </a:r>
            <a:r>
              <a:rPr lang="en-CA" sz="1600" dirty="0"/>
              <a:t> </a:t>
            </a:r>
          </a:p>
          <a:p>
            <a:pPr lvl="1"/>
            <a:r>
              <a:rPr lang="en-CA" sz="1600" dirty="0">
                <a:hlinkClick r:id="rId6"/>
              </a:rPr>
              <a:t>https://mentor.ieee.org/802.11/dcn/14/11-14-1009-02-00ax-proposed-802-11ax-functional-requirements.doc</a:t>
            </a:r>
            <a:r>
              <a:rPr lang="en-CA" sz="1600" dirty="0"/>
              <a:t> </a:t>
            </a:r>
          </a:p>
          <a:p>
            <a:pPr lvl="1"/>
            <a:r>
              <a:rPr lang="en-CA" sz="1600" dirty="0">
                <a:hlinkClick r:id="rId7"/>
              </a:rPr>
              <a:t>https://mentor.ieee.org/802.11/dcn/15/11-15-0132-02-00ax-spec-framework.docx</a:t>
            </a:r>
            <a:r>
              <a:rPr lang="en-CA" sz="1600" dirty="0"/>
              <a:t>   </a:t>
            </a:r>
          </a:p>
          <a:p>
            <a:r>
              <a:rPr lang="en-CA" sz="2000" dirty="0"/>
              <a:t>Start ad hoc group meetings</a:t>
            </a:r>
          </a:p>
          <a:p>
            <a:pPr lvl="1"/>
            <a:r>
              <a:rPr lang="en-CA" sz="1600" dirty="0"/>
              <a:t>Depending on submissions, each ad hoc group will have the opportunity to meet for one time slot.</a:t>
            </a:r>
          </a:p>
          <a:p>
            <a:r>
              <a:rPr lang="en-CA" sz="2000" dirty="0"/>
              <a:t>Technical Presentations.</a:t>
            </a:r>
          </a:p>
          <a:p>
            <a:r>
              <a:rPr lang="en-US" sz="2000" dirty="0"/>
              <a:t>Agenda for this meeting is available  in document 11-15/0235r0.</a:t>
            </a:r>
          </a:p>
        </p:txBody>
      </p:sp>
    </p:spTree>
    <p:extLst>
      <p:ext uri="{BB962C8B-B14F-4D97-AF65-F5344CB8AC3E}">
        <p14:creationId xmlns:p14="http://schemas.microsoft.com/office/powerpoint/2010/main" val="37695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800" smtClean="0"/>
              <a:t>March 2015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D. Stanley, Aruba Networks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93E3E50A-7DD5-4A4C-B9D9-6E15C161B8BE}" type="slidenum">
              <a:rPr lang="en-US" altLang="en-US" sz="1200" smtClean="0"/>
              <a:pPr/>
              <a:t>18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7772400" cy="16002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NG60 Study Group – March 2015</a:t>
            </a:r>
            <a:br>
              <a:rPr lang="en-US" altLang="en-US" dirty="0" smtClean="0"/>
            </a:br>
            <a:r>
              <a:rPr lang="en-US" sz="2800" b="0" dirty="0" smtClean="0"/>
              <a:t>Next Generation 60GHz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dirty="0" smtClean="0"/>
              <a:t>Chair: Edward Au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09600" y="2286000"/>
            <a:ext cx="7848600" cy="3886200"/>
          </a:xfrm>
        </p:spPr>
        <p:txBody>
          <a:bodyPr lIns="91440" tIns="45720" rIns="91440" bIns="45720"/>
          <a:lstStyle/>
          <a:p>
            <a:r>
              <a:rPr lang="en-CA" dirty="0"/>
              <a:t>Resolve comments received on </a:t>
            </a:r>
            <a:r>
              <a:rPr lang="en-CA" dirty="0" err="1"/>
              <a:t>TGay</a:t>
            </a:r>
            <a:r>
              <a:rPr lang="en-CA" dirty="0"/>
              <a:t> PAR and CSD</a:t>
            </a:r>
          </a:p>
          <a:p>
            <a:pPr lvl="1"/>
            <a:r>
              <a:rPr lang="en-CA" dirty="0"/>
              <a:t>Revise PAR and CSD if needed</a:t>
            </a:r>
          </a:p>
          <a:p>
            <a:r>
              <a:rPr lang="en-US" dirty="0"/>
              <a:t>Continue with presentations that are relevant to the Study Group topics.</a:t>
            </a:r>
          </a:p>
          <a:p>
            <a:r>
              <a:rPr lang="en-US" dirty="0"/>
              <a:t>Study Group extension</a:t>
            </a:r>
          </a:p>
          <a:p>
            <a:r>
              <a:rPr lang="en-US" dirty="0"/>
              <a:t>Agenda for this meeting is available in document 11-15/0217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41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NGP SG </a:t>
            </a:r>
            <a:r>
              <a:rPr lang="en-US" altLang="ja-JP" dirty="0"/>
              <a:t>– </a:t>
            </a:r>
            <a:r>
              <a:rPr lang="en-US" dirty="0" smtClean="0"/>
              <a:t>March 2015</a:t>
            </a:r>
            <a:br>
              <a:rPr lang="en-US" dirty="0" smtClean="0"/>
            </a:br>
            <a:r>
              <a:rPr lang="en-GB" sz="2800" b="0" dirty="0" smtClean="0"/>
              <a:t>Next Generation Positioning Study Group</a:t>
            </a:r>
            <a:br>
              <a:rPr lang="en-GB" sz="2800" b="0" dirty="0" smtClean="0"/>
            </a:br>
            <a:r>
              <a:rPr lang="en-GB" dirty="0" smtClean="0"/>
              <a:t>Chair Pro-tem: Jonathan Segev</a:t>
            </a: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609600" indent="-609600"/>
            <a:r>
              <a:rPr lang="en-US" dirty="0"/>
              <a:t>March Goals: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PAR document submissions review.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First discussion of CSD document draft.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Presentations to inform the SG in its effort to develop PAR &amp; CSD.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Approve extension of SG activity.</a:t>
            </a:r>
          </a:p>
          <a:p>
            <a:pPr marL="609600" indent="-609600"/>
            <a:r>
              <a:rPr lang="en-US" dirty="0"/>
              <a:t>Agenda: See 11-15/242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March 2015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Aruba Networks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19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9286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2015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D. Stanley, Aruba Networks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6A3C817-90AA-4156-AA2D-4B4610122376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838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WG snapshot slides for the March 2015 session:</a:t>
            </a:r>
          </a:p>
          <a:p>
            <a:pPr>
              <a:buFontTx/>
              <a:buNone/>
            </a:pPr>
            <a:endParaRPr lang="en-US" altLang="en-US" dirty="0" smtClean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62000" y="2362200"/>
            <a:ext cx="77724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2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en-US" altLang="en-US" sz="14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Editors Meeting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/>
              <a:t>Architecture (ARC)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Project Authorization Request (PAR) SC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Publicity Standing Committee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Regulatory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Wireless Next Generation </a:t>
            </a:r>
            <a:br>
              <a:rPr lang="en-US" altLang="en-US" sz="1800" kern="0" dirty="0" smtClean="0"/>
            </a:br>
            <a:r>
              <a:rPr lang="en-US" altLang="en-US" sz="1800" kern="0" dirty="0" smtClean="0"/>
              <a:t>(WNG) SC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802 JTC1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/>
              <a:t>TGmc</a:t>
            </a:r>
            <a:r>
              <a:rPr lang="en-US" altLang="en-US" sz="1800" kern="0" dirty="0"/>
              <a:t> (Revision</a:t>
            </a:r>
            <a:r>
              <a:rPr lang="en-US" altLang="en-US" sz="180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sz="1800" kern="0" dirty="0"/>
          </a:p>
          <a:p>
            <a:pPr>
              <a:buFont typeface="Arial" panose="020B0604020202020204" pitchFamily="34" charset="0"/>
              <a:buChar char="•"/>
            </a:pPr>
            <a:endParaRPr lang="en-US" altLang="en-US" sz="1800" kern="0" dirty="0"/>
          </a:p>
          <a:p>
            <a:pPr>
              <a:buFont typeface="Arial" panose="020B0604020202020204" pitchFamily="34" charset="0"/>
              <a:buChar char="•"/>
            </a:pPr>
            <a:endParaRPr lang="en-US" altLang="en-US" sz="1800" b="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Tgah</a:t>
            </a:r>
            <a:r>
              <a:rPr lang="en-US" altLang="en-US" sz="1800" kern="0" dirty="0" smtClean="0"/>
              <a:t> (Sub 1GHz PHY)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Tgai</a:t>
            </a:r>
            <a:r>
              <a:rPr lang="en-US" altLang="en-US" sz="1800" kern="0" dirty="0" smtClean="0"/>
              <a:t> (Fast Initial Link Setup)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Tgaj</a:t>
            </a:r>
            <a:r>
              <a:rPr lang="en-US" altLang="en-US" sz="1800" kern="0" dirty="0" smtClean="0"/>
              <a:t> (</a:t>
            </a:r>
            <a:r>
              <a:rPr lang="en-US" sz="1800" dirty="0"/>
              <a:t>China millimeter wave</a:t>
            </a:r>
            <a:r>
              <a:rPr lang="en-US" altLang="en-US" sz="180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Tgak</a:t>
            </a:r>
            <a:r>
              <a:rPr lang="en-US" altLang="en-US" sz="1800" kern="0" dirty="0" smtClean="0"/>
              <a:t> (</a:t>
            </a:r>
            <a:r>
              <a:rPr lang="en-GB" sz="1800" dirty="0"/>
              <a:t>Enhancements For Transit Links Within Bridged </a:t>
            </a:r>
            <a:r>
              <a:rPr lang="en-GB" sz="1800" dirty="0" smtClean="0"/>
              <a:t>Networks)</a:t>
            </a:r>
            <a:endParaRPr lang="en-US" alt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Tgaq</a:t>
            </a:r>
            <a:r>
              <a:rPr lang="en-US" altLang="en-US" sz="1800" kern="0" dirty="0" smtClean="0"/>
              <a:t> (Pre-Association Discovery)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Tgax</a:t>
            </a:r>
            <a:r>
              <a:rPr lang="en-US" altLang="en-US" sz="1800" kern="0" dirty="0" smtClean="0"/>
              <a:t> (High Efficiency WLAN</a:t>
            </a:r>
            <a:r>
              <a:rPr lang="en-US" altLang="en-US" sz="160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NG60 (Next Generation 60GHz Study Group)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NGP (Next Generation Positioning Study Group)</a:t>
            </a:r>
          </a:p>
          <a:p>
            <a:pPr>
              <a:buFontTx/>
              <a:buNone/>
            </a:pPr>
            <a:endParaRPr lang="en-US" alt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374707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 dirty="0" smtClean="0"/>
              <a:t>Editors Meeting </a:t>
            </a:r>
            <a:r>
              <a:rPr lang="en-US" altLang="en-US" dirty="0"/>
              <a:t>–</a:t>
            </a:r>
            <a:r>
              <a:rPr lang="en-US" dirty="0" smtClean="0"/>
              <a:t> March 2015</a:t>
            </a:r>
            <a:br>
              <a:rPr lang="en-US" dirty="0" smtClean="0"/>
            </a:br>
            <a:r>
              <a:rPr lang="en-US" dirty="0" smtClean="0"/>
              <a:t>Chairs: Peter Ecclesine, Adrian Stephens</a:t>
            </a:r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D. Stanley, Aruba Networks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2015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05000"/>
            <a:ext cx="8001000" cy="4191000"/>
          </a:xfrm>
        </p:spPr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Go round table and get brief status report</a:t>
            </a:r>
          </a:p>
          <a:p>
            <a:r>
              <a:rPr lang="en-US" dirty="0"/>
              <a:t>ANA Status / Process / What is administered</a:t>
            </a:r>
          </a:p>
          <a:p>
            <a:r>
              <a:rPr lang="en-US" dirty="0"/>
              <a:t>Numbering Alignment process / </a:t>
            </a:r>
            <a:r>
              <a:rPr lang="en-US" dirty="0" smtClean="0"/>
              <a:t>Spreadsheet</a:t>
            </a:r>
          </a:p>
          <a:p>
            <a:r>
              <a:rPr lang="en-US" dirty="0" smtClean="0"/>
              <a:t>MDR Status</a:t>
            </a:r>
            <a:endParaRPr lang="en-US" dirty="0"/>
          </a:p>
          <a:p>
            <a:r>
              <a:rPr lang="en-US" dirty="0"/>
              <a:t>Amendment Ordering / Draft Snapshots</a:t>
            </a:r>
          </a:p>
          <a:p>
            <a:r>
              <a:rPr lang="en-US" dirty="0"/>
              <a:t>Style Guide for 802.11 </a:t>
            </a:r>
          </a:p>
          <a:p>
            <a:r>
              <a:rPr lang="en-US" dirty="0"/>
              <a:t>Editor backup </a:t>
            </a:r>
            <a:r>
              <a:rPr lang="en-US" dirty="0" smtClean="0"/>
              <a:t>practices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16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6096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802.11 ARC – March 2015</a:t>
            </a:r>
            <a:br>
              <a:rPr lang="en-US" altLang="en-US" dirty="0" smtClean="0"/>
            </a:br>
            <a:r>
              <a:rPr lang="en-US" altLang="en-US" dirty="0" smtClean="0"/>
              <a:t>Chair: Mark Hamilton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76400"/>
            <a:ext cx="8305800" cy="4800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dirty="0" smtClean="0">
                <a:ea typeface="ＭＳ Ｐゴシック" pitchFamily="34" charset="-128"/>
              </a:rPr>
              <a:t>MIB </a:t>
            </a:r>
            <a:r>
              <a:rPr lang="en-US" dirty="0">
                <a:ea typeface="ＭＳ Ｐゴシック" pitchFamily="34" charset="-128"/>
              </a:rPr>
              <a:t>attributes Design Pattern</a:t>
            </a:r>
          </a:p>
          <a:p>
            <a:pPr lvl="1">
              <a:lnSpc>
                <a:spcPct val="80000"/>
              </a:lnSpc>
              <a:defRPr/>
            </a:pPr>
            <a:r>
              <a:rPr lang="en-US" dirty="0">
                <a:ea typeface="ＭＳ Ｐゴシック" pitchFamily="34" charset="-128"/>
              </a:rPr>
              <a:t>Goal: Frequent patterns’ proposals completed</a:t>
            </a:r>
          </a:p>
          <a:p>
            <a:pPr lvl="1">
              <a:lnSpc>
                <a:spcPct val="80000"/>
              </a:lnSpc>
              <a:defRPr/>
            </a:pPr>
            <a:r>
              <a:rPr lang="en-US" dirty="0">
                <a:ea typeface="ＭＳ Ｐゴシック" pitchFamily="34" charset="-128"/>
              </a:rPr>
              <a:t>Ready to give guidance to upcoming amendments (</a:t>
            </a:r>
            <a:r>
              <a:rPr lang="en-US" dirty="0" err="1">
                <a:ea typeface="ＭＳ Ｐゴシック" pitchFamily="34" charset="-128"/>
              </a:rPr>
              <a:t>ai</a:t>
            </a:r>
            <a:r>
              <a:rPr lang="en-US" dirty="0">
                <a:ea typeface="ＭＳ Ｐゴシック" pitchFamily="34" charset="-128"/>
              </a:rPr>
              <a:t>, ah, </a:t>
            </a:r>
            <a:r>
              <a:rPr lang="en-US" dirty="0" err="1">
                <a:ea typeface="ＭＳ Ｐゴシック" pitchFamily="34" charset="-128"/>
              </a:rPr>
              <a:t>aq</a:t>
            </a:r>
            <a:r>
              <a:rPr lang="en-US" dirty="0">
                <a:ea typeface="ＭＳ Ｐゴシック" pitchFamily="34" charset="-128"/>
              </a:rPr>
              <a:t>, </a:t>
            </a:r>
            <a:r>
              <a:rPr lang="en-US" dirty="0" err="1">
                <a:ea typeface="ＭＳ Ｐゴシック" pitchFamily="34" charset="-128"/>
              </a:rPr>
              <a:t>aj</a:t>
            </a:r>
            <a:r>
              <a:rPr lang="en-US" dirty="0">
                <a:ea typeface="ＭＳ Ｐゴシック" pitchFamily="34" charset="-128"/>
              </a:rPr>
              <a:t>, </a:t>
            </a:r>
            <a:r>
              <a:rPr lang="en-US" dirty="0" err="1">
                <a:ea typeface="ＭＳ Ｐゴシック" pitchFamily="34" charset="-128"/>
              </a:rPr>
              <a:t>ak</a:t>
            </a:r>
            <a:r>
              <a:rPr lang="en-US" dirty="0">
                <a:ea typeface="ＭＳ Ｐゴシック" pitchFamily="34" charset="-128"/>
              </a:rPr>
              <a:t>)</a:t>
            </a:r>
          </a:p>
          <a:p>
            <a:pPr>
              <a:lnSpc>
                <a:spcPct val="80000"/>
              </a:lnSpc>
              <a:defRPr/>
            </a:pPr>
            <a:r>
              <a:rPr lang="en-US" dirty="0"/>
              <a:t>AP/DS architecture and 802.1AC (for 802.11 </a:t>
            </a:r>
            <a:r>
              <a:rPr lang="en-US" dirty="0" err="1"/>
              <a:t>REVmc</a:t>
            </a:r>
            <a:r>
              <a:rPr lang="en-US" dirty="0"/>
              <a:t>):</a:t>
            </a:r>
            <a:r>
              <a:rPr lang="en-US" b="0" dirty="0"/>
              <a:t>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/>
              <a:t>AP’s “Distribution System Access” function concept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/>
              <a:t>Make DS_SAP normative, Annex R becomes a main clause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/>
              <a:t>Review/Discussion of 802.1AC draft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/>
              <a:t>DS and Portal architecture concepts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dirty="0">
                <a:ea typeface="ＭＳ Ｐゴシック" pitchFamily="34" charset="-128"/>
              </a:rPr>
              <a:t>Joint session Thurs AM1 with </a:t>
            </a:r>
            <a:r>
              <a:rPr lang="en-US" dirty="0" err="1">
                <a:ea typeface="ＭＳ Ｐゴシック" pitchFamily="34" charset="-128"/>
              </a:rPr>
              <a:t>TGak</a:t>
            </a:r>
            <a:r>
              <a:rPr lang="en-US" dirty="0">
                <a:ea typeface="ＭＳ Ｐゴシック" pitchFamily="34" charset="-128"/>
              </a:rPr>
              <a:t> and 802.1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>
                <a:ea typeface="ＭＳ Ｐゴシック" pitchFamily="34" charset="-128"/>
              </a:rPr>
              <a:t>Review 802.1Qbz draft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>
                <a:ea typeface="ＭＳ Ｐゴシック" pitchFamily="34" charset="-128"/>
              </a:rPr>
              <a:t>Architecture discussions in </a:t>
            </a:r>
            <a:r>
              <a:rPr lang="en-US" dirty="0" err="1">
                <a:ea typeface="ＭＳ Ｐゴシック" pitchFamily="34" charset="-128"/>
              </a:rPr>
              <a:t>TGak</a:t>
            </a:r>
            <a:r>
              <a:rPr lang="en-US" dirty="0">
                <a:ea typeface="ＭＳ Ｐゴシック" pitchFamily="34" charset="-128"/>
              </a:rPr>
              <a:t>/802.1Qbz/802.1AC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>
                <a:ea typeface="ＭＳ Ｐゴシック" pitchFamily="34" charset="-128"/>
              </a:rPr>
              <a:t>Architectural view of 11ak Bridged LAN</a:t>
            </a:r>
          </a:p>
          <a:p>
            <a:pPr marL="342900" lvl="1" indent="-342900" eaLnBrk="1" hangingPunct="1">
              <a:lnSpc>
                <a:spcPct val="80000"/>
              </a:lnSpc>
              <a:buFontTx/>
              <a:buChar char="•"/>
              <a:defRPr/>
            </a:pPr>
            <a:r>
              <a:rPr lang="en-US" sz="2400" b="1" dirty="0"/>
              <a:t>No activity expected:</a:t>
            </a:r>
          </a:p>
          <a:p>
            <a:pPr marL="685800" lvl="2" indent="-342900" eaLnBrk="1" hangingPunct="1">
              <a:lnSpc>
                <a:spcPct val="80000"/>
              </a:lnSpc>
              <a:defRPr/>
            </a:pPr>
            <a:r>
              <a:rPr lang="en-US" sz="2000" dirty="0">
                <a:ea typeface="ＭＳ Ｐゴシック" pitchFamily="34" charset="-128"/>
              </a:rPr>
              <a:t>IEEE 1588 mapping to IEEE 802.11</a:t>
            </a:r>
          </a:p>
          <a:p>
            <a:pPr marL="685800" lvl="2" indent="-342900" eaLnBrk="1" hangingPunct="1">
              <a:lnSpc>
                <a:spcPct val="80000"/>
              </a:lnSpc>
              <a:defRPr/>
            </a:pPr>
            <a:r>
              <a:rPr lang="en-US" sz="2000" dirty="0">
                <a:ea typeface="ＭＳ Ｐゴシック" pitchFamily="34" charset="-128"/>
              </a:rPr>
              <a:t>IETF/802 coordination (RFC 4441, PAWS, CAPWAP)</a:t>
            </a:r>
          </a:p>
        </p:txBody>
      </p:sp>
      <p:sp>
        <p:nvSpPr>
          <p:cNvPr id="1331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March 2015</a:t>
            </a:r>
            <a:endParaRPr lang="en-US" altLang="en-US" sz="1800" dirty="0" smtClean="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69100" y="6475413"/>
            <a:ext cx="17748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Aruba Networks</a:t>
            </a:r>
          </a:p>
        </p:txBody>
      </p:sp>
      <p:sp>
        <p:nvSpPr>
          <p:cNvPr id="133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44B080B-AAF0-4B6B-9761-A4B57386F86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134722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9906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PAR SC –  March 2015</a:t>
            </a:r>
            <a:br>
              <a:rPr lang="en-US" altLang="en-US" dirty="0" smtClean="0"/>
            </a:br>
            <a:r>
              <a:rPr lang="en-US" altLang="en-US" sz="2800" b="0" dirty="0">
                <a:ea typeface="ＭＳ Ｐゴシック" pitchFamily="34" charset="-128"/>
              </a:rPr>
              <a:t>P</a:t>
            </a:r>
            <a:r>
              <a:rPr lang="en-US" altLang="ja-JP" sz="2800" b="0" dirty="0" smtClean="0">
                <a:ea typeface="ＭＳ Ｐゴシック" pitchFamily="34" charset="-128"/>
              </a:rPr>
              <a:t>roject Authorization Request 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Chair: Jon Rosdahl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Aruba Networks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2133600"/>
            <a:ext cx="8305800" cy="5669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2400" dirty="0"/>
              <a:t>Review of Proposed PAR documents</a:t>
            </a:r>
          </a:p>
          <a:p>
            <a:pPr marL="742950" lvl="1" indent="-285750" eaLnBrk="0" hangingPunct="0">
              <a:spcBef>
                <a:spcPct val="20000"/>
              </a:spcBef>
              <a:buFont typeface="Times New Roman" panose="02020603050405020304" pitchFamily="18" charset="0"/>
              <a:buChar char="–"/>
            </a:pPr>
            <a:r>
              <a:rPr lang="en-US" sz="1600" dirty="0">
                <a:latin typeface="+mn-lt"/>
              </a:rPr>
              <a:t>802c- Amendment: Local Media Access Control (MAC) Addressing, </a:t>
            </a:r>
            <a:r>
              <a:rPr lang="en-US" sz="1600" dirty="0">
                <a:latin typeface="+mn-lt"/>
                <a:hlinkClick r:id="rId3"/>
              </a:rPr>
              <a:t>PAR</a:t>
            </a:r>
            <a:r>
              <a:rPr lang="en-US" sz="1600" dirty="0">
                <a:latin typeface="+mn-lt"/>
              </a:rPr>
              <a:t> and </a:t>
            </a:r>
            <a:r>
              <a:rPr lang="en-US" sz="1600" dirty="0">
                <a:latin typeface="+mn-lt"/>
                <a:hlinkClick r:id="rId4"/>
              </a:rPr>
              <a:t>CSD</a:t>
            </a:r>
            <a:r>
              <a:rPr lang="en-US" sz="1600" dirty="0">
                <a:latin typeface="+mn-lt"/>
              </a:rPr>
              <a:t> </a:t>
            </a:r>
          </a:p>
          <a:p>
            <a:pPr marL="742950" lvl="1" indent="-285750" eaLnBrk="0" hangingPunct="0">
              <a:spcBef>
                <a:spcPct val="20000"/>
              </a:spcBef>
              <a:buFont typeface="Times New Roman" panose="02020603050405020304" pitchFamily="18" charset="0"/>
              <a:buChar char="–"/>
            </a:pPr>
            <a:r>
              <a:rPr lang="en-US" sz="1600" dirty="0">
                <a:latin typeface="+mn-lt"/>
              </a:rPr>
              <a:t>802.1Qci- Amendment, Per-Stream Filtering and Policing, </a:t>
            </a:r>
            <a:r>
              <a:rPr lang="en-US" sz="1600" dirty="0">
                <a:latin typeface="+mn-lt"/>
                <a:hlinkClick r:id="rId5"/>
              </a:rPr>
              <a:t>PAR</a:t>
            </a:r>
            <a:r>
              <a:rPr lang="en-US" sz="1600" dirty="0">
                <a:latin typeface="+mn-lt"/>
              </a:rPr>
              <a:t> and </a:t>
            </a:r>
            <a:r>
              <a:rPr lang="en-US" sz="1600" dirty="0">
                <a:latin typeface="+mn-lt"/>
                <a:hlinkClick r:id="rId6"/>
              </a:rPr>
              <a:t>CSD</a:t>
            </a:r>
            <a:r>
              <a:rPr lang="en-US" sz="1600" dirty="0">
                <a:latin typeface="+mn-lt"/>
              </a:rPr>
              <a:t> </a:t>
            </a:r>
          </a:p>
          <a:p>
            <a:pPr marL="742950" lvl="1" indent="-285750" eaLnBrk="0" hangingPunct="0">
              <a:spcBef>
                <a:spcPct val="20000"/>
              </a:spcBef>
              <a:buFont typeface="Times New Roman" panose="02020603050405020304" pitchFamily="18" charset="0"/>
              <a:buChar char="–"/>
            </a:pPr>
            <a:r>
              <a:rPr lang="en-US" sz="1600" dirty="0">
                <a:latin typeface="+mn-lt"/>
              </a:rPr>
              <a:t>802.1Qcj- Amendment, Automatic Attachment to Provider Backbone Bridging (PBB) services, </a:t>
            </a:r>
            <a:r>
              <a:rPr lang="en-US" sz="1600" dirty="0">
                <a:latin typeface="+mn-lt"/>
                <a:hlinkClick r:id="rId7"/>
              </a:rPr>
              <a:t>PAR</a:t>
            </a:r>
            <a:r>
              <a:rPr lang="en-US" sz="1600" dirty="0">
                <a:latin typeface="+mn-lt"/>
              </a:rPr>
              <a:t> and </a:t>
            </a:r>
            <a:r>
              <a:rPr lang="en-US" sz="1600" dirty="0">
                <a:latin typeface="+mn-lt"/>
                <a:hlinkClick r:id="rId8"/>
              </a:rPr>
              <a:t>CSD</a:t>
            </a:r>
            <a:r>
              <a:rPr lang="en-US" sz="1600" dirty="0">
                <a:latin typeface="+mn-lt"/>
              </a:rPr>
              <a:t> </a:t>
            </a:r>
          </a:p>
          <a:p>
            <a:pPr marL="742950" lvl="1" indent="-285750" eaLnBrk="0" hangingPunct="0">
              <a:spcBef>
                <a:spcPct val="20000"/>
              </a:spcBef>
              <a:buFont typeface="Times New Roman" panose="02020603050405020304" pitchFamily="18" charset="0"/>
              <a:buChar char="–"/>
            </a:pPr>
            <a:r>
              <a:rPr lang="en-US" sz="1600" dirty="0">
                <a:latin typeface="+mn-lt"/>
              </a:rPr>
              <a:t>802.3bq- Amendment,  </a:t>
            </a:r>
            <a:r>
              <a:rPr lang="en-US" sz="1600" dirty="0">
                <a:latin typeface="+mn-lt"/>
                <a:hlinkClick r:id="rId9"/>
              </a:rPr>
              <a:t>PAR Modification Request</a:t>
            </a:r>
            <a:r>
              <a:rPr lang="en-US" sz="1600" dirty="0">
                <a:latin typeface="+mn-lt"/>
              </a:rPr>
              <a:t> and </a:t>
            </a:r>
            <a:r>
              <a:rPr lang="en-US" sz="1600" dirty="0">
                <a:latin typeface="+mn-lt"/>
                <a:hlinkClick r:id="rId10"/>
              </a:rPr>
              <a:t>CSD</a:t>
            </a:r>
            <a:r>
              <a:rPr lang="en-US" sz="1600" dirty="0">
                <a:latin typeface="+mn-lt"/>
              </a:rPr>
              <a:t> </a:t>
            </a:r>
          </a:p>
          <a:p>
            <a:pPr marL="742950" lvl="1" indent="-285750" eaLnBrk="0" hangingPunct="0">
              <a:spcBef>
                <a:spcPct val="20000"/>
              </a:spcBef>
              <a:buFont typeface="Times New Roman" panose="02020603050405020304" pitchFamily="18" charset="0"/>
              <a:buChar char="–"/>
            </a:pPr>
            <a:r>
              <a:rPr lang="en-US" sz="1600" dirty="0">
                <a:latin typeface="+mn-lt"/>
              </a:rPr>
              <a:t>802.3bz- Amendment, 2.5 Gb/s and 5 Gb/s, </a:t>
            </a:r>
            <a:r>
              <a:rPr lang="en-US" sz="1600" dirty="0">
                <a:latin typeface="+mn-lt"/>
                <a:hlinkClick r:id="rId11"/>
              </a:rPr>
              <a:t>PAR</a:t>
            </a:r>
            <a:r>
              <a:rPr lang="en-US" sz="1600" dirty="0">
                <a:latin typeface="+mn-lt"/>
              </a:rPr>
              <a:t> and </a:t>
            </a:r>
            <a:r>
              <a:rPr lang="en-US" sz="1600" dirty="0">
                <a:latin typeface="+mn-lt"/>
                <a:hlinkClick r:id="rId12"/>
              </a:rPr>
              <a:t>CSD</a:t>
            </a:r>
            <a:r>
              <a:rPr lang="en-US" sz="1600" dirty="0">
                <a:latin typeface="+mn-lt"/>
              </a:rPr>
              <a:t> </a:t>
            </a:r>
          </a:p>
          <a:p>
            <a:pPr marL="742950" lvl="1" indent="-285750" eaLnBrk="0" hangingPunct="0">
              <a:spcBef>
                <a:spcPct val="20000"/>
              </a:spcBef>
              <a:buFont typeface="Times New Roman" panose="02020603050405020304" pitchFamily="18" charset="0"/>
              <a:buChar char="–"/>
            </a:pPr>
            <a:r>
              <a:rPr lang="en-US" sz="1600" dirty="0">
                <a:latin typeface="+mn-lt"/>
              </a:rPr>
              <a:t>802.11ay- Amendment: Enhancements for Ultra High Throughput in and around the 60 GHz Band, </a:t>
            </a:r>
            <a:r>
              <a:rPr lang="en-US" sz="1600" dirty="0">
                <a:latin typeface="+mn-lt"/>
                <a:hlinkClick r:id="rId13"/>
              </a:rPr>
              <a:t>PAR</a:t>
            </a:r>
            <a:r>
              <a:rPr lang="en-US" sz="1600" dirty="0">
                <a:latin typeface="+mn-lt"/>
              </a:rPr>
              <a:t> and </a:t>
            </a:r>
            <a:r>
              <a:rPr lang="en-US" sz="1600" dirty="0">
                <a:latin typeface="+mn-lt"/>
                <a:hlinkClick r:id="rId14"/>
              </a:rPr>
              <a:t>CSD</a:t>
            </a:r>
            <a:r>
              <a:rPr lang="en-US" sz="1600" dirty="0">
                <a:latin typeface="+mn-lt"/>
              </a:rPr>
              <a:t> </a:t>
            </a:r>
          </a:p>
          <a:p>
            <a:pPr marL="742950" lvl="1" indent="-285750" eaLnBrk="0" hangingPunct="0">
              <a:spcBef>
                <a:spcPct val="20000"/>
              </a:spcBef>
              <a:buFont typeface="Times New Roman" panose="02020603050405020304" pitchFamily="18" charset="0"/>
              <a:buChar char="–"/>
            </a:pPr>
            <a:r>
              <a:rPr lang="en-US" sz="1600" dirty="0">
                <a:latin typeface="+mn-lt"/>
              </a:rPr>
              <a:t>802.15.3e- Amendment for High-rate close proximity point-to-point communications ,  </a:t>
            </a:r>
            <a:r>
              <a:rPr lang="en-US" sz="1600" dirty="0">
                <a:latin typeface="+mn-lt"/>
                <a:hlinkClick r:id="rId15" action="ppaction://hlinkfile"/>
              </a:rPr>
              <a:t>PAR</a:t>
            </a:r>
            <a:r>
              <a:rPr lang="en-US" sz="1600" dirty="0">
                <a:latin typeface="+mn-lt"/>
              </a:rPr>
              <a:t> and </a:t>
            </a:r>
            <a:r>
              <a:rPr lang="en-US" sz="1600" dirty="0">
                <a:latin typeface="+mn-lt"/>
                <a:hlinkClick r:id="rId16" action="ppaction://hlinkfile"/>
              </a:rPr>
              <a:t>CSD</a:t>
            </a:r>
            <a:r>
              <a:rPr lang="en-US" sz="1600" dirty="0">
                <a:latin typeface="+mn-lt"/>
              </a:rPr>
              <a:t> </a:t>
            </a:r>
          </a:p>
          <a:p>
            <a:pPr marL="742950" lvl="1" indent="-285750" eaLnBrk="0" hangingPunct="0">
              <a:spcBef>
                <a:spcPct val="20000"/>
              </a:spcBef>
              <a:buFont typeface="Times New Roman" panose="02020603050405020304" pitchFamily="18" charset="0"/>
              <a:buChar char="–"/>
            </a:pPr>
            <a:r>
              <a:rPr lang="en-US" sz="1600" dirty="0">
                <a:latin typeface="+mn-lt"/>
              </a:rPr>
              <a:t>Privacy Recommendation EC Study Group - Privacy Considerations for IEEE 802 Technologies, </a:t>
            </a:r>
            <a:r>
              <a:rPr lang="en-US" sz="1600" dirty="0">
                <a:latin typeface="+mn-lt"/>
                <a:hlinkClick r:id="rId17"/>
              </a:rPr>
              <a:t>PAR</a:t>
            </a:r>
            <a:r>
              <a:rPr lang="en-US" sz="1600" dirty="0">
                <a:latin typeface="+mn-lt"/>
              </a:rPr>
              <a:t> and </a:t>
            </a:r>
            <a:r>
              <a:rPr lang="en-US" sz="1600" dirty="0">
                <a:latin typeface="+mn-lt"/>
                <a:hlinkClick r:id="rId18"/>
              </a:rPr>
              <a:t>CSD</a:t>
            </a:r>
            <a:r>
              <a:rPr lang="en-US" sz="1600" dirty="0">
                <a:latin typeface="+mn-lt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2400" dirty="0"/>
              <a:t>Meeting times: Monday PM2, Tuesday AM2, Thursday AM2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altLang="en-US" sz="2400" b="1" dirty="0" smtClean="0"/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endParaRPr lang="en-US" altLang="en-US" sz="2400" b="1" dirty="0" smtClean="0"/>
          </a:p>
          <a:p>
            <a:pPr lvl="1">
              <a:spcBef>
                <a:spcPct val="20000"/>
              </a:spcBef>
              <a:defRPr/>
            </a:pPr>
            <a:endParaRPr lang="en-US" altLang="en-US" sz="2400" b="1" dirty="0"/>
          </a:p>
          <a:p>
            <a:pPr marL="742950" lvl="1" indent="-285750" eaLnBrk="1" hangingPunct="1">
              <a:buFont typeface="Arial" panose="020B0604020202020204" pitchFamily="34" charset="0"/>
              <a:buChar char="•"/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50007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79562" cy="2762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800" smtClean="0"/>
              <a:t>March 2015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D. Stanley, Aruba Networks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Slide </a:t>
            </a:r>
            <a:fld id="{086251B7-C8EA-442D-BD80-86E018E74E7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  <a:defRPr/>
              </a:pPr>
              <a:t>6</a:t>
            </a:fld>
            <a:endParaRPr lang="en-US" altLang="en-US" sz="1200" b="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685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/>
              <a:t>IEEE </a:t>
            </a:r>
            <a:r>
              <a:rPr lang="en-US" altLang="en-US" dirty="0" smtClean="0"/>
              <a:t>802.11 Publicity SC– March 2015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Chair: Stephen McCann</a:t>
            </a:r>
            <a:endParaRPr lang="en-US" altLang="en-US" sz="2000" b="0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2057400"/>
            <a:ext cx="7772400" cy="3962400"/>
          </a:xfrm>
        </p:spPr>
        <p:txBody>
          <a:bodyPr lIns="91440" tIns="45720" rIns="91440" bIns="45720"/>
          <a:lstStyle/>
          <a:p>
            <a:r>
              <a:rPr lang="en-US" altLang="en-US" dirty="0"/>
              <a:t>Updated scope of Publicity (re-cap)</a:t>
            </a:r>
          </a:p>
          <a:p>
            <a:pPr lvl="1"/>
            <a:r>
              <a:rPr lang="en-GB" altLang="en-US" dirty="0"/>
              <a:t>To produce IEEE 802.11 material for convention and educational purposes</a:t>
            </a:r>
            <a:endParaRPr lang="en-US" altLang="en-US" dirty="0"/>
          </a:p>
          <a:p>
            <a:r>
              <a:rPr lang="en-GB" altLang="en-US" dirty="0"/>
              <a:t>Plans for this week</a:t>
            </a:r>
          </a:p>
          <a:p>
            <a:pPr lvl="1"/>
            <a:r>
              <a:rPr lang="en-US" altLang="en-US" dirty="0"/>
              <a:t>Continue to update the “What is IEEE 802.11 doing?”</a:t>
            </a:r>
            <a:endParaRPr lang="en-GB" altLang="en-US" dirty="0"/>
          </a:p>
          <a:p>
            <a:pPr lvl="2"/>
            <a:r>
              <a:rPr lang="en-GB" altLang="en-US" dirty="0"/>
              <a:t>Review updated version following </a:t>
            </a:r>
            <a:r>
              <a:rPr lang="en-GB" altLang="en-US" dirty="0" smtClean="0"/>
              <a:t>January </a:t>
            </a:r>
            <a:r>
              <a:rPr lang="en-GB" altLang="en-US" dirty="0"/>
              <a:t>2014 meeting</a:t>
            </a:r>
          </a:p>
          <a:p>
            <a:pPr lvl="2"/>
            <a:r>
              <a:rPr lang="en-GB" altLang="en-US" dirty="0"/>
              <a:t>Review input material from each sub-project</a:t>
            </a:r>
          </a:p>
          <a:p>
            <a:pPr lvl="1"/>
            <a:r>
              <a:rPr lang="en-GB" altLang="en-US" dirty="0"/>
              <a:t>Meeting:</a:t>
            </a:r>
          </a:p>
          <a:p>
            <a:pPr lvl="2"/>
            <a:r>
              <a:rPr lang="en-GB" altLang="en-US" sz="2000" dirty="0"/>
              <a:t>Thursday AM1</a:t>
            </a:r>
          </a:p>
          <a:p>
            <a:pPr lvl="2"/>
            <a:r>
              <a:rPr lang="en-GB" altLang="en-US" sz="2000" dirty="0"/>
              <a:t>Agenda </a:t>
            </a:r>
            <a:r>
              <a:rPr lang="en-GB" altLang="en-US" sz="2000" dirty="0" smtClean="0"/>
              <a:t>11-15/0232r1</a:t>
            </a:r>
            <a:endParaRPr lang="en-GB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059624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4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en-US" dirty="0" smtClean="0"/>
              <a:t>Regulatory SC </a:t>
            </a:r>
            <a:r>
              <a:rPr lang="en-US" altLang="en-US" dirty="0"/>
              <a:t>– </a:t>
            </a:r>
            <a:r>
              <a:rPr lang="en-US" altLang="en-US" dirty="0" smtClean="0"/>
              <a:t>March 2015</a:t>
            </a:r>
            <a:br>
              <a:rPr lang="en-US" altLang="en-US" dirty="0" smtClean="0"/>
            </a:br>
            <a:r>
              <a:rPr lang="en-US" altLang="en-US" dirty="0"/>
              <a:t>Chair: Richard Kennedy</a:t>
            </a:r>
            <a:endParaRPr lang="en-US" altLang="en-US" dirty="0" smtClean="0"/>
          </a:p>
        </p:txBody>
      </p:sp>
      <p:sp>
        <p:nvSpPr>
          <p:cNvPr id="4099" name="Content Placeholder 6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9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Regulatory </a:t>
            </a:r>
            <a:r>
              <a:rPr lang="en-US" altLang="en-US" dirty="0"/>
              <a:t>issues </a:t>
            </a:r>
            <a:r>
              <a:rPr lang="en-US" altLang="en-US" dirty="0" smtClean="0"/>
              <a:t>status</a:t>
            </a:r>
            <a:endParaRPr lang="en-US" altLang="en-US" dirty="0"/>
          </a:p>
          <a:p>
            <a:pPr lvl="1"/>
            <a:r>
              <a:rPr lang="en-US" altLang="en-US" dirty="0"/>
              <a:t>Challenge of LAA-LTE in 5 GHz – ETSI TC BRAN meeting</a:t>
            </a:r>
          </a:p>
          <a:p>
            <a:pPr lvl="1"/>
            <a:r>
              <a:rPr lang="en-US" altLang="en-US" dirty="0"/>
              <a:t>5 GHz expansion bands status – US, EU and ITU</a:t>
            </a:r>
          </a:p>
          <a:p>
            <a:pPr lvl="1"/>
            <a:r>
              <a:rPr lang="en-US" altLang="en-US" dirty="0" err="1"/>
              <a:t>Globalstar</a:t>
            </a:r>
            <a:r>
              <a:rPr lang="en-US" altLang="en-US" dirty="0"/>
              <a:t> in 2.4 GHz band</a:t>
            </a:r>
          </a:p>
          <a:p>
            <a:pPr eaLnBrk="1" hangingPunct="1"/>
            <a:r>
              <a:rPr lang="en-US" altLang="en-US" dirty="0" smtClean="0"/>
              <a:t>Return to Regulatory Activism</a:t>
            </a:r>
          </a:p>
          <a:p>
            <a:pPr lvl="1" eaLnBrk="1" hangingPunct="1"/>
            <a:r>
              <a:rPr lang="en-US" altLang="en-US" dirty="0" smtClean="0"/>
              <a:t>Regulatory calendar</a:t>
            </a:r>
          </a:p>
          <a:p>
            <a:pPr eaLnBrk="1" hangingPunct="1"/>
            <a:r>
              <a:rPr lang="en-US" altLang="en-US" dirty="0" smtClean="0"/>
              <a:t>Actions </a:t>
            </a:r>
            <a:r>
              <a:rPr lang="en-US" altLang="en-US" dirty="0"/>
              <a:t>required</a:t>
            </a:r>
          </a:p>
          <a:p>
            <a:pPr lvl="1" eaLnBrk="1" hangingPunct="1"/>
            <a:r>
              <a:rPr lang="en-US" altLang="en-US" dirty="0"/>
              <a:t>Interaction with 802.19 </a:t>
            </a:r>
            <a:r>
              <a:rPr lang="en-US" altLang="en-US" dirty="0" smtClean="0"/>
              <a:t>on LAA-LTE</a:t>
            </a:r>
            <a:endParaRPr lang="en-US" altLang="en-US" dirty="0"/>
          </a:p>
          <a:p>
            <a:pPr eaLnBrk="1" hangingPunct="1">
              <a:spcBef>
                <a:spcPct val="0"/>
              </a:spcBef>
            </a:pPr>
            <a:r>
              <a:rPr lang="en-US" altLang="en-US" dirty="0"/>
              <a:t>Wind-up of DSRC Coexistence Tiger Team</a:t>
            </a:r>
          </a:p>
          <a:p>
            <a:pPr lvl="1" eaLnBrk="1" hangingPunct="1">
              <a:spcBef>
                <a:spcPct val="0"/>
              </a:spcBef>
            </a:pPr>
            <a:r>
              <a:rPr lang="en-US" altLang="en-US" dirty="0"/>
              <a:t>Output to the </a:t>
            </a:r>
            <a:r>
              <a:rPr lang="en-US" altLang="en-US" dirty="0" smtClean="0"/>
              <a:t>FCC</a:t>
            </a:r>
          </a:p>
          <a:p>
            <a:pPr lvl="1" eaLnBrk="1" hangingPunct="1">
              <a:spcBef>
                <a:spcPct val="0"/>
              </a:spcBef>
            </a:pPr>
            <a:r>
              <a:rPr lang="en-US" altLang="en-US" b="1" dirty="0" smtClean="0"/>
              <a:t>WG Motions(s) on DSRC Coexistence proposals</a:t>
            </a:r>
            <a:endParaRPr lang="en-US" altLang="en-US" b="1" dirty="0"/>
          </a:p>
          <a:p>
            <a:pPr eaLnBrk="1" hangingPunct="1">
              <a:spcBef>
                <a:spcPct val="0"/>
              </a:spcBef>
            </a:pPr>
            <a:r>
              <a:rPr lang="en-US" altLang="en-US" dirty="0"/>
              <a:t>AOB </a:t>
            </a:r>
          </a:p>
          <a:p>
            <a:pPr lvl="1" eaLnBrk="1" hangingPunct="1"/>
            <a:endParaRPr lang="en-US" altLang="en-US" dirty="0" smtClean="0"/>
          </a:p>
          <a:p>
            <a:pPr lvl="1" eaLnBrk="1" hangingPunct="1"/>
            <a:endParaRPr lang="en-US" altLang="en-US" dirty="0" smtClean="0"/>
          </a:p>
        </p:txBody>
      </p:sp>
      <p:sp>
        <p:nvSpPr>
          <p:cNvPr id="410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541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March 2015</a:t>
            </a:r>
            <a:endParaRPr lang="en-US" altLang="en-US" sz="1800"/>
          </a:p>
        </p:txBody>
      </p:sp>
      <p:sp>
        <p:nvSpPr>
          <p:cNvPr id="4101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D. Stanley, Aruba Networks</a:t>
            </a:r>
          </a:p>
        </p:txBody>
      </p:sp>
      <p:sp>
        <p:nvSpPr>
          <p:cNvPr id="410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EAA01C77-94EF-4B09-8D9D-D3666E62D27E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380564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WNG SC –  March 2015</a:t>
            </a:r>
            <a:br>
              <a:rPr lang="en-US" altLang="en-US" dirty="0" smtClean="0"/>
            </a:br>
            <a:r>
              <a:rPr lang="en-US" altLang="en-US" dirty="0" smtClean="0"/>
              <a:t>Chair: Clint Chaplin, V-C Jim Lansford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Aruba Networks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2133600"/>
            <a:ext cx="8305800" cy="35271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 smtClean="0"/>
              <a:t>Review of objectives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 smtClean="0"/>
              <a:t>Tuesday AM1 (08:00-10:00)</a:t>
            </a:r>
          </a:p>
          <a:p>
            <a:pPr marL="742950" lvl="1" indent="-285750" eaLnBrk="0" hangingPunct="0">
              <a:spcBef>
                <a:spcPct val="20000"/>
              </a:spcBef>
              <a:buChar char="–"/>
            </a:pPr>
            <a:r>
              <a:rPr lang="en-US" altLang="en-US" sz="2000" dirty="0">
                <a:latin typeface="+mn-lt"/>
              </a:rPr>
              <a:t>One presentation on the agenda (so far)</a:t>
            </a:r>
          </a:p>
          <a:p>
            <a:pPr marL="742950" lvl="1" indent="-285750" eaLnBrk="0" hangingPunct="0">
              <a:spcBef>
                <a:spcPct val="20000"/>
              </a:spcBef>
              <a:buChar char="–"/>
            </a:pPr>
            <a:r>
              <a:rPr lang="en-US" altLang="en-US" sz="2000" dirty="0">
                <a:latin typeface="+mn-lt"/>
              </a:rPr>
              <a:t>“Over-the-air testing of 802.11 equipped devices” by Robert </a:t>
            </a:r>
            <a:r>
              <a:rPr lang="en-US" altLang="en-US" sz="2000" dirty="0" err="1">
                <a:latin typeface="+mn-lt"/>
              </a:rPr>
              <a:t>Rehammar</a:t>
            </a:r>
            <a:r>
              <a:rPr lang="en-US" altLang="en-US" sz="2000" dirty="0">
                <a:latin typeface="+mn-lt"/>
              </a:rPr>
              <a:t> (</a:t>
            </a:r>
            <a:r>
              <a:rPr lang="en-US" altLang="en-US" sz="2000" dirty="0" err="1">
                <a:latin typeface="+mn-lt"/>
              </a:rPr>
              <a:t>Bluetest</a:t>
            </a:r>
            <a:r>
              <a:rPr lang="en-US" altLang="en-US" sz="2000" dirty="0">
                <a:latin typeface="+mn-lt"/>
              </a:rPr>
              <a:t> AB)</a:t>
            </a:r>
          </a:p>
          <a:p>
            <a:pPr marL="742950" lvl="1" indent="-285750" eaLnBrk="0" hangingPunct="0">
              <a:spcBef>
                <a:spcPct val="20000"/>
              </a:spcBef>
              <a:buChar char="–"/>
            </a:pPr>
            <a:r>
              <a:rPr lang="en-US" altLang="en-US" sz="2000" dirty="0">
                <a:latin typeface="+mn-lt"/>
              </a:rPr>
              <a:t>Document will be </a:t>
            </a:r>
            <a:r>
              <a:rPr lang="en-US" altLang="en-US" sz="2000" b="1" dirty="0">
                <a:latin typeface="+mn-lt"/>
              </a:rPr>
              <a:t>11-15-0243-00-0wng-Over-the-air testing of 802.11 </a:t>
            </a:r>
            <a:r>
              <a:rPr lang="en-US" altLang="en-US" sz="2000" dirty="0">
                <a:latin typeface="+mn-lt"/>
              </a:rPr>
              <a:t>equipped devices (not yet posted)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endParaRPr lang="en-US" altLang="en-US" sz="2400" b="1" dirty="0" smtClean="0"/>
          </a:p>
          <a:p>
            <a:pPr lvl="1">
              <a:spcBef>
                <a:spcPct val="20000"/>
              </a:spcBef>
              <a:defRPr/>
            </a:pPr>
            <a:endParaRPr lang="en-US" altLang="en-US" sz="1600" dirty="0"/>
          </a:p>
          <a:p>
            <a:pPr marL="742950" lvl="1" indent="-285750" eaLnBrk="1" hangingPunct="1">
              <a:buFont typeface="Arial" panose="020B0604020202020204" pitchFamily="34" charset="0"/>
              <a:buChar char="•"/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0294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March 2015</a:t>
            </a:r>
            <a:endParaRPr lang="en-US" altLang="en-US" sz="1800" dirty="0" smtClean="0"/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06966" y="6475413"/>
            <a:ext cx="223695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Aruba Networks</a:t>
            </a:r>
            <a:endParaRPr lang="en-US" altLang="en-US" sz="1200" b="0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Slide </a:t>
            </a:r>
            <a:fld id="{C2B8E0BA-5C64-4CE6-93F5-A99F7FE54CE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 smtClean="0"/>
          </a:p>
        </p:txBody>
      </p:sp>
      <p:sp>
        <p:nvSpPr>
          <p:cNvPr id="13317" name="Title 1"/>
          <p:cNvSpPr>
            <a:spLocks noGrp="1"/>
          </p:cNvSpPr>
          <p:nvPr>
            <p:ph type="title" idx="4294967295"/>
          </p:nvPr>
        </p:nvSpPr>
        <p:spPr>
          <a:xfrm>
            <a:off x="304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 JTC1 SC – March 2015</a:t>
            </a:r>
            <a:br>
              <a:rPr lang="en-US" altLang="en-US" dirty="0" smtClean="0"/>
            </a:br>
            <a:r>
              <a:rPr lang="en-US" altLang="en-US" dirty="0"/>
              <a:t>Chair: Andrew Myles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752600"/>
            <a:ext cx="8458200" cy="4343400"/>
          </a:xfrm>
        </p:spPr>
        <p:txBody>
          <a:bodyPr lIns="91440" tIns="45720" rIns="91440" bIns="45720"/>
          <a:lstStyle/>
          <a:p>
            <a:pPr marL="0" indent="0">
              <a:buFontTx/>
              <a:buNone/>
              <a:defRPr/>
            </a:pPr>
            <a:r>
              <a:rPr lang="en-AU" altLang="en-US" dirty="0" smtClean="0"/>
              <a:t>The agenda items that will be addressed this week are:</a:t>
            </a:r>
          </a:p>
          <a:p>
            <a:pPr>
              <a:defRPr/>
            </a:pPr>
            <a:r>
              <a:rPr lang="en-AU" dirty="0" smtClean="0"/>
              <a:t>Review </a:t>
            </a:r>
            <a:r>
              <a:rPr lang="en-AU" dirty="0"/>
              <a:t>extended goals</a:t>
            </a:r>
          </a:p>
          <a:p>
            <a:pPr lvl="1">
              <a:defRPr/>
            </a:pPr>
            <a:r>
              <a:rPr lang="en-AU" dirty="0"/>
              <a:t>Confirmed by 802 EC in Mar 2014</a:t>
            </a:r>
          </a:p>
          <a:p>
            <a:pPr>
              <a:defRPr/>
            </a:pPr>
            <a:r>
              <a:rPr lang="en-AU" dirty="0"/>
              <a:t>Review status of SC6 interactions</a:t>
            </a:r>
          </a:p>
          <a:p>
            <a:pPr lvl="1">
              <a:defRPr/>
            </a:pPr>
            <a:r>
              <a:rPr lang="en-AU" dirty="0"/>
              <a:t>Review liaisons of drafts to SC6</a:t>
            </a:r>
          </a:p>
          <a:p>
            <a:pPr lvl="1">
              <a:defRPr/>
            </a:pPr>
            <a:r>
              <a:rPr lang="en-AU" dirty="0"/>
              <a:t>Review notifications of projects to SC6</a:t>
            </a:r>
          </a:p>
          <a:p>
            <a:pPr lvl="1">
              <a:defRPr/>
            </a:pPr>
            <a:r>
              <a:rPr lang="en-AU" dirty="0"/>
              <a:t>Review status of FDIS ballots</a:t>
            </a:r>
          </a:p>
          <a:p>
            <a:pPr>
              <a:defRPr/>
            </a:pPr>
            <a:r>
              <a:rPr lang="en-AU" dirty="0"/>
              <a:t>Discuss issues between IEEE and ISO style guides</a:t>
            </a:r>
          </a:p>
          <a:p>
            <a:pPr>
              <a:defRPr/>
            </a:pPr>
            <a:r>
              <a:rPr lang="en-AU" dirty="0"/>
              <a:t>Note liaison agreement between SC6 and IETF </a:t>
            </a:r>
          </a:p>
        </p:txBody>
      </p:sp>
    </p:spTree>
    <p:extLst>
      <p:ext uri="{BB962C8B-B14F-4D97-AF65-F5344CB8AC3E}">
        <p14:creationId xmlns:p14="http://schemas.microsoft.com/office/powerpoint/2010/main" val="428178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312421</TotalTime>
  <Words>1441</Words>
  <Application>Microsoft Office PowerPoint</Application>
  <PresentationFormat>On-screen Show (4:3)</PresentationFormat>
  <Paragraphs>320</Paragraphs>
  <Slides>19</Slides>
  <Notes>19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Default Design</vt:lpstr>
      <vt:lpstr>Document</vt:lpstr>
      <vt:lpstr>WG11  Opening Report Snapshot slides 2015-03</vt:lpstr>
      <vt:lpstr>Abstract</vt:lpstr>
      <vt:lpstr>Editors Meeting – March 2015 Chairs: Peter Ecclesine, Adrian Stephens</vt:lpstr>
      <vt:lpstr>802.11 ARC – March 2015 Chair: Mark Hamilton</vt:lpstr>
      <vt:lpstr>PAR SC –  March 2015 Project Authorization Request  Chair: Jon Rosdahl</vt:lpstr>
      <vt:lpstr>IEEE 802.11 Publicity SC– March 2015 Chair: Stephen McCann</vt:lpstr>
      <vt:lpstr>Regulatory SC – March 2015 Chair: Richard Kennedy</vt:lpstr>
      <vt:lpstr>WNG SC –  March 2015 Chair: Clint Chaplin, V-C Jim Lansford</vt:lpstr>
      <vt:lpstr>IEEE 802 JTC1 SC – March 2015 Chair: Andrew Myles</vt:lpstr>
      <vt:lpstr>IEEE 802 JTC1 SC – March 2015 Chair: Andrew Myles</vt:lpstr>
      <vt:lpstr>TGmc 802.11 Revision – March 2015 Chair: Dorothy Stanley</vt:lpstr>
      <vt:lpstr>IEEE 802.11ah  – March 2015 sub 1GHz PHY Chair: Yongho Seok</vt:lpstr>
      <vt:lpstr>IEEE 802.11 FILS TGai – March 2015 Fast Initial Link Setup  Chair: Hiroshi Mano</vt:lpstr>
      <vt:lpstr>IEEE 802.11aj – March 2015 China Millimeter Wave Chair: Xiaoming Peng</vt:lpstr>
      <vt:lpstr>Task Group 802.11ak – March 2015 Enhancements For Transit Links Within Bridged Networks Chair: Donald Eastlake</vt:lpstr>
      <vt:lpstr>IEEE 802.11aq – March 2015 Pre-Association Discovery Chair: Stephen McCann</vt:lpstr>
      <vt:lpstr>IEEE 802.11ax – March 2015 High Efficiency WLAN Chair: Osama Aboul-Magd </vt:lpstr>
      <vt:lpstr>NG60 Study Group – March 2015 Next Generation 60GHz Chair: Edward Au </vt:lpstr>
      <vt:lpstr>NGP SG – March 2015 Next Generation Positioning Study Group Chair Pro-tem: Jonathan Segev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WG11 Opening Report Snapshot slides - January 2015</dc:title>
  <dc:creator>dstanley@arubanetworks.com;802.11CAC</dc:creator>
  <cp:lastModifiedBy>Dorothy Stanley</cp:lastModifiedBy>
  <cp:revision>3090</cp:revision>
  <cp:lastPrinted>2014-03-15T03:57:02Z</cp:lastPrinted>
  <dcterms:created xsi:type="dcterms:W3CDTF">1998-02-10T13:07:52Z</dcterms:created>
  <dcterms:modified xsi:type="dcterms:W3CDTF">2015-03-05T20:50:47Z</dcterms:modified>
</cp:coreProperties>
</file>