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2"/>
  </p:notesMasterIdLst>
  <p:handoutMasterIdLst>
    <p:handoutMasterId r:id="rId23"/>
  </p:handoutMasterIdLst>
  <p:sldIdLst>
    <p:sldId id="269" r:id="rId3"/>
    <p:sldId id="370" r:id="rId4"/>
    <p:sldId id="371" r:id="rId5"/>
    <p:sldId id="372" r:id="rId6"/>
    <p:sldId id="373" r:id="rId7"/>
    <p:sldId id="378" r:id="rId8"/>
    <p:sldId id="374" r:id="rId9"/>
    <p:sldId id="399" r:id="rId10"/>
    <p:sldId id="400" r:id="rId11"/>
    <p:sldId id="397" r:id="rId12"/>
    <p:sldId id="398" r:id="rId13"/>
    <p:sldId id="379" r:id="rId14"/>
    <p:sldId id="383" r:id="rId15"/>
    <p:sldId id="401" r:id="rId16"/>
    <p:sldId id="381" r:id="rId17"/>
    <p:sldId id="382" r:id="rId18"/>
    <p:sldId id="395" r:id="rId19"/>
    <p:sldId id="393" r:id="rId20"/>
    <p:sldId id="394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7DA"/>
    <a:srgbClr val="99FF66"/>
    <a:srgbClr val="99CCFF"/>
    <a:srgbClr val="85FFE0"/>
    <a:srgbClr val="00CC99"/>
    <a:srgbClr val="FFCC00"/>
    <a:srgbClr val="86AF83"/>
    <a:srgbClr val="FF33CC"/>
    <a:srgbClr val="66FF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467" autoAdjust="0"/>
  </p:normalViewPr>
  <p:slideViewPr>
    <p:cSldViewPr>
      <p:cViewPr varScale="1">
        <p:scale>
          <a:sx n="95" d="100"/>
          <a:sy n="95" d="100"/>
        </p:scale>
        <p:origin x="16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5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6752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9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6401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10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11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802.11-15/219r3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Binary_Worksheet1.xlsb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2.xls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5-227" TargetMode="External"/><Relationship Id="rId3" Type="http://schemas.openxmlformats.org/officeDocument/2006/relationships/hyperlink" Target="https://mentor.ieee.org/802.11/dcn/11-15-219" TargetMode="External"/><Relationship Id="rId7" Type="http://schemas.openxmlformats.org/officeDocument/2006/relationships/hyperlink" Target="https://mentor.ieee.org/802.11/dcn/11-15-225" TargetMode="External"/><Relationship Id="rId2" Type="http://schemas.openxmlformats.org/officeDocument/2006/relationships/hyperlink" Target="https://mentor.ieee.org/802.11/dcn/11-15-21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5-224" TargetMode="External"/><Relationship Id="rId5" Type="http://schemas.openxmlformats.org/officeDocument/2006/relationships/hyperlink" Target="https://mentor.ieee.org/802.11/dcn/11-15-220" TargetMode="External"/><Relationship Id="rId10" Type="http://schemas.openxmlformats.org/officeDocument/2006/relationships/hyperlink" Target="https://mentor.ieee.org/802.11/dcn/11-15-223" TargetMode="External"/><Relationship Id="rId4" Type="http://schemas.openxmlformats.org/officeDocument/2006/relationships/hyperlink" Target="https://mentor.ieee.org/802.11/dcn/11-15-222" TargetMode="External"/><Relationship Id="rId9" Type="http://schemas.openxmlformats.org/officeDocument/2006/relationships/hyperlink" Target="https://mentor.ieee.org/802.11/dcn/11-15-226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March 2015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2015-03-08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0690" y="140672"/>
            <a:ext cx="4712887" cy="457200"/>
          </a:xfrm>
        </p:spPr>
        <p:txBody>
          <a:bodyPr/>
          <a:lstStyle/>
          <a:p>
            <a:pPr algn="ctr"/>
            <a:r>
              <a:rPr lang="en-US" sz="2800" smtClean="0"/>
              <a:t>IEEE 802.11 Revisions</a:t>
            </a:r>
            <a:endParaRPr lang="en-US" sz="2800" dirty="0" smtClean="0"/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-1999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3775073" y="1419225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79550" y="6004360"/>
            <a:ext cx="982663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3810000" y="289560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3810000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 </a:t>
            </a: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81722" y="475496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1555090" y="4756586"/>
            <a:ext cx="9144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 bwMode="auto">
          <a:xfrm>
            <a:off x="4800600" y="1531081"/>
            <a:ext cx="1676400" cy="602519"/>
          </a:xfrm>
          <a:custGeom>
            <a:avLst/>
            <a:gdLst>
              <a:gd name="connsiteX0" fmla="*/ 1597688 w 1597688"/>
              <a:gd name="connsiteY0" fmla="*/ 358059 h 602519"/>
              <a:gd name="connsiteX1" fmla="*/ 894304 w 1597688"/>
              <a:gd name="connsiteY1" fmla="*/ 589171 h 602519"/>
              <a:gd name="connsiteX2" fmla="*/ 723482 w 1597688"/>
              <a:gd name="connsiteY2" fmla="*/ 6367 h 602519"/>
              <a:gd name="connsiteX3" fmla="*/ 271306 w 1597688"/>
              <a:gd name="connsiteY3" fmla="*/ 277672 h 602519"/>
              <a:gd name="connsiteX4" fmla="*/ 0 w 1597688"/>
              <a:gd name="connsiteY4" fmla="*/ 257575 h 602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688" h="602519">
                <a:moveTo>
                  <a:pt x="1597688" y="358059"/>
                </a:moveTo>
                <a:cubicBezTo>
                  <a:pt x="1318846" y="502922"/>
                  <a:pt x="1040005" y="647786"/>
                  <a:pt x="894304" y="589171"/>
                </a:cubicBezTo>
                <a:cubicBezTo>
                  <a:pt x="748603" y="530556"/>
                  <a:pt x="827315" y="58283"/>
                  <a:pt x="723482" y="6367"/>
                </a:cubicBezTo>
                <a:cubicBezTo>
                  <a:pt x="619649" y="-45550"/>
                  <a:pt x="391886" y="235804"/>
                  <a:pt x="271306" y="277672"/>
                </a:cubicBezTo>
                <a:cubicBezTo>
                  <a:pt x="150726" y="319540"/>
                  <a:pt x="15072" y="230779"/>
                  <a:pt x="0" y="257575"/>
                </a:cubicBezTo>
              </a:path>
            </a:pathLst>
          </a:custGeom>
          <a:noFill/>
          <a:ln w="60325" cap="flat" cmpd="sng" algn="ctr">
            <a:solidFill>
              <a:srgbClr val="99FF66">
                <a:alpha val="77000"/>
              </a:srgbClr>
            </a:solidFill>
            <a:prstDash val="solid"/>
            <a:round/>
            <a:headEnd type="none" w="sm" len="sm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1632777" y="3348512"/>
            <a:ext cx="9144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 smtClean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224445"/>
              </p:ext>
            </p:extLst>
          </p:nvPr>
        </p:nvGraphicFramePr>
        <p:xfrm>
          <a:off x="40575" y="1234440"/>
          <a:ext cx="9103425" cy="47546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917992"/>
                <a:gridCol w="519787"/>
                <a:gridCol w="838200"/>
                <a:gridCol w="622300"/>
                <a:gridCol w="622300"/>
                <a:gridCol w="622300"/>
                <a:gridCol w="622300"/>
                <a:gridCol w="622300"/>
                <a:gridCol w="622300"/>
                <a:gridCol w="533399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TGmc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2015-01-30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325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237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78989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TGah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2015-01-30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245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19 +2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TGaq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2015-02-02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700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363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139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52</a:t>
                      </a:r>
                    </a:p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+26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F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TGai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2015-02-09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419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336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25</a:t>
                      </a:r>
                    </a:p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+3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2014-10-30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209282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143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69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353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LB208aq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LB208aq was a mandatory Working Group Letter Ballot.</a:t>
            </a:r>
          </a:p>
          <a:p>
            <a:r>
              <a:rPr lang="en-GB" dirty="0" smtClean="0"/>
              <a:t>12 (TBC) Members lost voting membership of 802.11 because they did not return a valid vote for LB208aq.</a:t>
            </a:r>
          </a:p>
          <a:p>
            <a:r>
              <a:rPr lang="en-GB" dirty="0" smtClean="0"/>
              <a:t>As the ballot closed within 14 days of the start of the current session,  the changes in voting membership will be applied after the current session closes.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079302"/>
              </p:ext>
            </p:extLst>
          </p:nvPr>
        </p:nvGraphicFramePr>
        <p:xfrm>
          <a:off x="1489869" y="1066800"/>
          <a:ext cx="6075821" cy="540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9" name="Binary Worksheet" r:id="rId5" imgW="8134243" imgH="7210350" progId="Excel.SheetBinaryMacroEnabled.12">
                  <p:embed/>
                </p:oleObj>
              </mc:Choice>
              <mc:Fallback>
                <p:oleObj name="Binary Worksheet" r:id="rId5" imgW="8134243" imgH="7210350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869" y="1066800"/>
                        <a:ext cx="6075821" cy="540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The latest database is 11-11/0270r27  (Feb 2015)</a:t>
            </a:r>
          </a:p>
          <a:p>
            <a:pPr>
              <a:defRPr/>
            </a:pPr>
            <a:r>
              <a:rPr lang="en-GB" dirty="0" smtClean="0"/>
              <a:t>Changes since last meeting:</a:t>
            </a:r>
          </a:p>
          <a:p>
            <a:pPr lvl="1"/>
            <a:r>
              <a:rPr lang="en-GB" dirty="0"/>
              <a:t>The Info ID namespace has been created to administer these numbers.</a:t>
            </a:r>
          </a:p>
          <a:p>
            <a:pPr lvl="1"/>
            <a:r>
              <a:rPr lang="en-GB" dirty="0"/>
              <a:t>First allocations for </a:t>
            </a:r>
            <a:r>
              <a:rPr lang="en-GB" dirty="0" err="1"/>
              <a:t>TGai</a:t>
            </a:r>
            <a:r>
              <a:rPr lang="en-GB" dirty="0"/>
              <a:t> (delayed from November to resolve element ID extension mechanism)</a:t>
            </a:r>
          </a:p>
          <a:p>
            <a:pPr lvl="1"/>
            <a:r>
              <a:rPr lang="en-GB" dirty="0"/>
              <a:t>Second allocations for </a:t>
            </a:r>
            <a:r>
              <a:rPr lang="en-GB" dirty="0" err="1"/>
              <a:t>TGah</a:t>
            </a:r>
            <a:endParaRPr lang="en-GB" dirty="0"/>
          </a:p>
          <a:p>
            <a:pPr marL="0" indent="0">
              <a:buNone/>
              <a:defRPr/>
            </a:pPr>
            <a:endParaRPr lang="en-GB" dirty="0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174388"/>
            <a:ext cx="3448396" cy="522493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0113" y="1191701"/>
            <a:ext cx="4703812" cy="52317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817539"/>
              </p:ext>
            </p:extLst>
          </p:nvPr>
        </p:nvGraphicFramePr>
        <p:xfrm>
          <a:off x="411163" y="1243013"/>
          <a:ext cx="8151812" cy="489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6" name="Worksheet" r:id="rId4" imgW="7934345" imgH="4771957" progId="Excel.Sheet.12">
                  <p:embed/>
                </p:oleObj>
              </mc:Choice>
              <mc:Fallback>
                <p:oleObj name="Worksheet" r:id="rId4" imgW="7934345" imgH="477195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1243013"/>
                        <a:ext cx="8151812" cy="489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reports cited on the next slide, forms the opening report of the IEEE 802.11 Working Group for March 2015.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739566"/>
              </p:ext>
            </p:extLst>
          </p:nvPr>
        </p:nvGraphicFramePr>
        <p:xfrm>
          <a:off x="479426" y="2057400"/>
          <a:ext cx="8102599" cy="3048000"/>
        </p:xfrm>
        <a:graphic>
          <a:graphicData uri="http://schemas.openxmlformats.org/drawingml/2006/table">
            <a:tbl>
              <a:tblPr/>
              <a:tblGrid>
                <a:gridCol w="2999686"/>
                <a:gridCol w="5102913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https://mentor.ieee.org/802.11/dcn/11-15-218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https://mentor.ieee.org/802.11/dcn/11-15-219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https://mentor.ieee.org/802.11/dcn/11-15-222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https://mentor.ieee.org/802.11/dcn/11-15-220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https://mentor.ieee.org/802.11/dcn/11-15-224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https://mentor.ieee.org/802.11/dcn/11-15-225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https://mentor.ieee.org/802.11/dcn/11-15-227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https://mentor.ieee.org/802.11/dcn/11-15-226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https://mentor.ieee.org/802.11/dcn/11-15-223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0" y="1828800"/>
          <a:ext cx="7391400" cy="331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9119251"/>
              </p:ext>
            </p:extLst>
          </p:nvPr>
        </p:nvGraphicFramePr>
        <p:xfrm>
          <a:off x="304800" y="609601"/>
          <a:ext cx="8534400" cy="5776549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3784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7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Publicity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NG60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NGP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962894"/>
              </p:ext>
            </p:extLst>
          </p:nvPr>
        </p:nvGraphicFramePr>
        <p:xfrm>
          <a:off x="304800" y="1728788"/>
          <a:ext cx="5384800" cy="4084640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572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3389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841897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Updated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9518736"/>
              </p:ext>
            </p:extLst>
          </p:nvPr>
        </p:nvGraphicFramePr>
        <p:xfrm>
          <a:off x="76200" y="668890"/>
          <a:ext cx="8915400" cy="5664530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134407"/>
                <a:gridCol w="2177512"/>
                <a:gridCol w="16002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NG60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Gabor BAJKO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4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291" y="184508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 (session)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1119217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Substitution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71463"/>
              </p:ext>
            </p:extLst>
          </p:nvPr>
        </p:nvGraphicFramePr>
        <p:xfrm>
          <a:off x="76200" y="668890"/>
          <a:ext cx="8915400" cy="5910052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134407"/>
                <a:gridCol w="2177512"/>
                <a:gridCol w="16002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 –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Chair pro tem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Chair pro tem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NG60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Gabor BAJKO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31775" y="236896"/>
            <a:ext cx="930275" cy="2762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9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80504</TotalTime>
  <Words>1402</Words>
  <Application>Microsoft Office PowerPoint</Application>
  <PresentationFormat>On-screen Show (4:3)</PresentationFormat>
  <Paragraphs>608</Paragraphs>
  <Slides>19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ＭＳ Ｐゴシック</vt:lpstr>
      <vt:lpstr>Arial</vt:lpstr>
      <vt:lpstr>Arial Narrow</vt:lpstr>
      <vt:lpstr>Calibri</vt:lpstr>
      <vt:lpstr>Tahoma</vt:lpstr>
      <vt:lpstr>Times New Roman</vt:lpstr>
      <vt:lpstr>Default Design</vt:lpstr>
      <vt:lpstr>Custom Design</vt:lpstr>
      <vt:lpstr>Document</vt:lpstr>
      <vt:lpstr>Binary Worksheet</vt:lpstr>
      <vt:lpstr>Worksheet</vt:lpstr>
      <vt:lpstr>802.11 Working Group Opening Report March 2015</vt:lpstr>
      <vt:lpstr>Introduction</vt:lpstr>
      <vt:lpstr>M3.1 802.11 Working Group Session Documents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M4.1.3 Officers (session)</vt:lpstr>
      <vt:lpstr>IEEE 802.11 Revisions</vt:lpstr>
      <vt:lpstr>IEEE 802.11 Standards Pipeline</vt:lpstr>
      <vt:lpstr>M4.1.5 Summary of ballots and comment collections</vt:lpstr>
      <vt:lpstr>M4.1.6 Current Membership Status</vt:lpstr>
      <vt:lpstr>LB208aq</vt:lpstr>
      <vt:lpstr>M4.1.6 Recent voting member history</vt:lpstr>
      <vt:lpstr>M4.1.7 ANA Status</vt:lpstr>
      <vt:lpstr>background data</vt:lpstr>
      <vt:lpstr>Membership by Country and Region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 P</cp:lastModifiedBy>
  <cp:revision>1505</cp:revision>
  <cp:lastPrinted>1998-02-10T13:28:06Z</cp:lastPrinted>
  <dcterms:created xsi:type="dcterms:W3CDTF">1998-02-10T13:07:52Z</dcterms:created>
  <dcterms:modified xsi:type="dcterms:W3CDTF">2015-03-09T09:12:11Z</dcterms:modified>
  <cp:category>Adrian Stephens, Intel Corporation</cp:category>
</cp:coreProperties>
</file>