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20"/>
  </p:notesMasterIdLst>
  <p:handoutMasterIdLst>
    <p:handoutMasterId r:id="rId21"/>
  </p:handoutMasterIdLst>
  <p:sldIdLst>
    <p:sldId id="303" r:id="rId2"/>
    <p:sldId id="332" r:id="rId3"/>
    <p:sldId id="312" r:id="rId4"/>
    <p:sldId id="324" r:id="rId5"/>
    <p:sldId id="325" r:id="rId6"/>
    <p:sldId id="313" r:id="rId7"/>
    <p:sldId id="323" r:id="rId8"/>
    <p:sldId id="333" r:id="rId9"/>
    <p:sldId id="334" r:id="rId10"/>
    <p:sldId id="336" r:id="rId11"/>
    <p:sldId id="318" r:id="rId12"/>
    <p:sldId id="338" r:id="rId13"/>
    <p:sldId id="340" r:id="rId14"/>
    <p:sldId id="335" r:id="rId15"/>
    <p:sldId id="329" r:id="rId16"/>
    <p:sldId id="339" r:id="rId17"/>
    <p:sldId id="330" r:id="rId18"/>
    <p:sldId id="341" r:id="rId19"/>
  </p:sldIdLst>
  <p:sldSz cx="9144000" cy="6858000" type="screen4x3"/>
  <p:notesSz cx="6797675" cy="9926638"/>
  <p:defaultTextStyle>
    <a:defPPr>
      <a:defRPr lang="zh-CN"/>
    </a:defPPr>
    <a:lvl1pPr algn="l" rtl="0" eaLnBrk="0" fontAlgn="base" hangingPunct="0">
      <a:spcBef>
        <a:spcPct val="0"/>
      </a:spcBef>
      <a:spcAft>
        <a:spcPct val="0"/>
      </a:spcAft>
      <a:defRPr kumimoji="1" sz="2400" i="1"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kumimoji="1" sz="2400" i="1"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kumimoji="1" sz="2400" i="1"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kumimoji="1" sz="2400" i="1"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kumimoji="1" sz="2400" i="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i="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i="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i="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i="1"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iwenHe" initials="S" lastIdx="1" clrIdx="0">
    <p:extLst>
      <p:ext uri="{19B8F6BF-5375-455C-9EA6-DF929625EA0E}">
        <p15:presenceInfo xmlns:p15="http://schemas.microsoft.com/office/powerpoint/2012/main" userId="ShiwenH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CC0000"/>
    <a:srgbClr val="FF0000"/>
    <a:srgbClr val="00CC66"/>
    <a:srgbClr val="FF0066"/>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9" autoAdjust="0"/>
    <p:restoredTop sz="94660"/>
  </p:normalViewPr>
  <p:slideViewPr>
    <p:cSldViewPr>
      <p:cViewPr varScale="1">
        <p:scale>
          <a:sx n="88" d="100"/>
          <a:sy n="88" d="100"/>
        </p:scale>
        <p:origin x="9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a:lvl1pPr>
          </a:lstStyle>
          <a:p>
            <a:pPr>
              <a:defRPr/>
            </a:pPr>
            <a:endParaRPr lang="en-US" altLang="zh-CN"/>
          </a:p>
        </p:txBody>
      </p:sp>
      <p:sp>
        <p:nvSpPr>
          <p:cNvPr id="4505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a:lvl1pPr>
          </a:lstStyle>
          <a:p>
            <a:pPr>
              <a:defRPr/>
            </a:pPr>
            <a:endParaRPr lang="en-US" altLang="zh-CN"/>
          </a:p>
        </p:txBody>
      </p:sp>
      <p:sp>
        <p:nvSpPr>
          <p:cNvPr id="45060"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a:lvl1pPr>
          </a:lstStyle>
          <a:p>
            <a:pPr>
              <a:defRPr/>
            </a:pPr>
            <a:endParaRPr lang="en-US" altLang="zh-CN"/>
          </a:p>
        </p:txBody>
      </p:sp>
      <p:sp>
        <p:nvSpPr>
          <p:cNvPr id="45061"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a:lvl1pPr>
          </a:lstStyle>
          <a:p>
            <a:pPr>
              <a:defRPr/>
            </a:pPr>
            <a:fld id="{D5B6D7D8-018F-4AB9-95BC-8809A054269A}" type="slidenum">
              <a:rPr lang="en-US" altLang="zh-CN"/>
              <a:pPr>
                <a:defRPr/>
              </a:pPr>
              <a:t>‹#›</a:t>
            </a:fld>
            <a:endParaRPr lang="en-US" altLang="zh-CN"/>
          </a:p>
        </p:txBody>
      </p:sp>
    </p:spTree>
    <p:extLst>
      <p:ext uri="{BB962C8B-B14F-4D97-AF65-F5344CB8AC3E}">
        <p14:creationId xmlns:p14="http://schemas.microsoft.com/office/powerpoint/2010/main" val="2079830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i="0"/>
            </a:lvl1pPr>
          </a:lstStyle>
          <a:p>
            <a:pPr>
              <a:defRPr/>
            </a:pPr>
            <a:endParaRPr lang="en-US" altLang="zh-CN"/>
          </a:p>
        </p:txBody>
      </p:sp>
      <p:sp>
        <p:nvSpPr>
          <p:cNvPr id="8294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i="0"/>
            </a:lvl1pPr>
          </a:lstStyle>
          <a:p>
            <a:pPr>
              <a:defRPr/>
            </a:pPr>
            <a:endParaRPr lang="en-US" altLang="zh-CN"/>
          </a:p>
        </p:txBody>
      </p:sp>
      <p:sp>
        <p:nvSpPr>
          <p:cNvPr id="2355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i="0"/>
            </a:lvl1pPr>
          </a:lstStyle>
          <a:p>
            <a:pPr>
              <a:defRPr/>
            </a:pPr>
            <a:endParaRPr lang="en-US" altLang="zh-CN"/>
          </a:p>
        </p:txBody>
      </p:sp>
      <p:sp>
        <p:nvSpPr>
          <p:cNvPr id="8295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i="0"/>
            </a:lvl1pPr>
          </a:lstStyle>
          <a:p>
            <a:pPr>
              <a:defRPr/>
            </a:pPr>
            <a:fld id="{00EECD0E-C141-4371-8DB1-9BF01BE7CF71}" type="slidenum">
              <a:rPr lang="en-US" altLang="zh-CN"/>
              <a:pPr>
                <a:defRPr/>
              </a:pPr>
              <a:t>‹#›</a:t>
            </a:fld>
            <a:endParaRPr lang="en-US" altLang="zh-CN"/>
          </a:p>
        </p:txBody>
      </p:sp>
    </p:spTree>
    <p:extLst>
      <p:ext uri="{BB962C8B-B14F-4D97-AF65-F5344CB8AC3E}">
        <p14:creationId xmlns:p14="http://schemas.microsoft.com/office/powerpoint/2010/main" val="117811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a:t>
            </a:fld>
            <a:endParaRPr lang="en-US" altLang="zh-CN" sz="1200" i="0">
              <a:solidFill>
                <a:srgbClr val="000000"/>
              </a:solidFill>
            </a:endParaRPr>
          </a:p>
        </p:txBody>
      </p:sp>
    </p:spTree>
    <p:extLst>
      <p:ext uri="{BB962C8B-B14F-4D97-AF65-F5344CB8AC3E}">
        <p14:creationId xmlns:p14="http://schemas.microsoft.com/office/powerpoint/2010/main" val="2768815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10</a:t>
            </a:fld>
            <a:endParaRPr lang="en-US" altLang="zh-CN" sz="1200" i="0">
              <a:solidFill>
                <a:srgbClr val="000000"/>
              </a:solidFill>
            </a:endParaRPr>
          </a:p>
        </p:txBody>
      </p:sp>
    </p:spTree>
    <p:extLst>
      <p:ext uri="{BB962C8B-B14F-4D97-AF65-F5344CB8AC3E}">
        <p14:creationId xmlns:p14="http://schemas.microsoft.com/office/powerpoint/2010/main" val="163908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11</a:t>
            </a:fld>
            <a:endParaRPr lang="en-US" altLang="zh-CN" sz="1200" i="0">
              <a:solidFill>
                <a:srgbClr val="000000"/>
              </a:solidFill>
            </a:endParaRPr>
          </a:p>
        </p:txBody>
      </p:sp>
    </p:spTree>
    <p:extLst>
      <p:ext uri="{BB962C8B-B14F-4D97-AF65-F5344CB8AC3E}">
        <p14:creationId xmlns:p14="http://schemas.microsoft.com/office/powerpoint/2010/main" val="4075453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12</a:t>
            </a:fld>
            <a:endParaRPr lang="en-US" altLang="zh-CN" sz="1200" i="0">
              <a:solidFill>
                <a:srgbClr val="000000"/>
              </a:solidFill>
            </a:endParaRPr>
          </a:p>
        </p:txBody>
      </p:sp>
    </p:spTree>
    <p:extLst>
      <p:ext uri="{BB962C8B-B14F-4D97-AF65-F5344CB8AC3E}">
        <p14:creationId xmlns:p14="http://schemas.microsoft.com/office/powerpoint/2010/main" val="2542387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13</a:t>
            </a:fld>
            <a:endParaRPr lang="en-US" altLang="zh-CN" sz="1200" i="0">
              <a:solidFill>
                <a:srgbClr val="000000"/>
              </a:solidFill>
            </a:endParaRPr>
          </a:p>
        </p:txBody>
      </p:sp>
    </p:spTree>
    <p:extLst>
      <p:ext uri="{BB962C8B-B14F-4D97-AF65-F5344CB8AC3E}">
        <p14:creationId xmlns:p14="http://schemas.microsoft.com/office/powerpoint/2010/main" val="2477216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14</a:t>
            </a:fld>
            <a:endParaRPr lang="en-US" altLang="zh-CN" sz="1200" i="0">
              <a:solidFill>
                <a:srgbClr val="000000"/>
              </a:solidFill>
            </a:endParaRPr>
          </a:p>
        </p:txBody>
      </p:sp>
    </p:spTree>
    <p:extLst>
      <p:ext uri="{BB962C8B-B14F-4D97-AF65-F5344CB8AC3E}">
        <p14:creationId xmlns:p14="http://schemas.microsoft.com/office/powerpoint/2010/main" val="1923187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15</a:t>
            </a:fld>
            <a:endParaRPr lang="en-US" altLang="zh-CN" sz="1200" i="0">
              <a:solidFill>
                <a:srgbClr val="000000"/>
              </a:solidFill>
            </a:endParaRPr>
          </a:p>
        </p:txBody>
      </p:sp>
    </p:spTree>
    <p:extLst>
      <p:ext uri="{BB962C8B-B14F-4D97-AF65-F5344CB8AC3E}">
        <p14:creationId xmlns:p14="http://schemas.microsoft.com/office/powerpoint/2010/main" val="1157763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16</a:t>
            </a:fld>
            <a:endParaRPr lang="en-US" altLang="zh-CN" sz="1200" i="0">
              <a:solidFill>
                <a:srgbClr val="000000"/>
              </a:solidFill>
            </a:endParaRPr>
          </a:p>
        </p:txBody>
      </p:sp>
    </p:spTree>
    <p:extLst>
      <p:ext uri="{BB962C8B-B14F-4D97-AF65-F5344CB8AC3E}">
        <p14:creationId xmlns:p14="http://schemas.microsoft.com/office/powerpoint/2010/main" val="248825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17</a:t>
            </a:fld>
            <a:endParaRPr lang="en-US" altLang="zh-CN" sz="1200" i="0">
              <a:solidFill>
                <a:srgbClr val="000000"/>
              </a:solidFill>
            </a:endParaRPr>
          </a:p>
        </p:txBody>
      </p:sp>
    </p:spTree>
    <p:extLst>
      <p:ext uri="{BB962C8B-B14F-4D97-AF65-F5344CB8AC3E}">
        <p14:creationId xmlns:p14="http://schemas.microsoft.com/office/powerpoint/2010/main" val="18369404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18</a:t>
            </a:fld>
            <a:endParaRPr lang="en-US" altLang="zh-CN" sz="1200" i="0">
              <a:solidFill>
                <a:srgbClr val="000000"/>
              </a:solidFill>
            </a:endParaRPr>
          </a:p>
        </p:txBody>
      </p:sp>
    </p:spTree>
    <p:extLst>
      <p:ext uri="{BB962C8B-B14F-4D97-AF65-F5344CB8AC3E}">
        <p14:creationId xmlns:p14="http://schemas.microsoft.com/office/powerpoint/2010/main" val="4066580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2</a:t>
            </a:fld>
            <a:endParaRPr lang="en-US" altLang="zh-CN" sz="1200" i="0">
              <a:solidFill>
                <a:srgbClr val="000000"/>
              </a:solidFill>
            </a:endParaRPr>
          </a:p>
        </p:txBody>
      </p:sp>
    </p:spTree>
    <p:extLst>
      <p:ext uri="{BB962C8B-B14F-4D97-AF65-F5344CB8AC3E}">
        <p14:creationId xmlns:p14="http://schemas.microsoft.com/office/powerpoint/2010/main" val="1781988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3</a:t>
            </a:fld>
            <a:endParaRPr lang="en-US" altLang="zh-CN" sz="1200" i="0">
              <a:solidFill>
                <a:srgbClr val="000000"/>
              </a:solidFill>
            </a:endParaRPr>
          </a:p>
        </p:txBody>
      </p:sp>
    </p:spTree>
    <p:extLst>
      <p:ext uri="{BB962C8B-B14F-4D97-AF65-F5344CB8AC3E}">
        <p14:creationId xmlns:p14="http://schemas.microsoft.com/office/powerpoint/2010/main" val="1483633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4</a:t>
            </a:fld>
            <a:endParaRPr lang="en-US" altLang="zh-CN" sz="1200" i="0">
              <a:solidFill>
                <a:srgbClr val="000000"/>
              </a:solidFill>
            </a:endParaRPr>
          </a:p>
        </p:txBody>
      </p:sp>
    </p:spTree>
    <p:extLst>
      <p:ext uri="{BB962C8B-B14F-4D97-AF65-F5344CB8AC3E}">
        <p14:creationId xmlns:p14="http://schemas.microsoft.com/office/powerpoint/2010/main" val="122446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5</a:t>
            </a:fld>
            <a:endParaRPr lang="en-US" altLang="zh-CN" sz="1200" i="0">
              <a:solidFill>
                <a:srgbClr val="000000"/>
              </a:solidFill>
            </a:endParaRPr>
          </a:p>
        </p:txBody>
      </p:sp>
    </p:spTree>
    <p:extLst>
      <p:ext uri="{BB962C8B-B14F-4D97-AF65-F5344CB8AC3E}">
        <p14:creationId xmlns:p14="http://schemas.microsoft.com/office/powerpoint/2010/main" val="433997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6</a:t>
            </a:fld>
            <a:endParaRPr lang="en-US" altLang="zh-CN" sz="1200" i="0">
              <a:solidFill>
                <a:srgbClr val="000000"/>
              </a:solidFill>
            </a:endParaRPr>
          </a:p>
        </p:txBody>
      </p:sp>
    </p:spTree>
    <p:extLst>
      <p:ext uri="{BB962C8B-B14F-4D97-AF65-F5344CB8AC3E}">
        <p14:creationId xmlns:p14="http://schemas.microsoft.com/office/powerpoint/2010/main" val="3959194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7</a:t>
            </a:fld>
            <a:endParaRPr lang="en-US" altLang="zh-CN" sz="1200" i="0">
              <a:solidFill>
                <a:srgbClr val="000000"/>
              </a:solidFill>
            </a:endParaRPr>
          </a:p>
        </p:txBody>
      </p:sp>
    </p:spTree>
    <p:extLst>
      <p:ext uri="{BB962C8B-B14F-4D97-AF65-F5344CB8AC3E}">
        <p14:creationId xmlns:p14="http://schemas.microsoft.com/office/powerpoint/2010/main" val="465986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8</a:t>
            </a:fld>
            <a:endParaRPr lang="en-US" altLang="zh-CN" sz="1200" i="0">
              <a:solidFill>
                <a:srgbClr val="000000"/>
              </a:solidFill>
            </a:endParaRPr>
          </a:p>
        </p:txBody>
      </p:sp>
    </p:spTree>
    <p:extLst>
      <p:ext uri="{BB962C8B-B14F-4D97-AF65-F5344CB8AC3E}">
        <p14:creationId xmlns:p14="http://schemas.microsoft.com/office/powerpoint/2010/main" val="181990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a:ln/>
        </p:spPr>
      </p:sp>
      <p:sp>
        <p:nvSpPr>
          <p:cNvPr id="29699"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
        <p:nvSpPr>
          <p:cNvPr id="29700" name="灯片编号占位符 3"/>
          <p:cNvSpPr txBox="1">
            <a:spLocks noGrp="1"/>
          </p:cNvSpPr>
          <p:nvPr/>
        </p:nvSpPr>
        <p:spPr bwMode="auto">
          <a:xfrm>
            <a:off x="5592763" y="6456363"/>
            <a:ext cx="42799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nchor="b"/>
          <a:lstStyle>
            <a:lvl1pPr defTabSz="911225">
              <a:defRPr kumimoji="1" sz="2400" i="1">
                <a:solidFill>
                  <a:schemeClr val="tx1"/>
                </a:solidFill>
                <a:latin typeface="Times New Roman" panose="02020603050405020304" pitchFamily="18" charset="0"/>
                <a:ea typeface="宋体" panose="02010600030101010101" pitchFamily="2" charset="-122"/>
              </a:defRPr>
            </a:lvl1pPr>
            <a:lvl2pPr marL="742950" indent="-285750" defTabSz="911225">
              <a:defRPr kumimoji="1" sz="2400" i="1">
                <a:solidFill>
                  <a:schemeClr val="tx1"/>
                </a:solidFill>
                <a:latin typeface="Times New Roman" panose="02020603050405020304" pitchFamily="18" charset="0"/>
                <a:ea typeface="宋体" panose="02010600030101010101" pitchFamily="2" charset="-122"/>
              </a:defRPr>
            </a:lvl2pPr>
            <a:lvl3pPr marL="1143000" indent="-228600" defTabSz="911225">
              <a:defRPr kumimoji="1" sz="2400" i="1">
                <a:solidFill>
                  <a:schemeClr val="tx1"/>
                </a:solidFill>
                <a:latin typeface="Times New Roman" panose="02020603050405020304" pitchFamily="18" charset="0"/>
                <a:ea typeface="宋体" panose="02010600030101010101" pitchFamily="2" charset="-122"/>
              </a:defRPr>
            </a:lvl3pPr>
            <a:lvl4pPr marL="1600200" indent="-228600" defTabSz="911225">
              <a:defRPr kumimoji="1" sz="2400" i="1">
                <a:solidFill>
                  <a:schemeClr val="tx1"/>
                </a:solidFill>
                <a:latin typeface="Times New Roman" panose="02020603050405020304" pitchFamily="18" charset="0"/>
                <a:ea typeface="宋体" panose="02010600030101010101" pitchFamily="2" charset="-122"/>
              </a:defRPr>
            </a:lvl4pPr>
            <a:lvl5pPr marL="2057400" indent="-228600" defTabSz="911225">
              <a:defRPr kumimoji="1" sz="2400" i="1">
                <a:solidFill>
                  <a:schemeClr val="tx1"/>
                </a:solidFill>
                <a:latin typeface="Times New Roman" panose="02020603050405020304" pitchFamily="18" charset="0"/>
                <a:ea typeface="宋体" panose="02010600030101010101" pitchFamily="2" charset="-122"/>
              </a:defRPr>
            </a:lvl5pPr>
            <a:lvl6pPr marL="25146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6pPr>
            <a:lvl7pPr marL="29718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7pPr>
            <a:lvl8pPr marL="34290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8pPr>
            <a:lvl9pPr marL="3886200" indent="-228600" defTabSz="911225" eaLnBrk="0" fontAlgn="base" hangingPunct="0">
              <a:spcBef>
                <a:spcPct val="0"/>
              </a:spcBef>
              <a:spcAft>
                <a:spcPct val="0"/>
              </a:spcAft>
              <a:defRPr kumimoji="1" sz="2400" i="1">
                <a:solidFill>
                  <a:schemeClr val="tx1"/>
                </a:solidFill>
                <a:latin typeface="Times New Roman" panose="02020603050405020304" pitchFamily="18" charset="0"/>
                <a:ea typeface="宋体" panose="02010600030101010101" pitchFamily="2" charset="-122"/>
              </a:defRPr>
            </a:lvl9pPr>
          </a:lstStyle>
          <a:p>
            <a:pPr algn="r" eaLnBrk="1" hangingPunct="1"/>
            <a:fld id="{D94DBDA5-C1F9-4B5F-AD45-06D736BF75DD}" type="slidenum">
              <a:rPr lang="en-US" altLang="zh-CN" sz="1200" i="0">
                <a:solidFill>
                  <a:srgbClr val="000000"/>
                </a:solidFill>
              </a:rPr>
              <a:pPr algn="r" eaLnBrk="1" hangingPunct="1"/>
              <a:t>9</a:t>
            </a:fld>
            <a:endParaRPr lang="en-US" altLang="zh-CN" sz="1200" i="0">
              <a:solidFill>
                <a:srgbClr val="000000"/>
              </a:solidFill>
            </a:endParaRPr>
          </a:p>
        </p:txBody>
      </p:sp>
    </p:spTree>
    <p:extLst>
      <p:ext uri="{BB962C8B-B14F-4D97-AF65-F5344CB8AC3E}">
        <p14:creationId xmlns:p14="http://schemas.microsoft.com/office/powerpoint/2010/main" val="2061424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4"/>
          <p:cNvSpPr>
            <a:spLocks noGrp="1" noChangeArrowheads="1"/>
          </p:cNvSpPr>
          <p:nvPr>
            <p:ph type="dt" sz="half" idx="10"/>
          </p:nvPr>
        </p:nvSpPr>
        <p:spPr>
          <a:xfrm>
            <a:off x="684213" y="187325"/>
            <a:ext cx="993775" cy="276225"/>
          </a:xfrm>
        </p:spPr>
        <p:txBody>
          <a:bodyPr/>
          <a:lstStyle>
            <a:lvl1pPr>
              <a:defRPr kumimoji="1" sz="2400" i="1"/>
            </a:lvl1pPr>
          </a:lstStyle>
          <a:p>
            <a:pPr>
              <a:defRPr/>
            </a:pPr>
            <a:r>
              <a:rPr lang="en-US" altLang="zh-CN"/>
              <a:t>June 2014</a:t>
            </a:r>
            <a:endParaRPr lang="en-GB" altLang="zh-CN"/>
          </a:p>
        </p:txBody>
      </p:sp>
      <p:sp>
        <p:nvSpPr>
          <p:cNvPr id="8" name="Rectangle 5"/>
          <p:cNvSpPr>
            <a:spLocks noGrp="1" noChangeArrowheads="1"/>
          </p:cNvSpPr>
          <p:nvPr>
            <p:ph type="ftr" sz="quarter" idx="11"/>
          </p:nvPr>
        </p:nvSpPr>
        <p:spPr/>
        <p:txBody>
          <a:bodyPr/>
          <a:lstStyle>
            <a:lvl1pPr>
              <a:defRPr kumimoji="1" i="1"/>
            </a:lvl1pPr>
          </a:lstStyle>
          <a:p>
            <a:pPr>
              <a:defRPr/>
            </a:pPr>
            <a:r>
              <a:rPr lang="en-GB"/>
              <a:t>Shiwen He, Haiming Wang</a:t>
            </a:r>
            <a:endParaRPr lang="en-GB" dirty="0"/>
          </a:p>
        </p:txBody>
      </p:sp>
      <p:sp>
        <p:nvSpPr>
          <p:cNvPr id="9" name="Rectangle 6"/>
          <p:cNvSpPr>
            <a:spLocks noGrp="1" noChangeArrowheads="1"/>
          </p:cNvSpPr>
          <p:nvPr>
            <p:ph type="sldNum" sz="quarter" idx="12"/>
          </p:nvPr>
        </p:nvSpPr>
        <p:spPr/>
        <p:txBody>
          <a:bodyPr/>
          <a:lstStyle>
            <a:lvl1pPr>
              <a:defRPr kumimoji="1" i="1"/>
            </a:lvl1pPr>
          </a:lstStyle>
          <a:p>
            <a:pPr>
              <a:defRPr/>
            </a:pPr>
            <a:r>
              <a:rPr lang="en-GB"/>
              <a:t>Slide </a:t>
            </a:r>
            <a:fld id="{07A0DF51-AF69-4B4F-8344-6A8B50BFA732}" type="slidenum">
              <a:rPr lang="en-GB"/>
              <a:pPr>
                <a:defRPr/>
              </a:pPr>
              <a:t>‹#›</a:t>
            </a:fld>
            <a:endParaRPr lang="en-GB"/>
          </a:p>
        </p:txBody>
      </p:sp>
    </p:spTree>
    <p:extLst>
      <p:ext uri="{BB962C8B-B14F-4D97-AF65-F5344CB8AC3E}">
        <p14:creationId xmlns:p14="http://schemas.microsoft.com/office/powerpoint/2010/main" val="5821383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4"/>
          <p:cNvSpPr>
            <a:spLocks noGrp="1" noChangeArrowheads="1"/>
          </p:cNvSpPr>
          <p:nvPr>
            <p:ph type="dt" sz="half" idx="10"/>
          </p:nvPr>
        </p:nvSpPr>
        <p:spPr>
          <a:xfrm>
            <a:off x="684213" y="187325"/>
            <a:ext cx="993775" cy="276225"/>
          </a:xfrm>
        </p:spPr>
        <p:txBody>
          <a:bodyPr/>
          <a:lstStyle>
            <a:lvl1pPr>
              <a:defRPr kumimoji="1" sz="2400" i="1"/>
            </a:lvl1pPr>
          </a:lstStyle>
          <a:p>
            <a:pPr>
              <a:defRPr/>
            </a:pPr>
            <a:r>
              <a:rPr lang="en-US" altLang="zh-CN"/>
              <a:t>June 2014</a:t>
            </a:r>
            <a:endParaRPr lang="en-GB" altLang="zh-CN"/>
          </a:p>
        </p:txBody>
      </p:sp>
      <p:sp>
        <p:nvSpPr>
          <p:cNvPr id="4" name="Rectangle 5"/>
          <p:cNvSpPr>
            <a:spLocks noGrp="1" noChangeArrowheads="1"/>
          </p:cNvSpPr>
          <p:nvPr>
            <p:ph type="ftr" sz="quarter" idx="11"/>
          </p:nvPr>
        </p:nvSpPr>
        <p:spPr/>
        <p:txBody>
          <a:bodyPr/>
          <a:lstStyle>
            <a:lvl1pPr>
              <a:defRPr kumimoji="1" i="1"/>
            </a:lvl1pPr>
          </a:lstStyle>
          <a:p>
            <a:pPr>
              <a:defRPr/>
            </a:pPr>
            <a:r>
              <a:rPr lang="en-GB"/>
              <a:t>Shiwen He, Haiming Wang</a:t>
            </a:r>
            <a:endParaRPr lang="en-GB" dirty="0"/>
          </a:p>
        </p:txBody>
      </p:sp>
      <p:sp>
        <p:nvSpPr>
          <p:cNvPr id="5" name="Rectangle 6"/>
          <p:cNvSpPr>
            <a:spLocks noGrp="1" noChangeArrowheads="1"/>
          </p:cNvSpPr>
          <p:nvPr>
            <p:ph type="sldNum" sz="quarter" idx="12"/>
          </p:nvPr>
        </p:nvSpPr>
        <p:spPr/>
        <p:txBody>
          <a:bodyPr/>
          <a:lstStyle>
            <a:lvl1pPr>
              <a:defRPr kumimoji="1" i="1"/>
            </a:lvl1pPr>
          </a:lstStyle>
          <a:p>
            <a:pPr>
              <a:defRPr/>
            </a:pPr>
            <a:r>
              <a:rPr lang="en-GB"/>
              <a:t>Slide </a:t>
            </a:r>
            <a:fld id="{D568682B-54FD-497A-AAAE-4E9C6BDB7883}" type="slidenum">
              <a:rPr lang="en-GB"/>
              <a:pPr>
                <a:defRPr/>
              </a:pPr>
              <a:t>‹#›</a:t>
            </a:fld>
            <a:endParaRPr lang="en-GB"/>
          </a:p>
        </p:txBody>
      </p:sp>
    </p:spTree>
    <p:extLst>
      <p:ext uri="{BB962C8B-B14F-4D97-AF65-F5344CB8AC3E}">
        <p14:creationId xmlns:p14="http://schemas.microsoft.com/office/powerpoint/2010/main" val="899943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xfrm>
            <a:off x="684213" y="187325"/>
            <a:ext cx="993775" cy="276225"/>
          </a:xfrm>
        </p:spPr>
        <p:txBody>
          <a:bodyPr/>
          <a:lstStyle>
            <a:lvl1pPr>
              <a:defRPr kumimoji="1" sz="2400" i="1"/>
            </a:lvl1pPr>
          </a:lstStyle>
          <a:p>
            <a:pPr>
              <a:defRPr/>
            </a:pPr>
            <a:r>
              <a:rPr lang="en-US" altLang="zh-CN"/>
              <a:t>June 2014</a:t>
            </a:r>
            <a:endParaRPr lang="en-GB" altLang="zh-CN"/>
          </a:p>
        </p:txBody>
      </p:sp>
      <p:sp>
        <p:nvSpPr>
          <p:cNvPr id="6" name="Rectangle 5"/>
          <p:cNvSpPr>
            <a:spLocks noGrp="1" noChangeArrowheads="1"/>
          </p:cNvSpPr>
          <p:nvPr>
            <p:ph type="ftr" sz="quarter" idx="11"/>
          </p:nvPr>
        </p:nvSpPr>
        <p:spPr/>
        <p:txBody>
          <a:bodyPr/>
          <a:lstStyle>
            <a:lvl1pPr>
              <a:defRPr kumimoji="1" i="1"/>
            </a:lvl1pPr>
          </a:lstStyle>
          <a:p>
            <a:pPr>
              <a:defRPr/>
            </a:pPr>
            <a:r>
              <a:rPr lang="en-GB"/>
              <a:t>Shiwen He, Haiming Wang</a:t>
            </a:r>
            <a:endParaRPr lang="en-GB" dirty="0"/>
          </a:p>
        </p:txBody>
      </p:sp>
      <p:sp>
        <p:nvSpPr>
          <p:cNvPr id="7" name="Rectangle 6"/>
          <p:cNvSpPr>
            <a:spLocks noGrp="1" noChangeArrowheads="1"/>
          </p:cNvSpPr>
          <p:nvPr>
            <p:ph type="sldNum" sz="quarter" idx="12"/>
          </p:nvPr>
        </p:nvSpPr>
        <p:spPr/>
        <p:txBody>
          <a:bodyPr/>
          <a:lstStyle>
            <a:lvl1pPr>
              <a:defRPr kumimoji="1" i="1"/>
            </a:lvl1pPr>
          </a:lstStyle>
          <a:p>
            <a:pPr>
              <a:defRPr/>
            </a:pPr>
            <a:r>
              <a:rPr lang="en-GB"/>
              <a:t>Slide </a:t>
            </a:r>
            <a:fld id="{70626C08-92B5-4DBD-B7E9-9AE5151426F5}" type="slidenum">
              <a:rPr lang="en-GB"/>
              <a:pPr>
                <a:defRPr/>
              </a:pPr>
              <a:t>‹#›</a:t>
            </a:fld>
            <a:endParaRPr lang="en-GB"/>
          </a:p>
        </p:txBody>
      </p:sp>
    </p:spTree>
    <p:extLst>
      <p:ext uri="{BB962C8B-B14F-4D97-AF65-F5344CB8AC3E}">
        <p14:creationId xmlns:p14="http://schemas.microsoft.com/office/powerpoint/2010/main" val="9232336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xfrm>
            <a:off x="684213" y="187325"/>
            <a:ext cx="993775" cy="276225"/>
          </a:xfrm>
        </p:spPr>
        <p:txBody>
          <a:bodyPr/>
          <a:lstStyle>
            <a:lvl1pPr>
              <a:defRPr kumimoji="1" sz="2400" i="1"/>
            </a:lvl1pPr>
          </a:lstStyle>
          <a:p>
            <a:pPr>
              <a:defRPr/>
            </a:pPr>
            <a:r>
              <a:rPr lang="en-US" altLang="zh-CN"/>
              <a:t>June 2014</a:t>
            </a:r>
            <a:endParaRPr lang="en-GB" altLang="zh-CN"/>
          </a:p>
        </p:txBody>
      </p:sp>
      <p:sp>
        <p:nvSpPr>
          <p:cNvPr id="6" name="Rectangle 5"/>
          <p:cNvSpPr>
            <a:spLocks noGrp="1" noChangeArrowheads="1"/>
          </p:cNvSpPr>
          <p:nvPr>
            <p:ph type="ftr" sz="quarter" idx="11"/>
          </p:nvPr>
        </p:nvSpPr>
        <p:spPr/>
        <p:txBody>
          <a:bodyPr/>
          <a:lstStyle>
            <a:lvl1pPr>
              <a:defRPr kumimoji="1" i="1"/>
            </a:lvl1pPr>
          </a:lstStyle>
          <a:p>
            <a:pPr>
              <a:defRPr/>
            </a:pPr>
            <a:r>
              <a:rPr lang="en-GB"/>
              <a:t>Shiwen He, Haiming Wang</a:t>
            </a:r>
            <a:endParaRPr lang="en-GB" dirty="0"/>
          </a:p>
        </p:txBody>
      </p:sp>
      <p:sp>
        <p:nvSpPr>
          <p:cNvPr id="7" name="Rectangle 6"/>
          <p:cNvSpPr>
            <a:spLocks noGrp="1" noChangeArrowheads="1"/>
          </p:cNvSpPr>
          <p:nvPr>
            <p:ph type="sldNum" sz="quarter" idx="12"/>
          </p:nvPr>
        </p:nvSpPr>
        <p:spPr/>
        <p:txBody>
          <a:bodyPr/>
          <a:lstStyle>
            <a:lvl1pPr>
              <a:defRPr kumimoji="1" i="1"/>
            </a:lvl1pPr>
          </a:lstStyle>
          <a:p>
            <a:pPr>
              <a:defRPr/>
            </a:pPr>
            <a:r>
              <a:rPr lang="en-GB"/>
              <a:t>Slide </a:t>
            </a:r>
            <a:fld id="{BAB0A7AF-F17B-437C-8E36-DE7B05F1E3A0}" type="slidenum">
              <a:rPr lang="en-GB"/>
              <a:pPr>
                <a:defRPr/>
              </a:pPr>
              <a:t>‹#›</a:t>
            </a:fld>
            <a:endParaRPr lang="en-GB"/>
          </a:p>
        </p:txBody>
      </p:sp>
    </p:spTree>
    <p:extLst>
      <p:ext uri="{BB962C8B-B14F-4D97-AF65-F5344CB8AC3E}">
        <p14:creationId xmlns:p14="http://schemas.microsoft.com/office/powerpoint/2010/main" val="315427851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a:xfrm>
            <a:off x="684213" y="187325"/>
            <a:ext cx="993775" cy="276225"/>
          </a:xfrm>
        </p:spPr>
        <p:txBody>
          <a:bodyPr/>
          <a:lstStyle>
            <a:lvl1pPr>
              <a:defRPr kumimoji="1" sz="2400" i="1"/>
            </a:lvl1pPr>
          </a:lstStyle>
          <a:p>
            <a:pPr>
              <a:defRPr/>
            </a:pPr>
            <a:r>
              <a:rPr lang="en-US" altLang="zh-CN"/>
              <a:t>June 2014</a:t>
            </a:r>
            <a:endParaRPr lang="en-GB" altLang="zh-CN"/>
          </a:p>
        </p:txBody>
      </p:sp>
      <p:sp>
        <p:nvSpPr>
          <p:cNvPr id="5" name="Rectangle 5"/>
          <p:cNvSpPr>
            <a:spLocks noGrp="1" noChangeArrowheads="1"/>
          </p:cNvSpPr>
          <p:nvPr>
            <p:ph type="ftr" sz="quarter" idx="11"/>
          </p:nvPr>
        </p:nvSpPr>
        <p:spPr/>
        <p:txBody>
          <a:bodyPr/>
          <a:lstStyle>
            <a:lvl1pPr>
              <a:defRPr kumimoji="1" i="1"/>
            </a:lvl1pPr>
          </a:lstStyle>
          <a:p>
            <a:pPr>
              <a:defRPr/>
            </a:pPr>
            <a:r>
              <a:rPr lang="en-GB"/>
              <a:t>Shiwen He, Haiming Wang</a:t>
            </a:r>
            <a:endParaRPr lang="en-GB" dirty="0"/>
          </a:p>
        </p:txBody>
      </p:sp>
      <p:sp>
        <p:nvSpPr>
          <p:cNvPr id="6" name="Rectangle 6"/>
          <p:cNvSpPr>
            <a:spLocks noGrp="1" noChangeArrowheads="1"/>
          </p:cNvSpPr>
          <p:nvPr>
            <p:ph type="sldNum" sz="quarter" idx="12"/>
          </p:nvPr>
        </p:nvSpPr>
        <p:spPr/>
        <p:txBody>
          <a:bodyPr/>
          <a:lstStyle>
            <a:lvl1pPr>
              <a:defRPr kumimoji="1" i="1"/>
            </a:lvl1pPr>
          </a:lstStyle>
          <a:p>
            <a:pPr>
              <a:defRPr/>
            </a:pPr>
            <a:r>
              <a:rPr lang="en-GB"/>
              <a:t>Slide </a:t>
            </a:r>
            <a:fld id="{B2587FD7-A0E8-4522-8FB1-AFA981314DDA}" type="slidenum">
              <a:rPr lang="en-GB"/>
              <a:pPr>
                <a:defRPr/>
              </a:pPr>
              <a:t>‹#›</a:t>
            </a:fld>
            <a:endParaRPr lang="en-GB"/>
          </a:p>
        </p:txBody>
      </p:sp>
    </p:spTree>
    <p:extLst>
      <p:ext uri="{BB962C8B-B14F-4D97-AF65-F5344CB8AC3E}">
        <p14:creationId xmlns:p14="http://schemas.microsoft.com/office/powerpoint/2010/main" val="34623306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a:xfrm>
            <a:off x="684213" y="187325"/>
            <a:ext cx="993775" cy="276225"/>
          </a:xfrm>
        </p:spPr>
        <p:txBody>
          <a:bodyPr/>
          <a:lstStyle>
            <a:lvl1pPr>
              <a:defRPr kumimoji="1" sz="2400" i="1"/>
            </a:lvl1pPr>
          </a:lstStyle>
          <a:p>
            <a:pPr>
              <a:defRPr/>
            </a:pPr>
            <a:r>
              <a:rPr lang="en-US" altLang="zh-CN"/>
              <a:t>June 2014</a:t>
            </a:r>
            <a:endParaRPr lang="en-GB" altLang="zh-CN"/>
          </a:p>
        </p:txBody>
      </p:sp>
      <p:sp>
        <p:nvSpPr>
          <p:cNvPr id="5" name="Rectangle 5"/>
          <p:cNvSpPr>
            <a:spLocks noGrp="1" noChangeArrowheads="1"/>
          </p:cNvSpPr>
          <p:nvPr>
            <p:ph type="ftr" sz="quarter" idx="11"/>
          </p:nvPr>
        </p:nvSpPr>
        <p:spPr/>
        <p:txBody>
          <a:bodyPr/>
          <a:lstStyle>
            <a:lvl1pPr>
              <a:defRPr kumimoji="1" i="1"/>
            </a:lvl1pPr>
          </a:lstStyle>
          <a:p>
            <a:pPr>
              <a:defRPr/>
            </a:pPr>
            <a:r>
              <a:rPr lang="en-GB"/>
              <a:t>Shiwen He, Haiming Wang</a:t>
            </a:r>
            <a:endParaRPr lang="en-GB" dirty="0"/>
          </a:p>
        </p:txBody>
      </p:sp>
      <p:sp>
        <p:nvSpPr>
          <p:cNvPr id="6" name="Rectangle 6"/>
          <p:cNvSpPr>
            <a:spLocks noGrp="1" noChangeArrowheads="1"/>
          </p:cNvSpPr>
          <p:nvPr>
            <p:ph type="sldNum" sz="quarter" idx="12"/>
          </p:nvPr>
        </p:nvSpPr>
        <p:spPr/>
        <p:txBody>
          <a:bodyPr/>
          <a:lstStyle>
            <a:lvl1pPr>
              <a:defRPr kumimoji="1" i="1"/>
            </a:lvl1pPr>
          </a:lstStyle>
          <a:p>
            <a:pPr>
              <a:defRPr/>
            </a:pPr>
            <a:r>
              <a:rPr lang="en-GB"/>
              <a:t>Slide </a:t>
            </a:r>
            <a:fld id="{AAC49898-8A78-4C55-982F-FDF412D3D86B}" type="slidenum">
              <a:rPr lang="en-GB"/>
              <a:pPr>
                <a:defRPr/>
              </a:pPr>
              <a:t>‹#›</a:t>
            </a:fld>
            <a:endParaRPr lang="en-GB"/>
          </a:p>
        </p:txBody>
      </p:sp>
    </p:spTree>
    <p:extLst>
      <p:ext uri="{BB962C8B-B14F-4D97-AF65-F5344CB8AC3E}">
        <p14:creationId xmlns:p14="http://schemas.microsoft.com/office/powerpoint/2010/main" val="4103315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zh-CN" altLang="en-US" smtClean="0"/>
              <a:t>单击此处编辑母版标题样式</a:t>
            </a:r>
            <a:endParaRPr lang="en-US"/>
          </a:p>
        </p:txBody>
      </p:sp>
      <p:sp>
        <p:nvSpPr>
          <p:cNvPr id="3" name="Table Placeholder 2"/>
          <p:cNvSpPr>
            <a:spLocks noGrp="1"/>
          </p:cNvSpPr>
          <p:nvPr>
            <p:ph type="tbl" idx="1"/>
          </p:nvPr>
        </p:nvSpPr>
        <p:spPr>
          <a:xfrm>
            <a:off x="685800" y="1981200"/>
            <a:ext cx="7772400" cy="4114800"/>
          </a:xfrm>
        </p:spPr>
        <p:txBody>
          <a:bodyPr/>
          <a:lstStyle/>
          <a:p>
            <a:pPr lvl="0"/>
            <a:r>
              <a:rPr lang="zh-CN" altLang="en-US" noProof="0" smtClean="0"/>
              <a:t>单击图标添加表格</a:t>
            </a:r>
            <a:endParaRPr lang="en-US" noProof="0" smtClean="0"/>
          </a:p>
        </p:txBody>
      </p:sp>
      <p:sp>
        <p:nvSpPr>
          <p:cNvPr id="4" name="Rectangle 4"/>
          <p:cNvSpPr>
            <a:spLocks noGrp="1" noChangeArrowheads="1"/>
          </p:cNvSpPr>
          <p:nvPr>
            <p:ph type="dt" sz="half" idx="10"/>
          </p:nvPr>
        </p:nvSpPr>
        <p:spPr>
          <a:xfrm>
            <a:off x="684213" y="187325"/>
            <a:ext cx="993775" cy="276225"/>
          </a:xfrm>
        </p:spPr>
        <p:txBody>
          <a:bodyPr/>
          <a:lstStyle>
            <a:lvl1pPr>
              <a:defRPr kumimoji="1" sz="2400" i="1"/>
            </a:lvl1pPr>
          </a:lstStyle>
          <a:p>
            <a:pPr>
              <a:defRPr/>
            </a:pPr>
            <a:r>
              <a:rPr lang="en-US" altLang="zh-CN"/>
              <a:t>June 2014</a:t>
            </a:r>
            <a:endParaRPr lang="en-GB" altLang="zh-CN"/>
          </a:p>
        </p:txBody>
      </p:sp>
      <p:sp>
        <p:nvSpPr>
          <p:cNvPr id="5" name="Rectangle 5"/>
          <p:cNvSpPr>
            <a:spLocks noGrp="1" noChangeArrowheads="1"/>
          </p:cNvSpPr>
          <p:nvPr>
            <p:ph type="ftr" sz="quarter" idx="11"/>
          </p:nvPr>
        </p:nvSpPr>
        <p:spPr/>
        <p:txBody>
          <a:bodyPr/>
          <a:lstStyle>
            <a:lvl1pPr>
              <a:defRPr kumimoji="1" i="1"/>
            </a:lvl1pPr>
          </a:lstStyle>
          <a:p>
            <a:pPr>
              <a:defRPr/>
            </a:pPr>
            <a:r>
              <a:rPr lang="en-GB"/>
              <a:t>Shiwen He, Haiming Wang</a:t>
            </a:r>
            <a:endParaRPr lang="en-GB" dirty="0"/>
          </a:p>
        </p:txBody>
      </p:sp>
      <p:sp>
        <p:nvSpPr>
          <p:cNvPr id="6" name="Rectangle 6"/>
          <p:cNvSpPr>
            <a:spLocks noGrp="1" noChangeArrowheads="1"/>
          </p:cNvSpPr>
          <p:nvPr>
            <p:ph type="sldNum" sz="quarter" idx="12"/>
          </p:nvPr>
        </p:nvSpPr>
        <p:spPr/>
        <p:txBody>
          <a:bodyPr/>
          <a:lstStyle>
            <a:lvl1pPr>
              <a:defRPr kumimoji="1" i="1"/>
            </a:lvl1pPr>
          </a:lstStyle>
          <a:p>
            <a:pPr>
              <a:defRPr/>
            </a:pPr>
            <a:r>
              <a:rPr lang="en-GB"/>
              <a:t>Slide </a:t>
            </a:r>
            <a:fld id="{F9D4545E-DF29-49D9-B938-5D702C105412}" type="slidenum">
              <a:rPr lang="en-GB"/>
              <a:pPr>
                <a:defRPr/>
              </a:pPr>
              <a:t>‹#›</a:t>
            </a:fld>
            <a:endParaRPr lang="en-GB"/>
          </a:p>
        </p:txBody>
      </p:sp>
    </p:spTree>
    <p:extLst>
      <p:ext uri="{BB962C8B-B14F-4D97-AF65-F5344CB8AC3E}">
        <p14:creationId xmlns:p14="http://schemas.microsoft.com/office/powerpoint/2010/main" val="130349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3" name="Rectangle 4"/>
          <p:cNvSpPr>
            <a:spLocks noGrp="1" noChangeArrowheads="1"/>
          </p:cNvSpPr>
          <p:nvPr>
            <p:ph type="dt" sz="half" idx="10"/>
          </p:nvPr>
        </p:nvSpPr>
        <p:spPr>
          <a:xfrm>
            <a:off x="684213" y="187325"/>
            <a:ext cx="993775" cy="276225"/>
          </a:xfrm>
        </p:spPr>
        <p:txBody>
          <a:bodyPr/>
          <a:lstStyle>
            <a:lvl1pPr>
              <a:defRPr kumimoji="1" sz="2400" i="1"/>
            </a:lvl1pPr>
          </a:lstStyle>
          <a:p>
            <a:pPr>
              <a:defRPr/>
            </a:pPr>
            <a:r>
              <a:rPr lang="en-US" altLang="zh-CN"/>
              <a:t>June 2014</a:t>
            </a:r>
            <a:endParaRPr lang="en-GB" altLang="zh-CN"/>
          </a:p>
        </p:txBody>
      </p:sp>
      <p:sp>
        <p:nvSpPr>
          <p:cNvPr id="4" name="Rectangle 5"/>
          <p:cNvSpPr>
            <a:spLocks noGrp="1" noChangeArrowheads="1"/>
          </p:cNvSpPr>
          <p:nvPr>
            <p:ph type="ftr" sz="quarter" idx="11"/>
          </p:nvPr>
        </p:nvSpPr>
        <p:spPr/>
        <p:txBody>
          <a:bodyPr/>
          <a:lstStyle>
            <a:lvl1pPr>
              <a:defRPr kumimoji="1" i="1"/>
            </a:lvl1pPr>
          </a:lstStyle>
          <a:p>
            <a:pPr>
              <a:defRPr/>
            </a:pPr>
            <a:r>
              <a:rPr lang="en-GB"/>
              <a:t>Shiwen He, Haiming Wang</a:t>
            </a:r>
            <a:endParaRPr lang="en-GB" dirty="0"/>
          </a:p>
        </p:txBody>
      </p:sp>
      <p:sp>
        <p:nvSpPr>
          <p:cNvPr id="5" name="Rectangle 6"/>
          <p:cNvSpPr>
            <a:spLocks noGrp="1" noChangeArrowheads="1"/>
          </p:cNvSpPr>
          <p:nvPr>
            <p:ph type="sldNum" sz="quarter" idx="12"/>
          </p:nvPr>
        </p:nvSpPr>
        <p:spPr/>
        <p:txBody>
          <a:bodyPr/>
          <a:lstStyle>
            <a:lvl1pPr>
              <a:defRPr kumimoji="1" i="1"/>
            </a:lvl1pPr>
          </a:lstStyle>
          <a:p>
            <a:pPr>
              <a:defRPr/>
            </a:pPr>
            <a:r>
              <a:rPr lang="en-GB"/>
              <a:t>Slide </a:t>
            </a:r>
            <a:fld id="{6FD862EB-4500-4234-8A02-A2A9AD036645}" type="slidenum">
              <a:rPr lang="en-GB"/>
              <a:pPr>
                <a:defRPr/>
              </a:pPr>
              <a:t>‹#›</a:t>
            </a:fld>
            <a:endParaRPr lang="en-GB"/>
          </a:p>
        </p:txBody>
      </p:sp>
    </p:spTree>
    <p:extLst>
      <p:ext uri="{BB962C8B-B14F-4D97-AF65-F5344CB8AC3E}">
        <p14:creationId xmlns:p14="http://schemas.microsoft.com/office/powerpoint/2010/main" val="2651468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4213" y="187325"/>
            <a:ext cx="993775" cy="276225"/>
          </a:xfrm>
        </p:spPr>
        <p:txBody>
          <a:bodyPr/>
          <a:lstStyle>
            <a:lvl1pPr>
              <a:defRPr kumimoji="1" sz="2400" i="1"/>
            </a:lvl1pPr>
          </a:lstStyle>
          <a:p>
            <a:pPr>
              <a:defRPr/>
            </a:pPr>
            <a:r>
              <a:rPr lang="en-US" altLang="zh-CN" dirty="0"/>
              <a:t>June 2014</a:t>
            </a:r>
            <a:endParaRPr lang="en-GB" altLang="zh-CN" dirty="0"/>
          </a:p>
        </p:txBody>
      </p:sp>
      <p:sp>
        <p:nvSpPr>
          <p:cNvPr id="3" name="Rectangle 5"/>
          <p:cNvSpPr>
            <a:spLocks noGrp="1" noChangeArrowheads="1"/>
          </p:cNvSpPr>
          <p:nvPr>
            <p:ph type="ftr" sz="quarter" idx="11"/>
          </p:nvPr>
        </p:nvSpPr>
        <p:spPr/>
        <p:txBody>
          <a:bodyPr/>
          <a:lstStyle>
            <a:lvl1pPr>
              <a:defRPr kumimoji="1" i="1"/>
            </a:lvl1pPr>
          </a:lstStyle>
          <a:p>
            <a:pPr>
              <a:defRPr/>
            </a:pPr>
            <a:r>
              <a:rPr lang="en-GB"/>
              <a:t>Shiwen He, Haiming Wang</a:t>
            </a:r>
          </a:p>
        </p:txBody>
      </p:sp>
      <p:sp>
        <p:nvSpPr>
          <p:cNvPr id="4" name="Rectangle 6"/>
          <p:cNvSpPr>
            <a:spLocks noGrp="1" noChangeArrowheads="1"/>
          </p:cNvSpPr>
          <p:nvPr>
            <p:ph type="sldNum" sz="quarter" idx="12"/>
          </p:nvPr>
        </p:nvSpPr>
        <p:spPr/>
        <p:txBody>
          <a:bodyPr/>
          <a:lstStyle>
            <a:lvl1pPr>
              <a:defRPr kumimoji="1" i="1"/>
            </a:lvl1pPr>
          </a:lstStyle>
          <a:p>
            <a:pPr>
              <a:defRPr/>
            </a:pPr>
            <a:r>
              <a:rPr lang="en-GB"/>
              <a:t>Slide </a:t>
            </a:r>
            <a:fld id="{A473F756-C995-4C87-B3D6-4AB655A82A89}" type="slidenum">
              <a:rPr lang="en-GB"/>
              <a:pPr>
                <a:defRPr/>
              </a:pPr>
              <a:t>‹#›</a:t>
            </a:fld>
            <a:endParaRPr lang="en-GB"/>
          </a:p>
        </p:txBody>
      </p:sp>
    </p:spTree>
    <p:extLst>
      <p:ext uri="{BB962C8B-B14F-4D97-AF65-F5344CB8AC3E}">
        <p14:creationId xmlns:p14="http://schemas.microsoft.com/office/powerpoint/2010/main" val="14499316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2051"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84213" y="187325"/>
            <a:ext cx="942975" cy="276225"/>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kumimoji="0" sz="1800" b="1" i="0">
                <a:solidFill>
                  <a:srgbClr val="000000"/>
                </a:solidFill>
                <a:latin typeface="Times New Roman" pitchFamily="18" charset="0"/>
                <a:ea typeface="宋体" charset="-122"/>
              </a:defRPr>
            </a:lvl1pPr>
          </a:lstStyle>
          <a:p>
            <a:pPr>
              <a:defRPr/>
            </a:pPr>
            <a:r>
              <a:rPr lang="en-US" altLang="zh-CN" dirty="0"/>
              <a:t>July 2014</a:t>
            </a:r>
            <a:endParaRPr lang="en-GB" altLang="zh-CN" dirty="0"/>
          </a:p>
        </p:txBody>
      </p:sp>
      <p:sp>
        <p:nvSpPr>
          <p:cNvPr id="1029" name="Rectangle 5"/>
          <p:cNvSpPr>
            <a:spLocks noGrp="1" noChangeArrowheads="1"/>
          </p:cNvSpPr>
          <p:nvPr>
            <p:ph type="ftr" sz="quarter" idx="3"/>
          </p:nvPr>
        </p:nvSpPr>
        <p:spPr bwMode="auto">
          <a:xfrm>
            <a:off x="6854825" y="6475413"/>
            <a:ext cx="16891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kumimoji="0" sz="1200" i="0">
                <a:solidFill>
                  <a:srgbClr val="000000"/>
                </a:solidFill>
                <a:latin typeface="+mj-lt"/>
                <a:ea typeface="宋体" pitchFamily="2" charset="-122"/>
              </a:defRPr>
            </a:lvl1pPr>
          </a:lstStyle>
          <a:p>
            <a:pPr>
              <a:defRPr/>
            </a:pPr>
            <a:r>
              <a:rPr lang="en-GB"/>
              <a:t>Shiwen He, Haiming Wang</a:t>
            </a:r>
            <a:endParaRPr lang="en-GB" dirty="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kumimoji="0" sz="1200" i="0">
                <a:solidFill>
                  <a:srgbClr val="000000"/>
                </a:solidFill>
                <a:latin typeface="+mj-lt"/>
                <a:ea typeface="宋体" pitchFamily="2" charset="-122"/>
              </a:defRPr>
            </a:lvl1pPr>
          </a:lstStyle>
          <a:p>
            <a:pPr>
              <a:defRPr/>
            </a:pPr>
            <a:r>
              <a:rPr lang="en-GB"/>
              <a:t>Slide </a:t>
            </a:r>
            <a:fld id="{3100FC50-7982-40DA-A07B-D6B6A69BBF14}" type="slidenum">
              <a:rPr lang="en-GB"/>
              <a:pPr>
                <a:defRPr/>
              </a:pPr>
              <a:t>‹#›</a:t>
            </a:fld>
            <a:endParaRPr lang="en-GB"/>
          </a:p>
        </p:txBody>
      </p:sp>
      <p:sp>
        <p:nvSpPr>
          <p:cNvPr id="1031" name="Rectangle 7"/>
          <p:cNvSpPr>
            <a:spLocks noChangeArrowheads="1"/>
          </p:cNvSpPr>
          <p:nvPr/>
        </p:nvSpPr>
        <p:spPr bwMode="auto">
          <a:xfrm>
            <a:off x="4985715" y="186551"/>
            <a:ext cx="33407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kumimoji="0" lang="en-US" altLang="zh-CN" sz="1800" b="1" i="0" dirty="0" smtClean="0">
                <a:solidFill>
                  <a:srgbClr val="000000"/>
                </a:solidFill>
                <a:latin typeface="Times New Roman" panose="02020603050405020304" pitchFamily="18" charset="0"/>
              </a:rPr>
              <a:t> doc.: </a:t>
            </a:r>
            <a:r>
              <a:rPr kumimoji="0" lang="en-US" altLang="zh-CN" sz="1800" b="1" i="0" dirty="0" smtClean="0">
                <a:solidFill>
                  <a:srgbClr val="000000"/>
                </a:solidFill>
                <a:latin typeface="Times New Roman" panose="02020603050405020304" pitchFamily="18" charset="0"/>
              </a:rPr>
              <a:t>IEEE 802.11-15/0205r0</a:t>
            </a:r>
            <a:endParaRPr kumimoji="0" lang="en-US" altLang="zh-CN" sz="1800" b="1" i="0" dirty="0" smtClean="0">
              <a:solidFill>
                <a:srgbClr val="000000"/>
              </a:solidFill>
              <a:latin typeface="Times New Roman" panose="02020603050405020304" pitchFamily="18" charset="0"/>
            </a:endParaRPr>
          </a:p>
        </p:txBody>
      </p:sp>
      <p:sp>
        <p:nvSpPr>
          <p:cNvPr id="2056"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kumimoji="0" lang="en-US" altLang="zh-CN" sz="1200" i="0" smtClean="0">
                <a:solidFill>
                  <a:srgbClr val="000000"/>
                </a:solidFill>
                <a:latin typeface="Times New Roman" panose="02020603050405020304" pitchFamily="18" charset="0"/>
              </a:rPr>
              <a:t>Submission</a:t>
            </a:r>
          </a:p>
        </p:txBody>
      </p:sp>
      <p:sp>
        <p:nvSpPr>
          <p:cNvPr id="205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Lst>
  <p:transition>
    <p:wipe/>
  </p:transition>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image" Target="../media/image10.emf"/><Relationship Id="rId5" Type="http://schemas.openxmlformats.org/officeDocument/2006/relationships/image" Target="../media/image9.emf"/><Relationship Id="rId10" Type="http://schemas.openxmlformats.org/officeDocument/2006/relationships/image" Target="../media/image14.emf"/><Relationship Id="rId4" Type="http://schemas.openxmlformats.org/officeDocument/2006/relationships/image" Target="../media/image8.emf"/><Relationship Id="rId9" Type="http://schemas.openxmlformats.org/officeDocument/2006/relationships/image" Target="../media/image13.emf"/></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23.emf"/><Relationship Id="rId3" Type="http://schemas.openxmlformats.org/officeDocument/2006/relationships/notesSlide" Target="../notesSlides/notesSlide13.xml"/><Relationship Id="rId7" Type="http://schemas.openxmlformats.org/officeDocument/2006/relationships/image" Target="../media/image19.emf"/><Relationship Id="rId12" Type="http://schemas.openxmlformats.org/officeDocument/2006/relationships/image" Target="../media/image22.emf"/><Relationship Id="rId2" Type="http://schemas.openxmlformats.org/officeDocument/2006/relationships/slideLayout" Target="../slideLayouts/slideLayout9.xml"/><Relationship Id="rId1" Type="http://schemas.openxmlformats.org/officeDocument/2006/relationships/vmlDrawing" Target="../drawings/vmlDrawing2.vml"/><Relationship Id="rId6" Type="http://schemas.openxmlformats.org/officeDocument/2006/relationships/image" Target="../media/image18.emf"/><Relationship Id="rId11" Type="http://schemas.openxmlformats.org/officeDocument/2006/relationships/image" Target="../media/image21.emf"/><Relationship Id="rId5" Type="http://schemas.openxmlformats.org/officeDocument/2006/relationships/image" Target="../media/image17.emf"/><Relationship Id="rId10" Type="http://schemas.openxmlformats.org/officeDocument/2006/relationships/image" Target="../media/image20.emf"/><Relationship Id="rId4" Type="http://schemas.openxmlformats.org/officeDocument/2006/relationships/image" Target="../media/image16.emf"/><Relationship Id="rId9" Type="http://schemas.openxmlformats.org/officeDocument/2006/relationships/image" Target="../media/image15.wmf"/></Relationships>
</file>

<file path=ppt/slides/_rels/slide14.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14.xml"/><Relationship Id="rId1" Type="http://schemas.openxmlformats.org/officeDocument/2006/relationships/slideLayout" Target="../slideLayouts/slideLayout9.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5.xml"/><Relationship Id="rId1" Type="http://schemas.openxmlformats.org/officeDocument/2006/relationships/slideLayout" Target="../slideLayouts/slideLayout9.xml"/><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image" Target="../media/image26.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a:t>
            </a:fld>
            <a:endParaRPr kumimoji="0" lang="en-GB" altLang="zh-CN" sz="1200" b="0" i="0" dirty="0">
              <a:solidFill>
                <a:srgbClr val="000000"/>
              </a:solidFill>
            </a:endParaRPr>
          </a:p>
        </p:txBody>
      </p:sp>
      <p:sp>
        <p:nvSpPr>
          <p:cNvPr id="9" name="标题 1"/>
          <p:cNvSpPr txBox="1">
            <a:spLocks/>
          </p:cNvSpPr>
          <p:nvPr/>
        </p:nvSpPr>
        <p:spPr bwMode="auto">
          <a:xfrm>
            <a:off x="684213" y="857250"/>
            <a:ext cx="7772400" cy="1377950"/>
          </a:xfrm>
          <a:prstGeom prst="rect">
            <a:avLst/>
          </a:prstGeom>
          <a:noFill/>
          <a:ln>
            <a:noFill/>
          </a:ln>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eaLnBrk="1" hangingPunct="1">
              <a:defRPr/>
            </a:pPr>
            <a:r>
              <a:rPr lang="en-US" altLang="zh-CN" i="0" dirty="0" smtClean="0">
                <a:solidFill>
                  <a:schemeClr val="tx1"/>
                </a:solidFill>
              </a:rPr>
              <a:t>Time Domain Multiplexed Pilots Design for IEEE802.11aj(45 GHz)</a:t>
            </a:r>
            <a:r>
              <a:rPr lang="zh-CN" altLang="en-US" i="0" dirty="0" smtClean="0">
                <a:solidFill>
                  <a:schemeClr val="tx1"/>
                </a:solidFill>
              </a:rPr>
              <a:t> </a:t>
            </a:r>
            <a:r>
              <a:rPr lang="en-US" altLang="zh-CN" i="0" dirty="0">
                <a:solidFill>
                  <a:schemeClr val="tx1"/>
                </a:solidFill>
              </a:rPr>
              <a:t>SC </a:t>
            </a:r>
            <a:r>
              <a:rPr lang="en-US" altLang="zh-CN" i="0" dirty="0" smtClean="0">
                <a:solidFill>
                  <a:schemeClr val="tx1"/>
                </a:solidFill>
              </a:rPr>
              <a:t>PHY</a:t>
            </a:r>
            <a:br>
              <a:rPr lang="en-US" altLang="zh-CN" i="0" dirty="0" smtClean="0">
                <a:solidFill>
                  <a:schemeClr val="tx1"/>
                </a:solidFill>
              </a:rPr>
            </a:br>
            <a:endParaRPr kumimoji="0" lang="zh-CN" altLang="en-US" i="0" kern="0" dirty="0" smtClean="0">
              <a:solidFill>
                <a:schemeClr val="tx1"/>
              </a:solidFill>
              <a:ea typeface="宋体" panose="02010600030101010101" pitchFamily="2" charset="-122"/>
            </a:endParaRPr>
          </a:p>
        </p:txBody>
      </p:sp>
      <p:sp>
        <p:nvSpPr>
          <p:cNvPr id="10" name="Rectangle 323"/>
          <p:cNvSpPr>
            <a:spLocks noChangeArrowheads="1"/>
          </p:cNvSpPr>
          <p:nvPr/>
        </p:nvSpPr>
        <p:spPr bwMode="auto">
          <a:xfrm>
            <a:off x="900113" y="2903538"/>
            <a:ext cx="2662237" cy="381000"/>
          </a:xfrm>
          <a:prstGeom prst="rect">
            <a:avLst/>
          </a:prstGeom>
          <a:noFill/>
          <a:ln>
            <a:noFill/>
          </a:ln>
          <a:extLst/>
        </p:spPr>
        <p:txBody>
          <a:bodyPr lIns="92075" tIns="46038" rIns="92075" bIns="46038"/>
          <a:lstStyle/>
          <a:p>
            <a:pPr marL="342900" indent="-342900">
              <a:spcBef>
                <a:spcPct val="20000"/>
              </a:spcBef>
              <a:defRPr/>
            </a:pPr>
            <a:r>
              <a:rPr lang="en-US" sz="2000" dirty="0">
                <a:latin typeface="+mj-lt"/>
              </a:rPr>
              <a:t>Authors/contributors:</a:t>
            </a:r>
          </a:p>
        </p:txBody>
      </p:sp>
      <p:sp>
        <p:nvSpPr>
          <p:cNvPr id="11" name="TextBox 2"/>
          <p:cNvSpPr txBox="1"/>
          <p:nvPr/>
        </p:nvSpPr>
        <p:spPr>
          <a:xfrm>
            <a:off x="3073400" y="2144713"/>
            <a:ext cx="2467470" cy="707886"/>
          </a:xfrm>
          <a:prstGeom prst="rect">
            <a:avLst/>
          </a:prstGeom>
          <a:noFill/>
        </p:spPr>
        <p:txBody>
          <a:bodyPr wrap="none">
            <a:spAutoFit/>
          </a:bodyPr>
          <a:lstStyle/>
          <a:p>
            <a:pPr eaLnBrk="1" hangingPunct="1">
              <a:defRPr/>
            </a:pPr>
            <a:r>
              <a:rPr lang="en-US" altLang="zh-CN" sz="2000" dirty="0">
                <a:latin typeface="+mj-lt"/>
              </a:rPr>
              <a:t>Date: </a:t>
            </a:r>
            <a:r>
              <a:rPr lang="en-US" altLang="zh-CN" sz="2000" dirty="0" smtClean="0">
                <a:latin typeface="+mj-lt"/>
              </a:rPr>
              <a:t>2015-01-21</a:t>
            </a:r>
            <a:endParaRPr lang="en-US" altLang="zh-CN" sz="2000" dirty="0">
              <a:latin typeface="+mj-lt"/>
            </a:endParaRPr>
          </a:p>
          <a:p>
            <a:pPr eaLnBrk="1" hangingPunct="1">
              <a:defRPr/>
            </a:pPr>
            <a:r>
              <a:rPr lang="en-US" altLang="zh-CN" sz="2000" dirty="0">
                <a:latin typeface="+mj-lt"/>
              </a:rPr>
              <a:t>Presenter</a:t>
            </a:r>
            <a:r>
              <a:rPr lang="en-US" altLang="zh-CN" sz="2000" dirty="0" smtClean="0">
                <a:latin typeface="+mj-lt"/>
              </a:rPr>
              <a:t>: </a:t>
            </a:r>
            <a:r>
              <a:rPr lang="en-US" altLang="zh-CN" sz="2000" dirty="0" err="1" smtClean="0">
                <a:latin typeface="+mj-lt"/>
              </a:rPr>
              <a:t>Shiwen</a:t>
            </a:r>
            <a:r>
              <a:rPr lang="en-US" altLang="zh-CN" sz="2000" dirty="0" smtClean="0">
                <a:latin typeface="+mj-lt"/>
              </a:rPr>
              <a:t> HE</a:t>
            </a:r>
            <a:endParaRPr lang="zh-CN" altLang="en-US" sz="2000" dirty="0">
              <a:latin typeface="+mj-lt"/>
            </a:endParaRPr>
          </a:p>
        </p:txBody>
      </p:sp>
      <p:graphicFrame>
        <p:nvGraphicFramePr>
          <p:cNvPr id="12" name="Object 239"/>
          <p:cNvGraphicFramePr>
            <a:graphicFrameLocks noChangeAspect="1"/>
          </p:cNvGraphicFramePr>
          <p:nvPr>
            <p:extLst>
              <p:ext uri="{D42A27DB-BD31-4B8C-83A1-F6EECF244321}">
                <p14:modId xmlns:p14="http://schemas.microsoft.com/office/powerpoint/2010/main" val="2128448856"/>
              </p:ext>
            </p:extLst>
          </p:nvPr>
        </p:nvGraphicFramePr>
        <p:xfrm>
          <a:off x="539552" y="3429000"/>
          <a:ext cx="8755866" cy="3481387"/>
        </p:xfrm>
        <a:graphic>
          <a:graphicData uri="http://schemas.openxmlformats.org/presentationml/2006/ole">
            <mc:AlternateContent xmlns:mc="http://schemas.openxmlformats.org/markup-compatibility/2006">
              <mc:Choice xmlns:v="urn:schemas-microsoft-com:vml" Requires="v">
                <p:oleObj spid="_x0000_s1092" name="Document" r:id="rId4" imgW="9994679" imgH="3875886" progId="Word.Document.8">
                  <p:embed/>
                </p:oleObj>
              </mc:Choice>
              <mc:Fallback>
                <p:oleObj name="Document" r:id="rId4" imgW="9994679" imgH="3875886" progId="Word.Document.8">
                  <p:embed/>
                  <p:pic>
                    <p:nvPicPr>
                      <p:cNvPr id="0" name=""/>
                      <p:cNvPicPr>
                        <a:picLocks noChangeAspect="1" noChangeArrowheads="1"/>
                      </p:cNvPicPr>
                      <p:nvPr/>
                    </p:nvPicPr>
                    <p:blipFill>
                      <a:blip r:embed="rId5"/>
                      <a:srcRect/>
                      <a:stretch>
                        <a:fillRect/>
                      </a:stretch>
                    </p:blipFill>
                    <p:spPr bwMode="auto">
                      <a:xfrm>
                        <a:off x="539552" y="3429000"/>
                        <a:ext cx="8755866" cy="3481387"/>
                      </a:xfrm>
                      <a:prstGeom prst="rect">
                        <a:avLst/>
                      </a:prstGeom>
                      <a:noFill/>
                      <a:ln>
                        <a:noFill/>
                      </a:ln>
                    </p:spPr>
                  </p:pic>
                </p:oleObj>
              </mc:Fallback>
            </mc:AlternateContent>
          </a:graphicData>
        </a:graphic>
      </p:graphicFrame>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10</a:t>
            </a:fld>
            <a:endParaRPr kumimoji="0" lang="en-GB" altLang="zh-CN" sz="1200" b="0" i="0" dirty="0">
              <a:solidFill>
                <a:srgbClr val="000000"/>
              </a:solidFill>
            </a:endParaRPr>
          </a:p>
        </p:txBody>
      </p:sp>
      <p:sp>
        <p:nvSpPr>
          <p:cNvPr id="5" name="标题 1"/>
          <p:cNvSpPr txBox="1">
            <a:spLocks/>
          </p:cNvSpPr>
          <p:nvPr/>
        </p:nvSpPr>
        <p:spPr>
          <a:xfrm>
            <a:off x="771525" y="764704"/>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a:t>Frame Structure for Data SC PHY</a:t>
            </a:r>
          </a:p>
        </p:txBody>
      </p:sp>
      <p:sp>
        <p:nvSpPr>
          <p:cNvPr id="10" name="文本框 9"/>
          <p:cNvSpPr txBox="1"/>
          <p:nvPr/>
        </p:nvSpPr>
        <p:spPr>
          <a:xfrm>
            <a:off x="639775" y="1556792"/>
            <a:ext cx="7904150" cy="3908762"/>
          </a:xfrm>
          <a:prstGeom prst="rect">
            <a:avLst/>
          </a:prstGeom>
          <a:noFill/>
        </p:spPr>
        <p:txBody>
          <a:bodyPr wrap="square" rtlCol="0">
            <a:spAutoFit/>
          </a:bodyPr>
          <a:lstStyle/>
          <a:p>
            <a:pPr marL="285750" indent="-285750" algn="just">
              <a:spcBef>
                <a:spcPts val="600"/>
              </a:spcBef>
              <a:spcAft>
                <a:spcPts val="600"/>
              </a:spcAft>
              <a:buFont typeface="Arial" panose="020B0604020202020204" pitchFamily="34" charset="0"/>
              <a:buChar char="•"/>
            </a:pPr>
            <a:r>
              <a:rPr lang="en-US" altLang="zh-CN" sz="1800" b="1" i="0" dirty="0" smtClean="0"/>
              <a:t>Working as CP for short sub-block</a:t>
            </a:r>
          </a:p>
          <a:p>
            <a:pPr marL="628650" lvl="1" indent="-285750" algn="just">
              <a:spcBef>
                <a:spcPts val="600"/>
              </a:spcBef>
              <a:spcAft>
                <a:spcPts val="600"/>
              </a:spcAft>
              <a:buFont typeface="Times New Roman" panose="02020603050405020304" pitchFamily="18" charset="0"/>
              <a:buChar char="–"/>
            </a:pPr>
            <a:r>
              <a:rPr kumimoji="0" lang="en-US" altLang="zh-CN" sz="1800" i="0" kern="0" dirty="0">
                <a:latin typeface="+mn-lt"/>
              </a:rPr>
              <a:t>T</a:t>
            </a:r>
            <a:r>
              <a:rPr kumimoji="0" lang="en-US" altLang="zh-CN" sz="1800" i="0" kern="0" dirty="0" smtClean="0">
                <a:latin typeface="+mn-lt"/>
              </a:rPr>
              <a:t>here </a:t>
            </a:r>
            <a:r>
              <a:rPr kumimoji="0" lang="en-US" altLang="zh-CN" sz="1800" i="0" kern="0" dirty="0">
                <a:latin typeface="+mn-lt"/>
              </a:rPr>
              <a:t>is no STBC </a:t>
            </a:r>
            <a:r>
              <a:rPr kumimoji="0" lang="en-US" altLang="zh-CN" sz="1800" i="0" kern="0" dirty="0" smtClean="0">
                <a:latin typeface="+mn-lt"/>
              </a:rPr>
              <a:t>operation. </a:t>
            </a:r>
          </a:p>
          <a:p>
            <a:pPr marL="628650" lvl="1" indent="-285750" algn="just">
              <a:spcBef>
                <a:spcPts val="600"/>
              </a:spcBef>
              <a:spcAft>
                <a:spcPts val="600"/>
              </a:spcAft>
              <a:buFont typeface="Times New Roman" panose="02020603050405020304" pitchFamily="18" charset="0"/>
              <a:buChar char="–"/>
            </a:pPr>
            <a:r>
              <a:rPr kumimoji="0" lang="en-US" altLang="zh-CN" sz="1800" i="0" kern="0" dirty="0" smtClean="0">
                <a:latin typeface="+mn-lt"/>
              </a:rPr>
              <a:t>The </a:t>
            </a:r>
            <a:r>
              <a:rPr kumimoji="0" lang="en-US" altLang="zh-CN" sz="1800" i="0" kern="0" dirty="0">
                <a:latin typeface="+mn-lt"/>
              </a:rPr>
              <a:t>cyclic shift values for SC PHY are integral multiple of </a:t>
            </a:r>
            <a:r>
              <a:rPr kumimoji="0" lang="en-US" altLang="zh-CN" sz="1800" i="0" kern="0" dirty="0" smtClean="0">
                <a:latin typeface="+mn-lt"/>
              </a:rPr>
              <a:t>64 (for 540MHz channel bandwidth) or 128</a:t>
            </a:r>
            <a:r>
              <a:rPr kumimoji="0" lang="en-US" altLang="zh-CN" sz="1800" i="0" kern="0" dirty="0" smtClean="0"/>
              <a:t> (</a:t>
            </a:r>
            <a:r>
              <a:rPr kumimoji="0" lang="en-US" altLang="zh-CN" sz="1800" i="0" kern="0" dirty="0"/>
              <a:t>for </a:t>
            </a:r>
            <a:r>
              <a:rPr kumimoji="0" lang="en-US" altLang="zh-CN" sz="1800" i="0" kern="0" dirty="0" smtClean="0"/>
              <a:t>1080MHz </a:t>
            </a:r>
            <a:r>
              <a:rPr kumimoji="0" lang="en-US" altLang="zh-CN" sz="1800" i="0" kern="0" dirty="0"/>
              <a:t>channel bandwidth</a:t>
            </a:r>
            <a:r>
              <a:rPr kumimoji="0" lang="en-US" altLang="zh-CN" sz="1800" i="0" kern="0" dirty="0" smtClean="0">
                <a:latin typeface="+mn-lt"/>
              </a:rPr>
              <a:t>).</a:t>
            </a:r>
          </a:p>
          <a:p>
            <a:pPr marL="628650" lvl="1" indent="-285750" algn="just">
              <a:spcBef>
                <a:spcPts val="600"/>
              </a:spcBef>
              <a:spcAft>
                <a:spcPts val="600"/>
              </a:spcAft>
              <a:buFont typeface="Times New Roman" panose="02020603050405020304" pitchFamily="18" charset="0"/>
              <a:buChar char="–"/>
            </a:pPr>
            <a:r>
              <a:rPr kumimoji="0" lang="en-US" altLang="zh-CN" sz="1800" i="0" kern="0" dirty="0">
                <a:latin typeface="+mn-lt"/>
              </a:rPr>
              <a:t>C</a:t>
            </a:r>
            <a:r>
              <a:rPr kumimoji="0" lang="en-US" altLang="zh-CN" sz="1800" i="0" kern="0" dirty="0" smtClean="0">
                <a:latin typeface="+mn-lt"/>
              </a:rPr>
              <a:t>hannel </a:t>
            </a:r>
            <a:r>
              <a:rPr kumimoji="0" lang="en-US" altLang="zh-CN" sz="1800" i="0" kern="0" dirty="0">
                <a:latin typeface="+mn-lt"/>
              </a:rPr>
              <a:t>impulse response energy is almost concentrated in less than 8 </a:t>
            </a:r>
            <a:r>
              <a:rPr kumimoji="0" lang="en-US" altLang="zh-CN" sz="1800" i="0" kern="0" dirty="0" smtClean="0">
                <a:latin typeface="+mn-lt"/>
              </a:rPr>
              <a:t>taps (for 540MHz channel bandwidth) or 16 taps (for 1080MHz channel bandwidth). </a:t>
            </a:r>
          </a:p>
          <a:p>
            <a:pPr marL="342900" lvl="1" algn="just">
              <a:spcBef>
                <a:spcPts val="600"/>
              </a:spcBef>
              <a:spcAft>
                <a:spcPts val="600"/>
              </a:spcAft>
            </a:pPr>
            <a:r>
              <a:rPr kumimoji="0" lang="en-US" altLang="zh-CN" sz="1800" i="0" kern="0" dirty="0" smtClean="0">
                <a:latin typeface="+mn-lt"/>
              </a:rPr>
              <a:t>When the above three conditions are satisfied,</a:t>
            </a:r>
            <a:r>
              <a:rPr kumimoji="0" lang="en-US" altLang="zh-CN" sz="1800" i="0" kern="0" dirty="0"/>
              <a:t> the receiver can decide to equalize using the short </a:t>
            </a:r>
            <a:r>
              <a:rPr kumimoji="0" lang="en-US" altLang="zh-CN" sz="1800" i="0" kern="0" dirty="0" smtClean="0"/>
              <a:t>sub-blocks. </a:t>
            </a:r>
            <a:r>
              <a:rPr kumimoji="0" lang="en-US" altLang="zh-CN" sz="1800" i="0" kern="0" dirty="0" smtClean="0">
                <a:latin typeface="+mn-lt"/>
              </a:rPr>
              <a:t>Except </a:t>
            </a:r>
            <a:r>
              <a:rPr kumimoji="0" lang="en-US" altLang="zh-CN" sz="1800" i="0" kern="0" dirty="0">
                <a:latin typeface="+mn-lt"/>
              </a:rPr>
              <a:t>being used as pilots, the inserted ZCZ </a:t>
            </a:r>
            <a:r>
              <a:rPr kumimoji="0" lang="en-US" altLang="zh-CN" sz="1800" i="0" kern="0" dirty="0" smtClean="0">
                <a:latin typeface="+mn-lt"/>
              </a:rPr>
              <a:t>sequences </a:t>
            </a:r>
            <a:r>
              <a:rPr kumimoji="0" lang="en-US" altLang="zh-CN" sz="1800" i="0" kern="0" dirty="0">
                <a:latin typeface="+mn-lt"/>
              </a:rPr>
              <a:t>can also work as </a:t>
            </a:r>
            <a:r>
              <a:rPr kumimoji="0" lang="en-US" altLang="zh-CN" sz="1800" i="0" kern="0" dirty="0" smtClean="0">
                <a:latin typeface="+mn-lt"/>
              </a:rPr>
              <a:t>CP for </a:t>
            </a:r>
            <a:r>
              <a:rPr kumimoji="0" lang="en-US" altLang="zh-CN" sz="1800" i="0" kern="0" dirty="0">
                <a:latin typeface="+mn-lt"/>
              </a:rPr>
              <a:t>short </a:t>
            </a:r>
            <a:r>
              <a:rPr kumimoji="0" lang="en-US" altLang="zh-CN" sz="1800" i="0" kern="0" dirty="0" smtClean="0">
                <a:latin typeface="+mn-lt"/>
              </a:rPr>
              <a:t>sub-blocks. </a:t>
            </a:r>
          </a:p>
          <a:p>
            <a:pPr marL="342900" lvl="1" algn="just">
              <a:spcBef>
                <a:spcPts val="600"/>
              </a:spcBef>
              <a:spcAft>
                <a:spcPts val="600"/>
              </a:spcAft>
            </a:pPr>
            <a:endParaRPr kumimoji="0" lang="en-US" altLang="zh-CN" sz="1800" i="0" kern="0" dirty="0" smtClean="0">
              <a:latin typeface="+mn-lt"/>
            </a:endParaRPr>
          </a:p>
        </p:txBody>
      </p:sp>
    </p:spTree>
    <p:extLst>
      <p:ext uri="{BB962C8B-B14F-4D97-AF65-F5344CB8AC3E}">
        <p14:creationId xmlns:p14="http://schemas.microsoft.com/office/powerpoint/2010/main" val="744342409"/>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11</a:t>
            </a:fld>
            <a:endParaRPr kumimoji="0" lang="en-GB" altLang="zh-CN" sz="1200" b="0" i="0" dirty="0">
              <a:solidFill>
                <a:srgbClr val="000000"/>
              </a:solidFill>
            </a:endParaRPr>
          </a:p>
        </p:txBody>
      </p:sp>
      <p:sp>
        <p:nvSpPr>
          <p:cNvPr id="5"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a:t>Training Sequence Design</a:t>
            </a:r>
          </a:p>
        </p:txBody>
      </p:sp>
      <p:sp>
        <p:nvSpPr>
          <p:cNvPr id="6" name="内容占位符 1"/>
          <p:cNvSpPr txBox="1">
            <a:spLocks/>
          </p:cNvSpPr>
          <p:nvPr/>
        </p:nvSpPr>
        <p:spPr>
          <a:xfrm>
            <a:off x="684213" y="1340768"/>
            <a:ext cx="7772400" cy="453866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spcBef>
                <a:spcPts val="0"/>
              </a:spcBef>
              <a:spcAft>
                <a:spcPts val="600"/>
              </a:spcAft>
            </a:pPr>
            <a:r>
              <a:rPr kumimoji="0" lang="en-US" altLang="zh-CN" sz="1800" i="0" kern="0" dirty="0" smtClean="0">
                <a:ea typeface="宋体" panose="02010600030101010101" pitchFamily="2" charset="-122"/>
              </a:rPr>
              <a:t>Two ZCZ (Zero Correlation Zone) sequence sets are designed for SC pilots in 540MHz and 1080MHz separately,               denotes the ZCZ sequence set with the period   , the sequence number     and the length of ZCZ     </a:t>
            </a:r>
            <a:r>
              <a:rPr kumimoji="0" lang="en-US" altLang="zh-CN" sz="1800" i="0" kern="0" dirty="0">
                <a:ea typeface="宋体" panose="02010600030101010101" pitchFamily="2" charset="-122"/>
              </a:rPr>
              <a:t>, </a:t>
            </a:r>
            <a:r>
              <a:rPr kumimoji="0" lang="en-US" altLang="zh-CN" sz="1800" i="0" kern="0" dirty="0" smtClean="0">
                <a:ea typeface="宋体" panose="02010600030101010101" pitchFamily="2" charset="-122"/>
              </a:rPr>
              <a:t>and                 denote                  </a:t>
            </a:r>
            <a:r>
              <a:rPr kumimoji="0" lang="en-US" altLang="zh-CN" sz="1800" i="0" kern="0" dirty="0">
                <a:ea typeface="宋体" panose="02010600030101010101" pitchFamily="2" charset="-122"/>
              </a:rPr>
              <a:t>,</a:t>
            </a:r>
            <a:r>
              <a:rPr kumimoji="0" lang="en-US" altLang="zh-CN" sz="1800" i="0" kern="0" dirty="0" smtClean="0">
                <a:ea typeface="宋体" panose="02010600030101010101" pitchFamily="2" charset="-122"/>
              </a:rPr>
              <a:t>respectively</a:t>
            </a:r>
            <a:r>
              <a:rPr kumimoji="0" lang="en-US" altLang="zh-CN" sz="1800" i="0" kern="0" dirty="0">
                <a:ea typeface="宋体" panose="02010600030101010101" pitchFamily="2" charset="-122"/>
              </a:rPr>
              <a:t>.</a:t>
            </a:r>
            <a:r>
              <a:rPr kumimoji="0" lang="en-US" altLang="zh-CN" sz="1800" i="0" kern="0" dirty="0" smtClean="0">
                <a:ea typeface="宋体" panose="02010600030101010101" pitchFamily="2" charset="-122"/>
              </a:rPr>
              <a:t>               </a:t>
            </a:r>
            <a:endParaRPr kumimoji="0" lang="zh-CN" altLang="en-US" sz="1800" i="0" kern="0" dirty="0" smtClean="0">
              <a:ea typeface="宋体" panose="02010600030101010101" pitchFamily="2" charset="-122"/>
            </a:endParaRPr>
          </a:p>
        </p:txBody>
      </p:sp>
      <p:pic>
        <p:nvPicPr>
          <p:cNvPr id="7" name="图片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1647773"/>
            <a:ext cx="989994" cy="341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图片 1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923928" y="1956570"/>
            <a:ext cx="247499" cy="24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图片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448090" y="1956570"/>
            <a:ext cx="212142" cy="270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图片 1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647265" y="2203549"/>
            <a:ext cx="2984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图片 13"/>
          <p:cNvPicPr>
            <a:picLocks noChangeAspect="1"/>
          </p:cNvPicPr>
          <p:nvPr/>
        </p:nvPicPr>
        <p:blipFill>
          <a:blip r:embed="rId7"/>
          <a:stretch>
            <a:fillRect/>
          </a:stretch>
        </p:blipFill>
        <p:spPr>
          <a:xfrm>
            <a:off x="2472027" y="2218872"/>
            <a:ext cx="743756" cy="332317"/>
          </a:xfrm>
          <a:prstGeom prst="rect">
            <a:avLst/>
          </a:prstGeom>
        </p:spPr>
      </p:pic>
      <p:pic>
        <p:nvPicPr>
          <p:cNvPr id="15" name="图片 14"/>
          <p:cNvPicPr>
            <a:picLocks noChangeAspect="1"/>
          </p:cNvPicPr>
          <p:nvPr/>
        </p:nvPicPr>
        <p:blipFill>
          <a:blip r:embed="rId8"/>
          <a:stretch>
            <a:fillRect/>
          </a:stretch>
        </p:blipFill>
        <p:spPr>
          <a:xfrm>
            <a:off x="4029891" y="2218872"/>
            <a:ext cx="973706" cy="319497"/>
          </a:xfrm>
          <a:prstGeom prst="rect">
            <a:avLst/>
          </a:prstGeom>
        </p:spPr>
      </p:pic>
      <p:pic>
        <p:nvPicPr>
          <p:cNvPr id="16" name="图片 15"/>
          <p:cNvPicPr>
            <a:picLocks noChangeAspect="1"/>
          </p:cNvPicPr>
          <p:nvPr/>
        </p:nvPicPr>
        <p:blipFill>
          <a:blip r:embed="rId9"/>
          <a:stretch>
            <a:fillRect/>
          </a:stretch>
        </p:blipFill>
        <p:spPr>
          <a:xfrm>
            <a:off x="2679677" y="2710571"/>
            <a:ext cx="2983500" cy="1575900"/>
          </a:xfrm>
          <a:prstGeom prst="rect">
            <a:avLst/>
          </a:prstGeom>
        </p:spPr>
      </p:pic>
      <p:pic>
        <p:nvPicPr>
          <p:cNvPr id="17" name="图片 16"/>
          <p:cNvPicPr>
            <a:picLocks noChangeAspect="1"/>
          </p:cNvPicPr>
          <p:nvPr/>
        </p:nvPicPr>
        <p:blipFill>
          <a:blip r:embed="rId10"/>
          <a:stretch>
            <a:fillRect/>
          </a:stretch>
        </p:blipFill>
        <p:spPr>
          <a:xfrm>
            <a:off x="2077413" y="4493537"/>
            <a:ext cx="4528800" cy="1575900"/>
          </a:xfrm>
          <a:prstGeom prst="rect">
            <a:avLst/>
          </a:prstGeom>
        </p:spPr>
      </p:pic>
    </p:spTree>
    <p:extLst>
      <p:ext uri="{BB962C8B-B14F-4D97-AF65-F5344CB8AC3E}">
        <p14:creationId xmlns:p14="http://schemas.microsoft.com/office/powerpoint/2010/main" val="2400482077"/>
      </p:ext>
    </p:extLst>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12</a:t>
            </a:fld>
            <a:endParaRPr kumimoji="0" lang="en-GB" altLang="zh-CN" sz="1200" b="0" i="0" dirty="0">
              <a:solidFill>
                <a:srgbClr val="000000"/>
              </a:solidFill>
            </a:endParaRPr>
          </a:p>
        </p:txBody>
      </p:sp>
      <p:sp>
        <p:nvSpPr>
          <p:cNvPr id="5" name="标题 1"/>
          <p:cNvSpPr txBox="1">
            <a:spLocks/>
          </p:cNvSpPr>
          <p:nvPr/>
        </p:nvSpPr>
        <p:spPr>
          <a:xfrm>
            <a:off x="684213" y="661988"/>
            <a:ext cx="7632203" cy="67878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smtClean="0"/>
              <a:t>Simulation</a:t>
            </a:r>
            <a:endParaRPr kumimoji="0" lang="en-US" altLang="zh-CN" i="0" kern="0" dirty="0"/>
          </a:p>
        </p:txBody>
      </p:sp>
      <p:sp>
        <p:nvSpPr>
          <p:cNvPr id="8" name="文本框 7"/>
          <p:cNvSpPr txBox="1"/>
          <p:nvPr/>
        </p:nvSpPr>
        <p:spPr>
          <a:xfrm>
            <a:off x="531763" y="1310169"/>
            <a:ext cx="8012162" cy="458074"/>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1800" b="1" i="0" dirty="0" smtClean="0"/>
              <a:t>Simulation Parameters</a:t>
            </a:r>
          </a:p>
        </p:txBody>
      </p:sp>
      <mc:AlternateContent xmlns:mc="http://schemas.openxmlformats.org/markup-compatibility/2006" xmlns:a14="http://schemas.microsoft.com/office/drawing/2010/main">
        <mc:Choice Requires="a14">
          <p:graphicFrame>
            <p:nvGraphicFramePr>
              <p:cNvPr id="14" name="表格 13"/>
              <p:cNvGraphicFramePr>
                <a:graphicFrameLocks noGrp="1"/>
              </p:cNvGraphicFramePr>
              <p:nvPr>
                <p:extLst>
                  <p:ext uri="{D42A27DB-BD31-4B8C-83A1-F6EECF244321}">
                    <p14:modId xmlns:p14="http://schemas.microsoft.com/office/powerpoint/2010/main" val="11257621"/>
                  </p:ext>
                </p:extLst>
              </p:nvPr>
            </p:nvGraphicFramePr>
            <p:xfrm>
              <a:off x="1562659" y="2420888"/>
              <a:ext cx="6336705" cy="1688488"/>
            </p:xfrm>
            <a:graphic>
              <a:graphicData uri="http://schemas.openxmlformats.org/drawingml/2006/table">
                <a:tbl>
                  <a:tblPr firstRow="1" bandRow="1">
                    <a:tableStyleId>{5940675A-B579-460E-94D1-54222C63F5DA}</a:tableStyleId>
                  </a:tblPr>
                  <a:tblGrid>
                    <a:gridCol w="2974371"/>
                    <a:gridCol w="1120778"/>
                    <a:gridCol w="1120778"/>
                    <a:gridCol w="1120778"/>
                  </a:tblGrid>
                  <a:tr h="280919">
                    <a:tc>
                      <a:txBody>
                        <a:bodyPr/>
                        <a:lstStyle/>
                        <a:p>
                          <a:pPr algn="ctr"/>
                          <a:r>
                            <a:rPr lang="en-US" altLang="zh-CN" sz="1600" b="1" dirty="0" smtClean="0">
                              <a:latin typeface="+mj-lt"/>
                            </a:rPr>
                            <a:t>Parameter</a:t>
                          </a:r>
                          <a:endParaRPr lang="zh-CN" altLang="en-US" sz="1600" b="1" dirty="0">
                            <a:latin typeface="+mj-lt"/>
                          </a:endParaRPr>
                        </a:p>
                      </a:txBody>
                      <a:tcPr marL="91472" marR="91472" marT="45696" marB="45696"/>
                    </a:tc>
                    <a:tc gridSpan="3">
                      <a:txBody>
                        <a:bodyPr/>
                        <a:lstStyle/>
                        <a:p>
                          <a:pPr algn="ctr"/>
                          <a:r>
                            <a:rPr lang="en-US" altLang="zh-CN" sz="1600" b="1" dirty="0" smtClean="0">
                              <a:latin typeface="+mj-lt"/>
                            </a:rPr>
                            <a:t>Value</a:t>
                          </a:r>
                          <a:endParaRPr lang="zh-CN" altLang="en-US" sz="1600" b="1" dirty="0">
                            <a:latin typeface="+mj-lt"/>
                          </a:endParaRPr>
                        </a:p>
                      </a:txBody>
                      <a:tcPr marL="91472" marR="91472" marT="45696" marB="45696"/>
                    </a:tc>
                    <a:tc hMerge="1">
                      <a:txBody>
                        <a:bodyPr/>
                        <a:lstStyle/>
                        <a:p>
                          <a:endParaRPr lang="zh-CN" altLang="en-US"/>
                        </a:p>
                      </a:txBody>
                      <a:tcPr/>
                    </a:tc>
                    <a:tc hMerge="1">
                      <a:txBody>
                        <a:bodyPr/>
                        <a:lstStyle/>
                        <a:p>
                          <a:endParaRPr lang="zh-CN" altLang="en-US"/>
                        </a:p>
                      </a:txBody>
                      <a:tcPr/>
                    </a:tc>
                  </a:tr>
                  <a:tr h="338314">
                    <a:tc>
                      <a:txBody>
                        <a:bodyPr/>
                        <a:lstStyle/>
                        <a:p>
                          <a:pPr algn="ctr"/>
                          <a:r>
                            <a:rPr lang="en-US" altLang="zh-CN" sz="1600" b="0" dirty="0" smtClean="0">
                              <a:latin typeface="+mj-lt"/>
                            </a:rPr>
                            <a:t>Antennas (</a:t>
                          </a:r>
                          <a14:m>
                            <m:oMath xmlns:m="http://schemas.openxmlformats.org/officeDocument/2006/math">
                              <m:r>
                                <a:rPr lang="en-US" altLang="zh-CN" sz="1600" b="0" i="1" smtClean="0">
                                  <a:latin typeface="Cambria Math" panose="02040503050406030204" pitchFamily="18" charset="0"/>
                                </a:rPr>
                                <m:t>𝑁𝑟</m:t>
                              </m:r>
                              <m:r>
                                <a:rPr lang="en-US" altLang="zh-CN" sz="1600" b="0" i="1" smtClean="0">
                                  <a:latin typeface="Cambria Math" panose="02040503050406030204" pitchFamily="18" charset="0"/>
                                  <a:ea typeface="Cambria Math" panose="02040503050406030204" pitchFamily="18" charset="0"/>
                                </a:rPr>
                                <m:t>×</m:t>
                              </m:r>
                              <m:r>
                                <a:rPr lang="en-US" altLang="zh-CN" sz="1600" b="0" i="1" smtClean="0">
                                  <a:latin typeface="Cambria Math" panose="02040503050406030204" pitchFamily="18" charset="0"/>
                                  <a:ea typeface="Cambria Math" panose="02040503050406030204" pitchFamily="18" charset="0"/>
                                </a:rPr>
                                <m:t>𝑁𝑡</m:t>
                              </m:r>
                            </m:oMath>
                          </a14:m>
                          <a:r>
                            <a:rPr lang="en-US" altLang="zh-CN" sz="1600" b="0" dirty="0" smtClean="0">
                              <a:latin typeface="+mj-lt"/>
                            </a:rPr>
                            <a:t>)</a:t>
                          </a:r>
                          <a:endParaRPr lang="zh-CN" altLang="en-US" sz="1600" b="0" dirty="0">
                            <a:latin typeface="+mj-lt"/>
                          </a:endParaRPr>
                        </a:p>
                      </a:txBody>
                      <a:tcPr marL="91472" marR="91472" marT="45696" marB="45696"/>
                    </a:tc>
                    <a:tc>
                      <a:txBody>
                        <a:bodyPr/>
                        <a:lstStyle/>
                        <a:p>
                          <a:pPr algn="ctr"/>
                          <a14:m>
                            <m:oMath xmlns:m="http://schemas.openxmlformats.org/officeDocument/2006/math">
                              <m:r>
                                <a:rPr lang="en-US" altLang="zh-CN" sz="1600" b="0" i="1" smtClean="0">
                                  <a:latin typeface="Cambria Math" panose="02040503050406030204" pitchFamily="18" charset="0"/>
                                  <a:ea typeface="Cambria Math" panose="02040503050406030204" pitchFamily="18" charset="0"/>
                                </a:rPr>
                                <m:t>4×4</m:t>
                              </m:r>
                            </m:oMath>
                          </a14:m>
                          <a:r>
                            <a:rPr lang="zh-CN" altLang="en-US" sz="1600" b="0" dirty="0" smtClean="0">
                              <a:latin typeface="+mj-lt"/>
                            </a:rPr>
                            <a:t> </a:t>
                          </a:r>
                          <a:endParaRPr lang="zh-CN" altLang="en-US" sz="1600" b="0" dirty="0">
                            <a:latin typeface="+mj-lt"/>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altLang="zh-CN" sz="1600" b="0" i="1" dirty="0" smtClean="0">
                                    <a:latin typeface="Cambria Math" panose="02040503050406030204" pitchFamily="18" charset="0"/>
                                  </a:rPr>
                                  <m:t>4</m:t>
                                </m:r>
                                <m:r>
                                  <a:rPr lang="en-US" altLang="zh-CN" sz="1600" b="0" i="1" dirty="0" smtClean="0">
                                    <a:latin typeface="Cambria Math" panose="02040503050406030204" pitchFamily="18" charset="0"/>
                                    <a:ea typeface="Cambria Math" panose="02040503050406030204" pitchFamily="18" charset="0"/>
                                  </a:rPr>
                                  <m:t>×4</m:t>
                                </m:r>
                              </m:oMath>
                            </m:oMathPara>
                          </a14:m>
                          <a:endParaRPr lang="zh-CN" altLang="en-US" sz="1600" b="0" dirty="0">
                            <a:latin typeface="+mj-lt"/>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 xmlns:m="http://schemas.openxmlformats.org/officeDocument/2006/math">
                              <m:r>
                                <a:rPr lang="en-US" altLang="zh-CN" sz="1600" b="0" i="1" dirty="0" smtClean="0">
                                  <a:latin typeface="Cambria Math" panose="02040503050406030204" pitchFamily="18" charset="0"/>
                                </a:rPr>
                                <m:t>1</m:t>
                              </m:r>
                              <m:r>
                                <a:rPr lang="en-US" altLang="zh-CN" sz="1600" b="0" i="1" dirty="0" smtClean="0">
                                  <a:latin typeface="Cambria Math" panose="02040503050406030204" pitchFamily="18" charset="0"/>
                                  <a:ea typeface="Cambria Math" panose="02040503050406030204" pitchFamily="18" charset="0"/>
                                </a:rPr>
                                <m:t>×</m:t>
                              </m:r>
                            </m:oMath>
                          </a14:m>
                          <a:r>
                            <a:rPr lang="en-US" altLang="zh-CN" sz="1600" b="0" dirty="0" smtClean="0">
                              <a:latin typeface="+mj-lt"/>
                            </a:rPr>
                            <a:t>1</a:t>
                          </a:r>
                          <a:endParaRPr lang="zh-CN" altLang="en-US" sz="1600" b="0" dirty="0">
                            <a:latin typeface="+mj-lt"/>
                          </a:endParaRPr>
                        </a:p>
                      </a:txBody>
                      <a:tcPr marL="91472" marR="91472" marT="45696" marB="45696"/>
                    </a:tc>
                  </a:tr>
                  <a:tr h="3383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dirty="0" smtClean="0">
                              <a:latin typeface="+mj-lt"/>
                            </a:rPr>
                            <a:t>Number of Spatial Streams</a:t>
                          </a:r>
                          <a:endParaRPr lang="zh-CN" altLang="en-US" sz="1600" b="0" dirty="0">
                            <a:latin typeface="+mj-lt"/>
                          </a:endParaRPr>
                        </a:p>
                      </a:txBody>
                      <a:tcPr marL="91472" marR="91472" marT="45696" marB="45696"/>
                    </a:tc>
                    <a:tc>
                      <a:txBody>
                        <a:bodyPr/>
                        <a:lstStyle/>
                        <a:p>
                          <a:pPr algn="ctr"/>
                          <a:r>
                            <a:rPr lang="en-US" altLang="zh-CN" sz="1600" b="0" dirty="0" smtClean="0">
                              <a:latin typeface="+mj-lt"/>
                            </a:rPr>
                            <a:t>4</a:t>
                          </a:r>
                          <a:endParaRPr lang="zh-CN" altLang="en-US" sz="1600" b="0" dirty="0">
                            <a:latin typeface="+mj-lt"/>
                          </a:endParaRPr>
                        </a:p>
                      </a:txBody>
                      <a:tcPr marL="91472" marR="91472" marT="45696" marB="45696"/>
                    </a:tc>
                    <a:tc>
                      <a:txBody>
                        <a:bodyPr/>
                        <a:lstStyle/>
                        <a:p>
                          <a:pPr algn="ctr"/>
                          <a:r>
                            <a:rPr lang="en-US" altLang="zh-CN" sz="1600" b="0" dirty="0" smtClean="0">
                              <a:latin typeface="+mj-lt"/>
                            </a:rPr>
                            <a:t>4</a:t>
                          </a:r>
                          <a:endParaRPr lang="zh-CN" altLang="en-US" sz="1600" b="0" dirty="0">
                            <a:latin typeface="+mj-lt"/>
                          </a:endParaRPr>
                        </a:p>
                      </a:txBody>
                      <a:tcPr marL="91472" marR="91472" marT="45696" marB="45696"/>
                    </a:tc>
                    <a:tc>
                      <a:txBody>
                        <a:bodyPr/>
                        <a:lstStyle/>
                        <a:p>
                          <a:pPr algn="ctr"/>
                          <a:r>
                            <a:rPr lang="en-US" altLang="zh-CN" sz="1600" b="0" dirty="0" smtClean="0">
                              <a:latin typeface="+mj-lt"/>
                            </a:rPr>
                            <a:t>1</a:t>
                          </a:r>
                          <a:endParaRPr lang="zh-CN" altLang="en-US" sz="1600" b="0" dirty="0">
                            <a:latin typeface="+mj-lt"/>
                          </a:endParaRPr>
                        </a:p>
                      </a:txBody>
                      <a:tcPr marL="91472" marR="91472" marT="45696" marB="45696"/>
                    </a:tc>
                  </a:tr>
                  <a:tr h="338314">
                    <a:tc>
                      <a:txBody>
                        <a:bodyPr/>
                        <a:lstStyle/>
                        <a:p>
                          <a:pPr algn="ctr"/>
                          <a:r>
                            <a:rPr lang="en-US" altLang="zh-CN" sz="1600" b="0" dirty="0" smtClean="0">
                              <a:latin typeface="+mj-lt"/>
                            </a:rPr>
                            <a:t>Modulation</a:t>
                          </a:r>
                          <a:endParaRPr lang="zh-CN" altLang="en-US" sz="1600" b="0" dirty="0">
                            <a:latin typeface="+mj-lt"/>
                          </a:endParaRPr>
                        </a:p>
                      </a:txBody>
                      <a:tcPr marL="91472" marR="91472" marT="45696" marB="45696"/>
                    </a:tc>
                    <a:tc>
                      <a:txBody>
                        <a:bodyPr/>
                        <a:lstStyle/>
                        <a:p>
                          <a:pPr algn="ctr"/>
                          <a:r>
                            <a:rPr lang="en-US" altLang="zh-CN" sz="1600" b="0" dirty="0" smtClean="0">
                              <a:latin typeface="+mj-lt"/>
                            </a:rPr>
                            <a:t>16QAM</a:t>
                          </a:r>
                          <a:endParaRPr lang="zh-CN" altLang="en-US" sz="1600" b="0" dirty="0">
                            <a:latin typeface="+mj-lt"/>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kern="1200" dirty="0" smtClean="0">
                              <a:solidFill>
                                <a:schemeClr val="tx1"/>
                              </a:solidFill>
                              <a:latin typeface="+mn-lt"/>
                              <a:ea typeface="+mn-ea"/>
                              <a:cs typeface="+mn-cs"/>
                            </a:rPr>
                            <a:t>64QAM</a:t>
                          </a:r>
                          <a:endParaRPr lang="zh-CN" altLang="en-US" sz="1600" b="0" kern="1200" dirty="0" smtClean="0">
                            <a:solidFill>
                              <a:schemeClr val="tx1"/>
                            </a:solidFill>
                            <a:latin typeface="+mn-lt"/>
                            <a:ea typeface="+mn-ea"/>
                            <a:cs typeface="+mn-cs"/>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kern="1200" dirty="0" smtClean="0">
                              <a:solidFill>
                                <a:schemeClr val="tx1"/>
                              </a:solidFill>
                              <a:latin typeface="+mn-lt"/>
                              <a:ea typeface="+mn-ea"/>
                              <a:cs typeface="+mn-cs"/>
                            </a:rPr>
                            <a:t>QPSK</a:t>
                          </a:r>
                          <a:endParaRPr lang="zh-CN" altLang="en-US" sz="1600" b="0" kern="1200" dirty="0" smtClean="0">
                            <a:solidFill>
                              <a:schemeClr val="tx1"/>
                            </a:solidFill>
                            <a:latin typeface="+mn-lt"/>
                            <a:ea typeface="+mn-ea"/>
                            <a:cs typeface="+mn-cs"/>
                          </a:endParaRPr>
                        </a:p>
                      </a:txBody>
                      <a:tcPr marL="91472" marR="91472" marT="45696" marB="45696"/>
                    </a:tc>
                  </a:tr>
                  <a:tr h="338314">
                    <a:tc>
                      <a:txBody>
                        <a:bodyPr/>
                        <a:lstStyle/>
                        <a:p>
                          <a:pPr algn="ctr"/>
                          <a:r>
                            <a:rPr lang="en-US" altLang="zh-CN" sz="1600" b="0" dirty="0" smtClean="0">
                              <a:latin typeface="+mj-lt"/>
                            </a:rPr>
                            <a:t>Channel Bandwidth</a:t>
                          </a:r>
                          <a:endParaRPr lang="zh-CN" altLang="en-US" sz="1600" b="0" dirty="0">
                            <a:latin typeface="+mj-lt"/>
                          </a:endParaRPr>
                        </a:p>
                      </a:txBody>
                      <a:tcPr marL="91472" marR="91472" marT="45696" marB="45696"/>
                    </a:tc>
                    <a:tc>
                      <a:txBody>
                        <a:bodyPr/>
                        <a:lstStyle/>
                        <a:p>
                          <a:pPr algn="ctr"/>
                          <a:r>
                            <a:rPr lang="en-US" altLang="zh-CN" sz="1600" b="0" dirty="0" smtClean="0">
                              <a:latin typeface="+mj-lt"/>
                            </a:rPr>
                            <a:t>540MHz</a:t>
                          </a:r>
                          <a:endParaRPr lang="zh-CN" altLang="en-US" sz="1600" b="0" dirty="0">
                            <a:latin typeface="+mj-lt"/>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kern="1200" dirty="0" smtClean="0">
                              <a:solidFill>
                                <a:schemeClr val="tx1"/>
                              </a:solidFill>
                              <a:latin typeface="+mn-lt"/>
                              <a:ea typeface="+mn-ea"/>
                              <a:cs typeface="+mn-cs"/>
                            </a:rPr>
                            <a:t>540MHz</a:t>
                          </a:r>
                          <a:endParaRPr lang="zh-CN" altLang="en-US" sz="1600" b="0" kern="1200" dirty="0" smtClean="0">
                            <a:solidFill>
                              <a:schemeClr val="tx1"/>
                            </a:solidFill>
                            <a:latin typeface="+mn-lt"/>
                            <a:ea typeface="+mn-ea"/>
                            <a:cs typeface="+mn-cs"/>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kern="1200" dirty="0" smtClean="0">
                              <a:solidFill>
                                <a:schemeClr val="tx1"/>
                              </a:solidFill>
                              <a:latin typeface="+mn-lt"/>
                              <a:ea typeface="+mn-ea"/>
                              <a:cs typeface="+mn-cs"/>
                            </a:rPr>
                            <a:t>540MHz</a:t>
                          </a:r>
                          <a:endParaRPr lang="zh-CN" altLang="en-US" sz="1600" b="0" kern="1200" dirty="0" smtClean="0">
                            <a:solidFill>
                              <a:schemeClr val="tx1"/>
                            </a:solidFill>
                            <a:latin typeface="+mn-lt"/>
                            <a:ea typeface="+mn-ea"/>
                            <a:cs typeface="+mn-cs"/>
                          </a:endParaRPr>
                        </a:p>
                      </a:txBody>
                      <a:tcPr marL="91472" marR="91472" marT="45696" marB="45696"/>
                    </a:tc>
                  </a:tr>
                </a:tbl>
              </a:graphicData>
            </a:graphic>
          </p:graphicFrame>
        </mc:Choice>
        <mc:Fallback xmlns="">
          <p:graphicFrame>
            <p:nvGraphicFramePr>
              <p:cNvPr id="14" name="表格 13"/>
              <p:cNvGraphicFramePr>
                <a:graphicFrameLocks noGrp="1"/>
              </p:cNvGraphicFramePr>
              <p:nvPr>
                <p:extLst>
                  <p:ext uri="{D42A27DB-BD31-4B8C-83A1-F6EECF244321}">
                    <p14:modId xmlns:p14="http://schemas.microsoft.com/office/powerpoint/2010/main" val="11257621"/>
                  </p:ext>
                </p:extLst>
              </p:nvPr>
            </p:nvGraphicFramePr>
            <p:xfrm>
              <a:off x="1562659" y="2420888"/>
              <a:ext cx="6336705" cy="1688488"/>
            </p:xfrm>
            <a:graphic>
              <a:graphicData uri="http://schemas.openxmlformats.org/drawingml/2006/table">
                <a:tbl>
                  <a:tblPr firstRow="1" bandRow="1">
                    <a:tableStyleId>{5940675A-B579-460E-94D1-54222C63F5DA}</a:tableStyleId>
                  </a:tblPr>
                  <a:tblGrid>
                    <a:gridCol w="2974371"/>
                    <a:gridCol w="1120778"/>
                    <a:gridCol w="1120778"/>
                    <a:gridCol w="1120778"/>
                  </a:tblGrid>
                  <a:tr h="335232">
                    <a:tc>
                      <a:txBody>
                        <a:bodyPr/>
                        <a:lstStyle/>
                        <a:p>
                          <a:pPr algn="ctr"/>
                          <a:r>
                            <a:rPr lang="en-US" altLang="zh-CN" sz="1600" b="1" dirty="0" smtClean="0">
                              <a:latin typeface="+mj-lt"/>
                            </a:rPr>
                            <a:t>Parameter</a:t>
                          </a:r>
                          <a:endParaRPr lang="zh-CN" altLang="en-US" sz="1600" b="1" dirty="0">
                            <a:latin typeface="+mj-lt"/>
                          </a:endParaRPr>
                        </a:p>
                      </a:txBody>
                      <a:tcPr marL="91472" marR="91472" marT="45696" marB="45696"/>
                    </a:tc>
                    <a:tc gridSpan="3">
                      <a:txBody>
                        <a:bodyPr/>
                        <a:lstStyle/>
                        <a:p>
                          <a:pPr algn="ctr"/>
                          <a:r>
                            <a:rPr lang="en-US" altLang="zh-CN" sz="1600" b="1" dirty="0" smtClean="0">
                              <a:latin typeface="+mj-lt"/>
                            </a:rPr>
                            <a:t>Value</a:t>
                          </a:r>
                          <a:endParaRPr lang="zh-CN" altLang="en-US" sz="1600" b="1" dirty="0">
                            <a:latin typeface="+mj-lt"/>
                          </a:endParaRPr>
                        </a:p>
                      </a:txBody>
                      <a:tcPr marL="91472" marR="91472" marT="45696" marB="45696"/>
                    </a:tc>
                    <a:tc hMerge="1">
                      <a:txBody>
                        <a:bodyPr/>
                        <a:lstStyle/>
                        <a:p>
                          <a:endParaRPr lang="zh-CN" altLang="en-US"/>
                        </a:p>
                      </a:txBody>
                      <a:tcPr/>
                    </a:tc>
                    <a:tc hMerge="1">
                      <a:txBody>
                        <a:bodyPr/>
                        <a:lstStyle/>
                        <a:p>
                          <a:endParaRPr lang="zh-CN" altLang="en-US"/>
                        </a:p>
                      </a:txBody>
                      <a:tcPr/>
                    </a:tc>
                  </a:tr>
                  <a:tr h="338314">
                    <a:tc>
                      <a:txBody>
                        <a:bodyPr/>
                        <a:lstStyle/>
                        <a:p>
                          <a:endParaRPr lang="zh-CN"/>
                        </a:p>
                      </a:txBody>
                      <a:tcPr marL="91472" marR="91472" marT="45696" marB="45696">
                        <a:blipFill rotWithShape="0">
                          <a:blip r:embed="rId3"/>
                          <a:stretch>
                            <a:fillRect l="-205" t="-103571" r="-113525" b="-319643"/>
                          </a:stretch>
                        </a:blipFill>
                      </a:tcPr>
                    </a:tc>
                    <a:tc>
                      <a:txBody>
                        <a:bodyPr/>
                        <a:lstStyle/>
                        <a:p>
                          <a:endParaRPr lang="zh-CN"/>
                        </a:p>
                      </a:txBody>
                      <a:tcPr marL="91472" marR="91472" marT="45696" marB="45696">
                        <a:blipFill rotWithShape="0">
                          <a:blip r:embed="rId3"/>
                          <a:stretch>
                            <a:fillRect l="-265761" t="-103571" r="-201087" b="-319643"/>
                          </a:stretch>
                        </a:blipFill>
                      </a:tcPr>
                    </a:tc>
                    <a:tc>
                      <a:txBody>
                        <a:bodyPr/>
                        <a:lstStyle/>
                        <a:p>
                          <a:endParaRPr lang="zh-CN"/>
                        </a:p>
                      </a:txBody>
                      <a:tcPr marL="91472" marR="91472" marT="45696" marB="45696">
                        <a:blipFill rotWithShape="0">
                          <a:blip r:embed="rId3"/>
                          <a:stretch>
                            <a:fillRect l="-365761" t="-103571" r="-101087" b="-319643"/>
                          </a:stretch>
                        </a:blipFill>
                      </a:tcPr>
                    </a:tc>
                    <a:tc>
                      <a:txBody>
                        <a:bodyPr/>
                        <a:lstStyle/>
                        <a:p>
                          <a:endParaRPr lang="zh-CN"/>
                        </a:p>
                      </a:txBody>
                      <a:tcPr marL="91472" marR="91472" marT="45696" marB="45696">
                        <a:blipFill rotWithShape="0">
                          <a:blip r:embed="rId3"/>
                          <a:stretch>
                            <a:fillRect l="-465761" t="-103571" r="-1087" b="-319643"/>
                          </a:stretch>
                        </a:blipFill>
                      </a:tcPr>
                    </a:tc>
                  </a:tr>
                  <a:tr h="3383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dirty="0" smtClean="0">
                              <a:latin typeface="+mj-lt"/>
                            </a:rPr>
                            <a:t>Number of Spatial Streams</a:t>
                          </a:r>
                          <a:endParaRPr lang="zh-CN" altLang="en-US" sz="1600" b="0" dirty="0">
                            <a:latin typeface="+mj-lt"/>
                          </a:endParaRPr>
                        </a:p>
                      </a:txBody>
                      <a:tcPr marL="91472" marR="91472" marT="45696" marB="45696"/>
                    </a:tc>
                    <a:tc>
                      <a:txBody>
                        <a:bodyPr/>
                        <a:lstStyle/>
                        <a:p>
                          <a:pPr algn="ctr"/>
                          <a:r>
                            <a:rPr lang="en-US" altLang="zh-CN" sz="1600" b="0" dirty="0" smtClean="0">
                              <a:latin typeface="+mj-lt"/>
                            </a:rPr>
                            <a:t>4</a:t>
                          </a:r>
                          <a:endParaRPr lang="zh-CN" altLang="en-US" sz="1600" b="0" dirty="0">
                            <a:latin typeface="+mj-lt"/>
                          </a:endParaRPr>
                        </a:p>
                      </a:txBody>
                      <a:tcPr marL="91472" marR="91472" marT="45696" marB="45696"/>
                    </a:tc>
                    <a:tc>
                      <a:txBody>
                        <a:bodyPr/>
                        <a:lstStyle/>
                        <a:p>
                          <a:pPr algn="ctr"/>
                          <a:r>
                            <a:rPr lang="en-US" altLang="zh-CN" sz="1600" b="0" dirty="0" smtClean="0">
                              <a:latin typeface="+mj-lt"/>
                            </a:rPr>
                            <a:t>4</a:t>
                          </a:r>
                          <a:endParaRPr lang="zh-CN" altLang="en-US" sz="1600" b="0" dirty="0">
                            <a:latin typeface="+mj-lt"/>
                          </a:endParaRPr>
                        </a:p>
                      </a:txBody>
                      <a:tcPr marL="91472" marR="91472" marT="45696" marB="45696"/>
                    </a:tc>
                    <a:tc>
                      <a:txBody>
                        <a:bodyPr/>
                        <a:lstStyle/>
                        <a:p>
                          <a:pPr algn="ctr"/>
                          <a:r>
                            <a:rPr lang="en-US" altLang="zh-CN" sz="1600" b="0" dirty="0" smtClean="0">
                              <a:latin typeface="+mj-lt"/>
                            </a:rPr>
                            <a:t>1</a:t>
                          </a:r>
                          <a:endParaRPr lang="zh-CN" altLang="en-US" sz="1600" b="0" dirty="0">
                            <a:latin typeface="+mj-lt"/>
                          </a:endParaRPr>
                        </a:p>
                      </a:txBody>
                      <a:tcPr marL="91472" marR="91472" marT="45696" marB="45696"/>
                    </a:tc>
                  </a:tr>
                  <a:tr h="338314">
                    <a:tc>
                      <a:txBody>
                        <a:bodyPr/>
                        <a:lstStyle/>
                        <a:p>
                          <a:pPr algn="ctr"/>
                          <a:r>
                            <a:rPr lang="en-US" altLang="zh-CN" sz="1600" b="0" dirty="0" smtClean="0">
                              <a:latin typeface="+mj-lt"/>
                            </a:rPr>
                            <a:t>Modulation</a:t>
                          </a:r>
                          <a:endParaRPr lang="zh-CN" altLang="en-US" sz="1600" b="0" dirty="0">
                            <a:latin typeface="+mj-lt"/>
                          </a:endParaRPr>
                        </a:p>
                      </a:txBody>
                      <a:tcPr marL="91472" marR="91472" marT="45696" marB="45696"/>
                    </a:tc>
                    <a:tc>
                      <a:txBody>
                        <a:bodyPr/>
                        <a:lstStyle/>
                        <a:p>
                          <a:pPr algn="ctr"/>
                          <a:r>
                            <a:rPr lang="en-US" altLang="zh-CN" sz="1600" b="0" dirty="0" smtClean="0">
                              <a:latin typeface="+mj-lt"/>
                            </a:rPr>
                            <a:t>16QAM</a:t>
                          </a:r>
                          <a:endParaRPr lang="zh-CN" altLang="en-US" sz="1600" b="0" dirty="0">
                            <a:latin typeface="+mj-lt"/>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kern="1200" dirty="0" smtClean="0">
                              <a:solidFill>
                                <a:schemeClr val="tx1"/>
                              </a:solidFill>
                              <a:latin typeface="+mn-lt"/>
                              <a:ea typeface="+mn-ea"/>
                              <a:cs typeface="+mn-cs"/>
                            </a:rPr>
                            <a:t>64QAM</a:t>
                          </a:r>
                          <a:endParaRPr lang="zh-CN" altLang="en-US" sz="1600" b="0" kern="1200" dirty="0" smtClean="0">
                            <a:solidFill>
                              <a:schemeClr val="tx1"/>
                            </a:solidFill>
                            <a:latin typeface="+mn-lt"/>
                            <a:ea typeface="+mn-ea"/>
                            <a:cs typeface="+mn-cs"/>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kern="1200" dirty="0" smtClean="0">
                              <a:solidFill>
                                <a:schemeClr val="tx1"/>
                              </a:solidFill>
                              <a:latin typeface="+mn-lt"/>
                              <a:ea typeface="+mn-ea"/>
                              <a:cs typeface="+mn-cs"/>
                            </a:rPr>
                            <a:t>QPSK</a:t>
                          </a:r>
                          <a:endParaRPr lang="zh-CN" altLang="en-US" sz="1600" b="0" kern="1200" dirty="0" smtClean="0">
                            <a:solidFill>
                              <a:schemeClr val="tx1"/>
                            </a:solidFill>
                            <a:latin typeface="+mn-lt"/>
                            <a:ea typeface="+mn-ea"/>
                            <a:cs typeface="+mn-cs"/>
                          </a:endParaRPr>
                        </a:p>
                      </a:txBody>
                      <a:tcPr marL="91472" marR="91472" marT="45696" marB="45696"/>
                    </a:tc>
                  </a:tr>
                  <a:tr h="338314">
                    <a:tc>
                      <a:txBody>
                        <a:bodyPr/>
                        <a:lstStyle/>
                        <a:p>
                          <a:pPr algn="ctr"/>
                          <a:r>
                            <a:rPr lang="en-US" altLang="zh-CN" sz="1600" b="0" dirty="0" smtClean="0">
                              <a:latin typeface="+mj-lt"/>
                            </a:rPr>
                            <a:t>Channel Bandwidth</a:t>
                          </a:r>
                          <a:endParaRPr lang="zh-CN" altLang="en-US" sz="1600" b="0" dirty="0">
                            <a:latin typeface="+mj-lt"/>
                          </a:endParaRPr>
                        </a:p>
                      </a:txBody>
                      <a:tcPr marL="91472" marR="91472" marT="45696" marB="45696"/>
                    </a:tc>
                    <a:tc>
                      <a:txBody>
                        <a:bodyPr/>
                        <a:lstStyle/>
                        <a:p>
                          <a:pPr algn="ctr"/>
                          <a:r>
                            <a:rPr lang="en-US" altLang="zh-CN" sz="1600" b="0" dirty="0" smtClean="0">
                              <a:latin typeface="+mj-lt"/>
                            </a:rPr>
                            <a:t>540MHz</a:t>
                          </a:r>
                          <a:endParaRPr lang="zh-CN" altLang="en-US" sz="1600" b="0" dirty="0">
                            <a:latin typeface="+mj-lt"/>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kern="1200" dirty="0" smtClean="0">
                              <a:solidFill>
                                <a:schemeClr val="tx1"/>
                              </a:solidFill>
                              <a:latin typeface="+mn-lt"/>
                              <a:ea typeface="+mn-ea"/>
                              <a:cs typeface="+mn-cs"/>
                            </a:rPr>
                            <a:t>540MHz</a:t>
                          </a:r>
                          <a:endParaRPr lang="zh-CN" altLang="en-US" sz="1600" b="0" kern="1200" dirty="0" smtClean="0">
                            <a:solidFill>
                              <a:schemeClr val="tx1"/>
                            </a:solidFill>
                            <a:latin typeface="+mn-lt"/>
                            <a:ea typeface="+mn-ea"/>
                            <a:cs typeface="+mn-cs"/>
                          </a:endParaRPr>
                        </a:p>
                      </a:txBody>
                      <a:tcPr marL="91472" marR="91472" marT="45696" marB="456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kern="1200" dirty="0" smtClean="0">
                              <a:solidFill>
                                <a:schemeClr val="tx1"/>
                              </a:solidFill>
                              <a:latin typeface="+mn-lt"/>
                              <a:ea typeface="+mn-ea"/>
                              <a:cs typeface="+mn-cs"/>
                            </a:rPr>
                            <a:t>540MHz</a:t>
                          </a:r>
                          <a:endParaRPr lang="zh-CN" altLang="en-US" sz="1600" b="0" kern="1200" dirty="0" smtClean="0">
                            <a:solidFill>
                              <a:schemeClr val="tx1"/>
                            </a:solidFill>
                            <a:latin typeface="+mn-lt"/>
                            <a:ea typeface="+mn-ea"/>
                            <a:cs typeface="+mn-cs"/>
                          </a:endParaRPr>
                        </a:p>
                      </a:txBody>
                      <a:tcPr marL="91472" marR="91472" marT="45696" marB="45696"/>
                    </a:tc>
                  </a:tr>
                </a:tbl>
              </a:graphicData>
            </a:graphic>
          </p:graphicFrame>
        </mc:Fallback>
      </mc:AlternateContent>
    </p:spTree>
    <p:extLst>
      <p:ext uri="{BB962C8B-B14F-4D97-AF65-F5344CB8AC3E}">
        <p14:creationId xmlns:p14="http://schemas.microsoft.com/office/powerpoint/2010/main" val="2067574432"/>
      </p:ext>
    </p:extLst>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13</a:t>
            </a:fld>
            <a:endParaRPr kumimoji="0" lang="en-GB" altLang="zh-CN" sz="1200" b="0" i="0" dirty="0">
              <a:solidFill>
                <a:srgbClr val="000000"/>
              </a:solidFill>
            </a:endParaRPr>
          </a:p>
        </p:txBody>
      </p:sp>
      <p:sp>
        <p:nvSpPr>
          <p:cNvPr id="5" name="标题 1"/>
          <p:cNvSpPr txBox="1">
            <a:spLocks/>
          </p:cNvSpPr>
          <p:nvPr/>
        </p:nvSpPr>
        <p:spPr>
          <a:xfrm>
            <a:off x="684213" y="661988"/>
            <a:ext cx="7632203" cy="67878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smtClean="0"/>
              <a:t>Simulation</a:t>
            </a:r>
            <a:endParaRPr kumimoji="0" lang="en-US" altLang="zh-CN" i="0" kern="0" dirty="0"/>
          </a:p>
        </p:txBody>
      </p:sp>
      <p:sp>
        <p:nvSpPr>
          <p:cNvPr id="7" name="文本框 6"/>
          <p:cNvSpPr txBox="1"/>
          <p:nvPr/>
        </p:nvSpPr>
        <p:spPr>
          <a:xfrm>
            <a:off x="604019" y="1268760"/>
            <a:ext cx="8012162" cy="3471720"/>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1800" b="1" i="0" dirty="0"/>
              <a:t>Frequency Offset Model</a:t>
            </a:r>
          </a:p>
          <a:p>
            <a:pPr marL="628650" lvl="1" indent="-285750" algn="just">
              <a:spcBef>
                <a:spcPts val="600"/>
              </a:spcBef>
              <a:spcAft>
                <a:spcPts val="1200"/>
              </a:spcAft>
              <a:buFont typeface="Times New Roman" panose="02020603050405020304" pitchFamily="18" charset="0"/>
              <a:buChar char="–"/>
            </a:pPr>
            <a:r>
              <a:rPr kumimoji="0" lang="en-US" altLang="zh-CN" sz="1800" i="0" kern="0" dirty="0"/>
              <a:t>After </a:t>
            </a:r>
            <a:r>
              <a:rPr kumimoji="0" lang="en-US" altLang="zh-CN" sz="1800" i="0" kern="0" dirty="0" smtClean="0"/>
              <a:t>doing carrier </a:t>
            </a:r>
            <a:r>
              <a:rPr kumimoji="0" lang="en-US" altLang="zh-CN" sz="1800" i="0" kern="0" dirty="0"/>
              <a:t>frequency </a:t>
            </a:r>
            <a:r>
              <a:rPr kumimoji="0" lang="en-US" altLang="zh-CN" sz="1800" i="0" kern="0" dirty="0" smtClean="0"/>
              <a:t>synchronization with preamble, </a:t>
            </a:r>
            <a:r>
              <a:rPr kumimoji="0" lang="en-US" altLang="zh-CN" sz="1800" i="0" kern="0" dirty="0"/>
              <a:t>there exists residual carrier frequency </a:t>
            </a:r>
            <a:r>
              <a:rPr kumimoji="0" lang="en-US" altLang="zh-CN" sz="1800" i="0" kern="0" dirty="0" smtClean="0"/>
              <a:t>offset       in </a:t>
            </a:r>
            <a:r>
              <a:rPr kumimoji="0" lang="en-US" altLang="zh-CN" sz="1800" i="0" kern="0" dirty="0"/>
              <a:t>the    </a:t>
            </a:r>
            <a:r>
              <a:rPr kumimoji="0" lang="en-US" altLang="zh-CN" sz="1800" i="0" kern="0" dirty="0" smtClean="0"/>
              <a:t>    frame. Assume that each frame has the same residual carrier frequency offset.</a:t>
            </a:r>
            <a:endParaRPr kumimoji="0" lang="en-US" altLang="zh-CN" sz="1800" i="0" kern="0" dirty="0"/>
          </a:p>
          <a:p>
            <a:pPr marL="628650" lvl="1" indent="-285750" algn="just">
              <a:spcBef>
                <a:spcPts val="600"/>
              </a:spcBef>
              <a:spcAft>
                <a:spcPts val="600"/>
              </a:spcAft>
              <a:buFont typeface="Times New Roman" panose="02020603050405020304" pitchFamily="18" charset="0"/>
              <a:buChar char="–"/>
            </a:pPr>
            <a:r>
              <a:rPr kumimoji="0" lang="en-US" altLang="zh-CN" sz="1800" i="0" kern="0" dirty="0" smtClean="0">
                <a:latin typeface="+mn-lt"/>
              </a:rPr>
              <a:t>The received         sample of the        frame can be expressed by</a:t>
            </a:r>
          </a:p>
          <a:p>
            <a:pPr marL="628650" lvl="1" indent="-285750" algn="just">
              <a:spcBef>
                <a:spcPct val="20000"/>
              </a:spcBef>
              <a:buFont typeface="Times New Roman" panose="02020603050405020304" pitchFamily="18" charset="0"/>
              <a:buChar char="–"/>
            </a:pPr>
            <a:endParaRPr kumimoji="0" lang="en-US" altLang="zh-CN" sz="1800" i="0" kern="0" dirty="0" smtClean="0">
              <a:latin typeface="+mn-lt"/>
            </a:endParaRPr>
          </a:p>
          <a:p>
            <a:pPr marL="342900" lvl="1" algn="just">
              <a:spcBef>
                <a:spcPts val="2400"/>
              </a:spcBef>
            </a:pPr>
            <a:r>
              <a:rPr kumimoji="0" lang="en-US" altLang="zh-CN" sz="1800" i="0" kern="0" dirty="0" smtClean="0">
                <a:latin typeface="+mn-lt"/>
              </a:rPr>
              <a:t>     where           </a:t>
            </a:r>
            <a:r>
              <a:rPr kumimoji="0" lang="en-US" altLang="zh-CN" sz="1800" i="0" kern="0" dirty="0" smtClean="0">
                <a:latin typeface="+mn-lt"/>
              </a:rPr>
              <a:t>,          ,            and             denote </a:t>
            </a:r>
            <a:r>
              <a:rPr kumimoji="0" lang="en-US" altLang="zh-CN" sz="1800" i="0" kern="0" dirty="0" smtClean="0">
                <a:latin typeface="+mn-lt"/>
              </a:rPr>
              <a:t>respectively the transmitted signal, </a:t>
            </a:r>
            <a:r>
              <a:rPr kumimoji="0" lang="en-US" altLang="zh-CN" sz="1800" i="0" kern="0" dirty="0"/>
              <a:t>the received signal, </a:t>
            </a:r>
            <a:r>
              <a:rPr kumimoji="0" lang="en-US" altLang="zh-CN" sz="1800" i="0" kern="0" dirty="0" smtClean="0"/>
              <a:t> </a:t>
            </a:r>
            <a:r>
              <a:rPr kumimoji="0" lang="en-US" altLang="zh-CN" sz="1800" i="0" kern="0" dirty="0" smtClean="0">
                <a:latin typeface="+mn-lt"/>
              </a:rPr>
              <a:t>the channel impulsive response and the additive white Gaussian noise. </a:t>
            </a:r>
            <a:endParaRPr kumimoji="0" lang="en-US" altLang="zh-CN" sz="1800" i="0" kern="0" dirty="0">
              <a:latin typeface="+mn-lt"/>
            </a:endParaRPr>
          </a:p>
        </p:txBody>
      </p:sp>
      <p:pic>
        <p:nvPicPr>
          <p:cNvPr id="9" name="图片 8"/>
          <p:cNvPicPr>
            <a:picLocks noChangeAspect="1"/>
          </p:cNvPicPr>
          <p:nvPr/>
        </p:nvPicPr>
        <p:blipFill>
          <a:blip r:embed="rId4"/>
          <a:stretch>
            <a:fillRect/>
          </a:stretch>
        </p:blipFill>
        <p:spPr>
          <a:xfrm>
            <a:off x="4295442" y="2018686"/>
            <a:ext cx="408000" cy="408000"/>
          </a:xfrm>
          <a:prstGeom prst="rect">
            <a:avLst/>
          </a:prstGeom>
        </p:spPr>
      </p:pic>
      <p:pic>
        <p:nvPicPr>
          <p:cNvPr id="10" name="图片 9"/>
          <p:cNvPicPr>
            <a:picLocks noChangeAspect="1"/>
          </p:cNvPicPr>
          <p:nvPr/>
        </p:nvPicPr>
        <p:blipFill>
          <a:blip r:embed="rId5"/>
          <a:stretch>
            <a:fillRect/>
          </a:stretch>
        </p:blipFill>
        <p:spPr>
          <a:xfrm>
            <a:off x="5217393" y="2075806"/>
            <a:ext cx="522240" cy="293760"/>
          </a:xfrm>
          <a:prstGeom prst="rect">
            <a:avLst/>
          </a:prstGeom>
        </p:spPr>
      </p:pic>
      <p:pic>
        <p:nvPicPr>
          <p:cNvPr id="11" name="图片 10"/>
          <p:cNvPicPr>
            <a:picLocks noChangeAspect="1"/>
          </p:cNvPicPr>
          <p:nvPr/>
        </p:nvPicPr>
        <p:blipFill>
          <a:blip r:embed="rId6"/>
          <a:stretch>
            <a:fillRect/>
          </a:stretch>
        </p:blipFill>
        <p:spPr>
          <a:xfrm>
            <a:off x="2565742" y="2852716"/>
            <a:ext cx="416364" cy="288252"/>
          </a:xfrm>
          <a:prstGeom prst="rect">
            <a:avLst/>
          </a:prstGeom>
        </p:spPr>
      </p:pic>
      <p:pic>
        <p:nvPicPr>
          <p:cNvPr id="12" name="图片 11"/>
          <p:cNvPicPr>
            <a:picLocks noChangeAspect="1"/>
          </p:cNvPicPr>
          <p:nvPr/>
        </p:nvPicPr>
        <p:blipFill>
          <a:blip r:embed="rId7"/>
          <a:stretch>
            <a:fillRect/>
          </a:stretch>
        </p:blipFill>
        <p:spPr>
          <a:xfrm>
            <a:off x="4296314" y="2852204"/>
            <a:ext cx="449188" cy="288764"/>
          </a:xfrm>
          <a:prstGeom prst="rect">
            <a:avLst/>
          </a:prstGeom>
        </p:spPr>
      </p:pic>
      <p:graphicFrame>
        <p:nvGraphicFramePr>
          <p:cNvPr id="13" name="对象 12"/>
          <p:cNvGraphicFramePr>
            <a:graphicFrameLocks noChangeAspect="1"/>
          </p:cNvGraphicFramePr>
          <p:nvPr>
            <p:extLst>
              <p:ext uri="{D42A27DB-BD31-4B8C-83A1-F6EECF244321}">
                <p14:modId xmlns:p14="http://schemas.microsoft.com/office/powerpoint/2010/main" val="2946255346"/>
              </p:ext>
            </p:extLst>
          </p:nvPr>
        </p:nvGraphicFramePr>
        <p:xfrm>
          <a:off x="2565742" y="3295748"/>
          <a:ext cx="3978797" cy="421284"/>
        </p:xfrm>
        <a:graphic>
          <a:graphicData uri="http://schemas.openxmlformats.org/presentationml/2006/ole">
            <mc:AlternateContent xmlns:mc="http://schemas.openxmlformats.org/markup-compatibility/2006">
              <mc:Choice xmlns:v="urn:schemas-microsoft-com:vml" Requires="v">
                <p:oleObj spid="_x0000_s2092" name="Equation" r:id="rId8" imgW="2438400" imgH="254000" progId="Equation.DSMT4">
                  <p:embed/>
                </p:oleObj>
              </mc:Choice>
              <mc:Fallback>
                <p:oleObj name="Equation" r:id="rId8" imgW="2438400" imgH="2540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65742" y="3295748"/>
                        <a:ext cx="3978797" cy="421284"/>
                      </a:xfrm>
                      <a:prstGeom prst="rect">
                        <a:avLst/>
                      </a:prstGeom>
                      <a:noFill/>
                    </p:spPr>
                  </p:pic>
                </p:oleObj>
              </mc:Fallback>
            </mc:AlternateContent>
          </a:graphicData>
        </a:graphic>
      </p:graphicFrame>
      <p:pic>
        <p:nvPicPr>
          <p:cNvPr id="14" name="图片 13"/>
          <p:cNvPicPr>
            <a:picLocks noChangeAspect="1"/>
          </p:cNvPicPr>
          <p:nvPr/>
        </p:nvPicPr>
        <p:blipFill>
          <a:blip r:embed="rId10"/>
          <a:stretch>
            <a:fillRect/>
          </a:stretch>
        </p:blipFill>
        <p:spPr>
          <a:xfrm>
            <a:off x="1962146" y="3791976"/>
            <a:ext cx="640560" cy="416364"/>
          </a:xfrm>
          <a:prstGeom prst="rect">
            <a:avLst/>
          </a:prstGeom>
        </p:spPr>
      </p:pic>
      <p:pic>
        <p:nvPicPr>
          <p:cNvPr id="15" name="图片 14"/>
          <p:cNvPicPr>
            <a:picLocks noChangeAspect="1"/>
          </p:cNvPicPr>
          <p:nvPr/>
        </p:nvPicPr>
        <p:blipFill>
          <a:blip r:embed="rId11"/>
          <a:stretch>
            <a:fillRect/>
          </a:stretch>
        </p:blipFill>
        <p:spPr>
          <a:xfrm>
            <a:off x="2645812" y="3784377"/>
            <a:ext cx="672588" cy="416364"/>
          </a:xfrm>
          <a:prstGeom prst="rect">
            <a:avLst/>
          </a:prstGeom>
        </p:spPr>
      </p:pic>
      <p:pic>
        <p:nvPicPr>
          <p:cNvPr id="16" name="图片 15"/>
          <p:cNvPicPr>
            <a:picLocks noChangeAspect="1"/>
          </p:cNvPicPr>
          <p:nvPr/>
        </p:nvPicPr>
        <p:blipFill>
          <a:blip r:embed="rId12"/>
          <a:stretch>
            <a:fillRect/>
          </a:stretch>
        </p:blipFill>
        <p:spPr>
          <a:xfrm>
            <a:off x="3375865" y="3792765"/>
            <a:ext cx="656574" cy="416364"/>
          </a:xfrm>
          <a:prstGeom prst="rect">
            <a:avLst/>
          </a:prstGeom>
        </p:spPr>
      </p:pic>
      <p:pic>
        <p:nvPicPr>
          <p:cNvPr id="17" name="图片 16"/>
          <p:cNvPicPr>
            <a:picLocks noChangeAspect="1"/>
          </p:cNvPicPr>
          <p:nvPr/>
        </p:nvPicPr>
        <p:blipFill>
          <a:blip r:embed="rId13"/>
          <a:stretch>
            <a:fillRect/>
          </a:stretch>
        </p:blipFill>
        <p:spPr>
          <a:xfrm>
            <a:off x="4499442" y="3784377"/>
            <a:ext cx="720630" cy="416364"/>
          </a:xfrm>
          <a:prstGeom prst="rect">
            <a:avLst/>
          </a:prstGeom>
        </p:spPr>
      </p:pic>
    </p:spTree>
    <p:extLst>
      <p:ext uri="{BB962C8B-B14F-4D97-AF65-F5344CB8AC3E}">
        <p14:creationId xmlns:p14="http://schemas.microsoft.com/office/powerpoint/2010/main" val="4016159392"/>
      </p:ext>
    </p:extLst>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14</a:t>
            </a:fld>
            <a:endParaRPr kumimoji="0" lang="en-GB" altLang="zh-CN" sz="1200" b="0" i="0" dirty="0">
              <a:solidFill>
                <a:srgbClr val="000000"/>
              </a:solidFill>
            </a:endParaRPr>
          </a:p>
        </p:txBody>
      </p:sp>
      <p:sp>
        <p:nvSpPr>
          <p:cNvPr id="5"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smtClean="0"/>
              <a:t>Simulation</a:t>
            </a:r>
            <a:endParaRPr kumimoji="0" lang="en-US" altLang="zh-CN" i="0" kern="0" dirty="0"/>
          </a:p>
        </p:txBody>
      </p:sp>
      <p:pic>
        <p:nvPicPr>
          <p:cNvPr id="2" name="图片 1"/>
          <p:cNvPicPr>
            <a:picLocks noChangeAspect="1"/>
          </p:cNvPicPr>
          <p:nvPr/>
        </p:nvPicPr>
        <p:blipFill>
          <a:blip r:embed="rId3"/>
          <a:stretch>
            <a:fillRect/>
          </a:stretch>
        </p:blipFill>
        <p:spPr>
          <a:xfrm>
            <a:off x="1748999" y="1633859"/>
            <a:ext cx="5722201" cy="4294200"/>
          </a:xfrm>
          <a:prstGeom prst="rect">
            <a:avLst/>
          </a:prstGeom>
        </p:spPr>
      </p:pic>
      <p:sp>
        <p:nvSpPr>
          <p:cNvPr id="9" name="文本框 8"/>
          <p:cNvSpPr txBox="1"/>
          <p:nvPr/>
        </p:nvSpPr>
        <p:spPr>
          <a:xfrm>
            <a:off x="604019" y="1016857"/>
            <a:ext cx="8012162" cy="458074"/>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1800" b="1" i="0" dirty="0" smtClean="0"/>
              <a:t>Simulation Results</a:t>
            </a:r>
          </a:p>
        </p:txBody>
      </p:sp>
      <mc:AlternateContent xmlns:mc="http://schemas.openxmlformats.org/markup-compatibility/2006" xmlns:a14="http://schemas.microsoft.com/office/drawing/2010/main">
        <mc:Choice Requires="a14">
          <p:sp>
            <p:nvSpPr>
              <p:cNvPr id="10" name="文本框 9"/>
              <p:cNvSpPr txBox="1"/>
              <p:nvPr/>
            </p:nvSpPr>
            <p:spPr>
              <a:xfrm>
                <a:off x="2528795" y="5878454"/>
                <a:ext cx="4464496" cy="523220"/>
              </a:xfrm>
              <a:prstGeom prst="rect">
                <a:avLst/>
              </a:prstGeom>
              <a:noFill/>
            </p:spPr>
            <p:txBody>
              <a:bodyPr wrap="square" rtlCol="0">
                <a:spAutoFit/>
              </a:bodyPr>
              <a:lstStyle/>
              <a:p>
                <a:r>
                  <a:rPr lang="en-US" altLang="zh-CN" sz="1400" i="0" dirty="0" smtClean="0"/>
                  <a:t>Fig.5. Simulation Results for 16QAM,</a:t>
                </a:r>
                <a14:m>
                  <m:oMath xmlns:m="http://schemas.openxmlformats.org/officeDocument/2006/math">
                    <m:r>
                      <a:rPr lang="en-US" altLang="zh-CN" sz="1400" b="0" i="1" smtClean="0">
                        <a:latin typeface="Cambria Math" panose="02040503050406030204" pitchFamily="18" charset="0"/>
                      </a:rPr>
                      <m:t>4</m:t>
                    </m:r>
                    <m:r>
                      <a:rPr lang="en-US" altLang="zh-CN" sz="1400" b="0" i="1" smtClean="0">
                        <a:latin typeface="Cambria Math" panose="02040503050406030204" pitchFamily="18" charset="0"/>
                        <a:ea typeface="Cambria Math" panose="02040503050406030204" pitchFamily="18" charset="0"/>
                      </a:rPr>
                      <m:t>×4 </m:t>
                    </m:r>
                  </m:oMath>
                </a14:m>
                <a:r>
                  <a:rPr lang="en-US" altLang="zh-CN" sz="1400" i="0" dirty="0" smtClean="0"/>
                  <a:t>antennas,4 spatial stream and 540MHz channel bandwidth</a:t>
                </a:r>
                <a:endParaRPr lang="zh-CN" altLang="en-US" sz="1400" i="0" dirty="0"/>
              </a:p>
            </p:txBody>
          </p:sp>
        </mc:Choice>
        <mc:Fallback xmlns="">
          <p:sp>
            <p:nvSpPr>
              <p:cNvPr id="10" name="文本框 9"/>
              <p:cNvSpPr txBox="1">
                <a:spLocks noRot="1" noChangeAspect="1" noMove="1" noResize="1" noEditPoints="1" noAdjustHandles="1" noChangeArrowheads="1" noChangeShapeType="1" noTextEdit="1"/>
              </p:cNvSpPr>
              <p:nvPr/>
            </p:nvSpPr>
            <p:spPr>
              <a:xfrm>
                <a:off x="2528795" y="5878454"/>
                <a:ext cx="4464496" cy="523220"/>
              </a:xfrm>
              <a:prstGeom prst="rect">
                <a:avLst/>
              </a:prstGeom>
              <a:blipFill rotWithShape="0">
                <a:blip r:embed="rId4"/>
                <a:stretch>
                  <a:fillRect l="-410" t="-1163" b="-1162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183698377"/>
      </p:ext>
    </p:extLst>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15</a:t>
            </a:fld>
            <a:endParaRPr kumimoji="0" lang="en-GB" altLang="zh-CN" sz="1200" b="0" i="0" dirty="0">
              <a:solidFill>
                <a:srgbClr val="000000"/>
              </a:solidFill>
            </a:endParaRPr>
          </a:p>
        </p:txBody>
      </p:sp>
      <p:sp>
        <p:nvSpPr>
          <p:cNvPr id="5"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smtClean="0"/>
              <a:t>Simulation</a:t>
            </a:r>
            <a:endParaRPr kumimoji="0" lang="en-US" altLang="zh-CN" i="0" kern="0" dirty="0"/>
          </a:p>
        </p:txBody>
      </p:sp>
      <p:pic>
        <p:nvPicPr>
          <p:cNvPr id="2" name="图片 1"/>
          <p:cNvPicPr>
            <a:picLocks noChangeAspect="1"/>
          </p:cNvPicPr>
          <p:nvPr/>
        </p:nvPicPr>
        <p:blipFill>
          <a:blip r:embed="rId3"/>
          <a:stretch>
            <a:fillRect/>
          </a:stretch>
        </p:blipFill>
        <p:spPr>
          <a:xfrm>
            <a:off x="1769399" y="1927226"/>
            <a:ext cx="5681401" cy="3865800"/>
          </a:xfrm>
          <a:prstGeom prst="rect">
            <a:avLst/>
          </a:prstGeom>
        </p:spPr>
      </p:pic>
      <p:sp>
        <p:nvSpPr>
          <p:cNvPr id="8" name="文本框 7"/>
          <p:cNvSpPr txBox="1"/>
          <p:nvPr/>
        </p:nvSpPr>
        <p:spPr>
          <a:xfrm>
            <a:off x="624812" y="1195388"/>
            <a:ext cx="8012162" cy="458074"/>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1800" b="1" i="0" dirty="0" smtClean="0"/>
              <a:t>Simulation Results</a:t>
            </a:r>
          </a:p>
        </p:txBody>
      </p:sp>
      <mc:AlternateContent xmlns:mc="http://schemas.openxmlformats.org/markup-compatibility/2006" xmlns:a14="http://schemas.microsoft.com/office/drawing/2010/main">
        <mc:Choice Requires="a14">
          <p:sp>
            <p:nvSpPr>
              <p:cNvPr id="10" name="文本框 9"/>
              <p:cNvSpPr txBox="1"/>
              <p:nvPr/>
            </p:nvSpPr>
            <p:spPr>
              <a:xfrm>
                <a:off x="2528795" y="5878454"/>
                <a:ext cx="4464496" cy="523220"/>
              </a:xfrm>
              <a:prstGeom prst="rect">
                <a:avLst/>
              </a:prstGeom>
              <a:noFill/>
            </p:spPr>
            <p:txBody>
              <a:bodyPr wrap="square" rtlCol="0">
                <a:spAutoFit/>
              </a:bodyPr>
              <a:lstStyle/>
              <a:p>
                <a:r>
                  <a:rPr lang="en-US" altLang="zh-CN" sz="1400" i="0" dirty="0" smtClean="0"/>
                  <a:t>Fig.6. Simulation Results for 64QAM,</a:t>
                </a:r>
                <a14:m>
                  <m:oMath xmlns:m="http://schemas.openxmlformats.org/officeDocument/2006/math">
                    <m:r>
                      <a:rPr lang="en-US" altLang="zh-CN" sz="1400" b="0" i="1" smtClean="0">
                        <a:latin typeface="Cambria Math" panose="02040503050406030204" pitchFamily="18" charset="0"/>
                      </a:rPr>
                      <m:t>4</m:t>
                    </m:r>
                    <m:r>
                      <a:rPr lang="en-US" altLang="zh-CN" sz="1400" b="0" i="1" smtClean="0">
                        <a:latin typeface="Cambria Math" panose="02040503050406030204" pitchFamily="18" charset="0"/>
                        <a:ea typeface="Cambria Math" panose="02040503050406030204" pitchFamily="18" charset="0"/>
                      </a:rPr>
                      <m:t>×4</m:t>
                    </m:r>
                  </m:oMath>
                </a14:m>
                <a:r>
                  <a:rPr lang="en-US" altLang="zh-CN" sz="1400" i="0" dirty="0" smtClean="0"/>
                  <a:t>antennas,4 spatial stream and 540MHz channel bandwidth</a:t>
                </a:r>
                <a:endParaRPr lang="zh-CN" altLang="en-US" sz="1400" i="0" dirty="0"/>
              </a:p>
            </p:txBody>
          </p:sp>
        </mc:Choice>
        <mc:Fallback xmlns="">
          <p:sp>
            <p:nvSpPr>
              <p:cNvPr id="10" name="文本框 9"/>
              <p:cNvSpPr txBox="1">
                <a:spLocks noRot="1" noChangeAspect="1" noMove="1" noResize="1" noEditPoints="1" noAdjustHandles="1" noChangeArrowheads="1" noChangeShapeType="1" noTextEdit="1"/>
              </p:cNvSpPr>
              <p:nvPr/>
            </p:nvSpPr>
            <p:spPr>
              <a:xfrm>
                <a:off x="2528795" y="5878454"/>
                <a:ext cx="4464496" cy="523220"/>
              </a:xfrm>
              <a:prstGeom prst="rect">
                <a:avLst/>
              </a:prstGeom>
              <a:blipFill rotWithShape="0">
                <a:blip r:embed="rId4"/>
                <a:stretch>
                  <a:fillRect l="-410" t="-1163" b="-1162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233710631"/>
      </p:ext>
    </p:extLst>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16</a:t>
            </a:fld>
            <a:endParaRPr kumimoji="0" lang="en-GB" altLang="zh-CN" sz="1200" b="0" i="0" dirty="0">
              <a:solidFill>
                <a:srgbClr val="000000"/>
              </a:solidFill>
            </a:endParaRPr>
          </a:p>
        </p:txBody>
      </p:sp>
      <p:sp>
        <p:nvSpPr>
          <p:cNvPr id="5"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smtClean="0"/>
              <a:t>Simulation</a:t>
            </a:r>
            <a:endParaRPr kumimoji="0" lang="en-US" altLang="zh-CN" i="0" kern="0" dirty="0"/>
          </a:p>
        </p:txBody>
      </p:sp>
      <p:sp>
        <p:nvSpPr>
          <p:cNvPr id="8" name="文本框 7"/>
          <p:cNvSpPr txBox="1"/>
          <p:nvPr/>
        </p:nvSpPr>
        <p:spPr>
          <a:xfrm>
            <a:off x="624812" y="1195388"/>
            <a:ext cx="8012162" cy="458074"/>
          </a:xfrm>
          <a:prstGeom prst="rect">
            <a:avLst/>
          </a:prstGeom>
          <a:noFill/>
        </p:spPr>
        <p:txBody>
          <a:bodyPr wrap="square" rtlCol="0">
            <a:spAutoFit/>
          </a:bodyPr>
          <a:lstStyle/>
          <a:p>
            <a:pPr marL="285750" indent="-285750" algn="just">
              <a:lnSpc>
                <a:spcPct val="150000"/>
              </a:lnSpc>
              <a:buFont typeface="Arial" panose="020B0604020202020204" pitchFamily="34" charset="0"/>
              <a:buChar char="•"/>
            </a:pPr>
            <a:r>
              <a:rPr lang="en-US" altLang="zh-CN" sz="1800" b="1" i="0" dirty="0" smtClean="0"/>
              <a:t>Simulation Results</a:t>
            </a:r>
          </a:p>
        </p:txBody>
      </p:sp>
      <mc:AlternateContent xmlns:mc="http://schemas.openxmlformats.org/markup-compatibility/2006" xmlns:a14="http://schemas.microsoft.com/office/drawing/2010/main">
        <mc:Choice Requires="a14">
          <p:sp>
            <p:nvSpPr>
              <p:cNvPr id="9" name="文本框 8"/>
              <p:cNvSpPr txBox="1"/>
              <p:nvPr/>
            </p:nvSpPr>
            <p:spPr>
              <a:xfrm>
                <a:off x="2528795" y="5878454"/>
                <a:ext cx="4464496" cy="523220"/>
              </a:xfrm>
              <a:prstGeom prst="rect">
                <a:avLst/>
              </a:prstGeom>
              <a:noFill/>
            </p:spPr>
            <p:txBody>
              <a:bodyPr wrap="square" rtlCol="0">
                <a:spAutoFit/>
              </a:bodyPr>
              <a:lstStyle/>
              <a:p>
                <a:r>
                  <a:rPr lang="en-US" altLang="zh-CN" sz="1400" i="0" dirty="0" smtClean="0"/>
                  <a:t>Fig.7. Simulation Results for QPSK,</a:t>
                </a:r>
                <a14:m>
                  <m:oMath xmlns:m="http://schemas.openxmlformats.org/officeDocument/2006/math">
                    <m:r>
                      <a:rPr lang="en-US" altLang="zh-CN" sz="1400" b="0" i="1" smtClean="0">
                        <a:latin typeface="Cambria Math" panose="02040503050406030204" pitchFamily="18" charset="0"/>
                      </a:rPr>
                      <m:t>1</m:t>
                    </m:r>
                    <m:r>
                      <a:rPr lang="en-US" altLang="zh-CN" sz="1400" b="0" i="1" smtClean="0">
                        <a:latin typeface="Cambria Math" panose="02040503050406030204" pitchFamily="18" charset="0"/>
                        <a:ea typeface="Cambria Math" panose="02040503050406030204" pitchFamily="18" charset="0"/>
                      </a:rPr>
                      <m:t>×1</m:t>
                    </m:r>
                  </m:oMath>
                </a14:m>
                <a:r>
                  <a:rPr lang="en-US" altLang="zh-CN" sz="1400" i="0" dirty="0" smtClean="0"/>
                  <a:t>antennas,1 spatial stream and 540MHz channel bandwidth</a:t>
                </a:r>
                <a:endParaRPr lang="zh-CN" altLang="en-US" sz="1400" i="0" dirty="0"/>
              </a:p>
            </p:txBody>
          </p:sp>
        </mc:Choice>
        <mc:Fallback xmlns="">
          <p:sp>
            <p:nvSpPr>
              <p:cNvPr id="9" name="文本框 8"/>
              <p:cNvSpPr txBox="1">
                <a:spLocks noRot="1" noChangeAspect="1" noMove="1" noResize="1" noEditPoints="1" noAdjustHandles="1" noChangeArrowheads="1" noChangeShapeType="1" noTextEdit="1"/>
              </p:cNvSpPr>
              <p:nvPr/>
            </p:nvSpPr>
            <p:spPr>
              <a:xfrm>
                <a:off x="2528795" y="5878454"/>
                <a:ext cx="4464496" cy="523220"/>
              </a:xfrm>
              <a:prstGeom prst="rect">
                <a:avLst/>
              </a:prstGeom>
              <a:blipFill rotWithShape="0">
                <a:blip r:embed="rId3"/>
                <a:stretch>
                  <a:fillRect l="-410" t="-1163" r="-1230" b="-11628"/>
                </a:stretch>
              </a:blipFill>
            </p:spPr>
            <p:txBody>
              <a:bodyPr/>
              <a:lstStyle/>
              <a:p>
                <a:r>
                  <a:rPr lang="zh-CN" altLang="en-US">
                    <a:noFill/>
                  </a:rPr>
                  <a:t> </a:t>
                </a:r>
              </a:p>
            </p:txBody>
          </p:sp>
        </mc:Fallback>
      </mc:AlternateContent>
      <p:pic>
        <p:nvPicPr>
          <p:cNvPr id="2" name="图片 1"/>
          <p:cNvPicPr>
            <a:picLocks noChangeAspect="1"/>
          </p:cNvPicPr>
          <p:nvPr/>
        </p:nvPicPr>
        <p:blipFill>
          <a:blip r:embed="rId4"/>
          <a:stretch>
            <a:fillRect/>
          </a:stretch>
        </p:blipFill>
        <p:spPr>
          <a:xfrm>
            <a:off x="1763688" y="1713643"/>
            <a:ext cx="5732401" cy="4120800"/>
          </a:xfrm>
          <a:prstGeom prst="rect">
            <a:avLst/>
          </a:prstGeom>
        </p:spPr>
      </p:pic>
    </p:spTree>
    <p:extLst>
      <p:ext uri="{BB962C8B-B14F-4D97-AF65-F5344CB8AC3E}">
        <p14:creationId xmlns:p14="http://schemas.microsoft.com/office/powerpoint/2010/main" val="871481321"/>
      </p:ext>
    </p:extLst>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17</a:t>
            </a:fld>
            <a:endParaRPr kumimoji="0" lang="en-GB" altLang="zh-CN" sz="1200" b="0" i="0" dirty="0">
              <a:solidFill>
                <a:srgbClr val="000000"/>
              </a:solidFill>
            </a:endParaRPr>
          </a:p>
        </p:txBody>
      </p:sp>
      <p:sp>
        <p:nvSpPr>
          <p:cNvPr id="5" name="标题 1"/>
          <p:cNvSpPr txBox="1">
            <a:spLocks/>
          </p:cNvSpPr>
          <p:nvPr/>
        </p:nvSpPr>
        <p:spPr>
          <a:xfrm>
            <a:off x="692597"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smtClean="0"/>
              <a:t>Conclusion</a:t>
            </a:r>
            <a:endParaRPr kumimoji="0" lang="en-US" altLang="zh-CN" i="0" kern="0" dirty="0"/>
          </a:p>
        </p:txBody>
      </p:sp>
      <p:sp>
        <p:nvSpPr>
          <p:cNvPr id="6" name="文本框 5"/>
          <p:cNvSpPr txBox="1"/>
          <p:nvPr/>
        </p:nvSpPr>
        <p:spPr>
          <a:xfrm>
            <a:off x="802891" y="1628800"/>
            <a:ext cx="7551811" cy="3170099"/>
          </a:xfrm>
          <a:prstGeom prst="rect">
            <a:avLst/>
          </a:prstGeom>
          <a:noFill/>
        </p:spPr>
        <p:txBody>
          <a:bodyPr wrap="square" rtlCol="0">
            <a:spAutoFit/>
          </a:bodyPr>
          <a:lstStyle/>
          <a:p>
            <a:pPr marL="285750" indent="-285750" algn="just">
              <a:spcBef>
                <a:spcPts val="600"/>
              </a:spcBef>
              <a:spcAft>
                <a:spcPts val="600"/>
              </a:spcAft>
              <a:buFont typeface="Arial" panose="020B0604020202020204" pitchFamily="34" charset="0"/>
              <a:buChar char="•"/>
            </a:pPr>
            <a:r>
              <a:rPr lang="en-US" altLang="zh-CN" sz="1800" i="0" dirty="0" smtClean="0"/>
              <a:t>The inserted ZCZ sequences can work as time domain multiplexed pilots to do phase tracking.</a:t>
            </a:r>
          </a:p>
          <a:p>
            <a:pPr marL="285750" indent="-285750" algn="just">
              <a:spcBef>
                <a:spcPts val="600"/>
              </a:spcBef>
              <a:spcAft>
                <a:spcPts val="600"/>
              </a:spcAft>
              <a:buFont typeface="Arial" panose="020B0604020202020204" pitchFamily="34" charset="0"/>
              <a:buChar char="•"/>
            </a:pPr>
            <a:r>
              <a:rPr lang="en-US" altLang="zh-CN" sz="1800" i="0" dirty="0" smtClean="0"/>
              <a:t>The proposed frame structure can utilize the pilots as a CP of short 64-sub-blocks (540MHz) or 128-sub-blocks(1080MHz) when the receiver is out of STBC operation and cyclic shift values are integral multiple of 64 and the channel impulse response energy is almost concentrated in a few taps and the tap number is less than the length of short CP.</a:t>
            </a:r>
          </a:p>
          <a:p>
            <a:pPr marL="285750" indent="-285750" algn="just">
              <a:spcBef>
                <a:spcPts val="600"/>
              </a:spcBef>
              <a:spcAft>
                <a:spcPts val="600"/>
              </a:spcAft>
              <a:buFont typeface="Arial" panose="020B0604020202020204" pitchFamily="34" charset="0"/>
              <a:buChar char="•"/>
            </a:pPr>
            <a:r>
              <a:rPr lang="en-US" altLang="zh-CN" sz="1800" i="0" dirty="0" smtClean="0"/>
              <a:t>The simulation results show that the proposed time domain multiplexed pilots design and frame structure can help to improve the SC</a:t>
            </a:r>
            <a:r>
              <a:rPr lang="zh-CN" altLang="en-US" sz="1800" i="0" dirty="0"/>
              <a:t> </a:t>
            </a:r>
            <a:r>
              <a:rPr lang="en-US" altLang="zh-CN" sz="1800" i="0" dirty="0" smtClean="0"/>
              <a:t>MIMO</a:t>
            </a:r>
            <a:r>
              <a:rPr lang="zh-CN" altLang="en-US" sz="1800" i="0" dirty="0"/>
              <a:t> </a:t>
            </a:r>
            <a:r>
              <a:rPr lang="en-US" altLang="zh-CN" sz="1800" i="0" dirty="0" smtClean="0"/>
              <a:t>systems’ performance.</a:t>
            </a:r>
            <a:endParaRPr lang="zh-CN" altLang="en-US" sz="1800" i="0" dirty="0"/>
          </a:p>
        </p:txBody>
      </p:sp>
    </p:spTree>
    <p:extLst>
      <p:ext uri="{BB962C8B-B14F-4D97-AF65-F5344CB8AC3E}">
        <p14:creationId xmlns:p14="http://schemas.microsoft.com/office/powerpoint/2010/main" val="3446349298"/>
      </p:ext>
    </p:extLst>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18</a:t>
            </a:fld>
            <a:endParaRPr kumimoji="0" lang="en-GB" altLang="zh-CN" sz="1200" b="0" i="0" dirty="0">
              <a:solidFill>
                <a:srgbClr val="000000"/>
              </a:solidFill>
            </a:endParaRPr>
          </a:p>
        </p:txBody>
      </p:sp>
      <p:sp>
        <p:nvSpPr>
          <p:cNvPr id="7" name="标题 1"/>
          <p:cNvSpPr txBox="1">
            <a:spLocks/>
          </p:cNvSpPr>
          <p:nvPr/>
        </p:nvSpPr>
        <p:spPr>
          <a:xfrm>
            <a:off x="806684" y="2924944"/>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kumimoji="0" lang="en-US" altLang="zh-CN" i="0" dirty="0">
                <a:solidFill>
                  <a:srgbClr val="000000"/>
                </a:solidFill>
              </a:rPr>
              <a:t>Thanks for Your </a:t>
            </a:r>
            <a:r>
              <a:rPr kumimoji="0" lang="en-US" altLang="zh-CN" i="0" dirty="0" smtClean="0">
                <a:solidFill>
                  <a:srgbClr val="000000"/>
                </a:solidFill>
              </a:rPr>
              <a:t>Attention.</a:t>
            </a:r>
            <a:endParaRPr kumimoji="0" lang="zh-CN" altLang="en-US" i="0" kern="0" dirty="0">
              <a:solidFill>
                <a:srgbClr val="000000"/>
              </a:solidFill>
            </a:endParaRPr>
          </a:p>
        </p:txBody>
      </p:sp>
    </p:spTree>
    <p:extLst>
      <p:ext uri="{BB962C8B-B14F-4D97-AF65-F5344CB8AC3E}">
        <p14:creationId xmlns:p14="http://schemas.microsoft.com/office/powerpoint/2010/main" val="1735385485"/>
      </p:ext>
    </p:extLst>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2</a:t>
            </a:fld>
            <a:endParaRPr kumimoji="0" lang="en-GB" altLang="zh-CN" sz="1200" b="0" i="0" dirty="0">
              <a:solidFill>
                <a:srgbClr val="000000"/>
              </a:solidFill>
            </a:endParaRPr>
          </a:p>
        </p:txBody>
      </p:sp>
      <p:sp>
        <p:nvSpPr>
          <p:cNvPr id="7" name="标题 1"/>
          <p:cNvSpPr txBox="1">
            <a:spLocks/>
          </p:cNvSpPr>
          <p:nvPr/>
        </p:nvSpPr>
        <p:spPr>
          <a:xfrm>
            <a:off x="685800" y="90805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kumimoji="0" lang="en-US" altLang="zh-CN" i="0" kern="0" dirty="0" smtClean="0">
                <a:solidFill>
                  <a:srgbClr val="000000"/>
                </a:solidFill>
              </a:rPr>
              <a:t>Abstract</a:t>
            </a:r>
            <a:endParaRPr kumimoji="0" lang="zh-CN" altLang="en-US" i="0" kern="0" dirty="0">
              <a:solidFill>
                <a:srgbClr val="000000"/>
              </a:solidFill>
            </a:endParaRPr>
          </a:p>
        </p:txBody>
      </p:sp>
      <p:sp>
        <p:nvSpPr>
          <p:cNvPr id="8" name="内容占位符 2"/>
          <p:cNvSpPr txBox="1">
            <a:spLocks/>
          </p:cNvSpPr>
          <p:nvPr/>
        </p:nvSpPr>
        <p:spPr bwMode="auto">
          <a:xfrm>
            <a:off x="684213" y="1974850"/>
            <a:ext cx="7773987" cy="3326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just">
              <a:spcBef>
                <a:spcPts val="1200"/>
              </a:spcBef>
              <a:spcAft>
                <a:spcPts val="600"/>
              </a:spcAft>
            </a:pPr>
            <a:r>
              <a:rPr kumimoji="0" lang="en-US" altLang="zh-CN" sz="1800" b="0" i="0" dirty="0" smtClean="0">
                <a:solidFill>
                  <a:srgbClr val="000000"/>
                </a:solidFill>
              </a:rPr>
              <a:t>This </a:t>
            </a:r>
            <a:r>
              <a:rPr kumimoji="0" lang="en-US" altLang="zh-CN" sz="1800" b="0" i="0" dirty="0">
                <a:solidFill>
                  <a:srgbClr val="000000"/>
                </a:solidFill>
              </a:rPr>
              <a:t>presentation </a:t>
            </a:r>
            <a:r>
              <a:rPr kumimoji="0" lang="en-US" altLang="zh-CN" sz="1800" b="0" i="0" dirty="0" smtClean="0">
                <a:solidFill>
                  <a:srgbClr val="000000"/>
                </a:solidFill>
              </a:rPr>
              <a:t>describes a design of time domain multiplexed pilots for IEEE802.11 </a:t>
            </a:r>
            <a:r>
              <a:rPr kumimoji="0" lang="en-US" altLang="zh-CN" sz="1800" b="0" i="0" dirty="0" err="1">
                <a:solidFill>
                  <a:srgbClr val="000000"/>
                </a:solidFill>
              </a:rPr>
              <a:t>aj</a:t>
            </a:r>
            <a:r>
              <a:rPr kumimoji="0" lang="en-US" altLang="zh-CN" sz="1800" b="0" i="0" dirty="0">
                <a:solidFill>
                  <a:srgbClr val="000000"/>
                </a:solidFill>
              </a:rPr>
              <a:t> (45GHz</a:t>
            </a:r>
            <a:r>
              <a:rPr kumimoji="0" lang="en-US" altLang="zh-CN" sz="1800" b="0" i="0" dirty="0" smtClean="0">
                <a:solidFill>
                  <a:srgbClr val="000000"/>
                </a:solidFill>
              </a:rPr>
              <a:t>) SC PHY</a:t>
            </a:r>
            <a:r>
              <a:rPr kumimoji="0" lang="zh-CN" altLang="en-US" sz="1800" b="0" i="0" dirty="0" smtClean="0">
                <a:solidFill>
                  <a:srgbClr val="000000"/>
                </a:solidFill>
              </a:rPr>
              <a:t>，</a:t>
            </a:r>
            <a:r>
              <a:rPr kumimoji="0" lang="en-US" altLang="zh-CN" sz="1800" b="0" i="0" dirty="0" smtClean="0">
                <a:solidFill>
                  <a:srgbClr val="000000"/>
                </a:solidFill>
              </a:rPr>
              <a:t>which can be used to track residual carrier frequency offset and phase errors.</a:t>
            </a:r>
          </a:p>
          <a:p>
            <a:pPr algn="just">
              <a:spcBef>
                <a:spcPts val="1200"/>
              </a:spcBef>
              <a:spcAft>
                <a:spcPts val="600"/>
              </a:spcAft>
            </a:pPr>
            <a:r>
              <a:rPr kumimoji="0" lang="en-US" altLang="zh-CN" sz="1800" b="0" i="0" dirty="0" smtClean="0">
                <a:solidFill>
                  <a:srgbClr val="000000"/>
                </a:solidFill>
                <a:uFill>
                  <a:solidFill>
                    <a:schemeClr val="accent5">
                      <a:lumMod val="50000"/>
                    </a:schemeClr>
                  </a:solidFill>
                </a:uFill>
              </a:rPr>
              <a:t>With the proposed design, time domain multiplexed pilots can also be used as short </a:t>
            </a:r>
            <a:r>
              <a:rPr kumimoji="0" lang="en-US" altLang="zh-CN" sz="1800" b="0" i="0" dirty="0">
                <a:solidFill>
                  <a:srgbClr val="000000"/>
                </a:solidFill>
                <a:uFill>
                  <a:solidFill>
                    <a:schemeClr val="accent5">
                      <a:lumMod val="50000"/>
                    </a:schemeClr>
                  </a:solidFill>
                </a:uFill>
              </a:rPr>
              <a:t>Cyclic </a:t>
            </a:r>
            <a:r>
              <a:rPr kumimoji="0" lang="en-US" altLang="zh-CN" sz="1800" b="0" i="0" dirty="0" smtClean="0">
                <a:solidFill>
                  <a:srgbClr val="000000"/>
                </a:solidFill>
                <a:uFill>
                  <a:solidFill>
                    <a:schemeClr val="accent5">
                      <a:lumMod val="50000"/>
                    </a:schemeClr>
                  </a:solidFill>
                </a:uFill>
              </a:rPr>
              <a:t>Prefix (CP) when the cyclic shift values are integral multiple of 64 (for 540MHz channel bandwidth) or 128 ( for 1080MHz channel bandwidth)  and  the channel impulse response energy is almost concentrated in a few taps and the tap number is less than the length of short CP. </a:t>
            </a:r>
          </a:p>
        </p:txBody>
      </p:sp>
    </p:spTree>
    <p:extLst>
      <p:ext uri="{BB962C8B-B14F-4D97-AF65-F5344CB8AC3E}">
        <p14:creationId xmlns:p14="http://schemas.microsoft.com/office/powerpoint/2010/main" val="436760258"/>
      </p:ext>
    </p:extLst>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3</a:t>
            </a:fld>
            <a:endParaRPr kumimoji="0" lang="en-GB" altLang="zh-CN" sz="1200" b="0" i="0" dirty="0">
              <a:solidFill>
                <a:srgbClr val="000000"/>
              </a:solidFill>
            </a:endParaRPr>
          </a:p>
        </p:txBody>
      </p:sp>
      <p:sp>
        <p:nvSpPr>
          <p:cNvPr id="5"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smtClean="0"/>
              <a:t>Outline</a:t>
            </a:r>
            <a:endParaRPr kumimoji="0" lang="zh-CN" altLang="en-US" i="0" kern="0" dirty="0"/>
          </a:p>
        </p:txBody>
      </p:sp>
      <p:sp>
        <p:nvSpPr>
          <p:cNvPr id="6" name="内容占位符 2"/>
          <p:cNvSpPr txBox="1">
            <a:spLocks/>
          </p:cNvSpPr>
          <p:nvPr/>
        </p:nvSpPr>
        <p:spPr>
          <a:xfrm>
            <a:off x="1226840" y="1628800"/>
            <a:ext cx="676652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457200" indent="-457200">
              <a:lnSpc>
                <a:spcPct val="150000"/>
              </a:lnSpc>
              <a:buFont typeface="+mj-lt"/>
              <a:buAutoNum type="arabicPeriod"/>
            </a:pPr>
            <a:r>
              <a:rPr kumimoji="0" lang="en-US" altLang="zh-CN" b="0" i="0" kern="0" dirty="0" smtClean="0"/>
              <a:t>Background</a:t>
            </a:r>
          </a:p>
          <a:p>
            <a:pPr marL="457200" indent="-457200">
              <a:lnSpc>
                <a:spcPct val="150000"/>
              </a:lnSpc>
              <a:buFont typeface="+mj-lt"/>
              <a:buAutoNum type="arabicPeriod"/>
            </a:pPr>
            <a:r>
              <a:rPr kumimoji="0" lang="en-US" altLang="zh-CN" b="0" i="0" kern="0" dirty="0" smtClean="0"/>
              <a:t>Frame Structure for Data SC PHY</a:t>
            </a:r>
          </a:p>
          <a:p>
            <a:pPr marL="457200" indent="-457200">
              <a:lnSpc>
                <a:spcPct val="150000"/>
              </a:lnSpc>
              <a:buFont typeface="+mj-lt"/>
              <a:buAutoNum type="arabicPeriod"/>
            </a:pPr>
            <a:r>
              <a:rPr kumimoji="0" lang="en-US" altLang="zh-CN" b="0" i="0" kern="0" dirty="0" smtClean="0"/>
              <a:t>Simulation </a:t>
            </a:r>
          </a:p>
          <a:p>
            <a:pPr marL="457200" indent="-457200">
              <a:lnSpc>
                <a:spcPct val="150000"/>
              </a:lnSpc>
              <a:buFont typeface="+mj-lt"/>
              <a:buAutoNum type="arabicPeriod"/>
            </a:pPr>
            <a:r>
              <a:rPr kumimoji="0" lang="en-US" altLang="zh-CN" b="0" i="0" kern="0" dirty="0" smtClean="0"/>
              <a:t>Conclusion</a:t>
            </a:r>
          </a:p>
          <a:p>
            <a:pPr marL="457200" indent="-457200">
              <a:buFont typeface="+mj-lt"/>
              <a:buAutoNum type="arabicPeriod"/>
            </a:pPr>
            <a:endParaRPr kumimoji="0" lang="en-US" altLang="zh-CN" sz="2800" b="0" i="0" kern="0" dirty="0" smtClean="0"/>
          </a:p>
          <a:p>
            <a:pPr marL="457200" indent="-457200">
              <a:buFont typeface="+mj-lt"/>
              <a:buAutoNum type="arabicPeriod"/>
            </a:pPr>
            <a:endParaRPr kumimoji="0" lang="en-US" altLang="zh-CN" sz="2800" b="0" i="0" kern="0" dirty="0" smtClean="0"/>
          </a:p>
          <a:p>
            <a:pPr marL="457200" indent="-457200">
              <a:buFont typeface="+mj-lt"/>
              <a:buAutoNum type="arabicPeriod"/>
            </a:pPr>
            <a:endParaRPr kumimoji="0" lang="zh-CN" altLang="en-US" sz="2800" b="0" i="0" kern="0" dirty="0"/>
          </a:p>
        </p:txBody>
      </p:sp>
    </p:spTree>
    <p:extLst>
      <p:ext uri="{BB962C8B-B14F-4D97-AF65-F5344CB8AC3E}">
        <p14:creationId xmlns:p14="http://schemas.microsoft.com/office/powerpoint/2010/main" val="3165185239"/>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4</a:t>
            </a:fld>
            <a:endParaRPr kumimoji="0" lang="en-GB" altLang="zh-CN" sz="1200" b="0" i="0" dirty="0">
              <a:solidFill>
                <a:srgbClr val="000000"/>
              </a:solidFill>
            </a:endParaRPr>
          </a:p>
        </p:txBody>
      </p:sp>
      <p:sp>
        <p:nvSpPr>
          <p:cNvPr id="7" name="标题 1"/>
          <p:cNvSpPr txBox="1">
            <a:spLocks/>
          </p:cNvSpPr>
          <p:nvPr/>
        </p:nvSpPr>
        <p:spPr>
          <a:xfrm>
            <a:off x="684213" y="711696"/>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kumimoji="0" lang="en-US" altLang="zh-CN" i="0" kern="0" dirty="0" smtClean="0">
                <a:solidFill>
                  <a:srgbClr val="000000"/>
                </a:solidFill>
              </a:rPr>
              <a:t>Background</a:t>
            </a:r>
            <a:endParaRPr kumimoji="0" lang="zh-CN" altLang="en-US" i="0" kern="0" dirty="0">
              <a:solidFill>
                <a:srgbClr val="000000"/>
              </a:solidFill>
            </a:endParaRPr>
          </a:p>
        </p:txBody>
      </p:sp>
      <p:sp>
        <p:nvSpPr>
          <p:cNvPr id="9" name="文本占位符 2"/>
          <p:cNvSpPr txBox="1">
            <a:spLocks/>
          </p:cNvSpPr>
          <p:nvPr/>
        </p:nvSpPr>
        <p:spPr>
          <a:xfrm>
            <a:off x="887685" y="1556792"/>
            <a:ext cx="7444830" cy="4464496"/>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lgn="just">
              <a:spcBef>
                <a:spcPts val="1200"/>
              </a:spcBef>
              <a:spcAft>
                <a:spcPts val="600"/>
              </a:spcAft>
            </a:pPr>
            <a:r>
              <a:rPr kumimoji="0" lang="en-US" altLang="zh-CN" sz="1800" b="0" i="0" dirty="0">
                <a:solidFill>
                  <a:srgbClr val="000000"/>
                </a:solidFill>
              </a:rPr>
              <a:t>Carrier frequency offset and phase </a:t>
            </a:r>
            <a:r>
              <a:rPr kumimoji="0" lang="en-US" altLang="zh-CN" sz="1800" b="0" i="0" dirty="0" smtClean="0">
                <a:solidFill>
                  <a:srgbClr val="000000"/>
                </a:solidFill>
              </a:rPr>
              <a:t>errors </a:t>
            </a:r>
            <a:r>
              <a:rPr kumimoji="0" lang="en-US" altLang="zh-CN" sz="1800" b="0" i="0" dirty="0">
                <a:solidFill>
                  <a:srgbClr val="000000"/>
                </a:solidFill>
              </a:rPr>
              <a:t>are critical factors to degrade the system performance in SC MIMO systems as in other communication systems. Pilots are inserted to aid receiver to track residual carrier frequency offset and phase </a:t>
            </a:r>
            <a:r>
              <a:rPr kumimoji="0" lang="en-US" altLang="zh-CN" sz="1800" b="0" i="0" dirty="0" smtClean="0">
                <a:solidFill>
                  <a:srgbClr val="000000"/>
                </a:solidFill>
              </a:rPr>
              <a:t>errors.</a:t>
            </a:r>
          </a:p>
          <a:p>
            <a:pPr algn="just">
              <a:spcBef>
                <a:spcPts val="1200"/>
              </a:spcBef>
              <a:spcAft>
                <a:spcPts val="600"/>
              </a:spcAft>
            </a:pPr>
            <a:r>
              <a:rPr kumimoji="0" lang="en-US" altLang="zh-CN" sz="1800" b="0" i="0" dirty="0">
                <a:solidFill>
                  <a:srgbClr val="000000"/>
                </a:solidFill>
              </a:rPr>
              <a:t>Frequency domain multiplexed pilots insertion usually requires FFT and IFFT operations in the transmitter, which will increase the complexity and cost of transmitter </a:t>
            </a:r>
            <a:r>
              <a:rPr kumimoji="0" lang="en-US" altLang="zh-CN" sz="1800" b="0" i="0" dirty="0" smtClean="0">
                <a:solidFill>
                  <a:srgbClr val="000000"/>
                </a:solidFill>
              </a:rPr>
              <a:t>when comparing to </a:t>
            </a:r>
            <a:r>
              <a:rPr kumimoji="0" lang="en-US" altLang="zh-CN" sz="1800" b="0" i="0" dirty="0">
                <a:solidFill>
                  <a:srgbClr val="000000"/>
                </a:solidFill>
              </a:rPr>
              <a:t>time domain multiplexed pilots</a:t>
            </a:r>
            <a:r>
              <a:rPr kumimoji="0" lang="en-US" altLang="zh-CN" sz="1800" b="0" i="0" dirty="0" smtClean="0">
                <a:solidFill>
                  <a:srgbClr val="000000"/>
                </a:solidFill>
              </a:rPr>
              <a:t>.</a:t>
            </a:r>
          </a:p>
          <a:p>
            <a:pPr algn="just">
              <a:spcBef>
                <a:spcPts val="1200"/>
              </a:spcBef>
              <a:spcAft>
                <a:spcPts val="600"/>
              </a:spcAft>
            </a:pPr>
            <a:r>
              <a:rPr kumimoji="0" lang="en-US" altLang="zh-CN" sz="1800" b="0" i="0" dirty="0" smtClean="0">
                <a:solidFill>
                  <a:srgbClr val="000000"/>
                </a:solidFill>
              </a:rPr>
              <a:t>The </a:t>
            </a:r>
            <a:r>
              <a:rPr kumimoji="0" lang="en-US" altLang="zh-CN" sz="1800" b="0" i="0" dirty="0">
                <a:solidFill>
                  <a:srgbClr val="000000"/>
                </a:solidFill>
              </a:rPr>
              <a:t>u</a:t>
            </a:r>
            <a:r>
              <a:rPr kumimoji="0" lang="en-US" altLang="zh-CN" sz="1800" b="0" i="0" dirty="0" smtClean="0">
                <a:solidFill>
                  <a:srgbClr val="000000"/>
                </a:solidFill>
              </a:rPr>
              <a:t>nique </a:t>
            </a:r>
            <a:r>
              <a:rPr kumimoji="0" lang="en-US" altLang="zh-CN" sz="1800" b="0" i="0" dirty="0">
                <a:solidFill>
                  <a:srgbClr val="000000"/>
                </a:solidFill>
              </a:rPr>
              <a:t>word(UW) is one of the most widely used traditional time domain multiplexed pilots for SC systems, e.g. in IEEE 802.11 ad protocols the UW format is </a:t>
            </a:r>
            <a:r>
              <a:rPr kumimoji="0" lang="en-US" altLang="zh-CN" sz="1800" b="0" i="0" dirty="0" smtClean="0">
                <a:solidFill>
                  <a:srgbClr val="000000"/>
                </a:solidFill>
              </a:rPr>
              <a:t>adopted.</a:t>
            </a:r>
            <a:endParaRPr kumimoji="0" lang="en-US" altLang="zh-CN" sz="1800" b="0" i="0" kern="0" dirty="0" smtClean="0"/>
          </a:p>
          <a:p>
            <a:pPr lvl="1"/>
            <a:endParaRPr kumimoji="0" lang="en-US" altLang="zh-CN" sz="1800" i="0" kern="0" dirty="0" smtClean="0"/>
          </a:p>
          <a:p>
            <a:pPr lvl="1"/>
            <a:endParaRPr kumimoji="0" lang="en-US" altLang="zh-CN" sz="1800" i="0" kern="0" dirty="0" smtClean="0"/>
          </a:p>
          <a:p>
            <a:pPr lvl="1"/>
            <a:endParaRPr kumimoji="0" lang="en-US" altLang="zh-CN" sz="1800" i="0" kern="0" dirty="0" smtClean="0"/>
          </a:p>
          <a:p>
            <a:endParaRPr kumimoji="0" lang="en-US" altLang="zh-CN" i="0" kern="0" dirty="0" smtClean="0"/>
          </a:p>
          <a:p>
            <a:endParaRPr kumimoji="0" lang="en-US" altLang="zh-CN" i="0" kern="0" dirty="0" smtClean="0"/>
          </a:p>
        </p:txBody>
      </p:sp>
    </p:spTree>
    <p:extLst>
      <p:ext uri="{BB962C8B-B14F-4D97-AF65-F5344CB8AC3E}">
        <p14:creationId xmlns:p14="http://schemas.microsoft.com/office/powerpoint/2010/main" val="1177484519"/>
      </p:ext>
    </p:extLst>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5</a:t>
            </a:fld>
            <a:endParaRPr kumimoji="0" lang="en-GB" altLang="zh-CN" sz="1200" b="0" i="0" dirty="0">
              <a:solidFill>
                <a:srgbClr val="000000"/>
              </a:solidFill>
            </a:endParaRPr>
          </a:p>
        </p:txBody>
      </p:sp>
      <p:sp>
        <p:nvSpPr>
          <p:cNvPr id="7" name="标题 1"/>
          <p:cNvSpPr txBox="1">
            <a:spLocks/>
          </p:cNvSpPr>
          <p:nvPr/>
        </p:nvSpPr>
        <p:spPr>
          <a:xfrm>
            <a:off x="667234" y="726131"/>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kumimoji="0" lang="en-US" altLang="zh-CN" i="0" kern="0" dirty="0" smtClean="0">
                <a:solidFill>
                  <a:srgbClr val="000000"/>
                </a:solidFill>
              </a:rPr>
              <a:t>Background</a:t>
            </a:r>
            <a:endParaRPr kumimoji="0" lang="zh-CN" altLang="en-US" i="0" kern="0" dirty="0">
              <a:solidFill>
                <a:srgbClr val="000000"/>
              </a:solidFill>
            </a:endParaRPr>
          </a:p>
        </p:txBody>
      </p:sp>
      <p:sp>
        <p:nvSpPr>
          <p:cNvPr id="10" name="文本占位符 2"/>
          <p:cNvSpPr txBox="1">
            <a:spLocks/>
          </p:cNvSpPr>
          <p:nvPr/>
        </p:nvSpPr>
        <p:spPr>
          <a:xfrm>
            <a:off x="684213" y="1484784"/>
            <a:ext cx="7738442" cy="477542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lvl="1" algn="just">
              <a:spcBef>
                <a:spcPts val="1200"/>
              </a:spcBef>
              <a:spcAft>
                <a:spcPts val="600"/>
              </a:spcAft>
            </a:pPr>
            <a:r>
              <a:rPr kumimoji="0" lang="en-US" altLang="zh-CN" sz="1800" i="0" kern="0" dirty="0" smtClean="0"/>
              <a:t>In SISO systems UW can work as classical cyclic prefix (CP).</a:t>
            </a:r>
            <a:r>
              <a:rPr kumimoji="0" lang="en-US" altLang="zh-CN" sz="1800" i="0" dirty="0">
                <a:solidFill>
                  <a:srgbClr val="000000"/>
                </a:solidFill>
              </a:rPr>
              <a:t> CP can overcome the time dispersion problem caused by multipath propagation as long as the length of channel impulse response is shorter than the cyclic prefix. </a:t>
            </a:r>
            <a:endParaRPr kumimoji="0" lang="en-US" altLang="zh-CN" sz="1800" i="0" dirty="0" smtClean="0">
              <a:solidFill>
                <a:srgbClr val="000000"/>
              </a:solidFill>
            </a:endParaRPr>
          </a:p>
          <a:p>
            <a:pPr lvl="1" algn="just">
              <a:spcBef>
                <a:spcPts val="1200"/>
              </a:spcBef>
              <a:spcAft>
                <a:spcPts val="600"/>
              </a:spcAft>
            </a:pPr>
            <a:endParaRPr kumimoji="0" lang="en-US" altLang="zh-CN" sz="1800" i="0" dirty="0" smtClean="0">
              <a:solidFill>
                <a:srgbClr val="000000"/>
              </a:solidFill>
            </a:endParaRPr>
          </a:p>
          <a:p>
            <a:pPr lvl="1" algn="just">
              <a:spcBef>
                <a:spcPts val="1200"/>
              </a:spcBef>
              <a:spcAft>
                <a:spcPts val="600"/>
              </a:spcAft>
            </a:pPr>
            <a:endParaRPr kumimoji="0" lang="en-US" altLang="zh-CN" sz="1800" i="0" dirty="0">
              <a:solidFill>
                <a:srgbClr val="000000"/>
              </a:solidFill>
            </a:endParaRPr>
          </a:p>
          <a:p>
            <a:pPr lvl="1" algn="just">
              <a:spcBef>
                <a:spcPts val="1200"/>
              </a:spcBef>
              <a:spcAft>
                <a:spcPts val="600"/>
              </a:spcAft>
            </a:pPr>
            <a:endParaRPr kumimoji="0" lang="en-US" altLang="zh-CN" sz="1800" i="0" dirty="0" smtClean="0">
              <a:solidFill>
                <a:srgbClr val="000000"/>
              </a:solidFill>
            </a:endParaRPr>
          </a:p>
          <a:p>
            <a:pPr lvl="1" algn="just">
              <a:spcBef>
                <a:spcPts val="1200"/>
              </a:spcBef>
              <a:spcAft>
                <a:spcPts val="600"/>
              </a:spcAft>
            </a:pPr>
            <a:r>
              <a:rPr kumimoji="0" lang="en-US" altLang="zh-CN" sz="1800" i="0" dirty="0" smtClean="0">
                <a:solidFill>
                  <a:srgbClr val="000000"/>
                </a:solidFill>
              </a:rPr>
              <a:t>But with the existence of CSD operation in MIMO systems, UW scheme will highly increase the complexity of the receiver.</a:t>
            </a:r>
          </a:p>
          <a:p>
            <a:pPr marL="447675" lvl="1" algn="just">
              <a:spcBef>
                <a:spcPts val="1200"/>
              </a:spcBef>
              <a:spcAft>
                <a:spcPts val="600"/>
              </a:spcAft>
              <a:buFont typeface="Times New Roman" panose="02020603050405020304" pitchFamily="18" charset="0"/>
              <a:buChar char="•"/>
            </a:pPr>
            <a:r>
              <a:rPr kumimoji="0" lang="en-US" altLang="zh-CN" sz="1800" i="0" dirty="0" smtClean="0">
                <a:solidFill>
                  <a:srgbClr val="000000"/>
                </a:solidFill>
              </a:rPr>
              <a:t>This presentation focuses on a time domain multiplexed pilots design for SC MIMO systems. </a:t>
            </a:r>
          </a:p>
          <a:p>
            <a:pPr lvl="1">
              <a:buFont typeface="Times New Roman" panose="02020603050405020304" pitchFamily="18" charset="0"/>
              <a:buChar char="•"/>
            </a:pPr>
            <a:endParaRPr kumimoji="0" lang="en-US" altLang="zh-CN" i="0" kern="0" dirty="0" smtClean="0"/>
          </a:p>
        </p:txBody>
      </p:sp>
      <p:pic>
        <p:nvPicPr>
          <p:cNvPr id="3" name="图片 2"/>
          <p:cNvPicPr>
            <a:picLocks noChangeAspect="1"/>
          </p:cNvPicPr>
          <p:nvPr/>
        </p:nvPicPr>
        <p:blipFill>
          <a:blip r:embed="rId3"/>
          <a:stretch>
            <a:fillRect/>
          </a:stretch>
        </p:blipFill>
        <p:spPr>
          <a:xfrm>
            <a:off x="1981008" y="2780928"/>
            <a:ext cx="5794760" cy="1164926"/>
          </a:xfrm>
          <a:prstGeom prst="rect">
            <a:avLst/>
          </a:prstGeom>
        </p:spPr>
      </p:pic>
    </p:spTree>
    <p:extLst>
      <p:ext uri="{BB962C8B-B14F-4D97-AF65-F5344CB8AC3E}">
        <p14:creationId xmlns:p14="http://schemas.microsoft.com/office/powerpoint/2010/main" val="2049929658"/>
      </p:ext>
    </p:extLst>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6</a:t>
            </a:fld>
            <a:endParaRPr kumimoji="0" lang="en-GB" altLang="zh-CN" sz="1200" b="0" i="0" dirty="0">
              <a:solidFill>
                <a:srgbClr val="000000"/>
              </a:solidFill>
            </a:endParaRPr>
          </a:p>
        </p:txBody>
      </p:sp>
      <p:sp>
        <p:nvSpPr>
          <p:cNvPr id="5"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a:t>Frame Structure for </a:t>
            </a:r>
            <a:r>
              <a:rPr kumimoji="0" lang="en-US" altLang="zh-CN" i="0" kern="0" dirty="0">
                <a:solidFill>
                  <a:schemeClr val="tx1"/>
                </a:solidFill>
              </a:rPr>
              <a:t>Data</a:t>
            </a:r>
            <a:r>
              <a:rPr kumimoji="0" lang="en-US" altLang="zh-CN" i="0" kern="0" dirty="0"/>
              <a:t> SC PHY</a:t>
            </a:r>
          </a:p>
        </p:txBody>
      </p:sp>
      <p:sp>
        <p:nvSpPr>
          <p:cNvPr id="8" name="文本框 7"/>
          <p:cNvSpPr txBox="1"/>
          <p:nvPr/>
        </p:nvSpPr>
        <p:spPr>
          <a:xfrm>
            <a:off x="684213" y="1268760"/>
            <a:ext cx="7859712" cy="1754326"/>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1800" i="0" dirty="0" smtClean="0"/>
              <a:t>The frame structure for SC PHY for 540MHz channel bandwidth is  illustrated in Fig.1. The data of a spatial stream is partitioned into blocks included 256 symbols each which includes 4 sub-blocks of length 64. Each sub-block is composed of 56-length data symbols followed by a 8-symbol ZCZ sequence. Ahead of every data block, there is a 64-symbol cyclic prefix with the last 8 symbols as a ZCZ sequence if the cyclic shift values are multiple integral of 64.</a:t>
            </a:r>
            <a:endParaRPr lang="zh-CN" altLang="en-US" sz="1800" i="0" dirty="0"/>
          </a:p>
        </p:txBody>
      </p:sp>
      <p:sp>
        <p:nvSpPr>
          <p:cNvPr id="10" name="文本框 9"/>
          <p:cNvSpPr txBox="1"/>
          <p:nvPr/>
        </p:nvSpPr>
        <p:spPr>
          <a:xfrm>
            <a:off x="1654863" y="5981808"/>
            <a:ext cx="5946881" cy="307777"/>
          </a:xfrm>
          <a:prstGeom prst="rect">
            <a:avLst/>
          </a:prstGeom>
          <a:noFill/>
        </p:spPr>
        <p:txBody>
          <a:bodyPr wrap="square" rtlCol="0">
            <a:spAutoFit/>
          </a:bodyPr>
          <a:lstStyle/>
          <a:p>
            <a:r>
              <a:rPr lang="en-US" altLang="zh-CN" sz="1400" i="0" dirty="0" smtClean="0"/>
              <a:t>Fig.1. Frame Structure for Data SC PHY for 540MHz Channel Bandwidth</a:t>
            </a:r>
            <a:endParaRPr lang="zh-CN" altLang="en-US" sz="1400" i="0" dirty="0"/>
          </a:p>
        </p:txBody>
      </p:sp>
      <p:pic>
        <p:nvPicPr>
          <p:cNvPr id="2" name="图片 1"/>
          <p:cNvPicPr>
            <a:picLocks noChangeAspect="1"/>
          </p:cNvPicPr>
          <p:nvPr/>
        </p:nvPicPr>
        <p:blipFill>
          <a:blip r:embed="rId3"/>
          <a:stretch>
            <a:fillRect/>
          </a:stretch>
        </p:blipFill>
        <p:spPr>
          <a:xfrm>
            <a:off x="1022602" y="3412472"/>
            <a:ext cx="7420489" cy="2457007"/>
          </a:xfrm>
          <a:prstGeom prst="rect">
            <a:avLst/>
          </a:prstGeom>
        </p:spPr>
      </p:pic>
    </p:spTree>
    <p:extLst>
      <p:ext uri="{BB962C8B-B14F-4D97-AF65-F5344CB8AC3E}">
        <p14:creationId xmlns:p14="http://schemas.microsoft.com/office/powerpoint/2010/main" val="1113773802"/>
      </p:ext>
    </p:extLst>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7</a:t>
            </a:fld>
            <a:endParaRPr kumimoji="0" lang="en-GB" altLang="zh-CN" sz="1200" b="0" i="0" dirty="0">
              <a:solidFill>
                <a:srgbClr val="000000"/>
              </a:solidFill>
            </a:endParaRPr>
          </a:p>
        </p:txBody>
      </p:sp>
      <p:sp>
        <p:nvSpPr>
          <p:cNvPr id="5"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a:t>Frame Structure for Data SC PHY</a:t>
            </a:r>
          </a:p>
        </p:txBody>
      </p:sp>
      <p:sp>
        <p:nvSpPr>
          <p:cNvPr id="7" name="文本框 6"/>
          <p:cNvSpPr txBox="1"/>
          <p:nvPr/>
        </p:nvSpPr>
        <p:spPr>
          <a:xfrm>
            <a:off x="2070076" y="5990365"/>
            <a:ext cx="5616624" cy="307777"/>
          </a:xfrm>
          <a:prstGeom prst="rect">
            <a:avLst/>
          </a:prstGeom>
          <a:noFill/>
        </p:spPr>
        <p:txBody>
          <a:bodyPr wrap="square" rtlCol="0">
            <a:spAutoFit/>
          </a:bodyPr>
          <a:lstStyle/>
          <a:p>
            <a:r>
              <a:rPr lang="en-US" altLang="zh-CN" sz="1400" i="0" dirty="0" smtClean="0"/>
              <a:t>Fig.2. Frame Structure for Data SC PHY for 540MHz Channel Bandwidth</a:t>
            </a:r>
            <a:endParaRPr lang="zh-CN" altLang="en-US" sz="1400" i="0" dirty="0"/>
          </a:p>
        </p:txBody>
      </p:sp>
      <p:sp>
        <p:nvSpPr>
          <p:cNvPr id="8" name="文本框 7"/>
          <p:cNvSpPr txBox="1"/>
          <p:nvPr/>
        </p:nvSpPr>
        <p:spPr>
          <a:xfrm>
            <a:off x="596901" y="1242337"/>
            <a:ext cx="7859712" cy="923330"/>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1800" i="0" dirty="0" smtClean="0"/>
              <a:t>When the channel bandwidth is 540MHz, for data of different spatial streams in a MIMO system, the inserted 8-symbol ZCZ sequences at the tail of each sub-block are different, as is shown in Fig.2.</a:t>
            </a:r>
            <a:endParaRPr lang="zh-CN" altLang="en-US" sz="1800" i="0" dirty="0"/>
          </a:p>
        </p:txBody>
      </p:sp>
      <p:pic>
        <p:nvPicPr>
          <p:cNvPr id="2" name="图片 1"/>
          <p:cNvPicPr>
            <a:picLocks noChangeAspect="1"/>
          </p:cNvPicPr>
          <p:nvPr/>
        </p:nvPicPr>
        <p:blipFill>
          <a:blip r:embed="rId3"/>
          <a:stretch>
            <a:fillRect/>
          </a:stretch>
        </p:blipFill>
        <p:spPr>
          <a:xfrm>
            <a:off x="1123436" y="2257311"/>
            <a:ext cx="6979121" cy="3643625"/>
          </a:xfrm>
          <a:prstGeom prst="rect">
            <a:avLst/>
          </a:prstGeom>
        </p:spPr>
      </p:pic>
    </p:spTree>
    <p:extLst>
      <p:ext uri="{BB962C8B-B14F-4D97-AF65-F5344CB8AC3E}">
        <p14:creationId xmlns:p14="http://schemas.microsoft.com/office/powerpoint/2010/main" val="2977049934"/>
      </p:ext>
    </p:extLst>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8</a:t>
            </a:fld>
            <a:endParaRPr kumimoji="0" lang="en-GB" altLang="zh-CN" sz="1200" b="0" i="0" dirty="0">
              <a:solidFill>
                <a:srgbClr val="000000"/>
              </a:solidFill>
            </a:endParaRPr>
          </a:p>
        </p:txBody>
      </p:sp>
      <p:sp>
        <p:nvSpPr>
          <p:cNvPr id="5"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a:t>Frame Structure for </a:t>
            </a:r>
            <a:r>
              <a:rPr kumimoji="0" lang="en-US" altLang="zh-CN" i="0" kern="0" dirty="0">
                <a:solidFill>
                  <a:schemeClr val="tx1"/>
                </a:solidFill>
              </a:rPr>
              <a:t>Data</a:t>
            </a:r>
            <a:r>
              <a:rPr kumimoji="0" lang="en-US" altLang="zh-CN" i="0" kern="0" dirty="0"/>
              <a:t> SC PHY</a:t>
            </a:r>
          </a:p>
        </p:txBody>
      </p:sp>
      <p:sp>
        <p:nvSpPr>
          <p:cNvPr id="8" name="文本框 7"/>
          <p:cNvSpPr txBox="1"/>
          <p:nvPr/>
        </p:nvSpPr>
        <p:spPr>
          <a:xfrm>
            <a:off x="596901" y="1297632"/>
            <a:ext cx="7859712" cy="2031325"/>
          </a:xfrm>
          <a:prstGeom prst="rect">
            <a:avLst/>
          </a:prstGeom>
          <a:noFill/>
        </p:spPr>
        <p:txBody>
          <a:bodyPr wrap="square" rtlCol="0">
            <a:spAutoFit/>
          </a:bodyPr>
          <a:lstStyle/>
          <a:p>
            <a:pPr marL="285750" indent="-285750" algn="just">
              <a:buFont typeface="Arial" panose="020B0604020202020204" pitchFamily="34" charset="0"/>
              <a:buChar char="•"/>
            </a:pPr>
            <a:r>
              <a:rPr lang="en-US" altLang="zh-CN" sz="1800" i="0" dirty="0" smtClean="0"/>
              <a:t>The frame structure for Data SC PHY for 1080MHz channel bandwidth is  illustrated in Fig.3. The data of a spatial stream is partitioned into blocks of 512 wherein each 512-block is constructed from 4 sub-blocks of length 128. Each sub-block is composed of 112-length data symbols followed by a 16-symbol ZCZ sequence. Ahead of every data block, there is a 128-symbol cyclic prefix with the last 16 symbols as a ZCZ sequence if the cyclic shift values are integral multiple of 128.</a:t>
            </a:r>
            <a:endParaRPr lang="zh-CN" altLang="en-US" sz="1800" i="0" dirty="0"/>
          </a:p>
        </p:txBody>
      </p:sp>
      <p:sp>
        <p:nvSpPr>
          <p:cNvPr id="10" name="文本框 9"/>
          <p:cNvSpPr txBox="1"/>
          <p:nvPr/>
        </p:nvSpPr>
        <p:spPr>
          <a:xfrm>
            <a:off x="1757570" y="6073551"/>
            <a:ext cx="5946881" cy="307777"/>
          </a:xfrm>
          <a:prstGeom prst="rect">
            <a:avLst/>
          </a:prstGeom>
          <a:noFill/>
        </p:spPr>
        <p:txBody>
          <a:bodyPr wrap="square" rtlCol="0">
            <a:spAutoFit/>
          </a:bodyPr>
          <a:lstStyle/>
          <a:p>
            <a:r>
              <a:rPr lang="en-US" altLang="zh-CN" sz="1400" i="0" dirty="0" smtClean="0"/>
              <a:t>Fig.3. Frame Structure for Data SC PHY for 1080MHz Channel Bandwidth</a:t>
            </a:r>
            <a:endParaRPr lang="zh-CN" altLang="en-US" sz="1400" i="0" dirty="0"/>
          </a:p>
        </p:txBody>
      </p:sp>
      <p:pic>
        <p:nvPicPr>
          <p:cNvPr id="3" name="图片 2"/>
          <p:cNvPicPr>
            <a:picLocks noChangeAspect="1"/>
          </p:cNvPicPr>
          <p:nvPr/>
        </p:nvPicPr>
        <p:blipFill>
          <a:blip r:embed="rId3"/>
          <a:stretch>
            <a:fillRect/>
          </a:stretch>
        </p:blipFill>
        <p:spPr>
          <a:xfrm>
            <a:off x="1024681" y="3472453"/>
            <a:ext cx="7412658" cy="2457601"/>
          </a:xfrm>
          <a:prstGeom prst="rect">
            <a:avLst/>
          </a:prstGeom>
        </p:spPr>
      </p:pic>
    </p:spTree>
    <p:extLst>
      <p:ext uri="{BB962C8B-B14F-4D97-AF65-F5344CB8AC3E}">
        <p14:creationId xmlns:p14="http://schemas.microsoft.com/office/powerpoint/2010/main" val="3351531944"/>
      </p:ext>
    </p:extLst>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日期占位符 5"/>
          <p:cNvSpPr txBox="1">
            <a:spLocks noGrp="1"/>
          </p:cNvSpPr>
          <p:nvPr/>
        </p:nvSpPr>
        <p:spPr bwMode="auto">
          <a:xfrm>
            <a:off x="684213" y="18655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kumimoji="0" lang="en-US" altLang="zh-CN" sz="1800" i="0" dirty="0" smtClean="0">
                <a:solidFill>
                  <a:srgbClr val="000000"/>
                </a:solidFill>
                <a:ea typeface="Arial Unicode MS" panose="020B0604020202020204" pitchFamily="34" charset="-122"/>
                <a:cs typeface="Arial Unicode MS" panose="020B0604020202020204" pitchFamily="34" charset="-122"/>
              </a:rPr>
              <a:t>Jan 2015</a:t>
            </a:r>
            <a:endParaRPr kumimoji="0" lang="en-GB" altLang="zh-CN" sz="1800" i="0" dirty="0">
              <a:solidFill>
                <a:srgbClr val="000000"/>
              </a:solidFill>
            </a:endParaRPr>
          </a:p>
        </p:txBody>
      </p:sp>
      <p:sp>
        <p:nvSpPr>
          <p:cNvPr id="28675" name="页脚占位符 6"/>
          <p:cNvSpPr txBox="1">
            <a:spLocks noGrp="1"/>
          </p:cNvSpPr>
          <p:nvPr/>
        </p:nvSpPr>
        <p:spPr bwMode="auto">
          <a:xfrm>
            <a:off x="6659563" y="6477000"/>
            <a:ext cx="1884362" cy="20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r">
              <a:spcBef>
                <a:spcPct val="0"/>
              </a:spcBef>
              <a:buFontTx/>
              <a:buNone/>
            </a:pPr>
            <a:r>
              <a:rPr kumimoji="0" lang="en-GB" altLang="zh-CN" sz="1200" b="0" i="0" dirty="0" err="1">
                <a:solidFill>
                  <a:srgbClr val="000000"/>
                </a:solidFill>
              </a:rPr>
              <a:t>Shiwen</a:t>
            </a:r>
            <a:r>
              <a:rPr kumimoji="0" lang="en-GB" altLang="zh-CN" sz="1200" b="0" i="0" dirty="0">
                <a:solidFill>
                  <a:srgbClr val="000000"/>
                </a:solidFill>
              </a:rPr>
              <a:t> He, </a:t>
            </a:r>
            <a:r>
              <a:rPr kumimoji="0" lang="en-GB" altLang="zh-CN" sz="1200" b="0" i="0" dirty="0" err="1">
                <a:solidFill>
                  <a:srgbClr val="000000"/>
                </a:solidFill>
              </a:rPr>
              <a:t>Haiming</a:t>
            </a:r>
            <a:r>
              <a:rPr kumimoji="0" lang="en-GB" altLang="zh-CN" sz="1200" b="0" i="0" dirty="0">
                <a:solidFill>
                  <a:srgbClr val="000000"/>
                </a:solidFill>
              </a:rPr>
              <a:t> Wang</a:t>
            </a:r>
          </a:p>
        </p:txBody>
      </p:sp>
      <p:sp>
        <p:nvSpPr>
          <p:cNvPr id="28676" name="灯片编号占位符 7"/>
          <p:cNvSpPr txBox="1">
            <a:spLocks noGrp="1"/>
          </p:cNvSpPr>
          <p:nvPr/>
        </p:nvSpPr>
        <p:spPr bwMode="auto">
          <a:xfrm>
            <a:off x="4341813" y="6475413"/>
            <a:ext cx="53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kumimoji="0" lang="en-GB" altLang="zh-CN" sz="1200" b="0" i="0" dirty="0">
                <a:solidFill>
                  <a:srgbClr val="000000"/>
                </a:solidFill>
              </a:rPr>
              <a:t>Slide </a:t>
            </a:r>
            <a:fld id="{BEE3C11A-DC62-4190-BF9D-E24BF3F4816F}" type="slidenum">
              <a:rPr kumimoji="0" lang="en-GB" altLang="zh-CN" sz="1200" b="0" i="0">
                <a:solidFill>
                  <a:srgbClr val="000000"/>
                </a:solidFill>
              </a:rPr>
              <a:pPr algn="ctr">
                <a:spcBef>
                  <a:spcPct val="0"/>
                </a:spcBef>
                <a:buFontTx/>
                <a:buNone/>
              </a:pPr>
              <a:t>9</a:t>
            </a:fld>
            <a:endParaRPr kumimoji="0" lang="en-GB" altLang="zh-CN" sz="1200" b="0" i="0" dirty="0">
              <a:solidFill>
                <a:srgbClr val="000000"/>
              </a:solidFill>
            </a:endParaRPr>
          </a:p>
        </p:txBody>
      </p:sp>
      <p:sp>
        <p:nvSpPr>
          <p:cNvPr id="5" name="标题 1"/>
          <p:cNvSpPr txBox="1">
            <a:spLocks/>
          </p:cNvSpPr>
          <p:nvPr/>
        </p:nvSpPr>
        <p:spPr>
          <a:xfrm>
            <a:off x="684213" y="661988"/>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kumimoji="0" lang="en-US" altLang="zh-CN" i="0" kern="0" dirty="0"/>
              <a:t>Frame Structure for Data SC PHY</a:t>
            </a:r>
          </a:p>
        </p:txBody>
      </p:sp>
      <p:sp>
        <p:nvSpPr>
          <p:cNvPr id="7" name="文本框 6"/>
          <p:cNvSpPr txBox="1"/>
          <p:nvPr/>
        </p:nvSpPr>
        <p:spPr>
          <a:xfrm>
            <a:off x="1835696" y="6073551"/>
            <a:ext cx="5904656" cy="307777"/>
          </a:xfrm>
          <a:prstGeom prst="rect">
            <a:avLst/>
          </a:prstGeom>
          <a:noFill/>
        </p:spPr>
        <p:txBody>
          <a:bodyPr wrap="square" rtlCol="0">
            <a:spAutoFit/>
          </a:bodyPr>
          <a:lstStyle/>
          <a:p>
            <a:r>
              <a:rPr lang="en-US" altLang="zh-CN" sz="1400" i="0" dirty="0" smtClean="0"/>
              <a:t>Fig.4. Frame Structure for Data SC PHY for 1080MHz Channel Bandwidth</a:t>
            </a:r>
            <a:endParaRPr lang="zh-CN" altLang="en-US" sz="1400" i="0" dirty="0"/>
          </a:p>
        </p:txBody>
      </p:sp>
      <p:sp>
        <p:nvSpPr>
          <p:cNvPr id="8" name="文本框 7"/>
          <p:cNvSpPr txBox="1"/>
          <p:nvPr/>
        </p:nvSpPr>
        <p:spPr>
          <a:xfrm>
            <a:off x="596901" y="1235925"/>
            <a:ext cx="7859712" cy="923330"/>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US" altLang="zh-CN" sz="1800" i="0" dirty="0"/>
              <a:t>When the channel bandwidth is </a:t>
            </a:r>
            <a:r>
              <a:rPr lang="en-US" altLang="zh-CN" sz="1800" i="0" dirty="0" smtClean="0"/>
              <a:t>1080MHz</a:t>
            </a:r>
            <a:r>
              <a:rPr lang="en-US" altLang="zh-CN" sz="1800" i="0" dirty="0"/>
              <a:t>, </a:t>
            </a:r>
            <a:r>
              <a:rPr lang="en-US" altLang="zh-CN" sz="1800" i="0" dirty="0" smtClean="0"/>
              <a:t> for data of different spatial streams in a MIMO system, the inserted 16-symbol ZCZ sequences at the tail of each sub-block are different, as is shown in Fig.4.</a:t>
            </a:r>
            <a:endParaRPr lang="zh-CN" altLang="en-US" sz="1800" i="0" dirty="0"/>
          </a:p>
        </p:txBody>
      </p:sp>
      <p:pic>
        <p:nvPicPr>
          <p:cNvPr id="3" name="图片 2"/>
          <p:cNvPicPr>
            <a:picLocks noChangeAspect="1"/>
          </p:cNvPicPr>
          <p:nvPr/>
        </p:nvPicPr>
        <p:blipFill>
          <a:blip r:embed="rId3"/>
          <a:stretch>
            <a:fillRect/>
          </a:stretch>
        </p:blipFill>
        <p:spPr>
          <a:xfrm>
            <a:off x="1001651" y="2216801"/>
            <a:ext cx="7216898" cy="3799204"/>
          </a:xfrm>
          <a:prstGeom prst="rect">
            <a:avLst/>
          </a:prstGeom>
        </p:spPr>
      </p:pic>
    </p:spTree>
    <p:extLst>
      <p:ext uri="{BB962C8B-B14F-4D97-AF65-F5344CB8AC3E}">
        <p14:creationId xmlns:p14="http://schemas.microsoft.com/office/powerpoint/2010/main" val="2333772731"/>
      </p:ext>
    </p:extLst>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C:\Liang_Li_Vinno\Chinese_std_group\ppt_model.pot</Template>
  <TotalTime>19414</TotalTime>
  <Words>1229</Words>
  <Application>Microsoft Office PowerPoint</Application>
  <PresentationFormat>全屏显示(4:3)</PresentationFormat>
  <Paragraphs>159</Paragraphs>
  <Slides>18</Slides>
  <Notes>18</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2</vt:i4>
      </vt:variant>
      <vt:variant>
        <vt:lpstr>幻灯片标题</vt:lpstr>
      </vt:variant>
      <vt:variant>
        <vt:i4>18</vt:i4>
      </vt:variant>
    </vt:vector>
  </HeadingPairs>
  <TitlesOfParts>
    <vt:vector size="26" baseType="lpstr">
      <vt:lpstr>Arial Unicode MS</vt:lpstr>
      <vt:lpstr>宋体</vt:lpstr>
      <vt:lpstr>Arial</vt:lpstr>
      <vt:lpstr>Cambria Math</vt:lpstr>
      <vt:lpstr>Times New Roman</vt:lpstr>
      <vt:lpstr>Default Design</vt:lpstr>
      <vt:lpstr>Document</vt:lpstr>
      <vt:lpstr>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xyz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Chinese WPAN WG</dc:title>
  <dc:creator>Vinno_staff</dc:creator>
  <cp:lastModifiedBy>sunfish_cn</cp:lastModifiedBy>
  <cp:revision>249</cp:revision>
  <dcterms:created xsi:type="dcterms:W3CDTF">2006-02-24T01:46:22Z</dcterms:created>
  <dcterms:modified xsi:type="dcterms:W3CDTF">2015-01-19T06:29:50Z</dcterms:modified>
</cp:coreProperties>
</file>