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8"/>
  </p:notesMasterIdLst>
  <p:handoutMasterIdLst>
    <p:handoutMasterId r:id="rId29"/>
  </p:handoutMasterIdLst>
  <p:sldIdLst>
    <p:sldId id="269" r:id="rId5"/>
    <p:sldId id="257" r:id="rId6"/>
    <p:sldId id="277" r:id="rId7"/>
    <p:sldId id="278" r:id="rId8"/>
    <p:sldId id="279" r:id="rId9"/>
    <p:sldId id="297" r:id="rId10"/>
    <p:sldId id="280" r:id="rId11"/>
    <p:sldId id="281" r:id="rId12"/>
    <p:sldId id="285" r:id="rId13"/>
    <p:sldId id="283" r:id="rId14"/>
    <p:sldId id="282" r:id="rId15"/>
    <p:sldId id="294" r:id="rId16"/>
    <p:sldId id="295" r:id="rId17"/>
    <p:sldId id="284" r:id="rId18"/>
    <p:sldId id="286" r:id="rId19"/>
    <p:sldId id="287" r:id="rId20"/>
    <p:sldId id="288" r:id="rId21"/>
    <p:sldId id="289" r:id="rId22"/>
    <p:sldId id="290" r:id="rId23"/>
    <p:sldId id="292" r:id="rId24"/>
    <p:sldId id="296" r:id="rId25"/>
    <p:sldId id="293" r:id="rId26"/>
    <p:sldId id="291" r:id="rId27"/>
  </p:sldIdLst>
  <p:sldSz cx="9144000" cy="6858000" type="screen4x3"/>
  <p:notesSz cx="7099300" cy="10234613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diatek" initials="M" lastIdx="4" clrIdx="0"/>
  <p:cmAuthor id="1" name="mtk30123" initials="m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575" autoAdjust="0"/>
  </p:normalViewPr>
  <p:slideViewPr>
    <p:cSldViewPr>
      <p:cViewPr varScale="1">
        <p:scale>
          <a:sx n="83" d="100"/>
          <a:sy n="83" d="100"/>
        </p:scale>
        <p:origin x="137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3822" y="-90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36840" y="199841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0" y="199841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17592" y="990548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11939" y="9905482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/>
            </a:lvl1pPr>
          </a:lstStyle>
          <a:p>
            <a:r>
              <a:rPr lang="en-CA"/>
              <a:t>Page </a:t>
            </a:r>
            <a:fld id="{AB7C97AC-AEAF-4E2E-8E67-E6E35D24FC2E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97858"/>
            <a:r>
              <a:rPr lang="en-CA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75975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0723" y="112306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2" y="112306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86486" y="9908983"/>
            <a:ext cx="21448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/>
            </a:lvl5pPr>
          </a:lstStyle>
          <a:p>
            <a:pPr lvl="4"/>
            <a:r>
              <a:rPr lang="en-CA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06558" y="9908983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Page </a:t>
            </a:r>
            <a:fld id="{D7BBE521-9050-4CCC-AD4E-E8F28ADB7B94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740218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3B0B417B-7E77-4527-A78A-722D3B0A809E}" type="slidenum">
              <a:rPr lang="en-CA"/>
              <a:pPr/>
              <a:t>1</a:t>
            </a:fld>
            <a:endParaRPr lang="en-CA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2423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5F348C83-9B11-4C7B-B765-BB95660D5123}" type="slidenum">
              <a:rPr lang="en-CA"/>
              <a:pPr/>
              <a:t>2</a:t>
            </a:fld>
            <a:endParaRPr lang="en-CA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101822" rIns="101822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6404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5F348C83-9B11-4C7B-B765-BB95660D5123}" type="slidenum">
              <a:rPr lang="en-CA"/>
              <a:pPr/>
              <a:t>3</a:t>
            </a:fld>
            <a:endParaRPr lang="en-CA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101822" rIns="101822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9854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802.11-yy/xxxxr0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CA" smtClean="0"/>
              <a:t>Month Year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John Doe, Some Company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D7BBE521-9050-4CCC-AD4E-E8F28ADB7B94}" type="slidenum">
              <a:rPr lang="en-CA" smtClean="0"/>
              <a:pPr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135114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GCR-SP transmits GCR group addressed frames at intervals, where the interval between transmissions</a:t>
            </a:r>
            <a:r>
              <a:rPr lang="en-US" baseline="0" dirty="0" smtClean="0"/>
              <a:t> </a:t>
            </a:r>
            <a:r>
              <a:rPr lang="en-US" dirty="0" smtClean="0"/>
              <a:t>might be smaller than the beacon interval. Compared to non-GCR-SP, GCR-SP might provide lower delay</a:t>
            </a:r>
            <a:r>
              <a:rPr lang="en-US" baseline="0" dirty="0" smtClean="0"/>
              <a:t> </a:t>
            </a:r>
            <a:r>
              <a:rPr lang="en-US" dirty="0" smtClean="0"/>
              <a:t>and jitter.</a:t>
            </a:r>
          </a:p>
          <a:p>
            <a:endParaRPr lang="en-US" dirty="0" smtClean="0"/>
          </a:p>
          <a:p>
            <a:r>
              <a:rPr lang="en-US" dirty="0" smtClean="0"/>
              <a:t>What happens</a:t>
            </a:r>
            <a:r>
              <a:rPr lang="en-US" baseline="0" dirty="0" smtClean="0"/>
              <a:t> if a GLK-STA goes into PS before the AP had the chance to send it a BAR? Would the ‘conversion to unicast’ also include frames that have the DA set to SYNRA?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802.11-yy/xxxxr0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CA" smtClean="0"/>
              <a:t>Month Year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John Doe, Some Company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D7BBE521-9050-4CCC-AD4E-E8F28ADB7B94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059975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Look at ADDBA and</a:t>
            </a:r>
            <a:r>
              <a:rPr lang="en-US" baseline="0" dirty="0" smtClean="0"/>
              <a:t> verify that all appropriate parameters are carried over to GLK-GCR</a:t>
            </a:r>
          </a:p>
          <a:p>
            <a:r>
              <a:rPr lang="en-US" baseline="0" dirty="0" smtClean="0"/>
              <a:t>Address GLK capable but not GLK-GCR capable case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802.11-yy/xxxxr0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CA" smtClean="0"/>
              <a:t>Month Year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John Doe, Some Company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D7BBE521-9050-4CCC-AD4E-E8F28ADB7B94}" type="slidenum">
              <a:rPr lang="en-CA" smtClean="0"/>
              <a:pPr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030769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802.11-yy/xxxxr0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CA" smtClean="0"/>
              <a:t>Month Year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John Doe, Some Company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D7BBE521-9050-4CCC-AD4E-E8F28ADB7B94}" type="slidenum">
              <a:rPr lang="en-CA" smtClean="0"/>
              <a:pPr/>
              <a:t>21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15857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950E1B80-1137-4CD8-B711-9BD30C9C028B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6C6C1AD-AC61-4C0F-9776-CB69EC346EA3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 2015</a:t>
            </a:r>
            <a:endParaRPr lang="en-C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37C3055-0FD7-48D3-B938-4E7B5FDBD745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 2015</a:t>
            </a:r>
            <a:endParaRPr lang="en-C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02FDE5AF-557C-4D9E-9BE3-8A50977121B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0790EDF-FA07-41D0-B3E5-924908572160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 2015</a:t>
            </a:r>
            <a:endParaRPr lang="en-C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9FF250A-B65A-444E-9C06-3DCAD7C68C63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 2015</a:t>
            </a:r>
            <a:endParaRPr lang="en-C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0539E92-7ADD-4BA4-97A1-231ED78958E5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 2015</a:t>
            </a:r>
            <a:endParaRPr lang="en-C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D17D1661-6B3F-4764-B842-0D10F53BE4C4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 2015</a:t>
            </a:r>
            <a:endParaRPr lang="en-C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86207338-6D17-4C33-B1C7-C4329894A8A0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 2015</a:t>
            </a:r>
            <a:endParaRPr lang="en-C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5C1B3BE6-3529-46B9-A25A-C5F787C14109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 2015</a:t>
            </a:r>
            <a:endParaRPr lang="en-C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CB58CADE-F4C1-4118-B10B-4EA3909AB3BF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Sep 2015</a:t>
            </a:r>
            <a:endParaRPr lang="en-CA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35189" y="6475413"/>
            <a:ext cx="24087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 dirty="0" smtClean="0"/>
              <a:t>Ganesh </a:t>
            </a:r>
            <a:r>
              <a:rPr lang="en-CA" dirty="0" err="1" smtClean="0"/>
              <a:t>Venkatesan</a:t>
            </a:r>
            <a:r>
              <a:rPr lang="en-CA" dirty="0" smtClean="0"/>
              <a:t> (Intel Corporation)</a:t>
            </a:r>
            <a:endParaRPr lang="en-CA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CA"/>
              <a:t>Slide </a:t>
            </a:r>
            <a:fld id="{D6883C6F-FA36-47F5-88FE-969F9408B6F7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CA" sz="1800" b="1" dirty="0"/>
              <a:t>doc.: IEEE </a:t>
            </a:r>
            <a:r>
              <a:rPr lang="en-CA" sz="1800" b="1" dirty="0" smtClean="0"/>
              <a:t>802.11-15/0150r14</a:t>
            </a:r>
            <a:endParaRPr lang="en-CA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dirty="0" smtClean="0"/>
              <a:t>Nov </a:t>
            </a:r>
            <a:r>
              <a:rPr lang="en-US" dirty="0"/>
              <a:t>2015</a:t>
            </a:r>
            <a:endParaRPr lang="en-CA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48A76A33-492B-4794-AA09-478639124AC1}" type="slidenum">
              <a:rPr lang="en-CA"/>
              <a:pPr/>
              <a:t>1</a:t>
            </a:fld>
            <a:endParaRPr lang="en-CA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CA" dirty="0" smtClean="0"/>
              <a:t>GCR using SYNRA for GLK</a:t>
            </a:r>
            <a:endParaRPr lang="en-CA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9848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CA" sz="2000" dirty="0"/>
              <a:t>Date:</a:t>
            </a:r>
            <a:r>
              <a:rPr lang="en-CA" sz="2000" b="0" dirty="0"/>
              <a:t> </a:t>
            </a:r>
            <a:r>
              <a:rPr lang="en-CA" sz="2000" b="0" dirty="0" smtClean="0"/>
              <a:t>2015-11-09</a:t>
            </a:r>
            <a:endParaRPr lang="en-CA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6396379"/>
              </p:ext>
            </p:extLst>
          </p:nvPr>
        </p:nvGraphicFramePr>
        <p:xfrm>
          <a:off x="509588" y="2636838"/>
          <a:ext cx="7634287" cy="3890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2" name="Document" r:id="rId4" imgW="9660261" imgH="4918550" progId="Word.Document.8">
                  <p:embed/>
                </p:oleObj>
              </mc:Choice>
              <mc:Fallback>
                <p:oleObj name="Document" r:id="rId4" imgW="9660261" imgH="4918550" progId="Word.Document.8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8" y="2636838"/>
                        <a:ext cx="7634287" cy="3890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611560" y="220486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CA" sz="2000" b="1" dirty="0"/>
              <a:t>Authors:</a:t>
            </a:r>
            <a:endParaRPr lang="en-CA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GLK-GCR </a:t>
            </a:r>
            <a:r>
              <a:rPr lang="en-US" dirty="0" smtClean="0"/>
              <a:t>Parameter Set </a:t>
            </a:r>
            <a:r>
              <a:rPr lang="en-US" dirty="0" smtClean="0"/>
              <a:t>element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10</a:t>
            </a:fld>
            <a:endParaRPr lang="en-CA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6169488"/>
              </p:ext>
            </p:extLst>
          </p:nvPr>
        </p:nvGraphicFramePr>
        <p:xfrm>
          <a:off x="467544" y="1628800"/>
          <a:ext cx="5760640" cy="1783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/>
                <a:gridCol w="792088"/>
                <a:gridCol w="648072"/>
                <a:gridCol w="864096"/>
                <a:gridCol w="507298"/>
                <a:gridCol w="500814"/>
                <a:gridCol w="202493"/>
                <a:gridCol w="589595"/>
                <a:gridCol w="1008112"/>
              </a:tblGrid>
              <a:tr h="139040">
                <a:tc gridSpan="4">
                  <a:txBody>
                    <a:bodyPr/>
                    <a:lstStyle/>
                    <a:p>
                      <a:r>
                        <a:rPr lang="en-US" sz="1200" dirty="0" smtClean="0"/>
                        <a:t>GLK-GCR Response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optional</a:t>
                      </a:r>
                      <a:endParaRPr lang="en-US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Element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smtClean="0"/>
                        <a:t>ID=255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Length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Extended Element ID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200" dirty="0" smtClean="0"/>
                        <a:t>GLK-GCR Retransmission Policy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200" dirty="0" smtClean="0"/>
                        <a:t>Reorder Buffer Size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Block Ack</a:t>
                      </a:r>
                      <a:r>
                        <a:rPr lang="en-US" sz="1200" baseline="0" dirty="0" smtClean="0"/>
                        <a:t> Starting Sequence Number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27948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Octets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gridSpan="5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rowSpan="2">
                  <a:txBody>
                    <a:bodyPr/>
                    <a:lstStyle/>
                    <a:p>
                      <a:r>
                        <a:rPr lang="en-US" sz="1200" dirty="0" smtClean="0"/>
                        <a:t>bits</a:t>
                      </a:r>
                      <a:endParaRPr lang="en-US" sz="12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25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10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12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4408438"/>
              </p:ext>
            </p:extLst>
          </p:nvPr>
        </p:nvGraphicFramePr>
        <p:xfrm>
          <a:off x="539552" y="3849712"/>
          <a:ext cx="6912769" cy="24959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92"/>
                <a:gridCol w="653248"/>
                <a:gridCol w="5687929"/>
              </a:tblGrid>
              <a:tr h="149736">
                <a:tc>
                  <a:txBody>
                    <a:bodyPr/>
                    <a:lstStyle/>
                    <a:p>
                      <a:r>
                        <a:rPr lang="en-US" dirty="0" smtClean="0"/>
                        <a:t>b0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</a:tr>
              <a:tr h="50967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Not</a:t>
                      </a:r>
                      <a:r>
                        <a:rPr lang="en-US" sz="1400" baseline="0" dirty="0" smtClean="0"/>
                        <a:t> GLK-GCR [new in r14]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GLK-GCR</a:t>
                      </a:r>
                      <a:r>
                        <a:rPr lang="en-US" sz="1400" baseline="0" dirty="0" smtClean="0"/>
                        <a:t> not operational (implies </a:t>
                      </a:r>
                      <a:r>
                        <a:rPr lang="en-US" sz="1400" baseline="0" dirty="0" err="1" smtClean="0"/>
                        <a:t>groupcast</a:t>
                      </a:r>
                      <a:r>
                        <a:rPr lang="en-US" sz="1400" baseline="0" dirty="0" smtClean="0"/>
                        <a:t> using directed multicast)</a:t>
                      </a:r>
                      <a:r>
                        <a:rPr lang="en-US" sz="1400" dirty="0" smtClean="0"/>
                        <a:t> ;</a:t>
                      </a:r>
                      <a:r>
                        <a:rPr lang="en-US" sz="1400" baseline="0" dirty="0" smtClean="0"/>
                        <a:t> Reorder Buffer Size and Block Ack Starting Sequence Number fields are reserved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Operating in GLK-GCR unsolicited</a:t>
                      </a:r>
                      <a:r>
                        <a:rPr lang="en-US" sz="1400" baseline="0" dirty="0" smtClean="0"/>
                        <a:t> retry mode (reserved in STA)</a:t>
                      </a:r>
                      <a:r>
                        <a:rPr lang="en-US" sz="1400" dirty="0" smtClean="0"/>
                        <a:t> ;</a:t>
                      </a:r>
                      <a:r>
                        <a:rPr lang="en-US" sz="1400" baseline="0" dirty="0" smtClean="0"/>
                        <a:t> Reorder Buffer Size and Block Ack Starting Sequence Number fields are reserved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Operating</a:t>
                      </a:r>
                      <a:r>
                        <a:rPr lang="en-US" sz="1400" baseline="0" dirty="0" smtClean="0"/>
                        <a:t> in </a:t>
                      </a:r>
                      <a:r>
                        <a:rPr lang="en-US" sz="1400" dirty="0" smtClean="0"/>
                        <a:t>GLK-GCR block </a:t>
                      </a:r>
                      <a:r>
                        <a:rPr lang="en-US" sz="1400" dirty="0" err="1" smtClean="0"/>
                        <a:t>ack</a:t>
                      </a:r>
                      <a:r>
                        <a:rPr lang="en-US" sz="1400" dirty="0" smtClean="0"/>
                        <a:t> mode (reserved in STA) 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0" name="Straight Connector 9"/>
          <p:cNvCxnSpPr>
            <a:stCxn id="9" idx="2"/>
          </p:cNvCxnSpPr>
          <p:nvPr/>
        </p:nvCxnSpPr>
        <p:spPr bwMode="auto">
          <a:xfrm flipH="1">
            <a:off x="539552" y="3411960"/>
            <a:ext cx="2808312" cy="43775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>
            <a:off x="3923928" y="3430466"/>
            <a:ext cx="3528393" cy="41924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dirty="0" smtClean="0"/>
              <a:t>Nov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2892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GLK </a:t>
            </a:r>
            <a:r>
              <a:rPr lang="en-US" dirty="0" err="1" smtClean="0"/>
              <a:t>Groupcast</a:t>
            </a:r>
            <a:r>
              <a:rPr lang="en-US" dirty="0" smtClean="0"/>
              <a:t> Mode Change </a:t>
            </a:r>
            <a:r>
              <a:rPr lang="en-US" dirty="0"/>
              <a:t>Notification </a:t>
            </a:r>
            <a:r>
              <a:rPr lang="en-US" dirty="0" smtClean="0"/>
              <a:t>frame (GLK Action Frame)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3772847"/>
              </p:ext>
            </p:extLst>
          </p:nvPr>
        </p:nvGraphicFramePr>
        <p:xfrm>
          <a:off x="899592" y="2204864"/>
          <a:ext cx="7344816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0456"/>
                <a:gridCol w="1740456"/>
                <a:gridCol w="1740456"/>
                <a:gridCol w="2123448"/>
              </a:tblGrid>
              <a:tr h="370840">
                <a:tc gridSpan="2"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Category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Public</a:t>
                      </a:r>
                      <a:r>
                        <a:rPr lang="en-US" sz="1200" b="0" baseline="0" dirty="0" smtClean="0"/>
                        <a:t> Action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GLK-GCR</a:t>
                      </a:r>
                      <a:r>
                        <a:rPr lang="en-US" sz="1200" b="0" baseline="0" dirty="0" smtClean="0"/>
                        <a:t> Response element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octets</a:t>
                      </a:r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11</a:t>
            </a:fld>
            <a:endParaRPr lang="en-CA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dirty="0" smtClean="0"/>
              <a:t>Nov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50495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GLK-GCR BlockAckReq Frame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4399415"/>
              </p:ext>
            </p:extLst>
          </p:nvPr>
        </p:nvGraphicFramePr>
        <p:xfrm>
          <a:off x="723899" y="2060848"/>
          <a:ext cx="7772400" cy="10109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23765"/>
                <a:gridCol w="1119335"/>
                <a:gridCol w="1040905"/>
                <a:gridCol w="902195"/>
                <a:gridCol w="825997"/>
                <a:gridCol w="1008112"/>
                <a:gridCol w="1296144"/>
                <a:gridCol w="75594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Octets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variable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Frame</a:t>
                      </a:r>
                      <a:r>
                        <a:rPr lang="en-US" baseline="0" dirty="0" smtClean="0"/>
                        <a:t> Control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Duration</a:t>
                      </a:r>
                      <a:r>
                        <a:rPr lang="en-US" baseline="0" dirty="0" smtClean="0"/>
                        <a:t> ID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RA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TA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BAR Control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BAR Information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FCS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12</a:t>
            </a:fld>
            <a:endParaRPr lang="en-CA"/>
          </a:p>
        </p:txBody>
      </p:sp>
      <p:graphicFrame>
        <p:nvGraphicFramePr>
          <p:cNvPr id="10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5235202"/>
              </p:ext>
            </p:extLst>
          </p:nvPr>
        </p:nvGraphicFramePr>
        <p:xfrm>
          <a:off x="395536" y="3501008"/>
          <a:ext cx="5112567" cy="1152129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65903"/>
                <a:gridCol w="665903"/>
                <a:gridCol w="665903"/>
                <a:gridCol w="935214"/>
                <a:gridCol w="665903"/>
                <a:gridCol w="745843"/>
                <a:gridCol w="767898"/>
              </a:tblGrid>
              <a:tr h="23042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``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B0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B1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B2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B3 B4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B5-B11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B12-B15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12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BA Ack Policy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Multi-TID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Compressed Bitmap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GCR Mode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Reserved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TID_INFO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426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Bits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2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4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3255968"/>
              </p:ext>
            </p:extLst>
          </p:nvPr>
        </p:nvGraphicFramePr>
        <p:xfrm>
          <a:off x="4344988" y="4824413"/>
          <a:ext cx="4608512" cy="13766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68640"/>
                <a:gridCol w="3539872"/>
              </a:tblGrid>
              <a:tr h="152009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B0                                         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    B15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Block Ack</a:t>
                      </a:r>
                      <a:r>
                        <a:rPr lang="en-US" baseline="0" dirty="0" smtClean="0"/>
                        <a:t> Starting Sequence Control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bita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cxnSp>
        <p:nvCxnSpPr>
          <p:cNvPr id="14" name="Straight Connector 13"/>
          <p:cNvCxnSpPr/>
          <p:nvPr/>
        </p:nvCxnSpPr>
        <p:spPr bwMode="auto">
          <a:xfrm>
            <a:off x="7740352" y="3071768"/>
            <a:ext cx="1213148" cy="215743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 flipH="1">
            <a:off x="5394598" y="3071768"/>
            <a:ext cx="1049610" cy="215743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 flipH="1">
            <a:off x="1136136" y="3071768"/>
            <a:ext cx="4258462" cy="64526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 flipH="1">
            <a:off x="5508103" y="3071768"/>
            <a:ext cx="936105" cy="64526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5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dirty="0" smtClean="0"/>
              <a:t>Nov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559334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GLK-GCR Block Ack Frame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13</a:t>
            </a:fld>
            <a:endParaRPr lang="en-CA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2757458"/>
              </p:ext>
            </p:extLst>
          </p:nvPr>
        </p:nvGraphicFramePr>
        <p:xfrm>
          <a:off x="723899" y="2060848"/>
          <a:ext cx="7772400" cy="10109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23765"/>
                <a:gridCol w="1119335"/>
                <a:gridCol w="1040905"/>
                <a:gridCol w="902195"/>
                <a:gridCol w="825997"/>
                <a:gridCol w="1008112"/>
                <a:gridCol w="1296144"/>
                <a:gridCol w="75594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Octets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variable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Frame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Control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Duration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ID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RA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TA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BA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Control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BA Information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FCS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5735724"/>
              </p:ext>
            </p:extLst>
          </p:nvPr>
        </p:nvGraphicFramePr>
        <p:xfrm>
          <a:off x="395536" y="3501008"/>
          <a:ext cx="5112567" cy="1152129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65903"/>
                <a:gridCol w="665903"/>
                <a:gridCol w="665903"/>
                <a:gridCol w="935214"/>
                <a:gridCol w="665903"/>
                <a:gridCol w="745843"/>
                <a:gridCol w="767898"/>
              </a:tblGrid>
              <a:tr h="23042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</a:rPr>
                        <a:t>``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</a:rPr>
                        <a:t>B0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</a:rPr>
                        <a:t>B1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</a:rPr>
                        <a:t>B2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</a:rPr>
                        <a:t>B3 B4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</a:rPr>
                        <a:t>B5-B11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</a:rPr>
                        <a:t>B12-B15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12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BA Ack Policy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Multi-TID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Compressed Bitmap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GCR Mode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Reserved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TID_INFO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426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Bits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5854144"/>
              </p:ext>
            </p:extLst>
          </p:nvPr>
        </p:nvGraphicFramePr>
        <p:xfrm>
          <a:off x="2843808" y="5156245"/>
          <a:ext cx="6096000" cy="12852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Block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Ack Starting Sequence Control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Block Ack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Bitmap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Octets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cxnSp>
        <p:nvCxnSpPr>
          <p:cNvPr id="11" name="Straight Connector 10"/>
          <p:cNvCxnSpPr/>
          <p:nvPr/>
        </p:nvCxnSpPr>
        <p:spPr bwMode="auto">
          <a:xfrm flipH="1">
            <a:off x="4875213" y="3071768"/>
            <a:ext cx="1568995" cy="208447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>
            <a:off x="7740352" y="3071768"/>
            <a:ext cx="1199456" cy="208447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 flipH="1">
            <a:off x="5508103" y="3071768"/>
            <a:ext cx="936105" cy="64526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 flipH="1">
            <a:off x="1043608" y="3071768"/>
            <a:ext cx="4392488" cy="64526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dirty="0" smtClean="0"/>
              <a:t>Nov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230332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692696"/>
            <a:ext cx="7772400" cy="1066800"/>
          </a:xfrm>
        </p:spPr>
        <p:txBody>
          <a:bodyPr/>
          <a:lstStyle/>
          <a:p>
            <a:r>
              <a:rPr lang="en-US" dirty="0" smtClean="0"/>
              <a:t>Questions from the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84784"/>
            <a:ext cx="7772400" cy="5040560"/>
          </a:xfrm>
        </p:spPr>
        <p:txBody>
          <a:bodyPr/>
          <a:lstStyle/>
          <a:p>
            <a:r>
              <a:rPr lang="en-US" sz="1800" dirty="0" smtClean="0"/>
              <a:t>GLK-GCR may not be good for some applications</a:t>
            </a:r>
          </a:p>
          <a:p>
            <a:pPr lvl="1"/>
            <a:r>
              <a:rPr lang="en-US" sz="1600" dirty="0" smtClean="0"/>
              <a:t>Like video where unsolicited retransmissions will be wasteful of the bandwidth and Block ACK based retransmissions may be too late. So we need a mode for STAs to choose not to do GLK-GCR</a:t>
            </a:r>
          </a:p>
          <a:p>
            <a:pPr lvl="1"/>
            <a:r>
              <a:rPr lang="en-US" sz="1600" dirty="0" smtClean="0"/>
              <a:t>Might need a hybrid model where legacy multicast is used with GLK STAs that choose not to do GLK-GCR; SYNRA may not be useful with these GLK STAs</a:t>
            </a:r>
          </a:p>
          <a:p>
            <a:r>
              <a:rPr lang="en-US" sz="1800" dirty="0" smtClean="0"/>
              <a:t>What if a device desires GCR for some applications and non-GCR for others?</a:t>
            </a:r>
          </a:p>
          <a:p>
            <a:pPr lvl="1"/>
            <a:r>
              <a:rPr lang="en-US" sz="1600" dirty="0" smtClean="0"/>
              <a:t>Use different </a:t>
            </a:r>
            <a:r>
              <a:rPr lang="en-US" sz="1600" dirty="0" err="1" smtClean="0"/>
              <a:t>Groupcast</a:t>
            </a:r>
            <a:r>
              <a:rPr lang="en-US" sz="1600" dirty="0" smtClean="0"/>
              <a:t> Addresses if GCR is used. However, with GLK-GCR there is no real </a:t>
            </a:r>
            <a:r>
              <a:rPr lang="en-US" sz="1600" dirty="0" err="1" smtClean="0"/>
              <a:t>Groupcast</a:t>
            </a:r>
            <a:r>
              <a:rPr lang="en-US" sz="1600" dirty="0" smtClean="0"/>
              <a:t> Addresses involved. So, the GLK STA has to choose between GLK-GCR or otherwise for all applications.</a:t>
            </a:r>
          </a:p>
          <a:p>
            <a:r>
              <a:rPr lang="en-US" sz="1800" dirty="0" smtClean="0"/>
              <a:t>What if a GLK device desires GLK-GCR for some applications and non-GLK-GCR for others?</a:t>
            </a:r>
          </a:p>
          <a:p>
            <a:pPr lvl="1"/>
            <a:r>
              <a:rPr lang="en-US" sz="1600" dirty="0" smtClean="0"/>
              <a:t>Do not use GLK-GCR</a:t>
            </a:r>
          </a:p>
          <a:p>
            <a:r>
              <a:rPr lang="en-US" sz="1800" dirty="0" smtClean="0"/>
              <a:t>What happens when a GLK STA that does not support GLK-GCR joins the BSS?</a:t>
            </a:r>
          </a:p>
          <a:p>
            <a:pPr lvl="1"/>
            <a:r>
              <a:rPr lang="en-US" sz="1400" dirty="0" smtClean="0"/>
              <a:t>The AP terminates GLK-GCR by sending a Retransmission Policy Change Notification where the GLK-GCR Retransmission Policy is set to GLK-GCR Not Operational</a:t>
            </a:r>
            <a:endParaRPr lang="en-US" sz="1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14</a:t>
            </a:fld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dirty="0" smtClean="0"/>
              <a:t>Nov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72622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685800"/>
            <a:ext cx="8712968" cy="1066800"/>
          </a:xfrm>
        </p:spPr>
        <p:txBody>
          <a:bodyPr/>
          <a:lstStyle/>
          <a:p>
            <a:r>
              <a:rPr lang="en-US" dirty="0" smtClean="0"/>
              <a:t>How is the </a:t>
            </a:r>
            <a:r>
              <a:rPr lang="en-US" dirty="0" err="1" smtClean="0"/>
              <a:t>BlockAckRequest</a:t>
            </a:r>
            <a:r>
              <a:rPr lang="en-US" dirty="0" smtClean="0"/>
              <a:t> and the corresponding Block Ack tied to GLK-GCR?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Replace the GCR bit in the BlockAckReq and BlockAck Control fields with a 2-bit field to allow for signaling GCR or GLK-GCR</a:t>
            </a:r>
          </a:p>
          <a:p>
            <a:r>
              <a:rPr lang="en-US" dirty="0" smtClean="0"/>
              <a:t>GLK-GCR BlockAckReq/BlockAck apply to all SYNRA (not a specific SYNRA)</a:t>
            </a:r>
          </a:p>
          <a:p>
            <a:r>
              <a:rPr lang="en-US" dirty="0" smtClean="0"/>
              <a:t>Introduce new GLK-GCR Modes for BlockAckReq (Cl. 8.3.1.8.1 and 8.3.1.9.7) and BlockAck (Cl. 8.3.1.9.1 and 8.3.1.9.7)</a:t>
            </a:r>
          </a:p>
          <a:p>
            <a:r>
              <a:rPr lang="en-US" dirty="0" smtClean="0"/>
              <a:t>Modify Cl. 9.24.6 accordingly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15</a:t>
            </a:fld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dirty="0" smtClean="0"/>
              <a:t>Nov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869179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85800"/>
            <a:ext cx="8280920" cy="1066800"/>
          </a:xfrm>
        </p:spPr>
        <p:txBody>
          <a:bodyPr/>
          <a:lstStyle/>
          <a:p>
            <a:r>
              <a:rPr lang="en-US" dirty="0" smtClean="0"/>
              <a:t>BlockAckReq and BlockAck for GLK-GCR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8851012"/>
              </p:ext>
            </p:extLst>
          </p:nvPr>
        </p:nvGraphicFramePr>
        <p:xfrm>
          <a:off x="1043609" y="1916832"/>
          <a:ext cx="5112567" cy="11521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5903"/>
                <a:gridCol w="665903"/>
                <a:gridCol w="665903"/>
                <a:gridCol w="935214"/>
                <a:gridCol w="665903"/>
                <a:gridCol w="745843"/>
                <a:gridCol w="767898"/>
              </a:tblGrid>
              <a:tr h="23042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`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B0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B1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B2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B3 B4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B5-B11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B12-B15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6912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BA Ack Policy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Multi-TID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Compressed Bitmap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GCR Mode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Reserved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TID_INFO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0426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Bits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2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4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16</a:t>
            </a:fld>
            <a:endParaRPr lang="en-CA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413538"/>
              </p:ext>
            </p:extLst>
          </p:nvPr>
        </p:nvGraphicFramePr>
        <p:xfrm>
          <a:off x="323528" y="3454114"/>
          <a:ext cx="2880321" cy="914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19542"/>
                <a:gridCol w="2060779"/>
              </a:tblGrid>
              <a:tr h="23279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GCR Mode (B3 B4)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Description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00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</a:rPr>
                        <a:t>Reserved (or non-GCR modes)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01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The BA is a GLK-GCR Block Ack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The BA is a GCR Block Ack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Reserved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0" name="Straight Connector 9"/>
          <p:cNvCxnSpPr/>
          <p:nvPr/>
        </p:nvCxnSpPr>
        <p:spPr bwMode="auto">
          <a:xfrm flipH="1">
            <a:off x="323528" y="3068960"/>
            <a:ext cx="3672408" cy="3600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 flipH="1">
            <a:off x="3203848" y="3040912"/>
            <a:ext cx="1440160" cy="46009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8159466"/>
              </p:ext>
            </p:extLst>
          </p:nvPr>
        </p:nvGraphicFramePr>
        <p:xfrm>
          <a:off x="3204801" y="4437112"/>
          <a:ext cx="5543663" cy="1981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0130"/>
                <a:gridCol w="1314450"/>
                <a:gridCol w="1085850"/>
                <a:gridCol w="2103233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Multi-TID subfield value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Compressed Bitmap subfield value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GCR Mode subfield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</a:rPr>
                        <a:t>value (b3, b4)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</a:rPr>
                        <a:t>BlockAckReq/BlockAck 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frame variant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00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Basic BlockAck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00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Compressed BlockAck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00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Extended Compressed BlockAck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00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Multi-TID BlockAck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01, 10 or 11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Reserved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0 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110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FF0000"/>
                          </a:solidFill>
                          <a:effectLst/>
                        </a:rPr>
                        <a:t>00 or 11</a:t>
                      </a:r>
                      <a:endParaRPr lang="en-US" sz="110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Reserved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10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GCR BlockAck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01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GLK-GCR BlockAck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00, 01, 10 or 11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Reserved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00, 01, 10 or 11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Reserved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179512" y="5085184"/>
            <a:ext cx="25202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/>
              <a:t>Wow a legacy implementation treat this combination as Compressed BlockAckReq/BlockAck? </a:t>
            </a:r>
            <a:endParaRPr lang="en-US" b="1" i="1" dirty="0"/>
          </a:p>
          <a:p>
            <a:r>
              <a:rPr lang="en-US" b="1" i="1" dirty="0" smtClean="0"/>
              <a:t>No. Since the Block ACK Request would only be sent to a STA with which the GLK-GCR service has been setup. </a:t>
            </a:r>
            <a:endParaRPr lang="en-US" b="1" i="1" dirty="0"/>
          </a:p>
        </p:txBody>
      </p:sp>
      <p:cxnSp>
        <p:nvCxnSpPr>
          <p:cNvPr id="25" name="Straight Arrow Connector 24"/>
          <p:cNvCxnSpPr>
            <a:endCxn id="23" idx="3"/>
          </p:cNvCxnSpPr>
          <p:nvPr/>
        </p:nvCxnSpPr>
        <p:spPr bwMode="auto">
          <a:xfrm flipH="1">
            <a:off x="2699792" y="5733261"/>
            <a:ext cx="504056" cy="444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7" name="Straight Arrow Connector 26"/>
          <p:cNvCxnSpPr>
            <a:endCxn id="23" idx="3"/>
          </p:cNvCxnSpPr>
          <p:nvPr/>
        </p:nvCxnSpPr>
        <p:spPr bwMode="auto">
          <a:xfrm flipH="1" flipV="1">
            <a:off x="2699792" y="5777682"/>
            <a:ext cx="504056" cy="995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9" name="Straight Arrow Connector 28"/>
          <p:cNvCxnSpPr>
            <a:endCxn id="23" idx="3"/>
          </p:cNvCxnSpPr>
          <p:nvPr/>
        </p:nvCxnSpPr>
        <p:spPr bwMode="auto">
          <a:xfrm flipH="1" flipV="1">
            <a:off x="2699792" y="5777682"/>
            <a:ext cx="504056" cy="2436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dirty="0" smtClean="0"/>
              <a:t>Nov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568652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GLK-GCR with BA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824536"/>
          </a:xfrm>
        </p:spPr>
        <p:txBody>
          <a:bodyPr/>
          <a:lstStyle/>
          <a:p>
            <a:r>
              <a:rPr lang="en-US" sz="2000" dirty="0" smtClean="0"/>
              <a:t>GLK-GCR service setup on association</a:t>
            </a:r>
          </a:p>
          <a:p>
            <a:r>
              <a:rPr lang="en-US" sz="2000" dirty="0" smtClean="0"/>
              <a:t>AP assigns unique sequence numbers to all packets sent via GLK-GCR irrespective of the SYNRA used in the RA field of the corresponding frame</a:t>
            </a:r>
          </a:p>
          <a:p>
            <a:r>
              <a:rPr lang="en-US" sz="2000" dirty="0" smtClean="0"/>
              <a:t>{</a:t>
            </a:r>
          </a:p>
          <a:p>
            <a:pPr lvl="1"/>
            <a:r>
              <a:rPr lang="en-US" sz="1400" dirty="0" smtClean="0"/>
              <a:t>After transmitting a set of frames (less than or equal to the Reorder Buffer Size field in the GLK-GCR element), the AP </a:t>
            </a:r>
          </a:p>
          <a:p>
            <a:pPr lvl="1"/>
            <a:r>
              <a:rPr lang="en-US" sz="1400" dirty="0" smtClean="0"/>
              <a:t>{</a:t>
            </a:r>
          </a:p>
          <a:p>
            <a:pPr lvl="3"/>
            <a:r>
              <a:rPr lang="en-US" sz="1200" dirty="0" smtClean="0"/>
              <a:t>sends a GLK-GCR BlockAckReq frame to each of the associated GLK STAs (in some cases a select subset of GLK STAs depending on APs policy)</a:t>
            </a:r>
          </a:p>
          <a:p>
            <a:pPr lvl="3"/>
            <a:r>
              <a:rPr lang="en-US" sz="1200" dirty="0" smtClean="0"/>
              <a:t>On receipt of the BlockAckReq, the corresponding GLK STA responds with a bitmap identifying the frames successfully received (</a:t>
            </a:r>
            <a:r>
              <a:rPr lang="en-US" sz="1200" dirty="0"/>
              <a:t>but may or may not be passed up the stack based on SYNRA </a:t>
            </a:r>
            <a:r>
              <a:rPr lang="en-US" sz="1200" dirty="0" smtClean="0"/>
              <a:t>filtering) </a:t>
            </a:r>
          </a:p>
          <a:p>
            <a:pPr lvl="1"/>
            <a:r>
              <a:rPr lang="en-US" sz="1800" dirty="0" smtClean="0"/>
              <a:t>}</a:t>
            </a:r>
          </a:p>
          <a:p>
            <a:pPr lvl="1"/>
            <a:r>
              <a:rPr lang="en-US" sz="1400" dirty="0" smtClean="0"/>
              <a:t>The AP then performs the required retransmissions based on the response from the GLK STAs to the BlockAckReq</a:t>
            </a:r>
          </a:p>
          <a:p>
            <a:pPr marL="347472" indent="0">
              <a:buNone/>
            </a:pPr>
            <a:r>
              <a:rPr lang="en-US" dirty="0" smtClean="0"/>
              <a:t>}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17</a:t>
            </a:fld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dirty="0" smtClean="0"/>
              <a:t>Nov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654916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GCR with BlockAck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861048"/>
            <a:ext cx="7772400" cy="252028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18</a:t>
            </a:fld>
            <a:endParaRPr lang="en-CA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6005" y="1772816"/>
            <a:ext cx="6900371" cy="1805111"/>
          </a:xfrm>
          <a:prstGeom prst="rect">
            <a:avLst/>
          </a:prstGeom>
        </p:spPr>
      </p:pic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dirty="0" smtClean="0"/>
              <a:t>Nov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2480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Aggregation*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19</a:t>
            </a:fld>
            <a:endParaRPr lang="en-CA"/>
          </a:p>
        </p:txBody>
      </p:sp>
      <p:pic>
        <p:nvPicPr>
          <p:cNvPr id="31746" name="Picture 2" descr="A-MPDU-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973" y="1772816"/>
            <a:ext cx="8531499" cy="3528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85800" y="6093296"/>
            <a:ext cx="7858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From IEEE803.11n MAC Frame Aggregation Mechanism for Next-Generation High Throughput WLANs – pp 40-47, IEEE Wireless Communications, Feb 2008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dirty="0" smtClean="0"/>
              <a:t>Nov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12419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5754A3E8-371D-417B-9D40-4450DFC8F105}" type="slidenum">
              <a:rPr lang="en-CA"/>
              <a:pPr/>
              <a:t>2</a:t>
            </a:fld>
            <a:endParaRPr lang="en-CA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CA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628800"/>
            <a:ext cx="7990656" cy="4040088"/>
          </a:xfrm>
          <a:noFill/>
          <a:ln/>
        </p:spPr>
        <p:txBody>
          <a:bodyPr/>
          <a:lstStyle/>
          <a:p>
            <a:pPr>
              <a:buNone/>
            </a:pPr>
            <a:r>
              <a:rPr lang="en-CA" dirty="0" smtClean="0"/>
              <a:t>	Describes a GLK-GCR which is a simplified GCR service for GLK. </a:t>
            </a:r>
          </a:p>
          <a:p>
            <a:pPr>
              <a:buNone/>
            </a:pPr>
            <a:endParaRPr lang="en-CA" dirty="0"/>
          </a:p>
          <a:p>
            <a:pPr marL="1085850" lvl="1"/>
            <a:endParaRPr lang="en-CA" sz="1600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dirty="0" smtClean="0"/>
              <a:t>Nov </a:t>
            </a:r>
            <a:r>
              <a:rPr lang="en-US" dirty="0"/>
              <a:t>2015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 1 Filtering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700808"/>
            <a:ext cx="3973389" cy="4608512"/>
          </a:xfrm>
        </p:spPr>
        <p:txBody>
          <a:bodyPr/>
          <a:lstStyle/>
          <a:p>
            <a:r>
              <a:rPr lang="en-US" dirty="0" smtClean="0"/>
              <a:t>Add </a:t>
            </a:r>
            <a:r>
              <a:rPr lang="en-US" dirty="0" err="1" smtClean="0"/>
              <a:t>Scoreboarding</a:t>
            </a:r>
            <a:r>
              <a:rPr lang="en-US" dirty="0" smtClean="0"/>
              <a:t> to the Rx Path</a:t>
            </a:r>
          </a:p>
          <a:p>
            <a:r>
              <a:rPr lang="en-US" dirty="0" smtClean="0"/>
              <a:t>If Address 1 is SYNRA, Rx processing continues through</a:t>
            </a:r>
          </a:p>
          <a:p>
            <a:pPr lvl="1"/>
            <a:r>
              <a:rPr lang="en-US" dirty="0" err="1" smtClean="0"/>
              <a:t>Scoreboarding</a:t>
            </a:r>
            <a:endParaRPr lang="en-US" dirty="0" smtClean="0"/>
          </a:p>
          <a:p>
            <a:pPr lvl="1"/>
            <a:r>
              <a:rPr lang="en-US" dirty="0" smtClean="0"/>
              <a:t>Duplicate Detection </a:t>
            </a:r>
          </a:p>
          <a:p>
            <a:pPr lvl="1"/>
            <a:r>
              <a:rPr lang="en-US" dirty="0" smtClean="0"/>
              <a:t>Decryption</a:t>
            </a:r>
          </a:p>
          <a:p>
            <a:pPr lvl="1"/>
            <a:r>
              <a:rPr lang="en-US" dirty="0" smtClean="0"/>
              <a:t>Block Ack Buffering and Reordering</a:t>
            </a:r>
          </a:p>
          <a:p>
            <a:pPr lvl="1"/>
            <a:r>
              <a:rPr lang="en-US" dirty="0" smtClean="0"/>
              <a:t>SYNRA filtering (Cl. 9.42)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20</a:t>
            </a:fld>
            <a:endParaRPr lang="en-CA"/>
          </a:p>
        </p:txBody>
      </p:sp>
      <p:grpSp>
        <p:nvGrpSpPr>
          <p:cNvPr id="7" name="Group 6"/>
          <p:cNvGrpSpPr/>
          <p:nvPr/>
        </p:nvGrpSpPr>
        <p:grpSpPr>
          <a:xfrm>
            <a:off x="4860032" y="1988840"/>
            <a:ext cx="3024336" cy="4104456"/>
            <a:chOff x="4860032" y="1988840"/>
            <a:chExt cx="3024336" cy="4104456"/>
          </a:xfrm>
        </p:grpSpPr>
        <p:cxnSp>
          <p:nvCxnSpPr>
            <p:cNvPr id="8" name="Straight Connector 7"/>
            <p:cNvCxnSpPr/>
            <p:nvPr/>
          </p:nvCxnSpPr>
          <p:spPr bwMode="auto">
            <a:xfrm>
              <a:off x="4860032" y="1988840"/>
              <a:ext cx="15181" cy="410445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0" name="Straight Connector 9"/>
            <p:cNvCxnSpPr/>
            <p:nvPr/>
          </p:nvCxnSpPr>
          <p:spPr bwMode="auto">
            <a:xfrm>
              <a:off x="7653163" y="1988840"/>
              <a:ext cx="15181" cy="410445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>
              <a:off x="4875213" y="5805264"/>
              <a:ext cx="2793131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>
              <a:off x="4875213" y="4869160"/>
              <a:ext cx="2793131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 bwMode="auto">
            <a:xfrm>
              <a:off x="4860032" y="4437112"/>
              <a:ext cx="2793131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 bwMode="auto">
            <a:xfrm>
              <a:off x="4860032" y="3789040"/>
              <a:ext cx="2793131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 bwMode="auto">
            <a:xfrm>
              <a:off x="4860032" y="3284984"/>
              <a:ext cx="2793131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0" name="Straight Connector 19"/>
            <p:cNvCxnSpPr/>
            <p:nvPr/>
          </p:nvCxnSpPr>
          <p:spPr bwMode="auto">
            <a:xfrm>
              <a:off x="4860032" y="2780928"/>
              <a:ext cx="2793131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2" name="Straight Connector 21"/>
            <p:cNvCxnSpPr/>
            <p:nvPr/>
          </p:nvCxnSpPr>
          <p:spPr bwMode="auto">
            <a:xfrm>
              <a:off x="6228184" y="3284984"/>
              <a:ext cx="0" cy="50405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4" name="Straight Connector 23"/>
            <p:cNvCxnSpPr/>
            <p:nvPr/>
          </p:nvCxnSpPr>
          <p:spPr bwMode="auto">
            <a:xfrm>
              <a:off x="6228184" y="4435371"/>
              <a:ext cx="0" cy="136989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5" name="TextBox 24"/>
            <p:cNvSpPr txBox="1"/>
            <p:nvPr/>
          </p:nvSpPr>
          <p:spPr>
            <a:xfrm>
              <a:off x="6228184" y="5373216"/>
              <a:ext cx="130548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Address 1 address filtering</a:t>
              </a:r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257776" y="3327375"/>
              <a:ext cx="16265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Block Ack Buffering and Reordering</a:t>
              </a:r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228184" y="4520153"/>
              <a:ext cx="142539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Duplicate Detection</a:t>
              </a:r>
              <a:endParaRPr lang="en-US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932041" y="3789040"/>
              <a:ext cx="266429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MPDU </a:t>
              </a:r>
            </a:p>
            <a:p>
              <a:pPr algn="ctr"/>
              <a:r>
                <a:rPr lang="en-US" dirty="0" smtClean="0"/>
                <a:t>Encryption (</a:t>
              </a:r>
              <a:r>
                <a:rPr lang="en-US" dirty="0" err="1" smtClean="0"/>
                <a:t>Tx</a:t>
              </a:r>
              <a:r>
                <a:rPr lang="en-US" dirty="0" smtClean="0"/>
                <a:t>)/Decryption(Rx) and Integrity (optional)</a:t>
              </a:r>
              <a:endParaRPr lang="en-US" dirty="0"/>
            </a:p>
          </p:txBody>
        </p:sp>
        <p:cxnSp>
          <p:nvCxnSpPr>
            <p:cNvPr id="29" name="Straight Connector 28"/>
            <p:cNvCxnSpPr/>
            <p:nvPr/>
          </p:nvCxnSpPr>
          <p:spPr bwMode="auto">
            <a:xfrm>
              <a:off x="6228184" y="2276872"/>
              <a:ext cx="0" cy="10081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0" name="TextBox 29"/>
            <p:cNvSpPr txBox="1"/>
            <p:nvPr/>
          </p:nvSpPr>
          <p:spPr>
            <a:xfrm>
              <a:off x="6372200" y="4941168"/>
              <a:ext cx="10839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>
                  <a:solidFill>
                    <a:srgbClr val="FF0000"/>
                  </a:solidFill>
                </a:rPr>
                <a:t>Scoreboarding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364088" y="4952201"/>
              <a:ext cx="4587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Null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32" name="Straight Connector 31"/>
            <p:cNvCxnSpPr/>
            <p:nvPr/>
          </p:nvCxnSpPr>
          <p:spPr bwMode="auto">
            <a:xfrm>
              <a:off x="4860032" y="5373216"/>
              <a:ext cx="2793131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4" name="TextBox 33"/>
            <p:cNvSpPr txBox="1"/>
            <p:nvPr/>
          </p:nvSpPr>
          <p:spPr>
            <a:xfrm>
              <a:off x="6228184" y="2852936"/>
              <a:ext cx="1296144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>
                  <a:solidFill>
                    <a:srgbClr val="FF0000"/>
                  </a:solidFill>
                </a:rPr>
                <a:t>SYNRA Receiver Filtering (Cl. 9.42)</a:t>
              </a:r>
              <a:endParaRPr lang="en-US" sz="1100" dirty="0">
                <a:solidFill>
                  <a:srgbClr val="FF0000"/>
                </a:solidFill>
              </a:endParaRPr>
            </a:p>
          </p:txBody>
        </p:sp>
        <p:cxnSp>
          <p:nvCxnSpPr>
            <p:cNvPr id="37" name="Straight Connector 36"/>
            <p:cNvCxnSpPr/>
            <p:nvPr/>
          </p:nvCxnSpPr>
          <p:spPr bwMode="auto">
            <a:xfrm>
              <a:off x="4860032" y="2276872"/>
              <a:ext cx="2793131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9" name="TextBox 38"/>
            <p:cNvSpPr txBox="1"/>
            <p:nvPr/>
          </p:nvSpPr>
          <p:spPr>
            <a:xfrm>
              <a:off x="6228184" y="2319263"/>
              <a:ext cx="150993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Replay Detection (optional)</a:t>
              </a:r>
              <a:endParaRPr lang="en-US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860032" y="2319263"/>
              <a:ext cx="129614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Packet Number Assignment</a:t>
              </a:r>
              <a:endParaRPr lang="en-US" dirty="0"/>
            </a:p>
          </p:txBody>
        </p:sp>
      </p:grpSp>
      <p:sp>
        <p:nvSpPr>
          <p:cNvPr id="33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dirty="0" smtClean="0"/>
              <a:t>Nov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609846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Figure 5.2 update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21</a:t>
            </a:fld>
            <a:endParaRPr lang="en-CA"/>
          </a:p>
        </p:txBody>
      </p:sp>
      <p:grpSp>
        <p:nvGrpSpPr>
          <p:cNvPr id="17" name="Group 16"/>
          <p:cNvGrpSpPr/>
          <p:nvPr/>
        </p:nvGrpSpPr>
        <p:grpSpPr>
          <a:xfrm>
            <a:off x="1331640" y="2636912"/>
            <a:ext cx="4788204" cy="3554453"/>
            <a:chOff x="1331640" y="2636912"/>
            <a:chExt cx="4788204" cy="3554453"/>
          </a:xfrm>
        </p:grpSpPr>
        <p:grpSp>
          <p:nvGrpSpPr>
            <p:cNvPr id="15" name="Group 14"/>
            <p:cNvGrpSpPr/>
            <p:nvPr/>
          </p:nvGrpSpPr>
          <p:grpSpPr>
            <a:xfrm>
              <a:off x="1331640" y="2636912"/>
              <a:ext cx="4788204" cy="2682472"/>
              <a:chOff x="1331640" y="2636912"/>
              <a:chExt cx="4788204" cy="2682472"/>
            </a:xfrm>
          </p:grpSpPr>
          <p:pic>
            <p:nvPicPr>
              <p:cNvPr id="7" name="Picture 6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31640" y="2636912"/>
                <a:ext cx="1935648" cy="2682472"/>
              </a:xfrm>
              <a:prstGeom prst="rect">
                <a:avLst/>
              </a:prstGeom>
            </p:spPr>
          </p:pic>
          <p:pic>
            <p:nvPicPr>
              <p:cNvPr id="8" name="Picture 7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184196" y="2636912"/>
                <a:ext cx="1935648" cy="2682472"/>
              </a:xfrm>
              <a:prstGeom prst="rect">
                <a:avLst/>
              </a:prstGeom>
            </p:spPr>
          </p:pic>
        </p:grpSp>
        <p:grpSp>
          <p:nvGrpSpPr>
            <p:cNvPr id="16" name="Group 15"/>
            <p:cNvGrpSpPr/>
            <p:nvPr/>
          </p:nvGrpSpPr>
          <p:grpSpPr>
            <a:xfrm>
              <a:off x="1700102" y="5589240"/>
              <a:ext cx="4114471" cy="602125"/>
              <a:chOff x="1700102" y="5589240"/>
              <a:chExt cx="4114471" cy="602125"/>
            </a:xfrm>
          </p:grpSpPr>
          <p:cxnSp>
            <p:nvCxnSpPr>
              <p:cNvPr id="10" name="Straight Arrow Connector 9"/>
              <p:cNvCxnSpPr/>
              <p:nvPr/>
            </p:nvCxnSpPr>
            <p:spPr bwMode="auto">
              <a:xfrm>
                <a:off x="2299464" y="5589240"/>
                <a:ext cx="0" cy="36004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arrow" w="sm" len="sm"/>
                <a:tailEnd type="arrow"/>
              </a:ln>
              <a:effectLst/>
            </p:spPr>
          </p:cxnSp>
          <p:cxnSp>
            <p:nvCxnSpPr>
              <p:cNvPr id="11" name="Straight Arrow Connector 10"/>
              <p:cNvCxnSpPr/>
              <p:nvPr/>
            </p:nvCxnSpPr>
            <p:spPr bwMode="auto">
              <a:xfrm>
                <a:off x="5076056" y="5589240"/>
                <a:ext cx="0" cy="36004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arrow" w="sm" len="sm"/>
                <a:tailEnd type="arrow"/>
              </a:ln>
              <a:effectLst/>
            </p:spPr>
          </p:cxnSp>
          <p:sp>
            <p:nvSpPr>
              <p:cNvPr id="13" name="TextBox 12"/>
              <p:cNvSpPr txBox="1"/>
              <p:nvPr/>
            </p:nvSpPr>
            <p:spPr>
              <a:xfrm>
                <a:off x="1700102" y="5914366"/>
                <a:ext cx="132510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PHY in Channel-1</a:t>
                </a:r>
                <a:endParaRPr lang="en-US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4489467" y="5914366"/>
                <a:ext cx="132510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PHY in Channel-2</a:t>
                </a:r>
                <a:endParaRPr 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459594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 1 Filtering --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78496"/>
            <a:ext cx="7772400" cy="4114800"/>
          </a:xfrm>
        </p:spPr>
        <p:txBody>
          <a:bodyPr/>
          <a:lstStyle/>
          <a:p>
            <a:r>
              <a:rPr lang="en-US" dirty="0" smtClean="0"/>
              <a:t>Where should </a:t>
            </a:r>
            <a:r>
              <a:rPr lang="en-US" dirty="0" err="1" smtClean="0"/>
              <a:t>Scoreboarding</a:t>
            </a:r>
            <a:r>
              <a:rPr lang="en-US" dirty="0" smtClean="0"/>
              <a:t> be done?</a:t>
            </a:r>
          </a:p>
          <a:p>
            <a:pPr lvl="1"/>
            <a:r>
              <a:rPr lang="en-US" dirty="0" smtClean="0"/>
              <a:t>GLK-GCR </a:t>
            </a:r>
            <a:r>
              <a:rPr lang="en-US" dirty="0" err="1" smtClean="0"/>
              <a:t>Scoreboarding</a:t>
            </a:r>
            <a:r>
              <a:rPr lang="en-US" dirty="0" smtClean="0"/>
              <a:t> should be done using GLK-GCR packets received at all GLK-GCR STAs irrespective of the SYNRA (the received packet may not (based on the SYNRA) destined to the STA)</a:t>
            </a:r>
          </a:p>
          <a:p>
            <a:pPr lvl="1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22</a:t>
            </a:fld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dirty="0" smtClean="0"/>
              <a:t>Nov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508381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Scoreboarding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the Block Ack Starting Sequence Number to establish the score board at each GLK-GCR ‘recipient’</a:t>
            </a:r>
          </a:p>
          <a:p>
            <a:r>
              <a:rPr lang="en-US" dirty="0" err="1" smtClean="0"/>
              <a:t>Scoreboarding</a:t>
            </a:r>
            <a:r>
              <a:rPr lang="en-US" dirty="0" smtClean="0"/>
              <a:t> is based on the receipt of the transmission subject to the following conditions:</a:t>
            </a:r>
          </a:p>
          <a:p>
            <a:pPr lvl="1"/>
            <a:r>
              <a:rPr lang="en-US" dirty="0" smtClean="0"/>
              <a:t>The transmission is from the associated AP (same BSSID)</a:t>
            </a:r>
          </a:p>
          <a:p>
            <a:pPr lvl="1"/>
            <a:r>
              <a:rPr lang="en-US" dirty="0" smtClean="0"/>
              <a:t>The transmission was received with no errors</a:t>
            </a:r>
          </a:p>
          <a:p>
            <a:r>
              <a:rPr lang="en-US" dirty="0" smtClean="0"/>
              <a:t>The scoreboard is updated  for successful reception if the above conditions are satisfied</a:t>
            </a:r>
          </a:p>
          <a:p>
            <a:pPr lvl="1"/>
            <a:r>
              <a:rPr lang="en-US" dirty="0" smtClean="0"/>
              <a:t>If upon SYNRA filtering the received frame is not destined to the receiving STA (and hence dropped), the update of the score board for successful reception still holds.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23</a:t>
            </a:fld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43689"/>
            <a:ext cx="916918" cy="276999"/>
          </a:xfrm>
        </p:spPr>
        <p:txBody>
          <a:bodyPr/>
          <a:lstStyle/>
          <a:p>
            <a:r>
              <a:rPr lang="en-US" dirty="0" smtClean="0"/>
              <a:t>Nov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78938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5754A3E8-371D-417B-9D40-4450DFC8F105}" type="slidenum">
              <a:rPr lang="en-CA"/>
              <a:pPr/>
              <a:t>3</a:t>
            </a:fld>
            <a:endParaRPr lang="en-CA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l"/>
            <a:r>
              <a:rPr lang="en-US" altLang="zh-CN" dirty="0" smtClean="0"/>
              <a:t>Overview of the GLK-GCR Protocol</a:t>
            </a:r>
            <a:endParaRPr lang="en-CA" dirty="0"/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437316" y="1916832"/>
            <a:ext cx="0" cy="424847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5045828" y="1905799"/>
            <a:ext cx="0" cy="424847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179512" y="1628800"/>
            <a:ext cx="504056" cy="288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613780" y="1628800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AP/MAP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 bwMode="auto">
          <a:xfrm>
            <a:off x="431540" y="2060848"/>
            <a:ext cx="4614288" cy="720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H="1">
            <a:off x="437316" y="2420888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5076056" y="1988840"/>
            <a:ext cx="30243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Association Request with GLK Cap element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076056" y="2287905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Association Response with GLK-GCR Response Element</a:t>
            </a:r>
            <a:endParaRPr lang="en-US" dirty="0"/>
          </a:p>
        </p:txBody>
      </p:sp>
      <p:sp>
        <p:nvSpPr>
          <p:cNvPr id="18" name="Right Brace 17"/>
          <p:cNvSpPr/>
          <p:nvPr/>
        </p:nvSpPr>
        <p:spPr bwMode="auto">
          <a:xfrm>
            <a:off x="7944944" y="1988840"/>
            <a:ext cx="155448" cy="529208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100392" y="2026625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GLK Link Setup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827584" y="5816297"/>
            <a:ext cx="40516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GLK-GCR Teardown when the STA disassociates from the AP</a:t>
            </a:r>
            <a:endParaRPr lang="en-US" dirty="0"/>
          </a:p>
        </p:txBody>
      </p:sp>
      <p:cxnSp>
        <p:nvCxnSpPr>
          <p:cNvPr id="35" name="Straight Arrow Connector 34"/>
          <p:cNvCxnSpPr/>
          <p:nvPr/>
        </p:nvCxnSpPr>
        <p:spPr bwMode="auto">
          <a:xfrm flipH="1">
            <a:off x="467544" y="2780928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6" name="Straight Arrow Connector 35"/>
          <p:cNvCxnSpPr/>
          <p:nvPr/>
        </p:nvCxnSpPr>
        <p:spPr bwMode="auto">
          <a:xfrm flipH="1">
            <a:off x="467544" y="3068960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7" name="Straight Arrow Connector 36"/>
          <p:cNvCxnSpPr/>
          <p:nvPr/>
        </p:nvCxnSpPr>
        <p:spPr bwMode="auto">
          <a:xfrm flipH="1">
            <a:off x="467544" y="3717032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2483768" y="3325195"/>
            <a:ext cx="293808" cy="4638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900"/>
              </a:lnSpc>
            </a:pPr>
            <a:r>
              <a:rPr lang="en-US" sz="1800" b="1" dirty="0" smtClean="0"/>
              <a:t>.</a:t>
            </a:r>
          </a:p>
          <a:p>
            <a:pPr>
              <a:lnSpc>
                <a:spcPts val="900"/>
              </a:lnSpc>
            </a:pPr>
            <a:r>
              <a:rPr lang="en-US" sz="1800" b="1" dirty="0" smtClean="0"/>
              <a:t>.</a:t>
            </a:r>
          </a:p>
          <a:p>
            <a:pPr>
              <a:lnSpc>
                <a:spcPts val="900"/>
              </a:lnSpc>
            </a:pPr>
            <a:r>
              <a:rPr lang="en-US" sz="1800" b="1" dirty="0"/>
              <a:t>.</a:t>
            </a:r>
          </a:p>
        </p:txBody>
      </p:sp>
      <p:sp>
        <p:nvSpPr>
          <p:cNvPr id="27" name="Right Brace 26"/>
          <p:cNvSpPr/>
          <p:nvPr/>
        </p:nvSpPr>
        <p:spPr bwMode="auto">
          <a:xfrm>
            <a:off x="5148064" y="2749570"/>
            <a:ext cx="329812" cy="1183486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493419" y="3205419"/>
            <a:ext cx="29803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GLK-GCR transmission of MSDU/A-MSDU</a:t>
            </a:r>
          </a:p>
          <a:p>
            <a:pPr algn="ctr"/>
            <a:r>
              <a:rPr lang="en-US" dirty="0" smtClean="0"/>
              <a:t>(with block </a:t>
            </a:r>
            <a:r>
              <a:rPr lang="en-US" dirty="0" err="1" smtClean="0"/>
              <a:t>ack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 bwMode="auto">
          <a:xfrm flipH="1">
            <a:off x="410650" y="4149080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5091170" y="4005064"/>
            <a:ext cx="27061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GLK-GCR retransmission policy change</a:t>
            </a:r>
            <a:endParaRPr lang="en-US" dirty="0"/>
          </a:p>
        </p:txBody>
      </p:sp>
      <p:cxnSp>
        <p:nvCxnSpPr>
          <p:cNvPr id="42" name="Straight Arrow Connector 41"/>
          <p:cNvCxnSpPr/>
          <p:nvPr/>
        </p:nvCxnSpPr>
        <p:spPr bwMode="auto">
          <a:xfrm flipH="1">
            <a:off x="425764" y="4437112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3" name="Straight Arrow Connector 42"/>
          <p:cNvCxnSpPr/>
          <p:nvPr/>
        </p:nvCxnSpPr>
        <p:spPr bwMode="auto">
          <a:xfrm flipH="1">
            <a:off x="433321" y="4581128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4" name="Straight Arrow Connector 43"/>
          <p:cNvCxnSpPr/>
          <p:nvPr/>
        </p:nvCxnSpPr>
        <p:spPr bwMode="auto">
          <a:xfrm flipH="1">
            <a:off x="425764" y="5373216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2411760" y="4581128"/>
            <a:ext cx="2938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/>
              <a:t>.</a:t>
            </a:r>
          </a:p>
          <a:p>
            <a:r>
              <a:rPr lang="en-US" sz="1800" b="1" dirty="0" smtClean="0"/>
              <a:t>.</a:t>
            </a:r>
          </a:p>
          <a:p>
            <a:r>
              <a:rPr lang="en-US" sz="1800" b="1" dirty="0"/>
              <a:t>.</a:t>
            </a:r>
          </a:p>
        </p:txBody>
      </p:sp>
      <p:sp>
        <p:nvSpPr>
          <p:cNvPr id="46" name="Right Brace 45"/>
          <p:cNvSpPr/>
          <p:nvPr/>
        </p:nvSpPr>
        <p:spPr bwMode="auto">
          <a:xfrm>
            <a:off x="5076056" y="4405754"/>
            <a:ext cx="329812" cy="1183486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421411" y="4861603"/>
            <a:ext cx="29803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GLK-GCR transmission of MSDU/A-MSDU</a:t>
            </a:r>
          </a:p>
          <a:p>
            <a:pPr algn="ctr"/>
            <a:r>
              <a:rPr lang="en-US" dirty="0" smtClean="0"/>
              <a:t>(with unsolicited retry)</a:t>
            </a:r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433321" y="2917387"/>
            <a:ext cx="3063381" cy="259585"/>
            <a:chOff x="433321" y="2917387"/>
            <a:chExt cx="3063381" cy="259585"/>
          </a:xfrm>
        </p:grpSpPr>
        <p:cxnSp>
          <p:nvCxnSpPr>
            <p:cNvPr id="3" name="Straight Arrow Connector 2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48" name="Straight Arrow Connector 47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49" name="Straight Arrow Connector 48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50" name="Group 49"/>
          <p:cNvGrpSpPr/>
          <p:nvPr/>
        </p:nvGrpSpPr>
        <p:grpSpPr>
          <a:xfrm>
            <a:off x="437316" y="3212976"/>
            <a:ext cx="3063381" cy="259585"/>
            <a:chOff x="433321" y="2917387"/>
            <a:chExt cx="3063381" cy="259585"/>
          </a:xfrm>
        </p:grpSpPr>
        <p:cxnSp>
          <p:nvCxnSpPr>
            <p:cNvPr id="51" name="Straight Arrow Connector 50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52" name="Straight Arrow Connector 51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53" name="Straight Arrow Connector 52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54" name="Group 53"/>
          <p:cNvGrpSpPr/>
          <p:nvPr/>
        </p:nvGrpSpPr>
        <p:grpSpPr>
          <a:xfrm>
            <a:off x="428499" y="3889495"/>
            <a:ext cx="3063381" cy="259585"/>
            <a:chOff x="433321" y="2917387"/>
            <a:chExt cx="3063381" cy="259585"/>
          </a:xfrm>
        </p:grpSpPr>
        <p:cxnSp>
          <p:nvCxnSpPr>
            <p:cNvPr id="55" name="Straight Arrow Connector 54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56" name="Straight Arrow Connector 55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57" name="Straight Arrow Connector 56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15" name="Group 14"/>
          <p:cNvGrpSpPr/>
          <p:nvPr/>
        </p:nvGrpSpPr>
        <p:grpSpPr>
          <a:xfrm>
            <a:off x="3043458" y="4491271"/>
            <a:ext cx="1999635" cy="116523"/>
            <a:chOff x="3043458" y="4491271"/>
            <a:chExt cx="1999635" cy="116523"/>
          </a:xfrm>
        </p:grpSpPr>
        <p:cxnSp>
          <p:nvCxnSpPr>
            <p:cNvPr id="58" name="Straight Arrow Connector 57"/>
            <p:cNvCxnSpPr/>
            <p:nvPr/>
          </p:nvCxnSpPr>
          <p:spPr bwMode="auto">
            <a:xfrm flipH="1">
              <a:off x="3059832" y="4491271"/>
              <a:ext cx="1983261" cy="8985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59" name="Straight Arrow Connector 58"/>
            <p:cNvCxnSpPr/>
            <p:nvPr/>
          </p:nvCxnSpPr>
          <p:spPr bwMode="auto">
            <a:xfrm flipH="1">
              <a:off x="3043458" y="4517937"/>
              <a:ext cx="1983261" cy="8985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60" name="Group 59"/>
          <p:cNvGrpSpPr/>
          <p:nvPr/>
        </p:nvGrpSpPr>
        <p:grpSpPr>
          <a:xfrm>
            <a:off x="3059832" y="4635287"/>
            <a:ext cx="1999635" cy="116523"/>
            <a:chOff x="3043458" y="4491271"/>
            <a:chExt cx="1999635" cy="116523"/>
          </a:xfrm>
        </p:grpSpPr>
        <p:cxnSp>
          <p:nvCxnSpPr>
            <p:cNvPr id="61" name="Straight Arrow Connector 60"/>
            <p:cNvCxnSpPr/>
            <p:nvPr/>
          </p:nvCxnSpPr>
          <p:spPr bwMode="auto">
            <a:xfrm flipH="1">
              <a:off x="3059832" y="4491271"/>
              <a:ext cx="1983261" cy="8985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62" name="Straight Arrow Connector 61"/>
            <p:cNvCxnSpPr/>
            <p:nvPr/>
          </p:nvCxnSpPr>
          <p:spPr bwMode="auto">
            <a:xfrm flipH="1">
              <a:off x="3043458" y="4517937"/>
              <a:ext cx="1983261" cy="8985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63" name="Group 62"/>
          <p:cNvGrpSpPr/>
          <p:nvPr/>
        </p:nvGrpSpPr>
        <p:grpSpPr>
          <a:xfrm>
            <a:off x="3059832" y="5427375"/>
            <a:ext cx="1999635" cy="116523"/>
            <a:chOff x="3043458" y="4491271"/>
            <a:chExt cx="1999635" cy="116523"/>
          </a:xfrm>
        </p:grpSpPr>
        <p:cxnSp>
          <p:nvCxnSpPr>
            <p:cNvPr id="64" name="Straight Arrow Connector 63"/>
            <p:cNvCxnSpPr/>
            <p:nvPr/>
          </p:nvCxnSpPr>
          <p:spPr bwMode="auto">
            <a:xfrm flipH="1">
              <a:off x="3059832" y="4491271"/>
              <a:ext cx="1983261" cy="8985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65" name="Straight Arrow Connector 64"/>
            <p:cNvCxnSpPr/>
            <p:nvPr/>
          </p:nvCxnSpPr>
          <p:spPr bwMode="auto">
            <a:xfrm flipH="1">
              <a:off x="3043458" y="4517937"/>
              <a:ext cx="1983261" cy="8985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66" name="Group 65"/>
          <p:cNvGrpSpPr/>
          <p:nvPr/>
        </p:nvGrpSpPr>
        <p:grpSpPr>
          <a:xfrm>
            <a:off x="433321" y="4264649"/>
            <a:ext cx="3063381" cy="259585"/>
            <a:chOff x="433321" y="2917387"/>
            <a:chExt cx="3063381" cy="259585"/>
          </a:xfrm>
        </p:grpSpPr>
        <p:cxnSp>
          <p:nvCxnSpPr>
            <p:cNvPr id="67" name="Straight Arrow Connector 66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68" name="Straight Arrow Connector 67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69" name="Straight Arrow Connector 68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2" name="TextBox 1"/>
          <p:cNvSpPr txBox="1"/>
          <p:nvPr/>
        </p:nvSpPr>
        <p:spPr>
          <a:xfrm>
            <a:off x="5477876" y="5919663"/>
            <a:ext cx="33425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Messages shown in black are unicast. Messages in red and blue are multicast</a:t>
            </a:r>
            <a:endParaRPr lang="en-US" dirty="0"/>
          </a:p>
        </p:txBody>
      </p:sp>
      <p:grpSp>
        <p:nvGrpSpPr>
          <p:cNvPr id="70" name="Group 69"/>
          <p:cNvGrpSpPr/>
          <p:nvPr/>
        </p:nvGrpSpPr>
        <p:grpSpPr>
          <a:xfrm rot="10800000">
            <a:off x="1979712" y="2791561"/>
            <a:ext cx="3063381" cy="259585"/>
            <a:chOff x="433321" y="2917387"/>
            <a:chExt cx="3063381" cy="259585"/>
          </a:xfrm>
        </p:grpSpPr>
        <p:cxnSp>
          <p:nvCxnSpPr>
            <p:cNvPr id="71" name="Straight Arrow Connector 70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72" name="Straight Arrow Connector 71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73" name="Straight Arrow Connector 72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74" name="Group 73"/>
          <p:cNvGrpSpPr/>
          <p:nvPr/>
        </p:nvGrpSpPr>
        <p:grpSpPr>
          <a:xfrm rot="10800000">
            <a:off x="1979712" y="3079593"/>
            <a:ext cx="3063381" cy="259585"/>
            <a:chOff x="433321" y="2917387"/>
            <a:chExt cx="3063381" cy="259585"/>
          </a:xfrm>
        </p:grpSpPr>
        <p:cxnSp>
          <p:nvCxnSpPr>
            <p:cNvPr id="75" name="Straight Arrow Connector 74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76" name="Straight Arrow Connector 75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77" name="Straight Arrow Connector 76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78" name="Group 77"/>
          <p:cNvGrpSpPr/>
          <p:nvPr/>
        </p:nvGrpSpPr>
        <p:grpSpPr>
          <a:xfrm rot="10800000">
            <a:off x="1979713" y="3756111"/>
            <a:ext cx="3063381" cy="259585"/>
            <a:chOff x="433321" y="2917387"/>
            <a:chExt cx="3063381" cy="259585"/>
          </a:xfrm>
        </p:grpSpPr>
        <p:cxnSp>
          <p:nvCxnSpPr>
            <p:cNvPr id="79" name="Straight Arrow Connector 78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80" name="Straight Arrow Connector 79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81" name="Straight Arrow Connector 80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82" name="Group 81"/>
          <p:cNvGrpSpPr/>
          <p:nvPr/>
        </p:nvGrpSpPr>
        <p:grpSpPr>
          <a:xfrm rot="10800000">
            <a:off x="1979713" y="4156261"/>
            <a:ext cx="3063381" cy="259585"/>
            <a:chOff x="433321" y="2917387"/>
            <a:chExt cx="3063381" cy="259585"/>
          </a:xfrm>
        </p:grpSpPr>
        <p:cxnSp>
          <p:nvCxnSpPr>
            <p:cNvPr id="83" name="Straight Arrow Connector 82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84" name="Straight Arrow Connector 83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85" name="Straight Arrow Connector 84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8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dirty="0" smtClean="0"/>
              <a:t>Nov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0623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70992"/>
          </a:xfrm>
        </p:spPr>
        <p:txBody>
          <a:bodyPr/>
          <a:lstStyle/>
          <a:p>
            <a:r>
              <a:rPr lang="en-US" dirty="0" smtClean="0"/>
              <a:t>AP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412776"/>
            <a:ext cx="7772400" cy="5040560"/>
          </a:xfrm>
        </p:spPr>
        <p:txBody>
          <a:bodyPr/>
          <a:lstStyle/>
          <a:p>
            <a:r>
              <a:rPr lang="en-US" dirty="0" smtClean="0"/>
              <a:t>A GLK-GCR Service is setup implicitly by the AP for all SYNRA</a:t>
            </a:r>
          </a:p>
          <a:p>
            <a:pPr lvl="1"/>
            <a:r>
              <a:rPr lang="en-US" dirty="0" smtClean="0"/>
              <a:t>What is the choice of retransmission policy? </a:t>
            </a:r>
          </a:p>
          <a:p>
            <a:pPr lvl="2"/>
            <a:r>
              <a:rPr lang="en-US" dirty="0" smtClean="0"/>
              <a:t>Depends on the traffic load for GLK links at the AP</a:t>
            </a:r>
          </a:p>
          <a:p>
            <a:pPr lvl="2"/>
            <a:r>
              <a:rPr lang="en-US" sz="1600" dirty="0" smtClean="0"/>
              <a:t>E.g. Block ACK when SYNRA represents a small (&lt; 10) GLK STAs; unsolicited retries, otherwise.</a:t>
            </a:r>
          </a:p>
          <a:p>
            <a:pPr lvl="1"/>
            <a:r>
              <a:rPr lang="en-US" dirty="0" smtClean="0"/>
              <a:t>AP implicitly does the GLK-GCR Service setup for all SYNRA 	</a:t>
            </a:r>
          </a:p>
          <a:p>
            <a:pPr lvl="2"/>
            <a:r>
              <a:rPr lang="en-US" dirty="0" smtClean="0"/>
              <a:t>The retransmission policy may be modified if the AP decides to move between block </a:t>
            </a:r>
            <a:r>
              <a:rPr lang="en-US" dirty="0" err="1" smtClean="0"/>
              <a:t>ack</a:t>
            </a:r>
            <a:r>
              <a:rPr lang="en-US" dirty="0" smtClean="0"/>
              <a:t> and </a:t>
            </a:r>
            <a:r>
              <a:rPr lang="en-US" dirty="0"/>
              <a:t>u</a:t>
            </a:r>
            <a:r>
              <a:rPr lang="en-US" dirty="0" smtClean="0"/>
              <a:t>nsolicited retry modes</a:t>
            </a:r>
          </a:p>
          <a:p>
            <a:pPr lvl="2"/>
            <a:r>
              <a:rPr lang="en-US" dirty="0"/>
              <a:t>(</a:t>
            </a:r>
            <a:r>
              <a:rPr lang="en-US" dirty="0" smtClean="0"/>
              <a:t>Re)Association response include the GLK-GCR Response element</a:t>
            </a:r>
          </a:p>
          <a:p>
            <a:pPr lvl="3"/>
            <a:r>
              <a:rPr lang="en-US" dirty="0" smtClean="0"/>
              <a:t>may also include a BA Agreement element if the GLK-GCR retransmission policy is block </a:t>
            </a:r>
            <a:r>
              <a:rPr lang="en-US" dirty="0" err="1" smtClean="0"/>
              <a:t>ack</a:t>
            </a:r>
            <a:endParaRPr lang="en-US" dirty="0" smtClean="0"/>
          </a:p>
          <a:p>
            <a:pPr lvl="2"/>
            <a:r>
              <a:rPr lang="en-US" dirty="0" smtClean="0"/>
              <a:t>The GCR Delivery Method is non-GCR-SP (See Cl. </a:t>
            </a:r>
            <a:r>
              <a:rPr lang="en-US" b="1" dirty="0" smtClean="0"/>
              <a:t>10.24.16.3.1)</a:t>
            </a:r>
            <a:endParaRPr lang="en-US" dirty="0" smtClean="0"/>
          </a:p>
          <a:p>
            <a:pPr lvl="2"/>
            <a:r>
              <a:rPr lang="en-US" dirty="0" smtClean="0"/>
              <a:t>Notifications can be </a:t>
            </a:r>
            <a:r>
              <a:rPr lang="en-US" dirty="0" err="1" smtClean="0"/>
              <a:t>groupcast</a:t>
            </a:r>
            <a:r>
              <a:rPr lang="en-US" dirty="0" smtClean="0"/>
              <a:t> to all affected GLK STAs using current GLK-GCR retransmission policy</a:t>
            </a:r>
          </a:p>
          <a:p>
            <a:pPr lvl="3"/>
            <a:r>
              <a:rPr lang="en-US" dirty="0" smtClean="0"/>
              <a:t>Useful when GLK-GCR retransmission policy changes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4</a:t>
            </a:fld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dirty="0" smtClean="0"/>
              <a:t>Nov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67747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one or more GLK STAs go into PS mode, the AP will not buffer GLK-GCR frames destined to those GLK STAs</a:t>
            </a:r>
          </a:p>
          <a:p>
            <a:pPr lvl="1"/>
            <a:r>
              <a:rPr lang="en-US" dirty="0" smtClean="0"/>
              <a:t>But send the corresponding frames as unicasts to the GLK STA.</a:t>
            </a:r>
          </a:p>
          <a:p>
            <a:r>
              <a:rPr lang="en-US" dirty="0" smtClean="0"/>
              <a:t>AP needs to </a:t>
            </a:r>
            <a:r>
              <a:rPr lang="en-US" dirty="0" err="1" smtClean="0"/>
              <a:t>advertize</a:t>
            </a:r>
            <a:r>
              <a:rPr lang="en-US" dirty="0" smtClean="0"/>
              <a:t> (via the GLK Capabilities element) if GLK-GCR is active or otherwise</a:t>
            </a:r>
          </a:p>
          <a:p>
            <a:pPr lvl="1"/>
            <a:r>
              <a:rPr lang="en-US" dirty="0" smtClean="0"/>
              <a:t>Helps a STA to decide if it should associate with the AP or look for a different AP.</a:t>
            </a:r>
          </a:p>
          <a:p>
            <a:pPr lvl="1"/>
            <a:r>
              <a:rPr lang="en-US" dirty="0" smtClean="0"/>
              <a:t>GLK-GCR bits in the GLK Capabilities element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5</a:t>
            </a:fld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dirty="0" smtClean="0"/>
              <a:t>Nov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94409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for enabling GLK-GCR</a:t>
            </a:r>
            <a:br>
              <a:rPr lang="en-US" dirty="0" smtClean="0"/>
            </a:br>
            <a:r>
              <a:rPr lang="en-US" dirty="0" smtClean="0"/>
              <a:t>[new in r14]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 determines when GLK-GCR is used based on associated STA capabilities</a:t>
            </a:r>
          </a:p>
          <a:p>
            <a:r>
              <a:rPr lang="en-US" dirty="0" smtClean="0"/>
              <a:t>GLK-GCR mode (GCR block </a:t>
            </a:r>
            <a:r>
              <a:rPr lang="en-US" dirty="0" err="1" smtClean="0"/>
              <a:t>ack</a:t>
            </a:r>
            <a:r>
              <a:rPr lang="en-US" dirty="0" smtClean="0"/>
              <a:t> or unsolicited retransmission) selection is based on</a:t>
            </a:r>
          </a:p>
          <a:p>
            <a:pPr lvl="1"/>
            <a:r>
              <a:rPr lang="en-US" dirty="0" smtClean="0"/>
              <a:t>Number of GLK-GCR STAs</a:t>
            </a:r>
          </a:p>
          <a:p>
            <a:pPr lvl="1"/>
            <a:r>
              <a:rPr lang="en-US" dirty="0" smtClean="0"/>
              <a:t>Typical size of the frames (retransmission of large frames is not efficient both for bandwidth use and for latency)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40622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GLK STA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467200"/>
          </a:xfrm>
        </p:spPr>
        <p:txBody>
          <a:bodyPr/>
          <a:lstStyle/>
          <a:p>
            <a:r>
              <a:rPr lang="en-US" dirty="0" smtClean="0"/>
              <a:t>[new in r14] GLK-STA indicates the size of its receive buffer in order to support GLK-GCR by including the GLK-GCR Response element in [Re]Association Request frames</a:t>
            </a:r>
          </a:p>
          <a:p>
            <a:r>
              <a:rPr lang="en-US" dirty="0" smtClean="0"/>
              <a:t>Set </a:t>
            </a:r>
            <a:r>
              <a:rPr lang="en-US" dirty="0" smtClean="0"/>
              <a:t>internal state based on the contents of the GLK-GCR Response element in [Re]Association Response frames and in  that include a GLK-GCR Response element</a:t>
            </a:r>
          </a:p>
          <a:p>
            <a:pPr lvl="1"/>
            <a:r>
              <a:rPr lang="en-US" dirty="0" smtClean="0"/>
              <a:t>Handle corresponding GLK-GCR frames received appropriately</a:t>
            </a:r>
          </a:p>
          <a:p>
            <a:pPr lvl="2"/>
            <a:r>
              <a:rPr lang="en-US" dirty="0" smtClean="0"/>
              <a:t>Drop duplicates, respond to BARs, </a:t>
            </a:r>
            <a:r>
              <a:rPr lang="en-US" dirty="0" err="1" smtClean="0"/>
              <a:t>etc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7</a:t>
            </a:fld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dirty="0" smtClean="0"/>
              <a:t>Nov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40350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the frames/elements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GLK Capabilities Element</a:t>
            </a:r>
          </a:p>
          <a:p>
            <a:r>
              <a:rPr lang="en-US" dirty="0" smtClean="0"/>
              <a:t>GLK-GCR Response element</a:t>
            </a:r>
          </a:p>
          <a:p>
            <a:r>
              <a:rPr lang="en-US" dirty="0" smtClean="0"/>
              <a:t>Retransmission Policy Change Notification frame</a:t>
            </a:r>
          </a:p>
          <a:p>
            <a:r>
              <a:rPr lang="en-US" dirty="0" smtClean="0"/>
              <a:t>GLK-GCR BlockAckReq frame</a:t>
            </a:r>
          </a:p>
          <a:p>
            <a:r>
              <a:rPr lang="en-US" dirty="0" smtClean="0"/>
              <a:t>GLK-GCR BlockAck frame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8</a:t>
            </a:fld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dirty="0" smtClean="0"/>
              <a:t>Nov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0910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GLK Capabilities Element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9</a:t>
            </a:fld>
            <a:endParaRPr lang="en-CA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1304011"/>
              </p:ext>
            </p:extLst>
          </p:nvPr>
        </p:nvGraphicFramePr>
        <p:xfrm>
          <a:off x="1451654" y="1645513"/>
          <a:ext cx="6000666" cy="13514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/>
                <a:gridCol w="640071"/>
                <a:gridCol w="640071"/>
                <a:gridCol w="1088121"/>
                <a:gridCol w="896100"/>
                <a:gridCol w="624069"/>
                <a:gridCol w="704078"/>
                <a:gridCol w="832092"/>
              </a:tblGrid>
              <a:tr h="139040">
                <a:tc gridSpan="3">
                  <a:txBody>
                    <a:bodyPr/>
                    <a:lstStyle/>
                    <a:p>
                      <a:r>
                        <a:rPr lang="en-US" sz="1200" dirty="0" smtClean="0"/>
                        <a:t>GLK-Capabilities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GLK Capability</a:t>
                      </a:r>
                      <a:r>
                        <a:rPr lang="en-US" sz="1600" b="0" baseline="0" dirty="0" smtClean="0"/>
                        <a:t> field</a:t>
                      </a:r>
                      <a:endParaRPr lang="en-US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Element</a:t>
                      </a:r>
                      <a:r>
                        <a:rPr lang="en-US" sz="1200" baseline="0" dirty="0" smtClean="0"/>
                        <a:t> ID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Length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DNSB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DNSU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DNSM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GLK-GCR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Reserved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284639">
                <a:tc rowSpan="2">
                  <a:txBody>
                    <a:bodyPr/>
                    <a:lstStyle/>
                    <a:p>
                      <a:r>
                        <a:rPr lang="en-US" sz="1200" dirty="0" smtClean="0"/>
                        <a:t>Octets</a:t>
                      </a:r>
                    </a:p>
                    <a:p>
                      <a:r>
                        <a:rPr lang="en-US" sz="1200" dirty="0" smtClean="0"/>
                        <a:t>bits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725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b0:1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b1:1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b2:1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b3,4:2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b,5,6,7:2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3108729"/>
              </p:ext>
            </p:extLst>
          </p:nvPr>
        </p:nvGraphicFramePr>
        <p:xfrm>
          <a:off x="539552" y="3501008"/>
          <a:ext cx="6912769" cy="2118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92"/>
                <a:gridCol w="653248"/>
                <a:gridCol w="5687929"/>
              </a:tblGrid>
              <a:tr h="149736">
                <a:tc>
                  <a:txBody>
                    <a:bodyPr/>
                    <a:lstStyle/>
                    <a:p>
                      <a:r>
                        <a:rPr lang="en-US" dirty="0" smtClean="0"/>
                        <a:t>b3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GLK-GCR</a:t>
                      </a:r>
                      <a:r>
                        <a:rPr lang="en-US" baseline="0" dirty="0" smtClean="0"/>
                        <a:t> not supported/implemented/activated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GLK-GCR</a:t>
                      </a:r>
                      <a:r>
                        <a:rPr lang="en-US" baseline="0" dirty="0" smtClean="0"/>
                        <a:t> not operational (reserved in STA)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Operating in GLK-GCR unsolicited</a:t>
                      </a:r>
                      <a:r>
                        <a:rPr lang="en-US" baseline="0" dirty="0" smtClean="0"/>
                        <a:t> retry mode (reserved in STA)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Operating</a:t>
                      </a:r>
                      <a:r>
                        <a:rPr lang="en-US" baseline="0" dirty="0" smtClean="0"/>
                        <a:t> in </a:t>
                      </a:r>
                      <a:r>
                        <a:rPr lang="en-US" dirty="0" smtClean="0"/>
                        <a:t>GLK-GCR block </a:t>
                      </a:r>
                      <a:r>
                        <a:rPr lang="en-US" dirty="0" err="1" smtClean="0"/>
                        <a:t>ack</a:t>
                      </a:r>
                      <a:r>
                        <a:rPr lang="en-US" dirty="0" smtClean="0"/>
                        <a:t> mode (reserved in STA)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0" name="Straight Connector 9"/>
          <p:cNvCxnSpPr/>
          <p:nvPr/>
        </p:nvCxnSpPr>
        <p:spPr bwMode="auto">
          <a:xfrm flipH="1">
            <a:off x="611560" y="2996952"/>
            <a:ext cx="5328592" cy="5040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>
            <a:off x="6588224" y="2996952"/>
            <a:ext cx="864096" cy="5040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dirty="0" smtClean="0"/>
              <a:t>Nov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10241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4A6532D8EFC04BAE1B45E68A1C7708" ma:contentTypeVersion="2" ma:contentTypeDescription="Create a new document." ma:contentTypeScope="" ma:versionID="a760520e3580f23fb2e16ef1aded3f44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7b2659cdc06552897402ca31c6ff9b0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SCEncryptBy" minOccurs="0"/>
                <xsd:element ref="ns1:SCEnDecrypt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SCEncryptBy" ma:index="8" nillable="true" ma:displayName="Encrypt By" ma:list="UserInfo" ma:internalName="SCEncryptBy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CEnDecrypt" ma:index="9" nillable="true" ma:displayName="En/Decrypt" ma:default="Not Encrypted" ma:format="RadioButtons" ma:internalName="SCEnDecrypt">
      <xsd:simpleType>
        <xsd:restriction base="dms:Choice">
          <xsd:enumeration value="Not Encrypted"/>
          <xsd:enumeration value="Encrypted"/>
          <xsd:enumeration value="Queue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SCEnDecrypt xmlns="http://schemas.microsoft.com/sharepoint/v3">Not Encrypted</SCEnDecrypt>
    <SCEncryptBy xmlns="http://schemas.microsoft.com/sharepoint/v3">
      <UserInfo>
        <DisplayName/>
        <AccountId xsi:nil="true"/>
        <AccountType/>
      </UserInfo>
    </SCEncryptBy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C992D68-1B72-4FE0-B74F-01FA6B2BE2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659AC9DA-9D82-48CF-B50F-54B18938746C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sharepoint/v3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D99E1A7-8408-4725-844F-1FA60413669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57268</TotalTime>
  <Words>1935</Words>
  <Application>Microsoft Office PowerPoint</Application>
  <PresentationFormat>On-screen Show (4:3)</PresentationFormat>
  <Paragraphs>456</Paragraphs>
  <Slides>23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Times New Roman</vt:lpstr>
      <vt:lpstr>802-11-Submission</vt:lpstr>
      <vt:lpstr>Document</vt:lpstr>
      <vt:lpstr>GCR using SYNRA for GLK</vt:lpstr>
      <vt:lpstr>Abstract</vt:lpstr>
      <vt:lpstr>Overview of the GLK-GCR Protocol</vt:lpstr>
      <vt:lpstr>AP functions</vt:lpstr>
      <vt:lpstr>AP Functions</vt:lpstr>
      <vt:lpstr>Rules for enabling GLK-GCR [new in r14]</vt:lpstr>
      <vt:lpstr>GLK STA functions</vt:lpstr>
      <vt:lpstr>Overview of the frames/elements</vt:lpstr>
      <vt:lpstr>GLK Capabilities Element</vt:lpstr>
      <vt:lpstr>GLK-GCR Parameter Set element</vt:lpstr>
      <vt:lpstr>GLK Groupcast Mode Change Notification frame (GLK Action Frame)</vt:lpstr>
      <vt:lpstr>GLK-GCR BlockAckReq Frame</vt:lpstr>
      <vt:lpstr>GLK-GCR Block Ack Frame</vt:lpstr>
      <vt:lpstr>Questions from the discussion</vt:lpstr>
      <vt:lpstr>How is the BlockAckRequest and the corresponding Block Ack tied to GLK-GCR?</vt:lpstr>
      <vt:lpstr>BlockAckReq and BlockAck for GLK-GCR</vt:lpstr>
      <vt:lpstr>GLK-GCR with BA Operation</vt:lpstr>
      <vt:lpstr>GCR with BlockAck Overview</vt:lpstr>
      <vt:lpstr>Aggregation*</vt:lpstr>
      <vt:lpstr>Address 1 Filtering</vt:lpstr>
      <vt:lpstr>Figure 5.2 update</vt:lpstr>
      <vt:lpstr>Address 1 Filtering -- Issues</vt:lpstr>
      <vt:lpstr>Scoreboarding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802.11: What Comes Next?</dc:title>
  <dc:creator>Osama Aboul-Magd</dc:creator>
  <cp:keywords>CTPClassification=CTP_PUBLIC:VisualMarkings=</cp:keywords>
  <cp:lastModifiedBy>Venkatesan, Ganesh</cp:lastModifiedBy>
  <cp:revision>284</cp:revision>
  <cp:lastPrinted>1998-02-10T13:28:06Z</cp:lastPrinted>
  <dcterms:created xsi:type="dcterms:W3CDTF">2013-01-06T12:40:29Z</dcterms:created>
  <dcterms:modified xsi:type="dcterms:W3CDTF">2016-07-27T21:27:15Z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(2)BSfH+S5WC3H1heJwMcWfGKJnX/NjH0AeZYwuDZi5K3haM3A0/0YlH9v5wdf9IOuqJDAlRV8L_x000d_
eYAIN2P7tgPs/XZRCpRPit7Z2UHGM2asABsMNoloVvEpIt7Ez0TVeG+YZ3gic7Mt6rE0jBpj_x000d_
bxftRYRqOMti1FDI/Wy3SB3GbqjETuS/Wkt/LEAi76Bs9v03Jl5PY2B9q+G6H1qtZID/XtGy_x000d_
Hu5UVOnRAaA+3LjbfA</vt:lpwstr>
  </property>
  <property fmtid="{D5CDD505-2E9C-101B-9397-08002B2CF9AE}" pid="3" name="_ms_pID_7253431">
    <vt:lpwstr>4SRBaKRc3srCDjd0BKYmpigSHEXmAOTFztjbchk3Br9H3Ah8ll+gqa_x000d_
iy+GdRhjURr3xxW5qIKnSLo8IMouZc3kueA3AaIX24oJq0XQwOq3B6Cqjm9asniNVLHLcU7S_x000d_
NO8=</vt:lpwstr>
  </property>
  <property fmtid="{D5CDD505-2E9C-101B-9397-08002B2CF9AE}" pid="4" name="_NewReviewCycle">
    <vt:lpwstr/>
  </property>
  <property fmtid="{D5CDD505-2E9C-101B-9397-08002B2CF9AE}" pid="5" name="ContentTypeId">
    <vt:lpwstr>0x010100A74A6532D8EFC04BAE1B45E68A1C7708</vt:lpwstr>
  </property>
  <property fmtid="{D5CDD505-2E9C-101B-9397-08002B2CF9AE}" pid="6" name="_AdHocReviewCycleID">
    <vt:i4>-1474561345</vt:i4>
  </property>
  <property fmtid="{D5CDD505-2E9C-101B-9397-08002B2CF9AE}" pid="7" name="_EmailSubject">
    <vt:lpwstr>(2nd) Huawei+MediaTek HEW SG discussion</vt:lpwstr>
  </property>
  <property fmtid="{D5CDD505-2E9C-101B-9397-08002B2CF9AE}" pid="8" name="_AuthorEmail">
    <vt:lpwstr>james.yee@mediatek.com</vt:lpwstr>
  </property>
  <property fmtid="{D5CDD505-2E9C-101B-9397-08002B2CF9AE}" pid="9" name="_AuthorEmailDisplayName">
    <vt:lpwstr>James Yee (易志熹)</vt:lpwstr>
  </property>
  <property fmtid="{D5CDD505-2E9C-101B-9397-08002B2CF9AE}" pid="10" name="sflag">
    <vt:lpwstr>1368405942</vt:lpwstr>
  </property>
  <property fmtid="{D5CDD505-2E9C-101B-9397-08002B2CF9AE}" pid="11" name="TitusGUID">
    <vt:lpwstr>c03b5ae3-a92c-4e29-a972-95f36222ed7b</vt:lpwstr>
  </property>
  <property fmtid="{D5CDD505-2E9C-101B-9397-08002B2CF9AE}" pid="12" name="CTP_TimeStamp">
    <vt:lpwstr>2016-07-27 21:27:14Z</vt:lpwstr>
  </property>
  <property fmtid="{D5CDD505-2E9C-101B-9397-08002B2CF9AE}" pid="13" name="CTP_BU">
    <vt:lpwstr>NA</vt:lpwstr>
  </property>
  <property fmtid="{D5CDD505-2E9C-101B-9397-08002B2CF9AE}" pid="14" name="CTP_IDSID">
    <vt:lpwstr>NA</vt:lpwstr>
  </property>
  <property fmtid="{D5CDD505-2E9C-101B-9397-08002B2CF9AE}" pid="15" name="CTP_WWID">
    <vt:lpwstr>NA</vt:lpwstr>
  </property>
  <property fmtid="{D5CDD505-2E9C-101B-9397-08002B2CF9AE}" pid="16" name="CTPClassification">
    <vt:lpwstr>CTP_PUBLIC</vt:lpwstr>
  </property>
</Properties>
</file>