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69" r:id="rId5"/>
    <p:sldId id="257" r:id="rId6"/>
    <p:sldId id="277" r:id="rId7"/>
    <p:sldId id="278" r:id="rId8"/>
    <p:sldId id="279" r:id="rId9"/>
    <p:sldId id="297" r:id="rId10"/>
    <p:sldId id="280" r:id="rId11"/>
    <p:sldId id="281" r:id="rId12"/>
    <p:sldId id="285" r:id="rId13"/>
    <p:sldId id="283" r:id="rId14"/>
    <p:sldId id="282" r:id="rId15"/>
    <p:sldId id="294" r:id="rId16"/>
    <p:sldId id="295" r:id="rId17"/>
    <p:sldId id="284" r:id="rId18"/>
    <p:sldId id="286" r:id="rId19"/>
    <p:sldId id="287" r:id="rId20"/>
    <p:sldId id="288" r:id="rId21"/>
    <p:sldId id="289" r:id="rId22"/>
    <p:sldId id="290" r:id="rId23"/>
    <p:sldId id="292" r:id="rId24"/>
    <p:sldId id="296" r:id="rId25"/>
    <p:sldId id="293" r:id="rId26"/>
    <p:sldId id="291" r:id="rId2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5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</a:p>
          <a:p>
            <a:endParaRPr lang="en-US" dirty="0" smtClean="0"/>
          </a:p>
          <a:p>
            <a:r>
              <a:rPr lang="en-US" dirty="0" smtClean="0"/>
              <a:t>What happens</a:t>
            </a:r>
            <a:r>
              <a:rPr lang="en-US" baseline="0" dirty="0" smtClean="0"/>
              <a:t> if a GLK-STA goes into PS before the AP had the chance to send it a BAR? Would the ‘conversion to unicast’ also include frames that have the DA set to SYNRA?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ADDBA and</a:t>
            </a:r>
            <a:r>
              <a:rPr lang="en-US" baseline="0" dirty="0" smtClean="0"/>
              <a:t> verify that all appropriate parameters are carried over to GLK-GCR</a:t>
            </a:r>
          </a:p>
          <a:p>
            <a:r>
              <a:rPr lang="en-US" baseline="0" dirty="0" smtClean="0"/>
              <a:t>Address GLK capable but not GLK-GCR capable case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076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85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802.11-15/0150r14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2015-11-09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2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</a:t>
            </a:r>
            <a:r>
              <a:rPr lang="en-US" dirty="0" smtClean="0"/>
              <a:t>Parameter Set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69488"/>
              </p:ext>
            </p:extLst>
          </p:nvPr>
        </p:nvGraphicFramePr>
        <p:xfrm>
          <a:off x="467544" y="1628800"/>
          <a:ext cx="5760640" cy="178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92088"/>
                <a:gridCol w="648072"/>
                <a:gridCol w="864096"/>
                <a:gridCol w="507298"/>
                <a:gridCol w="500814"/>
                <a:gridCol w="202493"/>
                <a:gridCol w="589595"/>
                <a:gridCol w="1008112"/>
              </a:tblGrid>
              <a:tr h="139040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ID=255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Extended Element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</a:t>
                      </a:r>
                      <a:r>
                        <a:rPr lang="en-US" sz="1200" baseline="0" dirty="0" smtClean="0"/>
                        <a:t> Starting Sequence Number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79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08438"/>
              </p:ext>
            </p:extLst>
          </p:nvPr>
        </p:nvGraphicFramePr>
        <p:xfrm>
          <a:off x="539552" y="3849712"/>
          <a:ext cx="6912769" cy="249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09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GLK-GCR [new in r14]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GLK-GCR</a:t>
                      </a:r>
                      <a:r>
                        <a:rPr lang="en-US" sz="1400" baseline="0" dirty="0" smtClean="0"/>
                        <a:t> not operational (implies </a:t>
                      </a:r>
                      <a:r>
                        <a:rPr lang="en-US" sz="1400" baseline="0" dirty="0" err="1" smtClean="0"/>
                        <a:t>groupcast</a:t>
                      </a:r>
                      <a:r>
                        <a:rPr lang="en-US" sz="1400" baseline="0" dirty="0" smtClean="0"/>
                        <a:t> using directed multicast)</a:t>
                      </a:r>
                      <a:r>
                        <a:rPr lang="en-US" sz="1400" dirty="0" smtClean="0"/>
                        <a:t> ;</a:t>
                      </a:r>
                      <a:r>
                        <a:rPr lang="en-US" sz="1400" baseline="0" dirty="0" smtClean="0"/>
                        <a:t> Reorder Buffer Size and Block Ack Starting Sequence Number fields are reserved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Operating in GLK-GCR unsolicited</a:t>
                      </a:r>
                      <a:r>
                        <a:rPr lang="en-US" sz="1400" baseline="0" dirty="0" smtClean="0"/>
                        <a:t> retry mode (reserved in STA)</a:t>
                      </a:r>
                      <a:r>
                        <a:rPr lang="en-US" sz="1400" dirty="0" smtClean="0"/>
                        <a:t> ;</a:t>
                      </a:r>
                      <a:r>
                        <a:rPr lang="en-US" sz="1400" baseline="0" dirty="0" smtClean="0"/>
                        <a:t> Reorder Buffer Size and Block Ack Starting Sequence Number fields are reserved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Operating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dirty="0" smtClean="0"/>
                        <a:t>GLK-GCR block </a:t>
                      </a:r>
                      <a:r>
                        <a:rPr lang="en-US" sz="1400" dirty="0" err="1" smtClean="0"/>
                        <a:t>ack</a:t>
                      </a:r>
                      <a:r>
                        <a:rPr lang="en-US" sz="1400" dirty="0" smtClean="0"/>
                        <a:t> mode (reserved in STA)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>
            <a:stCxn id="9" idx="2"/>
          </p:cNvCxnSpPr>
          <p:nvPr/>
        </p:nvCxnSpPr>
        <p:spPr bwMode="auto">
          <a:xfrm flipH="1">
            <a:off x="539552" y="3411960"/>
            <a:ext cx="2808312" cy="437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923928" y="3430466"/>
            <a:ext cx="3528393" cy="4192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772847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Response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BlockAckReq Frame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399415"/>
              </p:ext>
            </p:extLst>
          </p:nvPr>
        </p:nvGraphicFramePr>
        <p:xfrm>
          <a:off x="723899" y="2060848"/>
          <a:ext cx="777240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3765"/>
                <a:gridCol w="1119335"/>
                <a:gridCol w="1040905"/>
                <a:gridCol w="902195"/>
                <a:gridCol w="825997"/>
                <a:gridCol w="1008112"/>
                <a:gridCol w="1296144"/>
                <a:gridCol w="7559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Frame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 Control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 Information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235202"/>
              </p:ext>
            </p:extLst>
          </p:nvPr>
        </p:nvGraphicFramePr>
        <p:xfrm>
          <a:off x="395536" y="3501008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``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55968"/>
              </p:ext>
            </p:extLst>
          </p:nvPr>
        </p:nvGraphicFramePr>
        <p:xfrm>
          <a:off x="4344988" y="4824413"/>
          <a:ext cx="4608512" cy="1376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8640"/>
                <a:gridCol w="3539872"/>
              </a:tblGrid>
              <a:tr h="15200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B0                                        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B15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Ack</a:t>
                      </a:r>
                      <a:r>
                        <a:rPr lang="en-US" baseline="0" dirty="0" smtClean="0"/>
                        <a:t> Starting Sequence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 bwMode="auto">
          <a:xfrm>
            <a:off x="7740352" y="3071768"/>
            <a:ext cx="1213148" cy="21574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5394598" y="3071768"/>
            <a:ext cx="1049610" cy="21574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136136" y="3071768"/>
            <a:ext cx="4258462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5508103" y="3071768"/>
            <a:ext cx="936105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593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Block Ack Frame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57458"/>
              </p:ext>
            </p:extLst>
          </p:nvPr>
        </p:nvGraphicFramePr>
        <p:xfrm>
          <a:off x="723899" y="2060848"/>
          <a:ext cx="777240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3765"/>
                <a:gridCol w="1119335"/>
                <a:gridCol w="1040905"/>
                <a:gridCol w="902195"/>
                <a:gridCol w="825997"/>
                <a:gridCol w="1008112"/>
                <a:gridCol w="1296144"/>
                <a:gridCol w="7559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Frame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 Information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35724"/>
              </p:ext>
            </p:extLst>
          </p:nvPr>
        </p:nvGraphicFramePr>
        <p:xfrm>
          <a:off x="395536" y="3501008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``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 Ack Policy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TID_INFO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54144"/>
              </p:ext>
            </p:extLst>
          </p:nvPr>
        </p:nvGraphicFramePr>
        <p:xfrm>
          <a:off x="2843808" y="5156245"/>
          <a:ext cx="6096000" cy="1285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Ack Starting Sequence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Block Ack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Bitmap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 flipH="1">
            <a:off x="4875213" y="3071768"/>
            <a:ext cx="1568995" cy="20844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7740352" y="3071768"/>
            <a:ext cx="1199456" cy="20844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5508103" y="3071768"/>
            <a:ext cx="936105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043608" y="3071768"/>
            <a:ext cx="4392488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3033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if GCR is used. However, with GLK-GCR there is no real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involved. So, the GLK STA has to choose between GLK-GCR or otherwise for all applications.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851012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`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a legacy implementation treat this combination as Compressed 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4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400" dirty="0" smtClean="0"/>
              <a:t>{</a:t>
            </a:r>
          </a:p>
          <a:p>
            <a:pPr lvl="3"/>
            <a:r>
              <a:rPr lang="en-US" sz="12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200" dirty="0" smtClean="0"/>
              <a:t>On receipt of the BlockAckReq, the corresponding GLK STA responds with a bitmap identifying the frames successfully received (</a:t>
            </a:r>
            <a:r>
              <a:rPr lang="en-US" sz="1200" dirty="0"/>
              <a:t>but may or may not be passed up the stack based on SYNRA </a:t>
            </a:r>
            <a:r>
              <a:rPr lang="en-US" sz="1200" dirty="0" smtClean="0"/>
              <a:t>filtering) </a:t>
            </a:r>
          </a:p>
          <a:p>
            <a:pPr lvl="1"/>
            <a:r>
              <a:rPr lang="en-US" sz="1800" dirty="0" smtClean="0"/>
              <a:t>}</a:t>
            </a:r>
          </a:p>
          <a:p>
            <a:pPr lvl="1"/>
            <a:r>
              <a:rPr lang="en-US" sz="1400" dirty="0" smtClean="0"/>
              <a:t>The AP then performs the required retransmissions based on the response from the GLK STAs to the BlockAckReq</a:t>
            </a:r>
          </a:p>
          <a:p>
            <a:pPr marL="347472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GCR with BlockAck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61048"/>
            <a:ext cx="7772400" cy="2520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05" y="1772816"/>
            <a:ext cx="6900371" cy="180511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48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Aggregation*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  <p:pic>
        <p:nvPicPr>
          <p:cNvPr id="31746" name="Picture 2" descr="A-MPDU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3" y="1772816"/>
            <a:ext cx="853149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093296"/>
            <a:ext cx="785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From IEEE803.11n MAC Frame Aggregation Mechanism for Next-Generation High Throughput WLANs – pp 40-47, IEEE Wireless Communications, Feb 2008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4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1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00808"/>
            <a:ext cx="3973389" cy="4608512"/>
          </a:xfrm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Scoreboarding</a:t>
            </a:r>
            <a:r>
              <a:rPr lang="en-US" dirty="0" smtClean="0"/>
              <a:t> to the Rx Path</a:t>
            </a:r>
          </a:p>
          <a:p>
            <a:r>
              <a:rPr lang="en-US" dirty="0" smtClean="0"/>
              <a:t>If Address 1 is SYNRA, Rx processing continues through</a:t>
            </a:r>
          </a:p>
          <a:p>
            <a:pPr lvl="1"/>
            <a:r>
              <a:rPr lang="en-US" dirty="0" err="1" smtClean="0"/>
              <a:t>Scoreboarding</a:t>
            </a:r>
            <a:endParaRPr lang="en-US" dirty="0" smtClean="0"/>
          </a:p>
          <a:p>
            <a:pPr lvl="1"/>
            <a:r>
              <a:rPr lang="en-US" dirty="0" smtClean="0"/>
              <a:t>Duplicate Detection </a:t>
            </a:r>
          </a:p>
          <a:p>
            <a:pPr lvl="1"/>
            <a:r>
              <a:rPr lang="en-US" dirty="0" smtClean="0"/>
              <a:t>Decryption</a:t>
            </a:r>
          </a:p>
          <a:p>
            <a:pPr lvl="1"/>
            <a:r>
              <a:rPr lang="en-US" dirty="0" smtClean="0"/>
              <a:t>Block Ack Buffering and Reordering</a:t>
            </a:r>
          </a:p>
          <a:p>
            <a:pPr lvl="1"/>
            <a:r>
              <a:rPr lang="en-US" dirty="0" smtClean="0"/>
              <a:t>SYNRA filtering (Cl. 9.42)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4860032" y="1988840"/>
            <a:ext cx="3024336" cy="4104456"/>
            <a:chOff x="4860032" y="1988840"/>
            <a:chExt cx="3024336" cy="4104456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860032" y="1988840"/>
              <a:ext cx="15181" cy="4104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53163" y="1988840"/>
              <a:ext cx="15181" cy="4104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875213" y="5805264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875213" y="4869160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860032" y="4437112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860032" y="3789040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860032" y="3284984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860032" y="2780928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228184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228184" y="4435371"/>
              <a:ext cx="0" cy="13698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228184" y="5373216"/>
              <a:ext cx="1305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Address 1 address filtering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57776" y="3327375"/>
              <a:ext cx="162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 Ack Buffering and Reordering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4520153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Duplicate Detection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32041" y="3789040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MPDU </a:t>
              </a:r>
            </a:p>
            <a:p>
              <a:pPr algn="ctr"/>
              <a:r>
                <a:rPr lang="en-US" dirty="0" smtClean="0"/>
                <a:t>Encryption (</a:t>
              </a:r>
              <a:r>
                <a:rPr lang="en-US" dirty="0" err="1" smtClean="0"/>
                <a:t>Tx</a:t>
              </a:r>
              <a:r>
                <a:rPr lang="en-US" dirty="0" smtClean="0"/>
                <a:t>)/Decryption(Rx) and Integrity (optional)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228184" y="2276872"/>
              <a:ext cx="0" cy="10081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6372200" y="4941168"/>
              <a:ext cx="10839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Scoreboarding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64088" y="49522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Null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860032" y="5373216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228184" y="2852936"/>
              <a:ext cx="12961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SYNRA Receiver Filtering (Cl. 9.42)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4860032" y="2276872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6228184" y="2319263"/>
              <a:ext cx="1509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Replay Detection (optional)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60032" y="2319263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Packet Number Assignment</a:t>
              </a:r>
              <a:endParaRPr lang="en-US" dirty="0"/>
            </a:p>
          </p:txBody>
        </p:sp>
      </p:grp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0984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5.2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21</a:t>
            </a:fld>
            <a:endParaRPr lang="en-CA"/>
          </a:p>
        </p:txBody>
      </p:sp>
      <p:grpSp>
        <p:nvGrpSpPr>
          <p:cNvPr id="17" name="Group 16"/>
          <p:cNvGrpSpPr/>
          <p:nvPr/>
        </p:nvGrpSpPr>
        <p:grpSpPr>
          <a:xfrm>
            <a:off x="1331640" y="2636912"/>
            <a:ext cx="4788204" cy="3554453"/>
            <a:chOff x="1331640" y="2636912"/>
            <a:chExt cx="4788204" cy="3554453"/>
          </a:xfrm>
        </p:grpSpPr>
        <p:grpSp>
          <p:nvGrpSpPr>
            <p:cNvPr id="15" name="Group 14"/>
            <p:cNvGrpSpPr/>
            <p:nvPr/>
          </p:nvGrpSpPr>
          <p:grpSpPr>
            <a:xfrm>
              <a:off x="1331640" y="2636912"/>
              <a:ext cx="4788204" cy="2682472"/>
              <a:chOff x="1331640" y="2636912"/>
              <a:chExt cx="4788204" cy="268247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31640" y="2636912"/>
                <a:ext cx="1935648" cy="268247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4196" y="2636912"/>
                <a:ext cx="1935648" cy="2682472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1700102" y="5589240"/>
              <a:ext cx="4114471" cy="602125"/>
              <a:chOff x="1700102" y="5589240"/>
              <a:chExt cx="4114471" cy="602125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2299464" y="5589240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sm" len="sm"/>
                <a:tailEnd type="arrow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5076056" y="5589240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sm" len="sm"/>
                <a:tailEnd type="arrow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1700102" y="5914366"/>
                <a:ext cx="13251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PHY in Channel-1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89467" y="5914366"/>
                <a:ext cx="13251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PHY in Channel-2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5959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1 Filtering --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78496"/>
            <a:ext cx="7772400" cy="4114800"/>
          </a:xfrm>
        </p:spPr>
        <p:txBody>
          <a:bodyPr/>
          <a:lstStyle/>
          <a:p>
            <a:r>
              <a:rPr lang="en-US" dirty="0" smtClean="0"/>
              <a:t>Where should </a:t>
            </a:r>
            <a:r>
              <a:rPr lang="en-US" dirty="0" err="1" smtClean="0"/>
              <a:t>Scoreboarding</a:t>
            </a:r>
            <a:r>
              <a:rPr lang="en-US" dirty="0" smtClean="0"/>
              <a:t> be done?</a:t>
            </a:r>
          </a:p>
          <a:p>
            <a:pPr lvl="1"/>
            <a:r>
              <a:rPr lang="en-US" dirty="0" smtClean="0"/>
              <a:t>GLK-GCR </a:t>
            </a:r>
            <a:r>
              <a:rPr lang="en-US" dirty="0" err="1" smtClean="0"/>
              <a:t>Scoreboarding</a:t>
            </a:r>
            <a:r>
              <a:rPr lang="en-US" dirty="0" smtClean="0"/>
              <a:t> should be done using GLK-GCR packets received at all GLK-GCR STAs irrespective of the SYNRA (the received packet may not (based on the SYNRA) destined to the STA)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083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Scoreboarding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Block Ack Starting Sequence Number to establish the score board at each GLK-GCR ‘recipient’</a:t>
            </a:r>
          </a:p>
          <a:p>
            <a:r>
              <a:rPr lang="en-US" dirty="0" err="1" smtClean="0"/>
              <a:t>Scoreboarding</a:t>
            </a:r>
            <a:r>
              <a:rPr lang="en-US" dirty="0" smtClean="0"/>
              <a:t> is based on the receipt of the transmission subject to the following conditions:</a:t>
            </a:r>
          </a:p>
          <a:p>
            <a:pPr lvl="1"/>
            <a:r>
              <a:rPr lang="en-US" dirty="0" smtClean="0"/>
              <a:t>The transmission is from the associated AP (same BSSID)</a:t>
            </a:r>
          </a:p>
          <a:p>
            <a:pPr lvl="1"/>
            <a:r>
              <a:rPr lang="en-US" dirty="0" smtClean="0"/>
              <a:t>The transmission was received with no errors</a:t>
            </a:r>
          </a:p>
          <a:p>
            <a:r>
              <a:rPr lang="en-US" dirty="0" smtClean="0"/>
              <a:t>The scoreboard is updated  for successful reception if the above conditions are satisfied</a:t>
            </a:r>
          </a:p>
          <a:p>
            <a:pPr lvl="1"/>
            <a:r>
              <a:rPr lang="en-US" dirty="0" smtClean="0"/>
              <a:t>If upon SYNRA filtering the received frame is not destined to the receiving STA (and hence dropped), the update of the score board for successful reception still holds.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43689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893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block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retry)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</a:t>
            </a:r>
            <a:r>
              <a:rPr lang="en-US" dirty="0" err="1" smtClean="0"/>
              <a:t>ack</a:t>
            </a:r>
            <a:r>
              <a:rPr lang="en-US" dirty="0" smtClean="0"/>
              <a:t> and </a:t>
            </a:r>
            <a:r>
              <a:rPr lang="en-US" dirty="0"/>
              <a:t>u</a:t>
            </a:r>
            <a:r>
              <a:rPr lang="en-US" dirty="0" smtClean="0"/>
              <a:t>nsolicited retry modes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Re)Association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enabling GLK-GCR</a:t>
            </a:r>
            <a:br>
              <a:rPr lang="en-US" dirty="0" smtClean="0"/>
            </a:br>
            <a:r>
              <a:rPr lang="en-US" dirty="0" smtClean="0"/>
              <a:t>[new in r14]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determines when GLK-GCR is used based on associated STA capabilities</a:t>
            </a:r>
          </a:p>
          <a:p>
            <a:r>
              <a:rPr lang="en-US" dirty="0" smtClean="0"/>
              <a:t>GLK-GCR mode (GCR block </a:t>
            </a:r>
            <a:r>
              <a:rPr lang="en-US" dirty="0" err="1" smtClean="0"/>
              <a:t>ack</a:t>
            </a:r>
            <a:r>
              <a:rPr lang="en-US" dirty="0" smtClean="0"/>
              <a:t> or unsolicited retransmission) selection is based on</a:t>
            </a:r>
          </a:p>
          <a:p>
            <a:pPr lvl="1"/>
            <a:r>
              <a:rPr lang="en-US" dirty="0" smtClean="0"/>
              <a:t>Number of GLK-GCR STAs</a:t>
            </a:r>
          </a:p>
          <a:p>
            <a:pPr lvl="1"/>
            <a:r>
              <a:rPr lang="en-US" dirty="0" smtClean="0"/>
              <a:t>Typical size of the frames (retransmission of large frames is not efficient both for bandwidth use and for latency)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6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[new in r14] GLK-STA indicates the size of its receive buffer in order to support GLK-GCR by including the GLK-GCR Response element in [Re]Association Request frames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  <a:p>
            <a:r>
              <a:rPr lang="en-US" dirty="0" smtClean="0"/>
              <a:t>GLK-GCR BlockAckReq frame</a:t>
            </a:r>
          </a:p>
          <a:p>
            <a:r>
              <a:rPr lang="en-US" dirty="0" smtClean="0"/>
              <a:t>GLK-GCR BlockAck frame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08729"/>
              </p:ext>
            </p:extLst>
          </p:nvPr>
        </p:nvGraphicFramePr>
        <p:xfrm>
          <a:off x="539552" y="3501008"/>
          <a:ext cx="691276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retry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</a:t>
                      </a:r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59AC9DA-9D82-48CF-B50F-54B1893874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57268</TotalTime>
  <Words>1935</Words>
  <Application>Microsoft Office PowerPoint</Application>
  <PresentationFormat>On-screen Show (4:3)</PresentationFormat>
  <Paragraphs>456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Rules for enabling GLK-GCR [new in r14]</vt:lpstr>
      <vt:lpstr>GLK STA functions</vt:lpstr>
      <vt:lpstr>Overview of the frames/elements</vt:lpstr>
      <vt:lpstr>GLK Capabilities Element</vt:lpstr>
      <vt:lpstr>GLK-GCR Parameter Set element</vt:lpstr>
      <vt:lpstr>GLK Groupcast Mode Change Notification frame (GLK Action Frame)</vt:lpstr>
      <vt:lpstr>GLK-GCR BlockAckReq Frame</vt:lpstr>
      <vt:lpstr>GLK-GCR Block Ack Frame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  <vt:lpstr>GCR with BlockAck Overview</vt:lpstr>
      <vt:lpstr>Aggregation*</vt:lpstr>
      <vt:lpstr>Address 1 Filtering</vt:lpstr>
      <vt:lpstr>Figure 5.2 update</vt:lpstr>
      <vt:lpstr>Address 1 Filtering -- Issues</vt:lpstr>
      <vt:lpstr>Scoreboarding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284</cp:revision>
  <cp:lastPrinted>1998-02-10T13:28:06Z</cp:lastPrinted>
  <dcterms:created xsi:type="dcterms:W3CDTF">2013-01-06T12:40:29Z</dcterms:created>
  <dcterms:modified xsi:type="dcterms:W3CDTF">2016-07-27T21:27:15Z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2016-07-27 21:27:14Z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