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69" r:id="rId5"/>
    <p:sldId id="257" r:id="rId6"/>
    <p:sldId id="277" r:id="rId7"/>
    <p:sldId id="278" r:id="rId8"/>
    <p:sldId id="279" r:id="rId9"/>
    <p:sldId id="280" r:id="rId10"/>
    <p:sldId id="281" r:id="rId11"/>
    <p:sldId id="285" r:id="rId12"/>
    <p:sldId id="283" r:id="rId13"/>
    <p:sldId id="282" r:id="rId14"/>
    <p:sldId id="294" r:id="rId15"/>
    <p:sldId id="295" r:id="rId16"/>
    <p:sldId id="284" r:id="rId17"/>
    <p:sldId id="286" r:id="rId18"/>
    <p:sldId id="287" r:id="rId19"/>
    <p:sldId id="288" r:id="rId20"/>
    <p:sldId id="289" r:id="rId21"/>
    <p:sldId id="290" r:id="rId22"/>
    <p:sldId id="292" r:id="rId23"/>
    <p:sldId id="296" r:id="rId24"/>
    <p:sldId id="293" r:id="rId25"/>
    <p:sldId id="291" r:id="rId26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>
        <p:scale>
          <a:sx n="80" d="100"/>
          <a:sy n="80" d="100"/>
        </p:scale>
        <p:origin x="245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40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5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</a:p>
          <a:p>
            <a:endParaRPr lang="en-US" dirty="0" smtClean="0"/>
          </a:p>
          <a:p>
            <a:r>
              <a:rPr lang="en-US" dirty="0" smtClean="0"/>
              <a:t>What happens</a:t>
            </a:r>
            <a:r>
              <a:rPr lang="en-US" baseline="0" dirty="0" smtClean="0"/>
              <a:t> if a GLK-STA goes into PS before the AP had the chance to send it a BAR? Would the ‘conversion to unicast’ also include frames that have the DA set to SYNRA?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5857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802.11-15/0150r13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2015-11-09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396379"/>
              </p:ext>
            </p:extLst>
          </p:nvPr>
        </p:nvGraphicFramePr>
        <p:xfrm>
          <a:off x="509588" y="2636838"/>
          <a:ext cx="7634287" cy="389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8" name="Document" r:id="rId4" imgW="9660261" imgH="4918550" progId="Word.Document.8">
                  <p:embed/>
                </p:oleObj>
              </mc:Choice>
              <mc:Fallback>
                <p:oleObj name="Document" r:id="rId4" imgW="9660261" imgH="491855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636838"/>
                        <a:ext cx="7634287" cy="3890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</a:t>
            </a:r>
            <a:r>
              <a:rPr lang="en-US" dirty="0" err="1" smtClean="0"/>
              <a:t>Groupcast</a:t>
            </a:r>
            <a:r>
              <a:rPr lang="en-US" dirty="0" smtClean="0"/>
              <a:t> Mode Change </a:t>
            </a:r>
            <a:r>
              <a:rPr lang="en-US" dirty="0"/>
              <a:t>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3772847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Response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BlockAckReq Frame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399415"/>
              </p:ext>
            </p:extLst>
          </p:nvPr>
        </p:nvGraphicFramePr>
        <p:xfrm>
          <a:off x="723899" y="2060848"/>
          <a:ext cx="7772400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3765"/>
                <a:gridCol w="1119335"/>
                <a:gridCol w="1040905"/>
                <a:gridCol w="902195"/>
                <a:gridCol w="825997"/>
                <a:gridCol w="1008112"/>
                <a:gridCol w="1296144"/>
                <a:gridCol w="75594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Octets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variable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Frame</a:t>
                      </a:r>
                      <a:r>
                        <a:rPr lang="en-US" baseline="0" dirty="0" smtClean="0"/>
                        <a:t> Control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</a:t>
                      </a:r>
                      <a:r>
                        <a:rPr lang="en-US" baseline="0" dirty="0" smtClean="0"/>
                        <a:t> 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 Control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 Information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FCS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11</a:t>
            </a:fld>
            <a:endParaRPr lang="en-CA"/>
          </a:p>
        </p:txBody>
      </p:sp>
      <p:graphicFrame>
        <p:nvGraphicFramePr>
          <p:cNvPr id="10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235202"/>
              </p:ext>
            </p:extLst>
          </p:nvPr>
        </p:nvGraphicFramePr>
        <p:xfrm>
          <a:off x="395536" y="3501008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``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 Ack Policy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Multi-TID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Compressed Bitmap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GCR Mode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TID_INFO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255968"/>
              </p:ext>
            </p:extLst>
          </p:nvPr>
        </p:nvGraphicFramePr>
        <p:xfrm>
          <a:off x="4344988" y="4824413"/>
          <a:ext cx="4608512" cy="1376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8640"/>
                <a:gridCol w="3539872"/>
              </a:tblGrid>
              <a:tr h="15200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B0                                         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    B15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Block Ack</a:t>
                      </a:r>
                      <a:r>
                        <a:rPr lang="en-US" baseline="0" dirty="0" smtClean="0"/>
                        <a:t> Starting Sequence Control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bita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14" name="Straight Connector 13"/>
          <p:cNvCxnSpPr/>
          <p:nvPr/>
        </p:nvCxnSpPr>
        <p:spPr bwMode="auto">
          <a:xfrm>
            <a:off x="7740352" y="3071768"/>
            <a:ext cx="1213148" cy="21574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flipH="1">
            <a:off x="5394598" y="3071768"/>
            <a:ext cx="1049610" cy="21574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1136136" y="3071768"/>
            <a:ext cx="4258462" cy="6452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>
            <a:off x="5508103" y="3071768"/>
            <a:ext cx="936105" cy="6452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55933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Block Ack Frame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12</a:t>
            </a:fld>
            <a:endParaRPr lang="en-CA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757458"/>
              </p:ext>
            </p:extLst>
          </p:nvPr>
        </p:nvGraphicFramePr>
        <p:xfrm>
          <a:off x="723899" y="2060848"/>
          <a:ext cx="7772400" cy="1010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3765"/>
                <a:gridCol w="1119335"/>
                <a:gridCol w="1040905"/>
                <a:gridCol w="902195"/>
                <a:gridCol w="825997"/>
                <a:gridCol w="1008112"/>
                <a:gridCol w="1296144"/>
                <a:gridCol w="75594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Octets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variable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Frame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Control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ID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Control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BA Information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735724"/>
              </p:ext>
            </p:extLst>
          </p:nvPr>
        </p:nvGraphicFramePr>
        <p:xfrm>
          <a:off x="395536" y="3501008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``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BA Ack Policy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Bitmap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TID_INFO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854144"/>
              </p:ext>
            </p:extLst>
          </p:nvPr>
        </p:nvGraphicFramePr>
        <p:xfrm>
          <a:off x="2843808" y="5156245"/>
          <a:ext cx="6096000" cy="1285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Block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Ack Starting Sequence Control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Block Ack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Bitmap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Octets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 flipH="1">
            <a:off x="4875213" y="3071768"/>
            <a:ext cx="1568995" cy="20844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7740352" y="3071768"/>
            <a:ext cx="1199456" cy="20844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5508103" y="3071768"/>
            <a:ext cx="936105" cy="6452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1043608" y="3071768"/>
            <a:ext cx="4392488" cy="6452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3033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066800"/>
          </a:xfrm>
        </p:spPr>
        <p:txBody>
          <a:bodyPr/>
          <a:lstStyle/>
          <a:p>
            <a:r>
              <a:rPr lang="en-US" dirty="0" smtClean="0"/>
              <a:t>Questions from the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5040560"/>
          </a:xfrm>
        </p:spPr>
        <p:txBody>
          <a:bodyPr/>
          <a:lstStyle/>
          <a:p>
            <a:r>
              <a:rPr lang="en-US" sz="1800" dirty="0" smtClean="0"/>
              <a:t>GLK-GCR may not be good for some applications</a:t>
            </a:r>
          </a:p>
          <a:p>
            <a:pPr lvl="1"/>
            <a:r>
              <a:rPr lang="en-US" sz="1600" dirty="0" smtClean="0"/>
              <a:t>Like video where unsolicited retransmissions will be wasteful of the bandwidth and Block ACK based retransmissions may be too late. So we need a mode for STAs to choose not to do GLK-GCR</a:t>
            </a:r>
          </a:p>
          <a:p>
            <a:pPr lvl="1"/>
            <a:r>
              <a:rPr lang="en-US" sz="1600" dirty="0" smtClean="0"/>
              <a:t>Might need a hybrid model where legacy multicast is used with GLK STAs that choose not to do GLK-GCR; SYNRA may not be useful with these GLK STAs</a:t>
            </a:r>
          </a:p>
          <a:p>
            <a:r>
              <a:rPr lang="en-US" sz="1800" dirty="0" smtClean="0"/>
              <a:t>What if a device desires GCR for some applications and non-GCR for others?</a:t>
            </a:r>
          </a:p>
          <a:p>
            <a:pPr lvl="1"/>
            <a:r>
              <a:rPr lang="en-US" sz="1600" dirty="0" smtClean="0"/>
              <a:t>Use different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 if GCR is used. However, with GLK-GCR there is no real </a:t>
            </a:r>
            <a:r>
              <a:rPr lang="en-US" sz="1600" dirty="0" err="1" smtClean="0"/>
              <a:t>Groupcast</a:t>
            </a:r>
            <a:r>
              <a:rPr lang="en-US" sz="1600" dirty="0" smtClean="0"/>
              <a:t> Addresses involved. So, the GLK STA has to choose between GLK-GCR or otherwise for all applications.</a:t>
            </a:r>
          </a:p>
          <a:p>
            <a:r>
              <a:rPr lang="en-US" sz="1800" dirty="0" smtClean="0"/>
              <a:t>What if a GLK device desires GLK-GCR for some applications and non-GLK-GCR for others?</a:t>
            </a:r>
          </a:p>
          <a:p>
            <a:pPr lvl="1"/>
            <a:r>
              <a:rPr lang="en-US" sz="1600" dirty="0" smtClean="0"/>
              <a:t>Do not use GLK-GCR</a:t>
            </a:r>
          </a:p>
          <a:p>
            <a:r>
              <a:rPr lang="en-US" sz="1800" dirty="0" smtClean="0"/>
              <a:t>What happens when a GLK STA that does not support GLK-GCR joins the BSS?</a:t>
            </a:r>
          </a:p>
          <a:p>
            <a:pPr lvl="1"/>
            <a:r>
              <a:rPr lang="en-US" sz="1400" dirty="0" smtClean="0"/>
              <a:t>The AP terminates GLK-GCR by sending a Retransmission Policy Change Notification where the GLK-GCR Retransmission Policy is set to GLK-GCR Not Operational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13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7262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85800"/>
            <a:ext cx="8712968" cy="1066800"/>
          </a:xfrm>
        </p:spPr>
        <p:txBody>
          <a:bodyPr/>
          <a:lstStyle/>
          <a:p>
            <a:r>
              <a:rPr lang="en-US" dirty="0" smtClean="0"/>
              <a:t>How is the </a:t>
            </a:r>
            <a:r>
              <a:rPr lang="en-US" dirty="0" err="1" smtClean="0"/>
              <a:t>BlockAckRequest</a:t>
            </a:r>
            <a:r>
              <a:rPr lang="en-US" dirty="0" smtClean="0"/>
              <a:t> and the corresponding Block Ack tied to GLK-GCR?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the GCR bit in the BlockAckReq and BlockAck Control fields with a 2-bit field to allow for signaling GCR or GLK-GCR</a:t>
            </a:r>
          </a:p>
          <a:p>
            <a:r>
              <a:rPr lang="en-US" dirty="0" smtClean="0"/>
              <a:t>GLK-GCR BlockAckReq/BlockAck apply to all SYNRA (not a specific SYNRA)</a:t>
            </a:r>
          </a:p>
          <a:p>
            <a:r>
              <a:rPr lang="en-US" dirty="0" smtClean="0"/>
              <a:t>Introduce new GLK-GCR Modes for BlockAckReq (Cl. 8.3.1.8.1 and 8.3.1.9.7) and BlockAck (Cl. 8.3.1.9.1 and 8.3.1.9.7)</a:t>
            </a:r>
          </a:p>
          <a:p>
            <a:r>
              <a:rPr lang="en-US" dirty="0" smtClean="0"/>
              <a:t>Modify Cl. 9.24.6 accordingly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14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86917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85800"/>
            <a:ext cx="8280920" cy="1066800"/>
          </a:xfrm>
        </p:spPr>
        <p:txBody>
          <a:bodyPr/>
          <a:lstStyle/>
          <a:p>
            <a:r>
              <a:rPr lang="en-US" dirty="0" smtClean="0"/>
              <a:t>BlockAckReq and BlockAck for GLK-GCR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851012"/>
              </p:ext>
            </p:extLst>
          </p:nvPr>
        </p:nvGraphicFramePr>
        <p:xfrm>
          <a:off x="1043609" y="1916832"/>
          <a:ext cx="5112567" cy="1152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5903"/>
                <a:gridCol w="665903"/>
                <a:gridCol w="665903"/>
                <a:gridCol w="935214"/>
                <a:gridCol w="665903"/>
                <a:gridCol w="745843"/>
                <a:gridCol w="767898"/>
              </a:tblGrid>
              <a:tr h="230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`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B2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B3 B4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B5-B11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B12-B15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912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BA Ack Policy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Multi-TID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Compressed Bitmap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GCR Mode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TID_INFO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0426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4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15</a:t>
            </a:fld>
            <a:endParaRPr lang="en-CA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3538"/>
              </p:ext>
            </p:extLst>
          </p:nvPr>
        </p:nvGraphicFramePr>
        <p:xfrm>
          <a:off x="323528" y="3454114"/>
          <a:ext cx="2880321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542"/>
                <a:gridCol w="2060779"/>
              </a:tblGrid>
              <a:tr h="2327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(B3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Reserved (or non-GCR modes)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GLK-GCR Block Ack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The BA is a GCR Block 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323528" y="3068960"/>
            <a:ext cx="3672408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3203848" y="3040912"/>
            <a:ext cx="1440160" cy="46009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59466"/>
              </p:ext>
            </p:extLst>
          </p:nvPr>
        </p:nvGraphicFramePr>
        <p:xfrm>
          <a:off x="3204801" y="4437112"/>
          <a:ext cx="5543663" cy="1981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130"/>
                <a:gridCol w="1314450"/>
                <a:gridCol w="1085850"/>
                <a:gridCol w="2103233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Bitmap subfield value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GCR Mode subfield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value (b3, b4)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BlockAckReq/BlockAck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frame variant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Basic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Extended Compressed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Multi-TID BlockAck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FF0000"/>
                          </a:solidFill>
                          <a:effectLst/>
                        </a:rPr>
                        <a:t>00 or 11</a:t>
                      </a:r>
                      <a:endParaRPr lang="en-US" sz="110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01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</a:rPr>
                        <a:t>GLK-GCR BlockAck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00, 01, 10 or 11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79512" y="5085184"/>
            <a:ext cx="25202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Wow a legacy implementation treat this combination as Compressed BlockAckReq/BlockAck? </a:t>
            </a:r>
            <a:endParaRPr lang="en-US" b="1" i="1" dirty="0"/>
          </a:p>
          <a:p>
            <a:r>
              <a:rPr lang="en-US" b="1" i="1" dirty="0" smtClean="0"/>
              <a:t>No. Since the Block ACK Request would only be sent to a STA with which the GLK-GCR service has been setup. </a:t>
            </a:r>
            <a:endParaRPr lang="en-US" b="1" i="1" dirty="0"/>
          </a:p>
        </p:txBody>
      </p:sp>
      <p:cxnSp>
        <p:nvCxnSpPr>
          <p:cNvPr id="25" name="Straight Arrow Connector 24"/>
          <p:cNvCxnSpPr>
            <a:endCxn id="23" idx="3"/>
          </p:cNvCxnSpPr>
          <p:nvPr/>
        </p:nvCxnSpPr>
        <p:spPr bwMode="auto">
          <a:xfrm flipH="1">
            <a:off x="2699792" y="5733261"/>
            <a:ext cx="504056" cy="444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Arrow Connector 26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995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Straight Arrow Connector 28"/>
          <p:cNvCxnSpPr>
            <a:endCxn id="23" idx="3"/>
          </p:cNvCxnSpPr>
          <p:nvPr/>
        </p:nvCxnSpPr>
        <p:spPr bwMode="auto">
          <a:xfrm flipH="1" flipV="1">
            <a:off x="2699792" y="5777682"/>
            <a:ext cx="504056" cy="2436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56865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with BA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824536"/>
          </a:xfrm>
        </p:spPr>
        <p:txBody>
          <a:bodyPr/>
          <a:lstStyle/>
          <a:p>
            <a:r>
              <a:rPr lang="en-US" sz="2000" dirty="0" smtClean="0"/>
              <a:t>GLK-GCR service setup on association</a:t>
            </a:r>
          </a:p>
          <a:p>
            <a:r>
              <a:rPr lang="en-US" sz="2000" dirty="0" smtClean="0"/>
              <a:t>AP assigns unique sequence numbers to all packets sent via GLK-GCR irrespective of the SYNRA used in the RA field of the corresponding frame</a:t>
            </a:r>
          </a:p>
          <a:p>
            <a:r>
              <a:rPr lang="en-US" sz="2000" dirty="0" smtClean="0"/>
              <a:t>{</a:t>
            </a:r>
          </a:p>
          <a:p>
            <a:pPr lvl="1"/>
            <a:r>
              <a:rPr lang="en-US" sz="1400" dirty="0" smtClean="0"/>
              <a:t>After transmitting a set of frames (less than or equal to the Reorder Buffer Size field in the GLK-GCR element), the AP </a:t>
            </a:r>
          </a:p>
          <a:p>
            <a:pPr lvl="1"/>
            <a:r>
              <a:rPr lang="en-US" sz="1400" dirty="0" smtClean="0"/>
              <a:t>{</a:t>
            </a:r>
          </a:p>
          <a:p>
            <a:pPr lvl="3"/>
            <a:r>
              <a:rPr lang="en-US" sz="1200" dirty="0" smtClean="0"/>
              <a:t>sends a GLK-GCR BlockAckReq frame to each of the associated GLK STAs (in some cases a select subset of GLK STAs depending on APs policy)</a:t>
            </a:r>
          </a:p>
          <a:p>
            <a:pPr lvl="3"/>
            <a:r>
              <a:rPr lang="en-US" sz="1200" dirty="0" smtClean="0"/>
              <a:t>On receipt of the BlockAckReq, the corresponding GLK STA responds with a bitmap identifying the frames successfully received (</a:t>
            </a:r>
            <a:r>
              <a:rPr lang="en-US" sz="1200" dirty="0"/>
              <a:t>but may or may not be passed up the stack based on SYNRA </a:t>
            </a:r>
            <a:r>
              <a:rPr lang="en-US" sz="1200" dirty="0" smtClean="0"/>
              <a:t>filtering) </a:t>
            </a:r>
          </a:p>
          <a:p>
            <a:pPr lvl="1"/>
            <a:r>
              <a:rPr lang="en-US" sz="1800" dirty="0" smtClean="0"/>
              <a:t>}</a:t>
            </a:r>
          </a:p>
          <a:p>
            <a:pPr lvl="1"/>
            <a:r>
              <a:rPr lang="en-US" sz="1400" dirty="0" smtClean="0"/>
              <a:t>The AP then performs the required retransmissions based on the response from the GLK STAs to the BlockAckReq</a:t>
            </a:r>
          </a:p>
          <a:p>
            <a:pPr marL="347472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16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5491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GCR with BlockAck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61048"/>
            <a:ext cx="7772400" cy="25202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17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005" y="1772816"/>
            <a:ext cx="6900371" cy="1805111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480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Aggregation*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18</a:t>
            </a:fld>
            <a:endParaRPr lang="en-CA"/>
          </a:p>
        </p:txBody>
      </p:sp>
      <p:pic>
        <p:nvPicPr>
          <p:cNvPr id="31746" name="Picture 2" descr="A-MPDU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73" y="1772816"/>
            <a:ext cx="8531499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85800" y="6093296"/>
            <a:ext cx="7858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From IEEE803.11n MAC Frame Aggregation Mechanism for Next-Generation High Throughput WLANs – pp 40-47, IEEE Wireless Communications, Feb 2008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241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1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700808"/>
            <a:ext cx="3973389" cy="4608512"/>
          </a:xfrm>
        </p:spPr>
        <p:txBody>
          <a:bodyPr/>
          <a:lstStyle/>
          <a:p>
            <a:r>
              <a:rPr lang="en-US" dirty="0" smtClean="0"/>
              <a:t>Add </a:t>
            </a:r>
            <a:r>
              <a:rPr lang="en-US" dirty="0" err="1" smtClean="0"/>
              <a:t>Scoreboarding</a:t>
            </a:r>
            <a:r>
              <a:rPr lang="en-US" dirty="0" smtClean="0"/>
              <a:t> to the Rx Path</a:t>
            </a:r>
          </a:p>
          <a:p>
            <a:r>
              <a:rPr lang="en-US" dirty="0" smtClean="0"/>
              <a:t>If Address 1 is SYNRA, Rx processing continues through</a:t>
            </a:r>
          </a:p>
          <a:p>
            <a:pPr lvl="1"/>
            <a:r>
              <a:rPr lang="en-US" dirty="0" err="1" smtClean="0"/>
              <a:t>Scoreboarding</a:t>
            </a:r>
            <a:endParaRPr lang="en-US" dirty="0" smtClean="0"/>
          </a:p>
          <a:p>
            <a:pPr lvl="1"/>
            <a:r>
              <a:rPr lang="en-US" dirty="0" smtClean="0"/>
              <a:t>Duplicate Detection </a:t>
            </a:r>
          </a:p>
          <a:p>
            <a:pPr lvl="1"/>
            <a:r>
              <a:rPr lang="en-US" dirty="0" smtClean="0"/>
              <a:t>Decryption</a:t>
            </a:r>
          </a:p>
          <a:p>
            <a:pPr lvl="1"/>
            <a:r>
              <a:rPr lang="en-US" dirty="0" smtClean="0"/>
              <a:t>Block Ack Buffering and Reordering</a:t>
            </a:r>
          </a:p>
          <a:p>
            <a:pPr lvl="1"/>
            <a:r>
              <a:rPr lang="en-US" dirty="0" smtClean="0"/>
              <a:t>SYNRA filtering (Cl. 9.42)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19</a:t>
            </a:fld>
            <a:endParaRPr lang="en-CA"/>
          </a:p>
        </p:txBody>
      </p:sp>
      <p:grpSp>
        <p:nvGrpSpPr>
          <p:cNvPr id="7" name="Group 6"/>
          <p:cNvGrpSpPr/>
          <p:nvPr/>
        </p:nvGrpSpPr>
        <p:grpSpPr>
          <a:xfrm>
            <a:off x="4860032" y="1988840"/>
            <a:ext cx="3024336" cy="4104456"/>
            <a:chOff x="4860032" y="1988840"/>
            <a:chExt cx="3024336" cy="4104456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4860032" y="1988840"/>
              <a:ext cx="15181" cy="41044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7653163" y="1988840"/>
              <a:ext cx="15181" cy="41044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4875213" y="5805264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4875213" y="4869160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4860032" y="4437112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4860032" y="3789040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4860032" y="3284984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4860032" y="2780928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>
              <a:off x="6228184" y="3284984"/>
              <a:ext cx="0" cy="5040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6228184" y="4435371"/>
              <a:ext cx="0" cy="136989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6228184" y="5373216"/>
              <a:ext cx="13054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Address 1 address filtering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57776" y="3327375"/>
              <a:ext cx="1626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Block Ack Buffering and Reordering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28184" y="4520153"/>
              <a:ext cx="1425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Duplicate Detection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932041" y="3789040"/>
              <a:ext cx="2664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MPDU </a:t>
              </a:r>
            </a:p>
            <a:p>
              <a:pPr algn="ctr"/>
              <a:r>
                <a:rPr lang="en-US" dirty="0" smtClean="0"/>
                <a:t>Encryption (</a:t>
              </a:r>
              <a:r>
                <a:rPr lang="en-US" dirty="0" err="1" smtClean="0"/>
                <a:t>Tx</a:t>
              </a:r>
              <a:r>
                <a:rPr lang="en-US" dirty="0" smtClean="0"/>
                <a:t>)/Decryption(Rx) and Integrity (optional)</a:t>
              </a:r>
              <a:endParaRPr lang="en-US" dirty="0"/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6228184" y="2276872"/>
              <a:ext cx="0" cy="100811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6372200" y="4941168"/>
              <a:ext cx="10839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rgbClr val="FF0000"/>
                  </a:solidFill>
                </a:rPr>
                <a:t>Scoreboarding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364088" y="4952201"/>
              <a:ext cx="4587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Null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>
              <a:off x="4860032" y="5373216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6228184" y="2852936"/>
              <a:ext cx="129614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rgbClr val="FF0000"/>
                  </a:solidFill>
                </a:rPr>
                <a:t>SYNRA Receiver Filtering (Cl. 9.42)</a:t>
              </a:r>
              <a:endParaRPr lang="en-US" sz="1100" dirty="0">
                <a:solidFill>
                  <a:srgbClr val="FF0000"/>
                </a:solidFill>
              </a:endParaRPr>
            </a:p>
          </p:txBody>
        </p:sp>
        <p:cxnSp>
          <p:nvCxnSpPr>
            <p:cNvPr id="37" name="Straight Connector 36"/>
            <p:cNvCxnSpPr/>
            <p:nvPr/>
          </p:nvCxnSpPr>
          <p:spPr bwMode="auto">
            <a:xfrm>
              <a:off x="4860032" y="2276872"/>
              <a:ext cx="2793131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6228184" y="2319263"/>
              <a:ext cx="15099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Replay Detection (optional)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60032" y="2319263"/>
              <a:ext cx="1296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Packet Number Assignment</a:t>
              </a:r>
              <a:endParaRPr lang="en-US" dirty="0"/>
            </a:p>
          </p:txBody>
        </p:sp>
      </p:grpSp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60984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Describes a GLK-GCR which is a simplified GCR service for GLK.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5.2 update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20</a:t>
            </a:fld>
            <a:endParaRPr lang="en-CA"/>
          </a:p>
        </p:txBody>
      </p:sp>
      <p:grpSp>
        <p:nvGrpSpPr>
          <p:cNvPr id="17" name="Group 16"/>
          <p:cNvGrpSpPr/>
          <p:nvPr/>
        </p:nvGrpSpPr>
        <p:grpSpPr>
          <a:xfrm>
            <a:off x="1331640" y="2636912"/>
            <a:ext cx="4788204" cy="3554453"/>
            <a:chOff x="1331640" y="2636912"/>
            <a:chExt cx="4788204" cy="3554453"/>
          </a:xfrm>
        </p:grpSpPr>
        <p:grpSp>
          <p:nvGrpSpPr>
            <p:cNvPr id="15" name="Group 14"/>
            <p:cNvGrpSpPr/>
            <p:nvPr/>
          </p:nvGrpSpPr>
          <p:grpSpPr>
            <a:xfrm>
              <a:off x="1331640" y="2636912"/>
              <a:ext cx="4788204" cy="2682472"/>
              <a:chOff x="1331640" y="2636912"/>
              <a:chExt cx="4788204" cy="2682472"/>
            </a:xfrm>
          </p:grpSpPr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31640" y="2636912"/>
                <a:ext cx="1935648" cy="2682472"/>
              </a:xfrm>
              <a:prstGeom prst="rect">
                <a:avLst/>
              </a:prstGeom>
            </p:spPr>
          </p:pic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84196" y="2636912"/>
                <a:ext cx="1935648" cy="2682472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1700102" y="5589240"/>
              <a:ext cx="4114471" cy="602125"/>
              <a:chOff x="1700102" y="5589240"/>
              <a:chExt cx="4114471" cy="602125"/>
            </a:xfrm>
          </p:grpSpPr>
          <p:cxnSp>
            <p:nvCxnSpPr>
              <p:cNvPr id="10" name="Straight Arrow Connector 9"/>
              <p:cNvCxnSpPr/>
              <p:nvPr/>
            </p:nvCxnSpPr>
            <p:spPr bwMode="auto">
              <a:xfrm>
                <a:off x="2299464" y="5589240"/>
                <a:ext cx="0" cy="3600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 w="sm" len="sm"/>
                <a:tailEnd type="arrow"/>
              </a:ln>
              <a:effectLst/>
            </p:spPr>
          </p:cxnSp>
          <p:cxnSp>
            <p:nvCxnSpPr>
              <p:cNvPr id="11" name="Straight Arrow Connector 10"/>
              <p:cNvCxnSpPr/>
              <p:nvPr/>
            </p:nvCxnSpPr>
            <p:spPr bwMode="auto">
              <a:xfrm>
                <a:off x="5076056" y="5589240"/>
                <a:ext cx="0" cy="3600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arrow" w="sm" len="sm"/>
                <a:tailEnd type="arrow"/>
              </a:ln>
              <a:effectLst/>
            </p:spPr>
          </p:cxnSp>
          <p:sp>
            <p:nvSpPr>
              <p:cNvPr id="13" name="TextBox 12"/>
              <p:cNvSpPr txBox="1"/>
              <p:nvPr/>
            </p:nvSpPr>
            <p:spPr>
              <a:xfrm>
                <a:off x="1700102" y="5914366"/>
                <a:ext cx="13251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PHY in Channel-1</a:t>
                </a:r>
                <a:endParaRPr lang="en-US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4489467" y="5914366"/>
                <a:ext cx="13251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PHY in Channel-2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45959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1 Filtering --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78496"/>
            <a:ext cx="7772400" cy="4114800"/>
          </a:xfrm>
        </p:spPr>
        <p:txBody>
          <a:bodyPr/>
          <a:lstStyle/>
          <a:p>
            <a:r>
              <a:rPr lang="en-US" dirty="0" smtClean="0"/>
              <a:t>Where should </a:t>
            </a:r>
            <a:r>
              <a:rPr lang="en-US" dirty="0" err="1" smtClean="0"/>
              <a:t>Scoreboarding</a:t>
            </a:r>
            <a:r>
              <a:rPr lang="en-US" dirty="0" smtClean="0"/>
              <a:t> be done?</a:t>
            </a:r>
          </a:p>
          <a:p>
            <a:pPr lvl="1"/>
            <a:r>
              <a:rPr lang="en-US" dirty="0" smtClean="0"/>
              <a:t>GLK-GCR </a:t>
            </a:r>
            <a:r>
              <a:rPr lang="en-US" dirty="0" err="1" smtClean="0"/>
              <a:t>Scoreboarding</a:t>
            </a:r>
            <a:r>
              <a:rPr lang="en-US" dirty="0" smtClean="0"/>
              <a:t> should be done using GLK-GCR packets received at all GLK-GCR STAs irrespective of the SYNRA (the received packet may not (based on the SYNRA) destined to the STA)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21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508381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Scoreboarding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Block Ack Starting Sequence Number to establish the score board at each GLK-GCR ‘recipient’</a:t>
            </a:r>
          </a:p>
          <a:p>
            <a:r>
              <a:rPr lang="en-US" dirty="0" err="1" smtClean="0"/>
              <a:t>Scoreboarding</a:t>
            </a:r>
            <a:r>
              <a:rPr lang="en-US" dirty="0" smtClean="0"/>
              <a:t> is based on the receipt of the transmission subject to the following conditions:</a:t>
            </a:r>
          </a:p>
          <a:p>
            <a:pPr lvl="1"/>
            <a:r>
              <a:rPr lang="en-US" dirty="0" smtClean="0"/>
              <a:t>The transmission is from the associated AP (same BSSID)</a:t>
            </a:r>
          </a:p>
          <a:p>
            <a:pPr lvl="1"/>
            <a:r>
              <a:rPr lang="en-US" dirty="0" smtClean="0"/>
              <a:t>The transmission was received with no errors</a:t>
            </a:r>
          </a:p>
          <a:p>
            <a:r>
              <a:rPr lang="en-US" dirty="0" smtClean="0"/>
              <a:t>The scoreboard is updated  for successful reception if the above conditions are satisfied</a:t>
            </a:r>
          </a:p>
          <a:p>
            <a:pPr lvl="1"/>
            <a:r>
              <a:rPr lang="en-US" dirty="0" smtClean="0"/>
              <a:t>If upon SYNRA filtering the received frame is not destined to the receiving STA (and hence dropped), the update of the score board for successful reception still holds.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22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43689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7893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GLK-GCR Protocol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Response with GLK-GCR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block </a:t>
            </a:r>
            <a:r>
              <a:rPr lang="en-US" dirty="0" err="1" smtClean="0"/>
              <a:t>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transmission of MSDU/A-MSDU</a:t>
            </a:r>
          </a:p>
          <a:p>
            <a:pPr algn="ctr"/>
            <a:r>
              <a:rPr lang="en-US" dirty="0" smtClean="0"/>
              <a:t>(with unsolicited retry)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" name="TextBox 1"/>
          <p:cNvSpPr txBox="1"/>
          <p:nvPr/>
        </p:nvSpPr>
        <p:spPr>
          <a:xfrm>
            <a:off x="5477876" y="5919663"/>
            <a:ext cx="3342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Messages shown in black are unicast. Messages in red and blue are multicast</a:t>
            </a:r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 rot="10800000">
            <a:off x="1979712" y="2791561"/>
            <a:ext cx="3063381" cy="259585"/>
            <a:chOff x="433321" y="2917387"/>
            <a:chExt cx="3063381" cy="259585"/>
          </a:xfrm>
        </p:grpSpPr>
        <p:cxnSp>
          <p:nvCxnSpPr>
            <p:cNvPr id="71" name="Straight Arrow Connector 7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2" name="Straight Arrow Connector 7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3" name="Straight Arrow Connector 7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 rot="10800000">
            <a:off x="1979712" y="3079593"/>
            <a:ext cx="3063381" cy="259585"/>
            <a:chOff x="433321" y="2917387"/>
            <a:chExt cx="3063381" cy="259585"/>
          </a:xfrm>
        </p:grpSpPr>
        <p:cxnSp>
          <p:nvCxnSpPr>
            <p:cNvPr id="75" name="Straight Arrow Connector 7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6" name="Straight Arrow Connector 7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77" name="Straight Arrow Connector 7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78" name="Group 77"/>
          <p:cNvGrpSpPr/>
          <p:nvPr/>
        </p:nvGrpSpPr>
        <p:grpSpPr>
          <a:xfrm rot="10800000">
            <a:off x="1979713" y="3756111"/>
            <a:ext cx="3063381" cy="259585"/>
            <a:chOff x="433321" y="2917387"/>
            <a:chExt cx="3063381" cy="259585"/>
          </a:xfrm>
        </p:grpSpPr>
        <p:cxnSp>
          <p:nvCxnSpPr>
            <p:cNvPr id="79" name="Straight Arrow Connector 78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0" name="Straight Arrow Connector 79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1" name="Straight Arrow Connector 80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82" name="Group 81"/>
          <p:cNvGrpSpPr/>
          <p:nvPr/>
        </p:nvGrpSpPr>
        <p:grpSpPr>
          <a:xfrm rot="10800000">
            <a:off x="1979713" y="4156261"/>
            <a:ext cx="3063381" cy="259585"/>
            <a:chOff x="433321" y="2917387"/>
            <a:chExt cx="3063381" cy="259585"/>
          </a:xfrm>
        </p:grpSpPr>
        <p:cxnSp>
          <p:nvCxnSpPr>
            <p:cNvPr id="83" name="Straight Arrow Connector 8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4" name="Straight Arrow Connector 83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85" name="Straight Arrow Connector 84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8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72400" cy="5040560"/>
          </a:xfrm>
        </p:spPr>
        <p:txBody>
          <a:bodyPr/>
          <a:lstStyle/>
          <a:p>
            <a:r>
              <a:rPr lang="en-US" dirty="0" smtClean="0"/>
              <a:t>A GLK-GCR Service is setup implicitly by the AP for all SYNRA</a:t>
            </a:r>
          </a:p>
          <a:p>
            <a:pPr lvl="1"/>
            <a:r>
              <a:rPr lang="en-US" dirty="0" smtClean="0"/>
              <a:t>What is the choice of retransmission policy? </a:t>
            </a:r>
          </a:p>
          <a:p>
            <a:pPr lvl="2"/>
            <a:r>
              <a:rPr lang="en-US" dirty="0" smtClean="0"/>
              <a:t>Depends on the traffic load for GLK links at the AP</a:t>
            </a:r>
          </a:p>
          <a:p>
            <a:pPr lvl="2"/>
            <a:r>
              <a:rPr lang="en-US" sz="1600" dirty="0" smtClean="0"/>
              <a:t>E.g. Block ACK when SYNRA represents a small (&lt; 10) GLK STAs; unsolicited retries, otherwise.</a:t>
            </a:r>
          </a:p>
          <a:p>
            <a:pPr lvl="1"/>
            <a:r>
              <a:rPr lang="en-US" dirty="0" smtClean="0"/>
              <a:t>AP implicitly does the GLK-GCR Service setup for all SYNRA 	</a:t>
            </a:r>
          </a:p>
          <a:p>
            <a:pPr lvl="2"/>
            <a:r>
              <a:rPr lang="en-US" dirty="0" smtClean="0"/>
              <a:t>The retransmission policy may be modified if the AP decides to move between block </a:t>
            </a:r>
            <a:r>
              <a:rPr lang="en-US" dirty="0" err="1" smtClean="0"/>
              <a:t>ack</a:t>
            </a:r>
            <a:r>
              <a:rPr lang="en-US" dirty="0" smtClean="0"/>
              <a:t> and </a:t>
            </a:r>
            <a:r>
              <a:rPr lang="en-US" dirty="0"/>
              <a:t>u</a:t>
            </a:r>
            <a:r>
              <a:rPr lang="en-US" dirty="0" smtClean="0"/>
              <a:t>nsolicited retry modes</a:t>
            </a:r>
          </a:p>
          <a:p>
            <a:pPr lvl="2"/>
            <a:r>
              <a:rPr lang="en-US" dirty="0"/>
              <a:t>(</a:t>
            </a:r>
            <a:r>
              <a:rPr lang="en-US" dirty="0" smtClean="0"/>
              <a:t>Re)Association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block </a:t>
            </a:r>
            <a:r>
              <a:rPr lang="en-US" dirty="0" err="1" smtClean="0"/>
              <a:t>ack</a:t>
            </a:r>
            <a:endParaRPr lang="en-US" dirty="0" smtClean="0"/>
          </a:p>
          <a:p>
            <a:pPr lvl="2"/>
            <a:r>
              <a:rPr lang="en-US" dirty="0" smtClean="0"/>
              <a:t>The GCR Delivery Method is non-GCR-SP (See Cl. </a:t>
            </a:r>
            <a:r>
              <a:rPr lang="en-US" b="1" dirty="0" smtClean="0"/>
              <a:t>10.24.16.3.1)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one or more GLK STAs go into PS mode, the AP will not buffer GLK-GCR frames 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</a:p>
          <a:p>
            <a:r>
              <a:rPr lang="en-US" dirty="0" smtClean="0"/>
              <a:t>AP needs to </a:t>
            </a:r>
            <a:r>
              <a:rPr lang="en-US" dirty="0" err="1" smtClean="0"/>
              <a:t>advertize</a:t>
            </a:r>
            <a:r>
              <a:rPr lang="en-US" dirty="0" smtClean="0"/>
              <a:t> (via the GLK Capabilities element) if GLK-GCR is active or otherwise</a:t>
            </a:r>
          </a:p>
          <a:p>
            <a:pPr lvl="1"/>
            <a:r>
              <a:rPr lang="en-US" dirty="0" smtClean="0"/>
              <a:t>Helps a STA to decide if it should associate with the AP or look for a different AP.</a:t>
            </a:r>
          </a:p>
          <a:p>
            <a:pPr lvl="1"/>
            <a:r>
              <a:rPr lang="en-US" dirty="0" smtClean="0"/>
              <a:t>GLK-GCR bits in the 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the GLK-GCR Response element in [Re]Association Response frames and in  that include a GLK-GCR Response element</a:t>
            </a:r>
          </a:p>
          <a:p>
            <a:pPr lvl="1"/>
            <a:r>
              <a:rPr lang="en-US" dirty="0" smtClean="0"/>
              <a:t>Handle corresponding GLK-GCR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</a:p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</a:t>
            </a:r>
            <a:r>
              <a:rPr lang="en-US" dirty="0" smtClean="0"/>
              <a:t>frame</a:t>
            </a:r>
          </a:p>
          <a:p>
            <a:r>
              <a:rPr lang="en-US" dirty="0" smtClean="0"/>
              <a:t>GLK-GCR BlockAckReq frame</a:t>
            </a:r>
          </a:p>
          <a:p>
            <a:r>
              <a:rPr lang="en-US" dirty="0" smtClean="0"/>
              <a:t>GLK-GCR BlockAck frame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Capabilities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304011"/>
              </p:ext>
            </p:extLst>
          </p:nvPr>
        </p:nvGraphicFramePr>
        <p:xfrm>
          <a:off x="1451654" y="1645513"/>
          <a:ext cx="6000666" cy="135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640071"/>
                <a:gridCol w="640071"/>
                <a:gridCol w="1088121"/>
                <a:gridCol w="896100"/>
                <a:gridCol w="624069"/>
                <a:gridCol w="704078"/>
                <a:gridCol w="832092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GLK-Capabilities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GLK Capability</a:t>
                      </a:r>
                      <a:r>
                        <a:rPr lang="en-US" sz="1600" b="0" baseline="0" dirty="0" smtClean="0"/>
                        <a:t> field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DNSB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DNSM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GLK-GCR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b0:1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b1:1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b2:1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b3,4:2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b,5,6,7:2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108729"/>
              </p:ext>
            </p:extLst>
          </p:nvPr>
        </p:nvGraphicFramePr>
        <p:xfrm>
          <a:off x="539552" y="3501008"/>
          <a:ext cx="6912769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supported/implemented/activated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GLK-GCR</a:t>
                      </a:r>
                      <a:r>
                        <a:rPr lang="en-US" baseline="0" dirty="0" smtClean="0"/>
                        <a:t> not operational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 in GLK-GCR unsolicited</a:t>
                      </a:r>
                      <a:r>
                        <a:rPr lang="en-US" baseline="0" dirty="0" smtClean="0"/>
                        <a:t> retry mode (reserved in STA)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Operating</a:t>
                      </a:r>
                      <a:r>
                        <a:rPr lang="en-US" baseline="0" dirty="0" smtClean="0"/>
                        <a:t> in </a:t>
                      </a:r>
                      <a:r>
                        <a:rPr lang="en-US" dirty="0" smtClean="0"/>
                        <a:t>GLK-GCR block </a:t>
                      </a:r>
                      <a:r>
                        <a:rPr lang="en-US" dirty="0" err="1" smtClean="0"/>
                        <a:t>ack</a:t>
                      </a:r>
                      <a:r>
                        <a:rPr lang="en-US" dirty="0" smtClean="0"/>
                        <a:t> mode (reserved in STA)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611560" y="2996952"/>
            <a:ext cx="5328592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88224" y="2996952"/>
            <a:ext cx="864096" cy="5040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102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Response element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708376"/>
              </p:ext>
            </p:extLst>
          </p:nvPr>
        </p:nvGraphicFramePr>
        <p:xfrm>
          <a:off x="539552" y="1628800"/>
          <a:ext cx="5112568" cy="178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098"/>
                <a:gridCol w="897695"/>
                <a:gridCol w="718955"/>
                <a:gridCol w="932644"/>
                <a:gridCol w="214984"/>
                <a:gridCol w="611814"/>
                <a:gridCol w="157771"/>
                <a:gridCol w="958607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GLK-GCR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Block Ack</a:t>
                      </a:r>
                      <a:r>
                        <a:rPr lang="en-US" sz="1200" baseline="0" dirty="0" smtClean="0"/>
                        <a:t> Starting Sequence Number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794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492781"/>
              </p:ext>
            </p:extLst>
          </p:nvPr>
        </p:nvGraphicFramePr>
        <p:xfrm>
          <a:off x="539552" y="3849712"/>
          <a:ext cx="6912769" cy="250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92"/>
                <a:gridCol w="653248"/>
                <a:gridCol w="5687929"/>
              </a:tblGrid>
              <a:tr h="149736">
                <a:tc>
                  <a:txBody>
                    <a:bodyPr/>
                    <a:lstStyle/>
                    <a:p>
                      <a:r>
                        <a:rPr lang="en-US" dirty="0" smtClean="0"/>
                        <a:t>b0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50967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Reserved;</a:t>
                      </a:r>
                      <a:r>
                        <a:rPr lang="en-US" sz="1400" baseline="0" dirty="0" smtClean="0"/>
                        <a:t> Reorder Buffer Size and Block Ack Starting Sequence Number fields are reserved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GLK-GCR</a:t>
                      </a:r>
                      <a:r>
                        <a:rPr lang="en-US" sz="1400" baseline="0" dirty="0" smtClean="0"/>
                        <a:t> not operational (implies </a:t>
                      </a:r>
                      <a:r>
                        <a:rPr lang="en-US" sz="1400" baseline="0" dirty="0" err="1" smtClean="0"/>
                        <a:t>groupcast</a:t>
                      </a:r>
                      <a:r>
                        <a:rPr lang="en-US" sz="1400" baseline="0" dirty="0" smtClean="0"/>
                        <a:t> using directed multicast</a:t>
                      </a:r>
                      <a:r>
                        <a:rPr lang="en-US" sz="1400" baseline="0" dirty="0" smtClean="0"/>
                        <a:t>)</a:t>
                      </a:r>
                      <a:r>
                        <a:rPr lang="en-US" sz="1400" dirty="0" smtClean="0"/>
                        <a:t> ;</a:t>
                      </a:r>
                      <a:r>
                        <a:rPr lang="en-US" sz="1400" baseline="0" dirty="0" smtClean="0"/>
                        <a:t> Reorder Buffer Size and Block Ack Starting Sequence Number fields are reserved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Operating in GLK-GCR unsolicited</a:t>
                      </a:r>
                      <a:r>
                        <a:rPr lang="en-US" sz="1400" baseline="0" dirty="0" smtClean="0"/>
                        <a:t> retry mode (reserved in STA</a:t>
                      </a:r>
                      <a:r>
                        <a:rPr lang="en-US" sz="1400" baseline="0" dirty="0" smtClean="0"/>
                        <a:t>)</a:t>
                      </a:r>
                      <a:r>
                        <a:rPr lang="en-US" sz="1400" dirty="0" smtClean="0"/>
                        <a:t> ;</a:t>
                      </a:r>
                      <a:r>
                        <a:rPr lang="en-US" sz="1400" baseline="0" dirty="0" smtClean="0"/>
                        <a:t> Reorder Buffer Size and Block Ack Starting Sequence Number fields are reserved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Operating</a:t>
                      </a:r>
                      <a:r>
                        <a:rPr lang="en-US" sz="1400" baseline="0" dirty="0" smtClean="0"/>
                        <a:t> in </a:t>
                      </a:r>
                      <a:r>
                        <a:rPr lang="en-US" sz="1400" dirty="0" smtClean="0"/>
                        <a:t>GLK-GCR block </a:t>
                      </a:r>
                      <a:r>
                        <a:rPr lang="en-US" sz="1400" dirty="0" err="1" smtClean="0"/>
                        <a:t>ack</a:t>
                      </a:r>
                      <a:r>
                        <a:rPr lang="en-US" sz="1400" dirty="0" smtClean="0"/>
                        <a:t> mode (reserved in STA)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 flipH="1">
            <a:off x="539552" y="3140968"/>
            <a:ext cx="2232248" cy="7087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3707904" y="3140968"/>
            <a:ext cx="3744417" cy="7087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/>
              <a:t>2015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55435</TotalTime>
  <Words>1809</Words>
  <Application>Microsoft Office PowerPoint</Application>
  <PresentationFormat>On-screen Show (4:3)</PresentationFormat>
  <Paragraphs>439</Paragraphs>
  <Slides>22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Times New Roman</vt:lpstr>
      <vt:lpstr>802-11-Submission</vt:lpstr>
      <vt:lpstr>Document</vt:lpstr>
      <vt:lpstr>GCR using SYNRA for GLK</vt:lpstr>
      <vt:lpstr>Abstract</vt:lpstr>
      <vt:lpstr>Overview of the GLK-GCR Protocol</vt:lpstr>
      <vt:lpstr>AP functions</vt:lpstr>
      <vt:lpstr>AP Functions</vt:lpstr>
      <vt:lpstr>GLK STA functions</vt:lpstr>
      <vt:lpstr>Overview of the frames/elements</vt:lpstr>
      <vt:lpstr>GLK Capabilities Element</vt:lpstr>
      <vt:lpstr>GLK-GCR Response element</vt:lpstr>
      <vt:lpstr>GLK Groupcast Mode Change Notification frame (GLK Action Frame)</vt:lpstr>
      <vt:lpstr>GLK-GCR BlockAckReq Frame</vt:lpstr>
      <vt:lpstr>GLK-GCR Block Ack Frame</vt:lpstr>
      <vt:lpstr>Questions from the discussion</vt:lpstr>
      <vt:lpstr>How is the BlockAckRequest and the corresponding Block Ack tied to GLK-GCR?</vt:lpstr>
      <vt:lpstr>BlockAckReq and BlockAck for GLK-GCR</vt:lpstr>
      <vt:lpstr>GLK-GCR with BA Operation</vt:lpstr>
      <vt:lpstr>GCR with BlockAck Overview</vt:lpstr>
      <vt:lpstr>Aggregation*</vt:lpstr>
      <vt:lpstr>Address 1 Filtering</vt:lpstr>
      <vt:lpstr>Figure 5.2 update</vt:lpstr>
      <vt:lpstr>Address 1 Filtering -- Issues</vt:lpstr>
      <vt:lpstr>Scoreboarding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Venkatesan, Ganesh</cp:lastModifiedBy>
  <cp:revision>280</cp:revision>
  <cp:lastPrinted>1998-02-10T13:28:06Z</cp:lastPrinted>
  <dcterms:created xsi:type="dcterms:W3CDTF">2013-01-06T12:40:29Z</dcterms:created>
  <dcterms:modified xsi:type="dcterms:W3CDTF">2015-11-10T00:32:18Z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